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C881F-9B5B-4731-BD3A-B949B94371DA}" type="datetimeFigureOut">
              <a:rPr lang="en-US" smtClean="0"/>
              <a:t>9/26/2016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4C3D4-817C-4B18-BB67-CDF35AB9A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4241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C881F-9B5B-4731-BD3A-B949B94371DA}" type="datetimeFigureOut">
              <a:rPr lang="en-US" smtClean="0"/>
              <a:t>9/26/2016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4C3D4-817C-4B18-BB67-CDF35AB9A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3521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C881F-9B5B-4731-BD3A-B949B94371DA}" type="datetimeFigureOut">
              <a:rPr lang="en-US" smtClean="0"/>
              <a:t>9/26/2016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4C3D4-817C-4B18-BB67-CDF35AB9A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8540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C881F-9B5B-4731-BD3A-B949B94371DA}" type="datetimeFigureOut">
              <a:rPr lang="en-US" smtClean="0"/>
              <a:t>9/26/2016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4C3D4-817C-4B18-BB67-CDF35AB9A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9536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C881F-9B5B-4731-BD3A-B949B94371DA}" type="datetimeFigureOut">
              <a:rPr lang="en-US" smtClean="0"/>
              <a:t>9/26/2016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4C3D4-817C-4B18-BB67-CDF35AB9A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5210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C881F-9B5B-4731-BD3A-B949B94371DA}" type="datetimeFigureOut">
              <a:rPr lang="en-US" smtClean="0"/>
              <a:t>9/26/2016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4C3D4-817C-4B18-BB67-CDF35AB9A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69651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C881F-9B5B-4731-BD3A-B949B94371DA}" type="datetimeFigureOut">
              <a:rPr lang="en-US" smtClean="0"/>
              <a:t>9/26/2016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4C3D4-817C-4B18-BB67-CDF35AB9A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4554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C881F-9B5B-4731-BD3A-B949B94371DA}" type="datetimeFigureOut">
              <a:rPr lang="en-US" smtClean="0"/>
              <a:t>9/26/2016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4C3D4-817C-4B18-BB67-CDF35AB9A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7299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C881F-9B5B-4731-BD3A-B949B94371DA}" type="datetimeFigureOut">
              <a:rPr lang="en-US" smtClean="0"/>
              <a:t>9/26/2016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4C3D4-817C-4B18-BB67-CDF35AB9A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1796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C881F-9B5B-4731-BD3A-B949B94371DA}" type="datetimeFigureOut">
              <a:rPr lang="en-US" smtClean="0"/>
              <a:t>9/26/2016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4C3D4-817C-4B18-BB67-CDF35AB9A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615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C881F-9B5B-4731-BD3A-B949B94371DA}" type="datetimeFigureOut">
              <a:rPr lang="en-US" smtClean="0"/>
              <a:t>9/26/2016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4C3D4-817C-4B18-BB67-CDF35AB9A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4100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5C881F-9B5B-4731-BD3A-B949B94371DA}" type="datetimeFigureOut">
              <a:rPr lang="en-US" smtClean="0"/>
              <a:t>9/26/2016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24C3D4-817C-4B18-BB67-CDF35AB9A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195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bg-BG" sz="28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Изпълнение на финансови инструменти </a:t>
            </a:r>
            <a:r>
              <a:rPr lang="bg-BG" sz="2800" b="1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Приоритетна ос 2 „Отпадъци</a:t>
            </a:r>
            <a:r>
              <a:rPr lang="bg-BG" sz="28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 </a:t>
            </a:r>
            <a:r>
              <a:rPr lang="bg-BG" sz="2800" b="1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bg-BG" sz="2800" b="1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bg-BG" sz="2800" b="1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</a:t>
            </a:r>
            <a:r>
              <a:rPr lang="bg-BG" sz="28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ОПОС 2014-2020</a:t>
            </a:r>
            <a:endParaRPr lang="en-US" sz="28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bg-BG" sz="2400" dirty="0" smtClean="0"/>
              <a:t>Яна Георгиева</a:t>
            </a:r>
          </a:p>
          <a:p>
            <a:r>
              <a:rPr lang="bg-BG" sz="2400" dirty="0" smtClean="0"/>
              <a:t>Ръководител на УО на ОПОС</a:t>
            </a:r>
          </a:p>
          <a:p>
            <a:endParaRPr lang="bg-BG" sz="2400" dirty="0"/>
          </a:p>
          <a:p>
            <a:pPr algn="r"/>
            <a:r>
              <a:rPr lang="bg-BG" sz="2400" dirty="0" smtClean="0"/>
              <a:t>София, 29 септември 2016 г.</a:t>
            </a:r>
            <a:endParaRPr lang="en-US" sz="2400" dirty="0"/>
          </a:p>
        </p:txBody>
      </p:sp>
      <p:pic>
        <p:nvPicPr>
          <p:cNvPr id="1026" name="Picture 2" descr="C:\Users\NMihova\Desktop\Capture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86445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NMihova\Desktop\Capture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3418" y="86445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NMihova\Desktop\Capture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426110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0143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67544" y="1628800"/>
            <a:ext cx="4392488" cy="745103"/>
          </a:xfrm>
        </p:spPr>
        <p:txBody>
          <a:bodyPr>
            <a:normAutofit fontScale="90000"/>
          </a:bodyPr>
          <a:lstStyle/>
          <a:p>
            <a:r>
              <a:rPr lang="bg-BG" dirty="0" smtClean="0"/>
              <a:t/>
            </a:r>
            <a:br>
              <a:rPr lang="bg-BG" dirty="0" smtClean="0"/>
            </a:br>
            <a:r>
              <a:rPr lang="bg-BG" dirty="0" smtClean="0"/>
              <a:t/>
            </a:r>
            <a:br>
              <a:rPr lang="bg-BG" dirty="0" smtClean="0"/>
            </a:br>
            <a:r>
              <a:rPr lang="bg-BG" dirty="0"/>
              <a:t/>
            </a:r>
            <a:br>
              <a:rPr lang="bg-BG" dirty="0"/>
            </a:br>
            <a:r>
              <a:rPr lang="bg-BG" dirty="0" smtClean="0">
                <a:solidFill>
                  <a:schemeClr val="accent3">
                    <a:lumMod val="75000"/>
                  </a:schemeClr>
                </a:solidFill>
              </a:rPr>
              <a:t>Финансови инструменти по </a:t>
            </a:r>
            <a:br>
              <a:rPr lang="bg-BG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bg-BG" dirty="0" smtClean="0">
                <a:solidFill>
                  <a:schemeClr val="accent3">
                    <a:lumMod val="75000"/>
                  </a:schemeClr>
                </a:solidFill>
              </a:rPr>
              <a:t>ОПОС 2014-2020</a:t>
            </a:r>
            <a:r>
              <a:rPr lang="bg-BG" dirty="0"/>
              <a:t/>
            </a:r>
            <a:br>
              <a:rPr lang="bg-BG" dirty="0"/>
            </a:b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5076056" y="2188921"/>
            <a:ext cx="3610744" cy="393724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half" idx="2"/>
          </p:nvPr>
        </p:nvSpPr>
        <p:spPr>
          <a:xfrm>
            <a:off x="457200" y="2276872"/>
            <a:ext cx="4042792" cy="3849291"/>
          </a:xfrm>
        </p:spPr>
        <p:txBody>
          <a:bodyPr>
            <a:normAutofit fontScale="85000" lnSpcReduction="20000"/>
          </a:bodyPr>
          <a:lstStyle/>
          <a:p>
            <a:pPr marL="177800" indent="-17780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  <a:tabLst>
                <a:tab pos="3492500" algn="l"/>
              </a:tabLst>
            </a:pPr>
            <a:r>
              <a:rPr lang="bg-BG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Финансовите инструменти по програмата са  предвидени по ПО</a:t>
            </a:r>
            <a:r>
              <a:rPr lang="en-US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 </a:t>
            </a:r>
            <a:r>
              <a:rPr lang="bg-BG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1 и ПО</a:t>
            </a:r>
            <a:r>
              <a:rPr lang="en-US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 </a:t>
            </a:r>
            <a:r>
              <a:rPr lang="bg-BG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2</a:t>
            </a:r>
          </a:p>
          <a:p>
            <a:pPr marL="177800" indent="-17780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  <a:tabLst>
                <a:tab pos="3492500" algn="l"/>
              </a:tabLst>
            </a:pPr>
            <a:r>
              <a:rPr lang="bg-BG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Предмет на настоящата стратегия е изпълнението на финансови инструменти по </a:t>
            </a:r>
            <a:r>
              <a:rPr lang="bg-BG" b="1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ПО 2 „Отпадъци“</a:t>
            </a:r>
          </a:p>
          <a:p>
            <a:pPr marL="177800" indent="-17780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  <a:tabLst>
                <a:tab pos="3492500" algn="l"/>
              </a:tabLst>
            </a:pPr>
            <a:r>
              <a:rPr lang="bg-BG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Подкрепата чрез финансови инструменти по ПО 1 „Води“ ще бъде предмет на отделна инвестиционна стратегия, съобразена с напредъка в изпълнението на предварителното условие в сектора</a:t>
            </a:r>
          </a:p>
          <a:p>
            <a:pPr marL="177800" indent="-17780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  <a:tabLst>
                <a:tab pos="3492500" algn="l"/>
              </a:tabLst>
            </a:pPr>
            <a:r>
              <a:rPr lang="bg-BG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Инвестиционната стратегия е разработена в съответствие със заключенията и препоръките на Предварителната оценка за финансови инструменти по ОПОС 2014-2020 г.</a:t>
            </a:r>
          </a:p>
          <a:p>
            <a:pPr marL="177800" indent="-17780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  <a:tabLst>
                <a:tab pos="3492500" algn="l"/>
              </a:tabLst>
            </a:pPr>
            <a:r>
              <a:rPr lang="bg-BG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Предварителната оценка дефинира размер на финансов недостиг в сектор „Отпадъци“, възлизащ на 730</a:t>
            </a:r>
            <a:r>
              <a:rPr lang="pl-PL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 </a:t>
            </a:r>
            <a:r>
              <a:rPr lang="bg-BG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милиона лева</a:t>
            </a:r>
          </a:p>
          <a:p>
            <a:pPr marL="177800" indent="-17780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  <a:tabLst>
                <a:tab pos="3492500" algn="l"/>
              </a:tabLst>
            </a:pPr>
            <a:r>
              <a:rPr lang="bg-BG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Инвестиционната стратегия за ФИ по ПО 2 „Отпадъци“ предвижда </a:t>
            </a:r>
            <a:r>
              <a:rPr lang="bg-BG" b="1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подкрепа само с гаранционни продукти</a:t>
            </a:r>
            <a:r>
              <a:rPr lang="bg-BG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, съобразно препоръките на Предварителната оценка</a:t>
            </a:r>
          </a:p>
          <a:p>
            <a:endParaRPr lang="en-US" dirty="0"/>
          </a:p>
        </p:txBody>
      </p:sp>
      <p:pic>
        <p:nvPicPr>
          <p:cNvPr id="1026" name="Picture 2" descr="C:\Users\NMihova\Desktop\Capture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86445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NMihova\Desktop\Capture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3418" y="86445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NMihova\Desktop\Capture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426110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Group 12"/>
          <p:cNvGrpSpPr/>
          <p:nvPr/>
        </p:nvGrpSpPr>
        <p:grpSpPr>
          <a:xfrm>
            <a:off x="5137500" y="2188921"/>
            <a:ext cx="3311545" cy="2693506"/>
            <a:chOff x="422171" y="1234600"/>
            <a:chExt cx="3311545" cy="2693506"/>
          </a:xfrm>
        </p:grpSpPr>
        <p:sp>
          <p:nvSpPr>
            <p:cNvPr id="14" name="Rectangle 13"/>
            <p:cNvSpPr/>
            <p:nvPr/>
          </p:nvSpPr>
          <p:spPr>
            <a:xfrm>
              <a:off x="422171" y="2009815"/>
              <a:ext cx="3311545" cy="312152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bg-BG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ОПОС 2014 – 2020 г.</a:t>
              </a:r>
              <a:endParaRPr lang="bg-BG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745973" y="2396529"/>
              <a:ext cx="1296578" cy="35113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bg-BG" sz="10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ПО 1 Води</a:t>
              </a:r>
              <a:br>
                <a:rPr lang="bg-BG" sz="10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0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~1.</a:t>
              </a:r>
              <a:r>
                <a:rPr lang="bg-BG" sz="10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r>
                <a:rPr lang="en-US" sz="10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bg-BG" sz="10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млрд.евро</a:t>
              </a:r>
              <a:endParaRPr lang="bg-BG" sz="1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2205428" y="2396529"/>
              <a:ext cx="1273969" cy="351134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bg-BG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ПО 2 Отпадъци</a:t>
              </a:r>
              <a:br>
                <a:rPr lang="bg-BG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~</a:t>
              </a:r>
              <a:r>
                <a:rPr lang="bg-BG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287,8 млн. евро</a:t>
              </a:r>
              <a:endParaRPr lang="bg-BG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422752" y="1234600"/>
              <a:ext cx="3310382" cy="351720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ru-RU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Предварителна оценка</a:t>
              </a:r>
              <a:endParaRPr lang="bg-BG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925943" y="1667377"/>
              <a:ext cx="2304000" cy="2340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635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bg-BG" sz="800" b="1" dirty="0" smtClean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Пазарни несъответствия</a:t>
              </a:r>
              <a:endParaRPr lang="bg-BG" sz="8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Right Arrow 18"/>
            <p:cNvSpPr/>
            <p:nvPr/>
          </p:nvSpPr>
          <p:spPr>
            <a:xfrm rot="5400000">
              <a:off x="704068" y="1742713"/>
              <a:ext cx="249535" cy="98703"/>
            </a:xfrm>
            <a:prstGeom prst="rightArrow">
              <a:avLst/>
            </a:prstGeom>
            <a:solidFill>
              <a:schemeClr val="accent1">
                <a:lumMod val="40000"/>
                <a:lumOff val="60000"/>
              </a:schemeClr>
            </a:solidFill>
            <a:ln w="635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20" name="Right Arrow 19"/>
            <p:cNvSpPr/>
            <p:nvPr/>
          </p:nvSpPr>
          <p:spPr>
            <a:xfrm rot="5400000">
              <a:off x="3215032" y="1742713"/>
              <a:ext cx="249535" cy="98703"/>
            </a:xfrm>
            <a:prstGeom prst="rightArrow">
              <a:avLst/>
            </a:prstGeom>
            <a:solidFill>
              <a:schemeClr val="accent1">
                <a:lumMod val="40000"/>
                <a:lumOff val="60000"/>
              </a:schemeClr>
            </a:solidFill>
            <a:ln w="635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815554" y="3572367"/>
              <a:ext cx="1296578" cy="351134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bg-BG" sz="10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ПО 1 Води</a:t>
              </a:r>
              <a:br>
                <a:rPr lang="bg-BG" sz="10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bg-BG" sz="10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119.6 млн. евро</a:t>
              </a:r>
              <a:endParaRPr lang="bg-BG" sz="1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2282903" y="3576972"/>
              <a:ext cx="1273969" cy="351134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bg-BG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ПО 2 Отпадъци</a:t>
              </a:r>
              <a:br>
                <a:rPr lang="bg-BG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bg-BG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26.8 млн. евро</a:t>
              </a:r>
              <a:endParaRPr lang="bg-BG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897393" y="3086175"/>
              <a:ext cx="2304000" cy="2340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635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ru-RU" sz="800" b="1" dirty="0" smtClean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Бюджет за финансови  инструменти</a:t>
              </a:r>
              <a:endParaRPr lang="bg-BG" sz="8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Right Arrow 23"/>
            <p:cNvSpPr/>
            <p:nvPr/>
          </p:nvSpPr>
          <p:spPr>
            <a:xfrm rot="5400000">
              <a:off x="641435" y="3163183"/>
              <a:ext cx="249535" cy="98703"/>
            </a:xfrm>
            <a:prstGeom prst="rightArrow">
              <a:avLst/>
            </a:prstGeom>
            <a:solidFill>
              <a:schemeClr val="accent1">
                <a:lumMod val="40000"/>
                <a:lumOff val="60000"/>
              </a:schemeClr>
            </a:solidFill>
            <a:ln w="635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25" name="Right Arrow 24"/>
            <p:cNvSpPr/>
            <p:nvPr/>
          </p:nvSpPr>
          <p:spPr>
            <a:xfrm rot="5400000">
              <a:off x="3215031" y="3161591"/>
              <a:ext cx="249535" cy="98703"/>
            </a:xfrm>
            <a:prstGeom prst="rightArrow">
              <a:avLst/>
            </a:prstGeom>
            <a:solidFill>
              <a:schemeClr val="accent1">
                <a:lumMod val="40000"/>
                <a:lumOff val="60000"/>
              </a:schemeClr>
            </a:solidFill>
            <a:ln w="635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1166454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bg-BG" sz="2400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Допустими </a:t>
            </a:r>
            <a:r>
              <a:rPr lang="bg-BG" sz="2400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проекти:</a:t>
            </a:r>
          </a:p>
          <a:p>
            <a:r>
              <a:rPr lang="bg-BG" sz="1800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Проектиране </a:t>
            </a:r>
            <a:r>
              <a:rPr lang="bg-BG" sz="1800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изграждане на центрове за повторна употреба, за поправка и подготовка за повторна употреба, вкл. осигуряване на съоръжения и техника за целите на </a:t>
            </a:r>
            <a:r>
              <a:rPr lang="bg-BG" sz="1800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дейността;</a:t>
            </a:r>
          </a:p>
          <a:p>
            <a:r>
              <a:rPr lang="bg-BG" sz="1800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Други </a:t>
            </a:r>
            <a:r>
              <a:rPr lang="bg-BG" sz="1800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финансово жизнеспособни проекти, изпълнени на ниво крайни получатели, в съответствие с целите на ПО 2 на ОПОС и Предварителната оценка за финансови инструменти или нейна актуализация.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bg-BG" sz="2400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Допустими крайни </a:t>
            </a:r>
            <a:r>
              <a:rPr lang="bg-BG" sz="2400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получатели:</a:t>
            </a:r>
          </a:p>
          <a:p>
            <a:r>
              <a:rPr lang="bg-BG" sz="1800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Частни предприятия;</a:t>
            </a:r>
          </a:p>
          <a:p>
            <a:r>
              <a:rPr lang="bg-BG" sz="1800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Държавни предприятия;</a:t>
            </a:r>
          </a:p>
          <a:p>
            <a:r>
              <a:rPr lang="bg-BG" sz="1800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Общини </a:t>
            </a:r>
            <a:r>
              <a:rPr lang="bg-BG" sz="1800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общински предприятия</a:t>
            </a:r>
            <a:r>
              <a:rPr lang="bg-BG" sz="1800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r>
              <a:rPr lang="bg-BG" sz="1800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Организации </a:t>
            </a:r>
            <a:r>
              <a:rPr lang="bg-BG" sz="1800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 нестопанска цел.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bg-BG" sz="2400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Тип финансиране: </a:t>
            </a:r>
            <a:r>
              <a:rPr lang="bg-BG" sz="1800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инвестиционен кредит с възможност за финансиране на оборотен капитал с допълващ характер </a:t>
            </a:r>
          </a:p>
          <a:p>
            <a:endParaRPr lang="en-US" sz="1800" dirty="0"/>
          </a:p>
        </p:txBody>
      </p:sp>
      <p:pic>
        <p:nvPicPr>
          <p:cNvPr id="1026" name="Picture 2" descr="C:\Users\NMihova\Desktop\Capture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86445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NMihova\Desktop\Capture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3418" y="86445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NMihova\Desktop\Capture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426110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1544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84566" y="1600200"/>
            <a:ext cx="4102234" cy="4525963"/>
          </a:xfrm>
        </p:spPr>
        <p:txBody>
          <a:bodyPr>
            <a:normAutofit fontScale="92500" lnSpcReduction="20000"/>
          </a:bodyPr>
          <a:lstStyle/>
          <a:p>
            <a:pPr marL="177800" indent="-177800" algn="just">
              <a:spcBef>
                <a:spcPts val="600"/>
              </a:spcBef>
              <a:spcAft>
                <a:spcPts val="600"/>
              </a:spcAft>
              <a:buClr>
                <a:srgbClr val="1F497D"/>
              </a:buClr>
              <a:buSzPct val="110000"/>
              <a:buFont typeface="Wingdings" panose="05000000000000000000" pitchFamily="2" charset="2"/>
              <a:buChar char="§"/>
              <a:tabLst>
                <a:tab pos="3492500" algn="l"/>
              </a:tabLst>
              <a:defRPr/>
            </a:pPr>
            <a:r>
              <a:rPr lang="ru-RU" altLang="bg-BG" sz="13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Общият принос на ОПОС  за ФИ по </a:t>
            </a:r>
            <a:r>
              <a:rPr lang="ru-RU" altLang="bg-BG" sz="1300" dirty="0" err="1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ПО</a:t>
            </a:r>
            <a:r>
              <a:rPr lang="ru-RU" altLang="bg-BG" sz="13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 2 </a:t>
            </a:r>
            <a:r>
              <a:rPr lang="en-US" altLang="bg-BG" sz="13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“</a:t>
            </a:r>
            <a:r>
              <a:rPr lang="bg-BG" altLang="bg-BG" sz="13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Отпадъци</a:t>
            </a:r>
            <a:r>
              <a:rPr lang="en-US" altLang="bg-BG" sz="13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”</a:t>
            </a:r>
            <a:r>
              <a:rPr lang="bg-BG" altLang="bg-BG" sz="13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 </a:t>
            </a:r>
            <a:r>
              <a:rPr lang="ru-RU" altLang="bg-BG" sz="13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възлиза на </a:t>
            </a:r>
            <a:r>
              <a:rPr lang="ru-RU" altLang="bg-BG" sz="1300" b="1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26,8 милиона евро</a:t>
            </a:r>
          </a:p>
          <a:p>
            <a:pPr marL="177800" indent="-177800" algn="just">
              <a:spcBef>
                <a:spcPts val="600"/>
              </a:spcBef>
              <a:spcAft>
                <a:spcPts val="600"/>
              </a:spcAft>
              <a:buClr>
                <a:srgbClr val="1F497D"/>
              </a:buClr>
              <a:buSzPct val="110000"/>
              <a:buFont typeface="Wingdings" panose="05000000000000000000" pitchFamily="2" charset="2"/>
              <a:buChar char="§"/>
              <a:tabLst>
                <a:tab pos="3492500" algn="l"/>
              </a:tabLst>
              <a:defRPr/>
            </a:pPr>
            <a:r>
              <a:rPr lang="ru-RU" altLang="bg-BG" sz="13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Подкрепата </a:t>
            </a:r>
            <a:r>
              <a:rPr lang="bg-BG" altLang="bg-BG" sz="1300" dirty="0" smtClean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ще се предостави за гаранции на кредитни институции, които ще финансират с частни средства портфейл от заеми за допустими проекти по ПО </a:t>
            </a:r>
            <a:r>
              <a:rPr lang="ru-RU" altLang="bg-BG" sz="1300" dirty="0" smtClean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2</a:t>
            </a:r>
            <a:endParaRPr lang="ru-RU" altLang="bg-BG" sz="1300" dirty="0">
              <a:solidFill>
                <a:schemeClr val="accent3">
                  <a:lumMod val="75000"/>
                </a:schemeClr>
              </a:solidFill>
              <a:latin typeface="Arial"/>
              <a:cs typeface="Arial"/>
            </a:endParaRPr>
          </a:p>
          <a:p>
            <a:pPr marL="177800" indent="-177800" algn="just">
              <a:spcBef>
                <a:spcPts val="600"/>
              </a:spcBef>
              <a:spcAft>
                <a:spcPts val="600"/>
              </a:spcAft>
              <a:buClr>
                <a:srgbClr val="1F497D"/>
              </a:buClr>
              <a:buSzPct val="110000"/>
              <a:buFont typeface="Wingdings" panose="05000000000000000000" pitchFamily="2" charset="2"/>
              <a:buChar char="§"/>
              <a:tabLst>
                <a:tab pos="3492500" algn="l"/>
              </a:tabLst>
              <a:defRPr/>
            </a:pPr>
            <a:r>
              <a:rPr lang="ru-RU" altLang="bg-BG" sz="13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Минимален размер </a:t>
            </a:r>
            <a:r>
              <a:rPr lang="ru-RU" altLang="bg-BG" sz="1300" b="1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привлечен </a:t>
            </a:r>
            <a:r>
              <a:rPr lang="bg-BG" altLang="bg-BG" sz="1300" b="1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частен финансов ресурс -115,6 млн. </a:t>
            </a:r>
            <a:r>
              <a:rPr lang="ru-RU" altLang="bg-BG" sz="1300" b="1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евро  </a:t>
            </a:r>
          </a:p>
          <a:p>
            <a:pPr marL="177800" indent="-177800" algn="just">
              <a:spcBef>
                <a:spcPts val="600"/>
              </a:spcBef>
              <a:spcAft>
                <a:spcPts val="600"/>
              </a:spcAft>
              <a:buClr>
                <a:srgbClr val="1F497D"/>
              </a:buClr>
              <a:buSzPct val="110000"/>
              <a:buFont typeface="Wingdings" panose="05000000000000000000" pitchFamily="2" charset="2"/>
              <a:buChar char="§"/>
              <a:tabLst>
                <a:tab pos="3492500" algn="l"/>
              </a:tabLst>
              <a:defRPr/>
            </a:pPr>
            <a:r>
              <a:rPr lang="bg-BG" altLang="bg-BG" sz="13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Очакван лостов ефект </a:t>
            </a:r>
            <a:r>
              <a:rPr lang="ru-RU" altLang="bg-BG" sz="1300" b="1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1 : 5.0</a:t>
            </a:r>
          </a:p>
          <a:p>
            <a:pPr marL="177800" indent="-177800" algn="just" fontAlgn="auto">
              <a:spcBef>
                <a:spcPts val="600"/>
              </a:spcBef>
              <a:spcAft>
                <a:spcPts val="600"/>
              </a:spcAft>
              <a:buClr>
                <a:srgbClr val="1F497D"/>
              </a:buClr>
              <a:buSzPct val="110000"/>
              <a:buFont typeface="Wingdings" panose="05000000000000000000" pitchFamily="2" charset="2"/>
              <a:buChar char="§"/>
              <a:tabLst>
                <a:tab pos="3492500" algn="l"/>
              </a:tabLst>
            </a:pPr>
            <a:r>
              <a:rPr lang="bg-BG" altLang="bg-BG" sz="13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Г</a:t>
            </a:r>
            <a:r>
              <a:rPr lang="bg-BG" altLang="bg-BG" sz="1300" dirty="0" smtClean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аранцията </a:t>
            </a:r>
            <a:r>
              <a:rPr lang="bg-BG" altLang="bg-BG" sz="13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покрива риск от неплащане </a:t>
            </a:r>
            <a:r>
              <a:rPr lang="bg-BG" altLang="bg-BG" sz="1300" b="1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до 80% от индивидуалната експозиция</a:t>
            </a:r>
            <a:r>
              <a:rPr lang="bg-BG" altLang="bg-BG" sz="130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 по допустим заем, но </a:t>
            </a:r>
            <a:r>
              <a:rPr lang="bg-BG" altLang="bg-BG" sz="1300" b="1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не повече от 25 % таван на загуби на ниво кредитен портфейл</a:t>
            </a:r>
          </a:p>
          <a:p>
            <a:pPr marL="177800" indent="-177800" algn="just" fontAlgn="auto">
              <a:spcBef>
                <a:spcPts val="600"/>
              </a:spcBef>
              <a:spcAft>
                <a:spcPts val="600"/>
              </a:spcAft>
              <a:buClr>
                <a:srgbClr val="1F497D"/>
              </a:buClr>
              <a:buSzPct val="110000"/>
              <a:buFont typeface="Wingdings" panose="05000000000000000000" pitchFamily="2" charset="2"/>
              <a:buChar char="§"/>
              <a:tabLst>
                <a:tab pos="3492500" algn="l"/>
              </a:tabLst>
            </a:pPr>
            <a:r>
              <a:rPr lang="bg-BG" altLang="bg-BG" sz="1300" dirty="0" smtClean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Варианти за структура за изпълнение:</a:t>
            </a:r>
          </a:p>
          <a:p>
            <a:pPr marL="0" lvl="2" indent="0" algn="just">
              <a:spcBef>
                <a:spcPts val="600"/>
              </a:spcBef>
              <a:spcAft>
                <a:spcPts val="600"/>
              </a:spcAft>
              <a:buClr>
                <a:srgbClr val="1F497D"/>
              </a:buClr>
              <a:buSzPct val="110000"/>
              <a:buNone/>
              <a:tabLst>
                <a:tab pos="3492500" algn="l"/>
              </a:tabLst>
            </a:pPr>
            <a:r>
              <a:rPr lang="ru-RU" altLang="bg-BG" sz="1300" i="1" dirty="0" smtClean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1. </a:t>
            </a:r>
            <a:r>
              <a:rPr lang="bg-BG" altLang="bg-BG" sz="1300" i="1" dirty="0" smtClean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Изпълнение на гаранционен фонд пряко от ФМФИБ</a:t>
            </a:r>
          </a:p>
          <a:p>
            <a:pPr marL="0" lvl="2" indent="0" algn="just">
              <a:spcBef>
                <a:spcPts val="600"/>
              </a:spcBef>
              <a:spcAft>
                <a:spcPts val="600"/>
              </a:spcAft>
              <a:buClr>
                <a:srgbClr val="1F497D"/>
              </a:buClr>
              <a:buSzPct val="110000"/>
              <a:buNone/>
              <a:tabLst>
                <a:tab pos="3492500" algn="l"/>
              </a:tabLst>
            </a:pPr>
            <a:r>
              <a:rPr lang="ru-RU" altLang="bg-BG" sz="1300" i="1" dirty="0" smtClean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2. </a:t>
            </a:r>
            <a:r>
              <a:rPr lang="bg-BG" altLang="bg-BG" sz="1300" i="1" dirty="0" smtClean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Изпълнение на гаранционен фонд от ФМФИБ с използване на външна услуга от МФИ</a:t>
            </a:r>
          </a:p>
          <a:p>
            <a:pPr marL="0" lvl="2" indent="0" algn="just">
              <a:spcBef>
                <a:spcPts val="600"/>
              </a:spcBef>
              <a:spcAft>
                <a:spcPts val="600"/>
              </a:spcAft>
              <a:buClr>
                <a:srgbClr val="1F497D"/>
              </a:buClr>
              <a:buSzPct val="110000"/>
              <a:buNone/>
              <a:tabLst>
                <a:tab pos="3492500" algn="l"/>
              </a:tabLst>
            </a:pPr>
            <a:r>
              <a:rPr lang="ru-RU" altLang="bg-BG" sz="1300" i="1" dirty="0" smtClean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3. </a:t>
            </a:r>
            <a:r>
              <a:rPr lang="bg-BG" altLang="bg-BG" sz="1300" i="1" dirty="0" smtClean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Изпълнение на гаранционен фонд от ФП избран от ФМФИБ </a:t>
            </a:r>
          </a:p>
          <a:p>
            <a:endParaRPr lang="en-US" sz="1800" dirty="0"/>
          </a:p>
        </p:txBody>
      </p:sp>
      <p:pic>
        <p:nvPicPr>
          <p:cNvPr id="1026" name="Picture 2" descr="C:\Users\NMihova\Desktop\Capture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86445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NMihova\Desktop\Capture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3418" y="86445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NMihova\Desktop\Capture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426110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Group 6"/>
          <p:cNvGrpSpPr/>
          <p:nvPr/>
        </p:nvGrpSpPr>
        <p:grpSpPr>
          <a:xfrm>
            <a:off x="814914" y="2348880"/>
            <a:ext cx="3283504" cy="3355713"/>
            <a:chOff x="1331640" y="1232800"/>
            <a:chExt cx="3283504" cy="2958558"/>
          </a:xfrm>
        </p:grpSpPr>
        <p:grpSp>
          <p:nvGrpSpPr>
            <p:cNvPr id="8" name="Group 7"/>
            <p:cNvGrpSpPr/>
            <p:nvPr/>
          </p:nvGrpSpPr>
          <p:grpSpPr>
            <a:xfrm>
              <a:off x="1331640" y="1232800"/>
              <a:ext cx="3283504" cy="2958558"/>
              <a:chOff x="1331640" y="1232800"/>
              <a:chExt cx="2883099" cy="2958558"/>
            </a:xfrm>
          </p:grpSpPr>
          <p:sp>
            <p:nvSpPr>
              <p:cNvPr id="10" name="Rectangle 9"/>
              <p:cNvSpPr/>
              <p:nvPr/>
            </p:nvSpPr>
            <p:spPr>
              <a:xfrm>
                <a:off x="1364641" y="3759899"/>
                <a:ext cx="2809641" cy="431459"/>
              </a:xfrm>
              <a:prstGeom prst="rect">
                <a:avLst/>
              </a:prstGeom>
              <a:noFill/>
              <a:ln w="635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algn="ctr"/>
                <a:r>
                  <a:rPr lang="bg-BG" sz="800" b="1" dirty="0" smtClean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Нови кредитни портфейли</a:t>
                </a:r>
                <a:endParaRPr lang="bg-BG" sz="800" b="1" dirty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1331640" y="1232800"/>
                <a:ext cx="2866115" cy="396000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bg-BG" sz="9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УО на ОПОС</a:t>
                </a:r>
                <a:endParaRPr lang="bg-BG" sz="9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1347203" y="2060848"/>
                <a:ext cx="1080000" cy="39600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bg-BG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Фонд на фондовете</a:t>
                </a:r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3117755" y="2063028"/>
                <a:ext cx="1080000" cy="39600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bg-BG" sz="9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ФМФИБ ЕАД</a:t>
                </a:r>
                <a:endParaRPr lang="bg-BG" sz="9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1347203" y="2888984"/>
                <a:ext cx="1080000" cy="396000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bg-BG" sz="9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Финансов инструмент</a:t>
                </a:r>
                <a:endParaRPr lang="bg-BG" sz="9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3121950" y="2888984"/>
                <a:ext cx="1080000" cy="39600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bg-BG" sz="9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Финансови посредници</a:t>
                </a:r>
                <a:endParaRPr lang="bg-BG" sz="9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1391653" y="3889357"/>
                <a:ext cx="666690" cy="279684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bg-BG" sz="900" b="1" dirty="0" smtClean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Краен получател</a:t>
                </a:r>
                <a:endParaRPr lang="bg-BG" sz="900" b="1" dirty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" name="Right Arrow 16"/>
              <p:cNvSpPr/>
              <p:nvPr/>
            </p:nvSpPr>
            <p:spPr>
              <a:xfrm rot="10800000">
                <a:off x="2627785" y="2189028"/>
                <a:ext cx="216000" cy="144000"/>
              </a:xfrm>
              <a:prstGeom prst="rightArrow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635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cxnSp>
            <p:nvCxnSpPr>
              <p:cNvPr id="18" name="Elbow Connector 17"/>
              <p:cNvCxnSpPr/>
              <p:nvPr/>
            </p:nvCxnSpPr>
            <p:spPr>
              <a:xfrm rot="5400000">
                <a:off x="1654103" y="1840610"/>
                <a:ext cx="432136" cy="12700"/>
              </a:xfrm>
              <a:prstGeom prst="bentConnector3">
                <a:avLst>
                  <a:gd name="adj1" fmla="val 50000"/>
                </a:avLst>
              </a:prstGeom>
              <a:ln w="12700">
                <a:solidFill>
                  <a:schemeClr val="accent1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Rectangle 18"/>
              <p:cNvSpPr/>
              <p:nvPr/>
            </p:nvSpPr>
            <p:spPr>
              <a:xfrm>
                <a:off x="1597095" y="1696780"/>
                <a:ext cx="540000" cy="252000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635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bg-BG" sz="800" b="1" dirty="0" smtClean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Принос на ОП</a:t>
                </a:r>
                <a:endParaRPr lang="bg-BG" sz="800" b="1" dirty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3262128" y="1711622"/>
                <a:ext cx="783815" cy="252000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635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bg-BG" sz="800" b="1" dirty="0" smtClean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Финансово споразумение</a:t>
                </a:r>
                <a:endParaRPr lang="bg-BG" sz="800" b="1" dirty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" name="Right Arrow 20"/>
              <p:cNvSpPr/>
              <p:nvPr/>
            </p:nvSpPr>
            <p:spPr>
              <a:xfrm rot="5400000">
                <a:off x="4026095" y="1765622"/>
                <a:ext cx="216000" cy="144000"/>
              </a:xfrm>
              <a:prstGeom prst="rightArrow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635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22" name="Right Arrow 21"/>
              <p:cNvSpPr/>
              <p:nvPr/>
            </p:nvSpPr>
            <p:spPr>
              <a:xfrm rot="16211880">
                <a:off x="3062705" y="1765622"/>
                <a:ext cx="216000" cy="144000"/>
              </a:xfrm>
              <a:prstGeom prst="rightArrow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635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3270772" y="2546875"/>
                <a:ext cx="783815" cy="252000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635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bg-BG" sz="800" b="1" dirty="0" smtClean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Оперативни споразумения</a:t>
                </a:r>
                <a:endParaRPr lang="bg-BG" sz="800" b="1" dirty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" name="Right Arrow 23"/>
              <p:cNvSpPr/>
              <p:nvPr/>
            </p:nvSpPr>
            <p:spPr>
              <a:xfrm rot="5400000">
                <a:off x="4034739" y="2600875"/>
                <a:ext cx="216000" cy="144000"/>
              </a:xfrm>
              <a:prstGeom prst="rightArrow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635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25" name="Right Arrow 24"/>
              <p:cNvSpPr/>
              <p:nvPr/>
            </p:nvSpPr>
            <p:spPr>
              <a:xfrm rot="16211880">
                <a:off x="3071349" y="2600875"/>
                <a:ext cx="216000" cy="144000"/>
              </a:xfrm>
              <a:prstGeom prst="rightArrow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635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cxnSp>
            <p:nvCxnSpPr>
              <p:cNvPr id="26" name="Elbow Connector 25"/>
              <p:cNvCxnSpPr>
                <a:stCxn id="12" idx="2"/>
                <a:endCxn id="14" idx="0"/>
              </p:cNvCxnSpPr>
              <p:nvPr/>
            </p:nvCxnSpPr>
            <p:spPr>
              <a:xfrm rot="5400000">
                <a:off x="1671135" y="2672916"/>
                <a:ext cx="432136" cy="12700"/>
              </a:xfrm>
              <a:prstGeom prst="bentConnector3">
                <a:avLst>
                  <a:gd name="adj1" fmla="val 50000"/>
                </a:avLst>
              </a:prstGeom>
              <a:ln w="12700">
                <a:solidFill>
                  <a:schemeClr val="accent1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Elbow Connector 26"/>
              <p:cNvCxnSpPr>
                <a:stCxn id="14" idx="2"/>
              </p:cNvCxnSpPr>
              <p:nvPr/>
            </p:nvCxnSpPr>
            <p:spPr>
              <a:xfrm rot="5400000">
                <a:off x="1652393" y="3518226"/>
                <a:ext cx="468052" cy="1569"/>
              </a:xfrm>
              <a:prstGeom prst="bentConnector3">
                <a:avLst>
                  <a:gd name="adj1" fmla="val 50000"/>
                </a:avLst>
              </a:prstGeom>
              <a:ln w="12700">
                <a:solidFill>
                  <a:schemeClr val="accent1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" name="Rectangle 27"/>
              <p:cNvSpPr/>
              <p:nvPr/>
            </p:nvSpPr>
            <p:spPr>
              <a:xfrm>
                <a:off x="1615634" y="3348525"/>
                <a:ext cx="540000" cy="252000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635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bg-BG" sz="800" b="1" dirty="0" smtClean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Кредити</a:t>
                </a:r>
                <a:endParaRPr lang="bg-BG" sz="800" b="1" dirty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" name="Rectangle 28"/>
              <p:cNvSpPr/>
              <p:nvPr/>
            </p:nvSpPr>
            <p:spPr>
              <a:xfrm>
                <a:off x="1609008" y="2518297"/>
                <a:ext cx="540000" cy="252000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635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bg-BG" sz="800" b="1" dirty="0" smtClean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Гаранции</a:t>
                </a:r>
                <a:endParaRPr lang="bg-BG" sz="800" b="1" dirty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30" name="Elbow Connector 29"/>
              <p:cNvCxnSpPr/>
              <p:nvPr/>
            </p:nvCxnSpPr>
            <p:spPr>
              <a:xfrm rot="10800000">
                <a:off x="2427204" y="3090023"/>
                <a:ext cx="694747" cy="12700"/>
              </a:xfrm>
              <a:prstGeom prst="bentConnector3">
                <a:avLst>
                  <a:gd name="adj1" fmla="val 50000"/>
                </a:avLst>
              </a:prstGeom>
              <a:ln w="12700">
                <a:solidFill>
                  <a:schemeClr val="accent1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Rectangle 30"/>
              <p:cNvSpPr/>
              <p:nvPr/>
            </p:nvSpPr>
            <p:spPr>
              <a:xfrm>
                <a:off x="2095150" y="3889357"/>
                <a:ext cx="666690" cy="279684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bg-BG" sz="900" b="1" dirty="0" smtClean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Краен получател</a:t>
                </a:r>
                <a:endParaRPr lang="bg-BG" sz="900" b="1" dirty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" name="Rectangle 31"/>
              <p:cNvSpPr/>
              <p:nvPr/>
            </p:nvSpPr>
            <p:spPr>
              <a:xfrm>
                <a:off x="2801375" y="3889357"/>
                <a:ext cx="666690" cy="279684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bg-BG" sz="900" b="1" dirty="0" smtClean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Краен получател</a:t>
                </a:r>
                <a:endParaRPr lang="bg-BG" sz="900" b="1" dirty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" name="Rectangle 32"/>
              <p:cNvSpPr/>
              <p:nvPr/>
            </p:nvSpPr>
            <p:spPr>
              <a:xfrm>
                <a:off x="3491880" y="3889357"/>
                <a:ext cx="666690" cy="279684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bg-BG" sz="900" b="1" dirty="0" smtClean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Краен получател</a:t>
                </a:r>
                <a:endParaRPr lang="bg-BG" sz="900" b="1" dirty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" name="Rectangle 33"/>
              <p:cNvSpPr/>
              <p:nvPr/>
            </p:nvSpPr>
            <p:spPr>
              <a:xfrm>
                <a:off x="3267992" y="3390333"/>
                <a:ext cx="783815" cy="252000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635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bg-BG" sz="800" b="1" dirty="0" smtClean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Договори за кредит</a:t>
                </a:r>
                <a:endParaRPr lang="bg-BG" sz="800" b="1" dirty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" name="Right Arrow 34"/>
              <p:cNvSpPr/>
              <p:nvPr/>
            </p:nvSpPr>
            <p:spPr>
              <a:xfrm rot="5400000">
                <a:off x="4031959" y="3444333"/>
                <a:ext cx="216000" cy="144000"/>
              </a:xfrm>
              <a:prstGeom prst="rightArrow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635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36" name="Right Arrow 35"/>
              <p:cNvSpPr/>
              <p:nvPr/>
            </p:nvSpPr>
            <p:spPr>
              <a:xfrm rot="16211880">
                <a:off x="3068569" y="3444333"/>
                <a:ext cx="216000" cy="144000"/>
              </a:xfrm>
              <a:prstGeom prst="rightArrow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635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  <p:sp>
          <p:nvSpPr>
            <p:cNvPr id="9" name="Rectangle 8"/>
            <p:cNvSpPr/>
            <p:nvPr/>
          </p:nvSpPr>
          <p:spPr>
            <a:xfrm>
              <a:off x="2713096" y="2963267"/>
              <a:ext cx="592433" cy="26198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635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bg-BG" sz="600" b="1" dirty="0" smtClean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Предоставяне на финансов ресурс</a:t>
              </a:r>
              <a:endParaRPr lang="bg-BG" sz="6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978634" y="1844824"/>
            <a:ext cx="3140079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sz="1400" b="1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Взаимоотношения между страните</a:t>
            </a:r>
            <a:endParaRPr lang="bg-BG" sz="1400" b="1" dirty="0">
              <a:solidFill>
                <a:schemeClr val="accent3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6623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84566" y="2161821"/>
            <a:ext cx="4102234" cy="3427419"/>
          </a:xfrm>
        </p:spPr>
        <p:txBody>
          <a:bodyPr>
            <a:normAutofit/>
          </a:bodyPr>
          <a:lstStyle/>
          <a:p>
            <a:pPr marL="177800" indent="-177800">
              <a:spcBef>
                <a:spcPts val="600"/>
              </a:spcBef>
              <a:spcAft>
                <a:spcPts val="600"/>
              </a:spcAft>
              <a:buClr>
                <a:srgbClr val="1F497D"/>
              </a:buClr>
              <a:buSzPct val="110000"/>
              <a:buFont typeface="Wingdings" panose="05000000000000000000" pitchFamily="2" charset="2"/>
              <a:buChar char="§"/>
              <a:tabLst>
                <a:tab pos="3492500" algn="l"/>
              </a:tabLst>
              <a:defRPr/>
            </a:pPr>
            <a:r>
              <a:rPr lang="bg-BG" altLang="bg-BG" sz="1400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Гаранциите ще се издават от ФМФИБ в полза на местни кредитни институции</a:t>
            </a:r>
          </a:p>
          <a:p>
            <a:pPr marL="177800" indent="-177800">
              <a:spcBef>
                <a:spcPts val="600"/>
              </a:spcBef>
              <a:spcAft>
                <a:spcPts val="600"/>
              </a:spcAft>
              <a:buClr>
                <a:srgbClr val="1F497D"/>
              </a:buClr>
              <a:buSzPct val="110000"/>
              <a:buFont typeface="Wingdings" panose="05000000000000000000" pitchFamily="2" charset="2"/>
              <a:buChar char="§"/>
              <a:tabLst>
                <a:tab pos="3492500" algn="l"/>
              </a:tabLst>
              <a:defRPr/>
            </a:pPr>
            <a:r>
              <a:rPr lang="bg-BG" altLang="bg-BG" sz="1400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ФМФИБ ще бъде отговорен за:</a:t>
            </a:r>
          </a:p>
          <a:p>
            <a:pPr marL="361950" lvl="2" indent="-180975">
              <a:spcBef>
                <a:spcPts val="300"/>
              </a:spcBef>
              <a:spcAft>
                <a:spcPts val="300"/>
              </a:spcAft>
              <a:buClr>
                <a:srgbClr val="1F497D"/>
              </a:buClr>
              <a:buSzPct val="110000"/>
              <a:buFont typeface="Arial" panose="020B0604020202020204" pitchFamily="34" charset="0"/>
              <a:buChar char="−"/>
              <a:tabLst>
                <a:tab pos="3492500" algn="l"/>
              </a:tabLst>
              <a:defRPr/>
            </a:pPr>
            <a:r>
              <a:rPr lang="bg-BG" altLang="bg-BG" sz="1400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избора на кредитните институции, които ще предоставят заеми на КП и </a:t>
            </a:r>
          </a:p>
          <a:p>
            <a:pPr marL="361950" lvl="2" indent="-180975">
              <a:spcBef>
                <a:spcPts val="300"/>
              </a:spcBef>
              <a:spcAft>
                <a:spcPts val="300"/>
              </a:spcAft>
              <a:buClr>
                <a:srgbClr val="1F497D"/>
              </a:buClr>
              <a:buSzPct val="110000"/>
              <a:buFont typeface="Arial" panose="020B0604020202020204" pitchFamily="34" charset="0"/>
              <a:buChar char="−"/>
              <a:tabLst>
                <a:tab pos="3492500" algn="l"/>
              </a:tabLst>
              <a:defRPr/>
            </a:pPr>
            <a:r>
              <a:rPr lang="bg-BG" altLang="bg-BG" sz="1400" dirty="0" err="1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последващия</a:t>
            </a:r>
            <a:r>
              <a:rPr lang="bg-BG" altLang="bg-BG" sz="1400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мониторинг на дейността на кредитните институции  </a:t>
            </a:r>
          </a:p>
          <a:p>
            <a:pPr marL="177800" indent="-177800">
              <a:spcBef>
                <a:spcPts val="600"/>
              </a:spcBef>
              <a:spcAft>
                <a:spcPts val="600"/>
              </a:spcAft>
              <a:buClr>
                <a:srgbClr val="1F497D"/>
              </a:buClr>
              <a:buSzPct val="110000"/>
              <a:buFont typeface="Wingdings" panose="05000000000000000000" pitchFamily="2" charset="2"/>
              <a:buChar char="§"/>
              <a:tabLst>
                <a:tab pos="3492500" algn="l"/>
              </a:tabLst>
              <a:defRPr/>
            </a:pPr>
            <a:r>
              <a:rPr lang="bg-BG" altLang="bg-BG" sz="1400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Кредитните институции ще бъдат избрани чрез открита, прозрачна, пропорционална и недискриминационна процедура в съответствие с чл. 38 (5) от Регламент (ЕС) № 1303/2013  </a:t>
            </a:r>
          </a:p>
          <a:p>
            <a:pPr marL="0" indent="0">
              <a:buNone/>
            </a:pPr>
            <a:endParaRPr lang="bg-BG" sz="1800" dirty="0"/>
          </a:p>
        </p:txBody>
      </p:sp>
      <p:pic>
        <p:nvPicPr>
          <p:cNvPr id="1026" name="Picture 2" descr="C:\Users\NMihova\Desktop\Capture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86445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NMihova\Desktop\Capture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3418" y="86445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NMihova\Desktop\Capture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426110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TextBox 36"/>
          <p:cNvSpPr txBox="1"/>
          <p:nvPr/>
        </p:nvSpPr>
        <p:spPr>
          <a:xfrm>
            <a:off x="548370" y="1555437"/>
            <a:ext cx="7335998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bg-BG" sz="1400" b="1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Изпълнение на гаранционен фонд пряко от ФМФИБ </a:t>
            </a:r>
            <a:endParaRPr lang="bg-BG" sz="1400" b="1" dirty="0">
              <a:solidFill>
                <a:schemeClr val="accent3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8" name="Group 37"/>
          <p:cNvGrpSpPr/>
          <p:nvPr/>
        </p:nvGrpSpPr>
        <p:grpSpPr>
          <a:xfrm>
            <a:off x="590957" y="2306576"/>
            <a:ext cx="3283504" cy="2958558"/>
            <a:chOff x="1331640" y="1232800"/>
            <a:chExt cx="3283504" cy="2958558"/>
          </a:xfrm>
        </p:grpSpPr>
        <p:grpSp>
          <p:nvGrpSpPr>
            <p:cNvPr id="39" name="Group 38"/>
            <p:cNvGrpSpPr/>
            <p:nvPr/>
          </p:nvGrpSpPr>
          <p:grpSpPr>
            <a:xfrm>
              <a:off x="1331640" y="1232800"/>
              <a:ext cx="3283504" cy="2958558"/>
              <a:chOff x="1331640" y="1232800"/>
              <a:chExt cx="2883099" cy="2958558"/>
            </a:xfrm>
          </p:grpSpPr>
          <p:sp>
            <p:nvSpPr>
              <p:cNvPr id="41" name="Rectangle 40"/>
              <p:cNvSpPr/>
              <p:nvPr/>
            </p:nvSpPr>
            <p:spPr>
              <a:xfrm>
                <a:off x="1364641" y="3759899"/>
                <a:ext cx="2809641" cy="431459"/>
              </a:xfrm>
              <a:prstGeom prst="rect">
                <a:avLst/>
              </a:prstGeom>
              <a:noFill/>
              <a:ln w="635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algn="ctr"/>
                <a:r>
                  <a:rPr lang="bg-BG" sz="800" b="1" dirty="0" smtClean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Нови кредитни портфейли</a:t>
                </a:r>
                <a:endParaRPr lang="bg-BG" sz="800" b="1" dirty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" name="Rectangle 41"/>
              <p:cNvSpPr/>
              <p:nvPr/>
            </p:nvSpPr>
            <p:spPr>
              <a:xfrm>
                <a:off x="1331640" y="1232800"/>
                <a:ext cx="2866115" cy="396000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bg-BG" sz="9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УО на ОПОС</a:t>
                </a:r>
                <a:endParaRPr lang="bg-BG" sz="9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" name="Rectangle 42"/>
              <p:cNvSpPr/>
              <p:nvPr/>
            </p:nvSpPr>
            <p:spPr>
              <a:xfrm>
                <a:off x="1347203" y="2060848"/>
                <a:ext cx="1080000" cy="39600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bg-BG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Фонд на фондовете</a:t>
                </a:r>
              </a:p>
            </p:txBody>
          </p:sp>
          <p:sp>
            <p:nvSpPr>
              <p:cNvPr id="44" name="Rectangle 43"/>
              <p:cNvSpPr/>
              <p:nvPr/>
            </p:nvSpPr>
            <p:spPr>
              <a:xfrm>
                <a:off x="3117755" y="2063028"/>
                <a:ext cx="1080000" cy="39600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bg-BG" sz="9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ФМФИБ ЕАД</a:t>
                </a:r>
                <a:endParaRPr lang="bg-BG" sz="9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" name="Rectangle 44"/>
              <p:cNvSpPr/>
              <p:nvPr/>
            </p:nvSpPr>
            <p:spPr>
              <a:xfrm>
                <a:off x="1347203" y="2888984"/>
                <a:ext cx="1080000" cy="396000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bg-BG" sz="9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Финансов инструмент</a:t>
                </a:r>
                <a:endParaRPr lang="bg-BG" sz="9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" name="Rectangle 45"/>
              <p:cNvSpPr/>
              <p:nvPr/>
            </p:nvSpPr>
            <p:spPr>
              <a:xfrm>
                <a:off x="3121950" y="2888984"/>
                <a:ext cx="1080000" cy="39600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bg-BG" sz="9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Финансови посредници</a:t>
                </a:r>
                <a:endParaRPr lang="bg-BG" sz="9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7" name="Rectangle 46"/>
              <p:cNvSpPr/>
              <p:nvPr/>
            </p:nvSpPr>
            <p:spPr>
              <a:xfrm>
                <a:off x="1391653" y="3889357"/>
                <a:ext cx="666690" cy="279684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bg-BG" sz="900" b="1" dirty="0" smtClean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Краен получател</a:t>
                </a:r>
                <a:endParaRPr lang="bg-BG" sz="900" b="1" dirty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8" name="Right Arrow 47"/>
              <p:cNvSpPr/>
              <p:nvPr/>
            </p:nvSpPr>
            <p:spPr>
              <a:xfrm rot="10800000">
                <a:off x="2627785" y="2189028"/>
                <a:ext cx="216000" cy="144000"/>
              </a:xfrm>
              <a:prstGeom prst="rightArrow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635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cxnSp>
            <p:nvCxnSpPr>
              <p:cNvPr id="49" name="Elbow Connector 48"/>
              <p:cNvCxnSpPr/>
              <p:nvPr/>
            </p:nvCxnSpPr>
            <p:spPr>
              <a:xfrm rot="5400000">
                <a:off x="1654103" y="1840610"/>
                <a:ext cx="432136" cy="12700"/>
              </a:xfrm>
              <a:prstGeom prst="bentConnector3">
                <a:avLst>
                  <a:gd name="adj1" fmla="val 50000"/>
                </a:avLst>
              </a:prstGeom>
              <a:ln w="12700">
                <a:solidFill>
                  <a:schemeClr val="accent1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0" name="Rectangle 49"/>
              <p:cNvSpPr/>
              <p:nvPr/>
            </p:nvSpPr>
            <p:spPr>
              <a:xfrm>
                <a:off x="1597095" y="1696780"/>
                <a:ext cx="540000" cy="252000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635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bg-BG" sz="800" b="1" dirty="0" smtClean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Принос на ОП</a:t>
                </a:r>
                <a:endParaRPr lang="bg-BG" sz="800" b="1" dirty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" name="Rectangle 50"/>
              <p:cNvSpPr/>
              <p:nvPr/>
            </p:nvSpPr>
            <p:spPr>
              <a:xfrm>
                <a:off x="3262128" y="1711622"/>
                <a:ext cx="783815" cy="252000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635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bg-BG" sz="800" b="1" dirty="0" smtClean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Финансово споразумение</a:t>
                </a:r>
                <a:endParaRPr lang="bg-BG" sz="800" b="1" dirty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" name="Right Arrow 51"/>
              <p:cNvSpPr/>
              <p:nvPr/>
            </p:nvSpPr>
            <p:spPr>
              <a:xfrm rot="5400000">
                <a:off x="4026095" y="1765622"/>
                <a:ext cx="216000" cy="144000"/>
              </a:xfrm>
              <a:prstGeom prst="rightArrow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635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53" name="Right Arrow 52"/>
              <p:cNvSpPr/>
              <p:nvPr/>
            </p:nvSpPr>
            <p:spPr>
              <a:xfrm rot="16211880">
                <a:off x="3062705" y="1765622"/>
                <a:ext cx="216000" cy="144000"/>
              </a:xfrm>
              <a:prstGeom prst="rightArrow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635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54" name="Rectangle 53"/>
              <p:cNvSpPr/>
              <p:nvPr/>
            </p:nvSpPr>
            <p:spPr>
              <a:xfrm>
                <a:off x="3270772" y="2546875"/>
                <a:ext cx="783815" cy="252000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635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bg-BG" sz="800" b="1" dirty="0" smtClean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Оперативни споразумения</a:t>
                </a:r>
                <a:endParaRPr lang="bg-BG" sz="800" b="1" dirty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" name="Right Arrow 54"/>
              <p:cNvSpPr/>
              <p:nvPr/>
            </p:nvSpPr>
            <p:spPr>
              <a:xfrm rot="5400000">
                <a:off x="4034739" y="2600875"/>
                <a:ext cx="216000" cy="144000"/>
              </a:xfrm>
              <a:prstGeom prst="rightArrow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635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56" name="Right Arrow 55"/>
              <p:cNvSpPr/>
              <p:nvPr/>
            </p:nvSpPr>
            <p:spPr>
              <a:xfrm rot="16211880">
                <a:off x="3071349" y="2600875"/>
                <a:ext cx="216000" cy="144000"/>
              </a:xfrm>
              <a:prstGeom prst="rightArrow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635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cxnSp>
            <p:nvCxnSpPr>
              <p:cNvPr id="57" name="Elbow Connector 56"/>
              <p:cNvCxnSpPr>
                <a:stCxn id="43" idx="2"/>
                <a:endCxn id="45" idx="0"/>
              </p:cNvCxnSpPr>
              <p:nvPr/>
            </p:nvCxnSpPr>
            <p:spPr>
              <a:xfrm rot="5400000">
                <a:off x="1671135" y="2672916"/>
                <a:ext cx="432136" cy="12700"/>
              </a:xfrm>
              <a:prstGeom prst="bentConnector3">
                <a:avLst>
                  <a:gd name="adj1" fmla="val 50000"/>
                </a:avLst>
              </a:prstGeom>
              <a:ln w="12700">
                <a:solidFill>
                  <a:schemeClr val="accent1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Elbow Connector 57"/>
              <p:cNvCxnSpPr>
                <a:stCxn id="45" idx="2"/>
              </p:cNvCxnSpPr>
              <p:nvPr/>
            </p:nvCxnSpPr>
            <p:spPr>
              <a:xfrm rot="5400000">
                <a:off x="1652393" y="3518226"/>
                <a:ext cx="468052" cy="1569"/>
              </a:xfrm>
              <a:prstGeom prst="bentConnector3">
                <a:avLst>
                  <a:gd name="adj1" fmla="val 50000"/>
                </a:avLst>
              </a:prstGeom>
              <a:ln w="12700">
                <a:solidFill>
                  <a:schemeClr val="accent1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Rectangle 58"/>
              <p:cNvSpPr/>
              <p:nvPr/>
            </p:nvSpPr>
            <p:spPr>
              <a:xfrm>
                <a:off x="1615634" y="3348525"/>
                <a:ext cx="540000" cy="252000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635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bg-BG" sz="800" b="1" dirty="0" smtClean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Кредити</a:t>
                </a:r>
                <a:endParaRPr lang="bg-BG" sz="800" b="1" dirty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0" name="Rectangle 59"/>
              <p:cNvSpPr/>
              <p:nvPr/>
            </p:nvSpPr>
            <p:spPr>
              <a:xfrm>
                <a:off x="1609008" y="2518297"/>
                <a:ext cx="540000" cy="252000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635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bg-BG" sz="800" b="1" dirty="0" smtClean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Гаранции</a:t>
                </a:r>
                <a:endParaRPr lang="bg-BG" sz="800" b="1" dirty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61" name="Elbow Connector 60"/>
              <p:cNvCxnSpPr/>
              <p:nvPr/>
            </p:nvCxnSpPr>
            <p:spPr>
              <a:xfrm rot="10800000">
                <a:off x="2427204" y="3090023"/>
                <a:ext cx="694747" cy="12700"/>
              </a:xfrm>
              <a:prstGeom prst="bentConnector3">
                <a:avLst>
                  <a:gd name="adj1" fmla="val 50000"/>
                </a:avLst>
              </a:prstGeom>
              <a:ln w="12700">
                <a:solidFill>
                  <a:schemeClr val="accent1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2" name="Rectangle 61"/>
              <p:cNvSpPr/>
              <p:nvPr/>
            </p:nvSpPr>
            <p:spPr>
              <a:xfrm>
                <a:off x="2095150" y="3889357"/>
                <a:ext cx="666690" cy="279684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bg-BG" sz="900" b="1" dirty="0" smtClean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Краен получател</a:t>
                </a:r>
                <a:endParaRPr lang="bg-BG" sz="900" b="1" dirty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3" name="Rectangle 62"/>
              <p:cNvSpPr/>
              <p:nvPr/>
            </p:nvSpPr>
            <p:spPr>
              <a:xfrm>
                <a:off x="2801375" y="3889357"/>
                <a:ext cx="666690" cy="279684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bg-BG" sz="900" b="1" dirty="0" smtClean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Краен получател</a:t>
                </a:r>
                <a:endParaRPr lang="bg-BG" sz="900" b="1" dirty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4" name="Rectangle 63"/>
              <p:cNvSpPr/>
              <p:nvPr/>
            </p:nvSpPr>
            <p:spPr>
              <a:xfrm>
                <a:off x="3491880" y="3889357"/>
                <a:ext cx="666690" cy="279684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bg-BG" sz="900" b="1" dirty="0" smtClean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Краен получател</a:t>
                </a:r>
                <a:endParaRPr lang="bg-BG" sz="900" b="1" dirty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" name="Rectangle 64"/>
              <p:cNvSpPr/>
              <p:nvPr/>
            </p:nvSpPr>
            <p:spPr>
              <a:xfrm>
                <a:off x="3267992" y="3390333"/>
                <a:ext cx="783815" cy="252000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635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bg-BG" sz="800" b="1" dirty="0" smtClean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Договори за кредит</a:t>
                </a:r>
                <a:endParaRPr lang="bg-BG" sz="800" b="1" dirty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6" name="Right Arrow 65"/>
              <p:cNvSpPr/>
              <p:nvPr/>
            </p:nvSpPr>
            <p:spPr>
              <a:xfrm rot="5400000">
                <a:off x="4031959" y="3444333"/>
                <a:ext cx="216000" cy="144000"/>
              </a:xfrm>
              <a:prstGeom prst="rightArrow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635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67" name="Right Arrow 66"/>
              <p:cNvSpPr/>
              <p:nvPr/>
            </p:nvSpPr>
            <p:spPr>
              <a:xfrm rot="16211880">
                <a:off x="3068569" y="3444333"/>
                <a:ext cx="216000" cy="144000"/>
              </a:xfrm>
              <a:prstGeom prst="rightArrow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635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  <p:sp>
          <p:nvSpPr>
            <p:cNvPr id="40" name="Rectangle 39"/>
            <p:cNvSpPr/>
            <p:nvPr/>
          </p:nvSpPr>
          <p:spPr>
            <a:xfrm>
              <a:off x="2713096" y="2963267"/>
              <a:ext cx="592433" cy="26198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635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bg-BG" sz="600" b="1" dirty="0" smtClean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Предоставяне на финансов ресурс</a:t>
              </a:r>
              <a:endParaRPr lang="bg-BG" sz="6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41130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5652120" y="2161821"/>
            <a:ext cx="3034680" cy="3931475"/>
          </a:xfrm>
        </p:spPr>
        <p:txBody>
          <a:bodyPr>
            <a:normAutofit fontScale="92500" lnSpcReduction="10000"/>
          </a:bodyPr>
          <a:lstStyle/>
          <a:p>
            <a:pPr marL="177800" indent="-177800">
              <a:spcBef>
                <a:spcPts val="600"/>
              </a:spcBef>
              <a:spcAft>
                <a:spcPts val="600"/>
              </a:spcAft>
              <a:buClr>
                <a:srgbClr val="1F497D"/>
              </a:buClr>
              <a:buSzPct val="110000"/>
              <a:buFont typeface="Wingdings" panose="05000000000000000000" pitchFamily="2" charset="2"/>
              <a:buChar char="§"/>
              <a:tabLst>
                <a:tab pos="3492500" algn="l"/>
              </a:tabLst>
              <a:defRPr/>
            </a:pPr>
            <a:r>
              <a:rPr lang="bg-BG" altLang="bg-BG" sz="1400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ФМФИБ ще бъде отговорен за:</a:t>
            </a:r>
          </a:p>
          <a:p>
            <a:pPr marL="361950" lvl="2" indent="-180975">
              <a:spcBef>
                <a:spcPts val="300"/>
              </a:spcBef>
              <a:spcAft>
                <a:spcPts val="300"/>
              </a:spcAft>
              <a:buClr>
                <a:srgbClr val="1F497D"/>
              </a:buClr>
              <a:buSzPct val="110000"/>
              <a:buFont typeface="Arial" panose="020B0604020202020204" pitchFamily="34" charset="0"/>
              <a:buChar char="−"/>
              <a:tabLst>
                <a:tab pos="3492500" algn="l"/>
              </a:tabLst>
              <a:defRPr/>
            </a:pPr>
            <a:r>
              <a:rPr lang="bg-BG" altLang="bg-BG" sz="1400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избора на кредитните институции, които ще предоставят заеми на КП и </a:t>
            </a:r>
          </a:p>
          <a:p>
            <a:pPr marL="361950" lvl="2" indent="-180975">
              <a:spcBef>
                <a:spcPts val="300"/>
              </a:spcBef>
              <a:spcAft>
                <a:spcPts val="300"/>
              </a:spcAft>
              <a:buClr>
                <a:srgbClr val="1F497D"/>
              </a:buClr>
              <a:buSzPct val="110000"/>
              <a:buFont typeface="Arial" panose="020B0604020202020204" pitchFamily="34" charset="0"/>
              <a:buChar char="−"/>
              <a:tabLst>
                <a:tab pos="3492500" algn="l"/>
              </a:tabLst>
              <a:defRPr/>
            </a:pPr>
            <a:r>
              <a:rPr lang="bg-BG" altLang="bg-BG" sz="1400" dirty="0" err="1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последващия</a:t>
            </a:r>
            <a:r>
              <a:rPr lang="bg-BG" altLang="bg-BG" sz="1400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мониторинг на дейността на кредитните институции  </a:t>
            </a:r>
          </a:p>
          <a:p>
            <a:pPr marL="177800" indent="-177800">
              <a:spcBef>
                <a:spcPts val="600"/>
              </a:spcBef>
              <a:spcAft>
                <a:spcPts val="600"/>
              </a:spcAft>
              <a:buClr>
                <a:srgbClr val="1F497D"/>
              </a:buClr>
              <a:buSzPct val="110000"/>
              <a:buFont typeface="Wingdings" panose="05000000000000000000" pitchFamily="2" charset="2"/>
              <a:buChar char="§"/>
              <a:tabLst>
                <a:tab pos="3492500" algn="l"/>
              </a:tabLst>
              <a:defRPr/>
            </a:pPr>
            <a:r>
              <a:rPr lang="bg-BG" altLang="bg-BG" sz="1400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Кредитните институции ще бъдат избрани чрез открита, прозрачна, пропорционална и недискриминационна процедура в съответствие с чл. 38 (5) от Регламент (ЕС) № 1303/2013  </a:t>
            </a:r>
          </a:p>
          <a:p>
            <a:pPr marL="177800" indent="-177800">
              <a:spcBef>
                <a:spcPts val="600"/>
              </a:spcBef>
              <a:spcAft>
                <a:spcPts val="600"/>
              </a:spcAft>
              <a:buClr>
                <a:srgbClr val="1F497D"/>
              </a:buClr>
              <a:buSzPct val="110000"/>
              <a:buFont typeface="Wingdings" panose="05000000000000000000" pitchFamily="2" charset="2"/>
              <a:buChar char="§"/>
              <a:tabLst>
                <a:tab pos="3492500" algn="l"/>
              </a:tabLst>
              <a:defRPr/>
            </a:pPr>
            <a:r>
              <a:rPr lang="ru-RU" altLang="bg-BG" sz="1400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базата на </a:t>
            </a:r>
            <a:r>
              <a:rPr lang="bg-BG" altLang="bg-BG" sz="1400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договор/споразумение</a:t>
            </a:r>
            <a:r>
              <a:rPr lang="ru-RU" altLang="bg-BG" sz="1400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между ФМФИБ и МФИ гаранциите ще се </a:t>
            </a:r>
            <a:r>
              <a:rPr lang="bg-BG" altLang="bg-BG" sz="1400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издават</a:t>
            </a:r>
            <a:r>
              <a:rPr lang="ru-RU" altLang="bg-BG" sz="1400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от МФИ или с нейна подкрепа</a:t>
            </a:r>
          </a:p>
          <a:p>
            <a:pPr marL="177800" indent="-177800">
              <a:spcBef>
                <a:spcPts val="600"/>
              </a:spcBef>
              <a:spcAft>
                <a:spcPts val="600"/>
              </a:spcAft>
              <a:buClr>
                <a:srgbClr val="1F497D"/>
              </a:buClr>
              <a:buSzPct val="110000"/>
              <a:buFont typeface="Wingdings" panose="05000000000000000000" pitchFamily="2" charset="2"/>
              <a:buChar char="§"/>
              <a:tabLst>
                <a:tab pos="3492500" algn="l"/>
              </a:tabLst>
              <a:defRPr/>
            </a:pPr>
            <a:endParaRPr lang="bg-BG" altLang="bg-BG" sz="1400" dirty="0" smtClean="0">
              <a:solidFill>
                <a:schemeClr val="accent3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bg-BG" sz="1800" dirty="0"/>
          </a:p>
        </p:txBody>
      </p:sp>
      <p:pic>
        <p:nvPicPr>
          <p:cNvPr id="1026" name="Picture 2" descr="C:\Users\NMihova\Desktop\Capture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86445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NMihova\Desktop\Capture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3418" y="86445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NMihova\Desktop\Capture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426110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TextBox 36"/>
          <p:cNvSpPr txBox="1"/>
          <p:nvPr/>
        </p:nvSpPr>
        <p:spPr>
          <a:xfrm>
            <a:off x="548370" y="1555437"/>
            <a:ext cx="769603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bg-BG" sz="1400" b="1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Изпълнение на гаранционен фонд от ФМФИБ с използване на външна услуга от МФИ</a:t>
            </a:r>
            <a:endParaRPr lang="bg-BG" sz="1400" b="1" dirty="0">
              <a:solidFill>
                <a:schemeClr val="accent3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8" name="Group 67"/>
          <p:cNvGrpSpPr/>
          <p:nvPr/>
        </p:nvGrpSpPr>
        <p:grpSpPr>
          <a:xfrm>
            <a:off x="238974" y="2216128"/>
            <a:ext cx="5112568" cy="2958558"/>
            <a:chOff x="1331640" y="1232800"/>
            <a:chExt cx="5112568" cy="2958558"/>
          </a:xfrm>
        </p:grpSpPr>
        <p:grpSp>
          <p:nvGrpSpPr>
            <p:cNvPr id="69" name="Group 68"/>
            <p:cNvGrpSpPr/>
            <p:nvPr/>
          </p:nvGrpSpPr>
          <p:grpSpPr>
            <a:xfrm>
              <a:off x="1331640" y="1232800"/>
              <a:ext cx="5112568" cy="2958558"/>
              <a:chOff x="1331640" y="1232800"/>
              <a:chExt cx="4896544" cy="2958558"/>
            </a:xfrm>
          </p:grpSpPr>
          <p:sp>
            <p:nvSpPr>
              <p:cNvPr id="71" name="Rectangle 70"/>
              <p:cNvSpPr/>
              <p:nvPr/>
            </p:nvSpPr>
            <p:spPr>
              <a:xfrm>
                <a:off x="1364641" y="3759899"/>
                <a:ext cx="2809641" cy="431459"/>
              </a:xfrm>
              <a:prstGeom prst="rect">
                <a:avLst/>
              </a:prstGeom>
              <a:noFill/>
              <a:ln w="635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 anchorCtr="0"/>
              <a:lstStyle/>
              <a:p>
                <a:pPr algn="ctr"/>
                <a:r>
                  <a:rPr lang="bg-BG" sz="800" b="1" dirty="0" smtClean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Нови кредитни портфейли</a:t>
                </a:r>
                <a:endParaRPr lang="bg-BG" sz="800" b="1" dirty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2" name="Rectangle 71"/>
              <p:cNvSpPr/>
              <p:nvPr/>
            </p:nvSpPr>
            <p:spPr>
              <a:xfrm>
                <a:off x="1331640" y="1232800"/>
                <a:ext cx="2866115" cy="396000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bg-BG" sz="9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УО на ОПОС</a:t>
                </a:r>
                <a:endParaRPr lang="bg-BG" sz="9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3" name="Rectangle 72"/>
              <p:cNvSpPr/>
              <p:nvPr/>
            </p:nvSpPr>
            <p:spPr>
              <a:xfrm>
                <a:off x="1347203" y="2060848"/>
                <a:ext cx="1080000" cy="39600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bg-BG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Фонд на фондовете</a:t>
                </a:r>
              </a:p>
            </p:txBody>
          </p:sp>
          <p:sp>
            <p:nvSpPr>
              <p:cNvPr id="74" name="Rectangle 73"/>
              <p:cNvSpPr/>
              <p:nvPr/>
            </p:nvSpPr>
            <p:spPr>
              <a:xfrm>
                <a:off x="3117755" y="2063028"/>
                <a:ext cx="1080000" cy="39600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bg-BG" sz="9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ФМФИБ ЕАД</a:t>
                </a:r>
                <a:endParaRPr lang="bg-BG" sz="9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5" name="Rectangle 74"/>
              <p:cNvSpPr/>
              <p:nvPr/>
            </p:nvSpPr>
            <p:spPr>
              <a:xfrm>
                <a:off x="1347203" y="2888984"/>
                <a:ext cx="1080000" cy="396000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bg-BG" sz="9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Финансов инструмент</a:t>
                </a:r>
                <a:endParaRPr lang="bg-BG" sz="9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3121950" y="2888984"/>
                <a:ext cx="1080000" cy="39600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bg-BG" sz="9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Финансови посредници</a:t>
                </a:r>
                <a:endParaRPr lang="bg-BG" sz="9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1391653" y="3889357"/>
                <a:ext cx="666690" cy="279684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bg-BG" sz="900" b="1" dirty="0" smtClean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Краен получател</a:t>
                </a:r>
                <a:endParaRPr lang="bg-BG" sz="900" b="1" dirty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8" name="Right Arrow 77"/>
              <p:cNvSpPr/>
              <p:nvPr/>
            </p:nvSpPr>
            <p:spPr>
              <a:xfrm rot="10800000">
                <a:off x="2627785" y="2189028"/>
                <a:ext cx="216000" cy="144000"/>
              </a:xfrm>
              <a:prstGeom prst="rightArrow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635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cxnSp>
            <p:nvCxnSpPr>
              <p:cNvPr id="79" name="Elbow Connector 78"/>
              <p:cNvCxnSpPr/>
              <p:nvPr/>
            </p:nvCxnSpPr>
            <p:spPr>
              <a:xfrm rot="5400000">
                <a:off x="1654103" y="1840610"/>
                <a:ext cx="432136" cy="12700"/>
              </a:xfrm>
              <a:prstGeom prst="bentConnector3">
                <a:avLst>
                  <a:gd name="adj1" fmla="val 50000"/>
                </a:avLst>
              </a:prstGeom>
              <a:ln w="12700">
                <a:solidFill>
                  <a:schemeClr val="accent1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0" name="Rectangle 79"/>
              <p:cNvSpPr/>
              <p:nvPr/>
            </p:nvSpPr>
            <p:spPr>
              <a:xfrm>
                <a:off x="1597095" y="1696780"/>
                <a:ext cx="540000" cy="252000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635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bg-BG" sz="800" b="1" dirty="0" smtClean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Принос на ОП</a:t>
                </a:r>
                <a:endParaRPr lang="bg-BG" sz="800" b="1" dirty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1" name="Rectangle 80"/>
              <p:cNvSpPr/>
              <p:nvPr/>
            </p:nvSpPr>
            <p:spPr>
              <a:xfrm>
                <a:off x="4284057" y="2139198"/>
                <a:ext cx="783815" cy="252000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635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bg-BG" sz="800" b="1" dirty="0" smtClean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Рамково споразумение</a:t>
                </a:r>
                <a:endParaRPr lang="bg-BG" sz="800" b="1" dirty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2" name="Right Arrow 81"/>
              <p:cNvSpPr/>
              <p:nvPr/>
            </p:nvSpPr>
            <p:spPr>
              <a:xfrm rot="10800000">
                <a:off x="4275870" y="2405648"/>
                <a:ext cx="792000" cy="72000"/>
              </a:xfrm>
              <a:prstGeom prst="rightArrow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635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83" name="Right Arrow 82"/>
              <p:cNvSpPr/>
              <p:nvPr/>
            </p:nvSpPr>
            <p:spPr>
              <a:xfrm>
                <a:off x="4284056" y="2049149"/>
                <a:ext cx="792000" cy="72000"/>
              </a:xfrm>
              <a:prstGeom prst="rightArrow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635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84" name="Rectangle 83"/>
              <p:cNvSpPr/>
              <p:nvPr/>
            </p:nvSpPr>
            <p:spPr>
              <a:xfrm>
                <a:off x="3270772" y="2546875"/>
                <a:ext cx="783815" cy="252000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635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bg-BG" sz="800" b="1" dirty="0" smtClean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Оперативни споразумения</a:t>
                </a:r>
                <a:endParaRPr lang="bg-BG" sz="800" b="1" dirty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5" name="Right Arrow 84"/>
              <p:cNvSpPr/>
              <p:nvPr/>
            </p:nvSpPr>
            <p:spPr>
              <a:xfrm rot="5400000">
                <a:off x="4034739" y="2600875"/>
                <a:ext cx="216000" cy="144000"/>
              </a:xfrm>
              <a:prstGeom prst="rightArrow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635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86" name="Right Arrow 85"/>
              <p:cNvSpPr/>
              <p:nvPr/>
            </p:nvSpPr>
            <p:spPr>
              <a:xfrm rot="16211880">
                <a:off x="3071349" y="2600875"/>
                <a:ext cx="216000" cy="144000"/>
              </a:xfrm>
              <a:prstGeom prst="rightArrow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635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cxnSp>
            <p:nvCxnSpPr>
              <p:cNvPr id="87" name="Elbow Connector 86"/>
              <p:cNvCxnSpPr>
                <a:stCxn id="73" idx="2"/>
                <a:endCxn id="75" idx="0"/>
              </p:cNvCxnSpPr>
              <p:nvPr/>
            </p:nvCxnSpPr>
            <p:spPr>
              <a:xfrm rot="5400000">
                <a:off x="1671135" y="2672916"/>
                <a:ext cx="432136" cy="12700"/>
              </a:xfrm>
              <a:prstGeom prst="bentConnector3">
                <a:avLst>
                  <a:gd name="adj1" fmla="val 50000"/>
                </a:avLst>
              </a:prstGeom>
              <a:ln w="12700">
                <a:solidFill>
                  <a:schemeClr val="accent1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Elbow Connector 87"/>
              <p:cNvCxnSpPr>
                <a:stCxn id="75" idx="2"/>
              </p:cNvCxnSpPr>
              <p:nvPr/>
            </p:nvCxnSpPr>
            <p:spPr>
              <a:xfrm rot="5400000">
                <a:off x="1652393" y="3518226"/>
                <a:ext cx="468052" cy="1569"/>
              </a:xfrm>
              <a:prstGeom prst="bentConnector3">
                <a:avLst>
                  <a:gd name="adj1" fmla="val 50000"/>
                </a:avLst>
              </a:prstGeom>
              <a:ln w="12700">
                <a:solidFill>
                  <a:schemeClr val="accent1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9" name="Rectangle 88"/>
              <p:cNvSpPr/>
              <p:nvPr/>
            </p:nvSpPr>
            <p:spPr>
              <a:xfrm>
                <a:off x="1615634" y="3348525"/>
                <a:ext cx="540000" cy="252000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635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bg-BG" sz="800" b="1" dirty="0" smtClean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Кредити</a:t>
                </a:r>
                <a:endParaRPr lang="bg-BG" sz="800" b="1" dirty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0" name="Rectangle 89"/>
              <p:cNvSpPr/>
              <p:nvPr/>
            </p:nvSpPr>
            <p:spPr>
              <a:xfrm>
                <a:off x="1609008" y="2518297"/>
                <a:ext cx="540000" cy="252000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635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bg-BG" sz="800" b="1" dirty="0" smtClean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Поемане на загуби</a:t>
                </a:r>
                <a:endParaRPr lang="bg-BG" sz="800" b="1" dirty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91" name="Elbow Connector 90"/>
              <p:cNvCxnSpPr/>
              <p:nvPr/>
            </p:nvCxnSpPr>
            <p:spPr>
              <a:xfrm rot="10800000">
                <a:off x="2427204" y="3087955"/>
                <a:ext cx="694747" cy="12700"/>
              </a:xfrm>
              <a:prstGeom prst="bentConnector3">
                <a:avLst>
                  <a:gd name="adj1" fmla="val 50000"/>
                </a:avLst>
              </a:prstGeom>
              <a:ln w="12700">
                <a:solidFill>
                  <a:schemeClr val="accent1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2" name="Rectangle 91"/>
              <p:cNvSpPr/>
              <p:nvPr/>
            </p:nvSpPr>
            <p:spPr>
              <a:xfrm>
                <a:off x="2095150" y="3889357"/>
                <a:ext cx="666690" cy="279684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bg-BG" sz="900" b="1" dirty="0" smtClean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Краен получател</a:t>
                </a:r>
                <a:endParaRPr lang="bg-BG" sz="900" b="1" dirty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3" name="Rectangle 92"/>
              <p:cNvSpPr/>
              <p:nvPr/>
            </p:nvSpPr>
            <p:spPr>
              <a:xfrm>
                <a:off x="2801375" y="3889357"/>
                <a:ext cx="666690" cy="279684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bg-BG" sz="900" b="1" dirty="0" smtClean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Краен получател</a:t>
                </a:r>
                <a:endParaRPr lang="bg-BG" sz="900" b="1" dirty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4" name="Rectangle 93"/>
              <p:cNvSpPr/>
              <p:nvPr/>
            </p:nvSpPr>
            <p:spPr>
              <a:xfrm>
                <a:off x="3491880" y="3889357"/>
                <a:ext cx="666690" cy="279684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bg-BG" sz="900" b="1" dirty="0" smtClean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Краен получател</a:t>
                </a:r>
                <a:endParaRPr lang="bg-BG" sz="900" b="1" dirty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5" name="Rectangle 94"/>
              <p:cNvSpPr/>
              <p:nvPr/>
            </p:nvSpPr>
            <p:spPr>
              <a:xfrm>
                <a:off x="3267992" y="3390333"/>
                <a:ext cx="783815" cy="252000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635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bg-BG" sz="800" b="1" dirty="0" smtClean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Договори за кредит</a:t>
                </a:r>
                <a:endParaRPr lang="bg-BG" sz="800" b="1" dirty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6" name="Right Arrow 95"/>
              <p:cNvSpPr/>
              <p:nvPr/>
            </p:nvSpPr>
            <p:spPr>
              <a:xfrm rot="5400000">
                <a:off x="4031959" y="3444333"/>
                <a:ext cx="216000" cy="144000"/>
              </a:xfrm>
              <a:prstGeom prst="rightArrow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635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97" name="Right Arrow 96"/>
              <p:cNvSpPr/>
              <p:nvPr/>
            </p:nvSpPr>
            <p:spPr>
              <a:xfrm rot="16211880">
                <a:off x="3068569" y="3444333"/>
                <a:ext cx="216000" cy="144000"/>
              </a:xfrm>
              <a:prstGeom prst="rightArrow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635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98" name="Rectangle 97"/>
              <p:cNvSpPr/>
              <p:nvPr/>
            </p:nvSpPr>
            <p:spPr>
              <a:xfrm>
                <a:off x="5148184" y="2067198"/>
                <a:ext cx="1080000" cy="39600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bg-BG" sz="9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МФИ</a:t>
                </a:r>
                <a:endParaRPr lang="bg-BG" sz="9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99" name="Elbow Connector 98"/>
              <p:cNvCxnSpPr>
                <a:stCxn id="98" idx="2"/>
                <a:endCxn id="76" idx="3"/>
              </p:cNvCxnSpPr>
              <p:nvPr/>
            </p:nvCxnSpPr>
            <p:spPr>
              <a:xfrm rot="5400000">
                <a:off x="4633174" y="2031974"/>
                <a:ext cx="623786" cy="1486234"/>
              </a:xfrm>
              <a:prstGeom prst="bentConnector2">
                <a:avLst/>
              </a:prstGeom>
              <a:ln w="12700">
                <a:solidFill>
                  <a:schemeClr val="accent1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0" name="Rectangle 99"/>
              <p:cNvSpPr/>
              <p:nvPr/>
            </p:nvSpPr>
            <p:spPr>
              <a:xfrm>
                <a:off x="4937042" y="2895334"/>
                <a:ext cx="1268282" cy="252000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635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bg-BG" sz="800" b="1" dirty="0" smtClean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Гаранция за покриване на загубите</a:t>
                </a:r>
                <a:endParaRPr lang="bg-BG" sz="800" b="1" dirty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70" name="Rectangle 69"/>
            <p:cNvSpPr/>
            <p:nvPr/>
          </p:nvSpPr>
          <p:spPr>
            <a:xfrm>
              <a:off x="2584551" y="2959542"/>
              <a:ext cx="592433" cy="26198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635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bg-BG" sz="600" b="1" dirty="0" smtClean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Предоставяне на финансов ресурс</a:t>
              </a:r>
              <a:endParaRPr lang="bg-BG" sz="6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21944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396389" y="2036209"/>
            <a:ext cx="4043670" cy="3931475"/>
          </a:xfrm>
        </p:spPr>
        <p:txBody>
          <a:bodyPr>
            <a:normAutofit/>
          </a:bodyPr>
          <a:lstStyle/>
          <a:p>
            <a:pPr marL="177800" indent="-177800">
              <a:spcBef>
                <a:spcPts val="600"/>
              </a:spcBef>
              <a:spcAft>
                <a:spcPts val="600"/>
              </a:spcAft>
              <a:buClr>
                <a:srgbClr val="1F497D"/>
              </a:buClr>
              <a:buSzPct val="110000"/>
              <a:buFont typeface="Wingdings" panose="05000000000000000000" pitchFamily="2" charset="2"/>
              <a:buChar char="§"/>
              <a:tabLst>
                <a:tab pos="3492500" algn="l"/>
              </a:tabLst>
              <a:defRPr/>
            </a:pPr>
            <a:r>
              <a:rPr lang="bg-BG" altLang="bg-BG" sz="1400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ФМФИБ ще избере ФП, който да изпълнява гаранционния фонд и ще осъществява мониторинг на дейността му</a:t>
            </a:r>
          </a:p>
          <a:p>
            <a:pPr marL="177800" indent="-177800">
              <a:spcBef>
                <a:spcPts val="600"/>
              </a:spcBef>
              <a:spcAft>
                <a:spcPts val="600"/>
              </a:spcAft>
              <a:buClr>
                <a:srgbClr val="1F497D"/>
              </a:buClr>
              <a:buSzPct val="110000"/>
              <a:buFont typeface="Wingdings" panose="05000000000000000000" pitchFamily="2" charset="2"/>
              <a:buChar char="§"/>
              <a:tabLst>
                <a:tab pos="3492500" algn="l"/>
              </a:tabLst>
              <a:defRPr/>
            </a:pPr>
            <a:r>
              <a:rPr lang="bg-BG" altLang="bg-BG" sz="1400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ФП ще избере кредитни институции, които да създадат портфейли от допустими кредити</a:t>
            </a:r>
          </a:p>
          <a:p>
            <a:pPr marL="177800" indent="-177800">
              <a:spcBef>
                <a:spcPts val="600"/>
              </a:spcBef>
              <a:spcAft>
                <a:spcPts val="600"/>
              </a:spcAft>
              <a:buClr>
                <a:srgbClr val="1F497D"/>
              </a:buClr>
              <a:buSzPct val="110000"/>
              <a:buFont typeface="Wingdings" panose="05000000000000000000" pitchFamily="2" charset="2"/>
              <a:buChar char="§"/>
              <a:tabLst>
                <a:tab pos="3492500" algn="l"/>
              </a:tabLst>
              <a:defRPr/>
            </a:pPr>
            <a:r>
              <a:rPr lang="bg-BG" altLang="bg-BG" sz="1400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ФП ще сключи с избраните банки гаранциионни споразумения за предоставяне на кредитно облекчение за допустими кредити</a:t>
            </a:r>
          </a:p>
          <a:p>
            <a:pPr marL="177800" indent="-177800">
              <a:spcBef>
                <a:spcPts val="600"/>
              </a:spcBef>
              <a:spcAft>
                <a:spcPts val="600"/>
              </a:spcAft>
              <a:buClr>
                <a:srgbClr val="1F497D"/>
              </a:buClr>
              <a:buSzPct val="110000"/>
              <a:buFont typeface="Wingdings" panose="05000000000000000000" pitchFamily="2" charset="2"/>
              <a:buChar char="§"/>
              <a:tabLst>
                <a:tab pos="3492500" algn="l"/>
              </a:tabLst>
              <a:defRPr/>
            </a:pPr>
            <a:r>
              <a:rPr lang="ru-RU" altLang="bg-BG" sz="1400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Кредитните </a:t>
            </a:r>
            <a:r>
              <a:rPr lang="ru-RU" altLang="bg-BG" sz="1400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институции ще предоставят заеми на допустими крайни получатели за </a:t>
            </a:r>
            <a:r>
              <a:rPr lang="bg-BG" altLang="bg-BG" sz="1400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допустими</a:t>
            </a:r>
            <a:r>
              <a:rPr lang="ru-RU" altLang="bg-BG" sz="1400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bg-BG" sz="1400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проекти </a:t>
            </a:r>
          </a:p>
          <a:p>
            <a:pPr marL="177800" indent="-177800">
              <a:spcBef>
                <a:spcPts val="600"/>
              </a:spcBef>
              <a:spcAft>
                <a:spcPts val="600"/>
              </a:spcAft>
              <a:buClr>
                <a:srgbClr val="1F497D"/>
              </a:buClr>
              <a:buSzPct val="110000"/>
              <a:buFont typeface="Wingdings" panose="05000000000000000000" pitchFamily="2" charset="2"/>
              <a:buChar char="§"/>
              <a:tabLst>
                <a:tab pos="3492500" algn="l"/>
              </a:tabLst>
              <a:defRPr/>
            </a:pPr>
            <a:endParaRPr lang="bg-BG" altLang="bg-BG" sz="1400" dirty="0" smtClean="0">
              <a:solidFill>
                <a:schemeClr val="accent3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bg-BG" sz="1800" dirty="0"/>
          </a:p>
        </p:txBody>
      </p:sp>
      <p:pic>
        <p:nvPicPr>
          <p:cNvPr id="1026" name="Picture 2" descr="C:\Users\NMihova\Desktop\Capture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86445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NMihova\Desktop\Capture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3418" y="86445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NMihova\Desktop\Capture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426110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TextBox 36"/>
          <p:cNvSpPr txBox="1"/>
          <p:nvPr/>
        </p:nvSpPr>
        <p:spPr>
          <a:xfrm>
            <a:off x="548370" y="1555437"/>
            <a:ext cx="769603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bg-BG" sz="1400" b="1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Изпълнение на гаранционен фонд от ФП избран от ФМФИБ </a:t>
            </a:r>
            <a:endParaRPr lang="bg-BG" sz="1400" b="1" dirty="0">
              <a:solidFill>
                <a:schemeClr val="accent3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1" name="Group 40"/>
          <p:cNvGrpSpPr/>
          <p:nvPr/>
        </p:nvGrpSpPr>
        <p:grpSpPr>
          <a:xfrm>
            <a:off x="603113" y="2036209"/>
            <a:ext cx="3168352" cy="3780376"/>
            <a:chOff x="1331640" y="1232800"/>
            <a:chExt cx="2887939" cy="3636360"/>
          </a:xfrm>
        </p:grpSpPr>
        <p:sp>
          <p:nvSpPr>
            <p:cNvPr id="42" name="Rectangle 41"/>
            <p:cNvSpPr/>
            <p:nvPr/>
          </p:nvSpPr>
          <p:spPr>
            <a:xfrm>
              <a:off x="1364641" y="4437701"/>
              <a:ext cx="2809641" cy="431459"/>
            </a:xfrm>
            <a:prstGeom prst="rect">
              <a:avLst/>
            </a:prstGeom>
            <a:noFill/>
            <a:ln w="635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algn="ctr"/>
              <a:r>
                <a:rPr lang="bg-BG" sz="800" b="1" dirty="0" smtClean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Нови кредитни портфейли</a:t>
              </a:r>
              <a:endParaRPr lang="bg-BG" sz="8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Rectangle 42"/>
            <p:cNvSpPr/>
            <p:nvPr/>
          </p:nvSpPr>
          <p:spPr>
            <a:xfrm>
              <a:off x="1331640" y="1232800"/>
              <a:ext cx="2866115" cy="396000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bg-BG" sz="9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УО на ОПОС</a:t>
              </a:r>
              <a:endParaRPr lang="bg-BG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1347203" y="2060848"/>
              <a:ext cx="1080000" cy="396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bg-BG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Фонд на фондовете</a:t>
              </a: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3117755" y="2063028"/>
              <a:ext cx="1080000" cy="396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bg-BG" sz="9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ФМФИБ ЕАД</a:t>
              </a:r>
              <a:endParaRPr lang="bg-BG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1361173" y="2837668"/>
              <a:ext cx="1080000" cy="3960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bg-BG" sz="9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Гаранционен фонд</a:t>
              </a:r>
              <a:endParaRPr lang="bg-BG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" name="Rectangle 46"/>
            <p:cNvSpPr/>
            <p:nvPr/>
          </p:nvSpPr>
          <p:spPr>
            <a:xfrm>
              <a:off x="3121950" y="3586204"/>
              <a:ext cx="1080000" cy="396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bg-BG" sz="9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Финансови институции</a:t>
              </a:r>
              <a:endParaRPr lang="bg-BG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1391653" y="4567159"/>
              <a:ext cx="666690" cy="279684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bg-BG" sz="900" b="1" dirty="0" smtClean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Краен получател</a:t>
              </a:r>
              <a:endParaRPr lang="bg-BG" sz="9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Right Arrow 48"/>
            <p:cNvSpPr/>
            <p:nvPr/>
          </p:nvSpPr>
          <p:spPr>
            <a:xfrm rot="10800000">
              <a:off x="2635405" y="2189028"/>
              <a:ext cx="216000" cy="144000"/>
            </a:xfrm>
            <a:prstGeom prst="rightArrow">
              <a:avLst/>
            </a:prstGeom>
            <a:solidFill>
              <a:schemeClr val="accent1">
                <a:lumMod val="40000"/>
                <a:lumOff val="60000"/>
              </a:schemeClr>
            </a:solidFill>
            <a:ln w="635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cxnSp>
          <p:nvCxnSpPr>
            <p:cNvPr id="50" name="Elbow Connector 49"/>
            <p:cNvCxnSpPr/>
            <p:nvPr/>
          </p:nvCxnSpPr>
          <p:spPr>
            <a:xfrm rot="5400000">
              <a:off x="1654103" y="1840610"/>
              <a:ext cx="432136" cy="12700"/>
            </a:xfrm>
            <a:prstGeom prst="bentConnector3">
              <a:avLst>
                <a:gd name="adj1" fmla="val 50000"/>
              </a:avLst>
            </a:prstGeom>
            <a:ln w="12700">
              <a:solidFill>
                <a:schemeClr val="accent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Rectangle 50"/>
            <p:cNvSpPr/>
            <p:nvPr/>
          </p:nvSpPr>
          <p:spPr>
            <a:xfrm>
              <a:off x="1597095" y="1696780"/>
              <a:ext cx="540000" cy="2520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635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bg-BG" sz="800" b="1" dirty="0" smtClean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Принос на ОП</a:t>
              </a:r>
              <a:endParaRPr lang="bg-BG" sz="8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3262128" y="1711622"/>
              <a:ext cx="783815" cy="2520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635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bg-BG" sz="800" b="1" dirty="0" smtClean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Финансово споразумение</a:t>
              </a:r>
              <a:endParaRPr lang="bg-BG" sz="8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" name="Right Arrow 52"/>
            <p:cNvSpPr/>
            <p:nvPr/>
          </p:nvSpPr>
          <p:spPr>
            <a:xfrm rot="5400000">
              <a:off x="4026095" y="1765622"/>
              <a:ext cx="216000" cy="144000"/>
            </a:xfrm>
            <a:prstGeom prst="rightArrow">
              <a:avLst/>
            </a:prstGeom>
            <a:solidFill>
              <a:schemeClr val="accent1">
                <a:lumMod val="40000"/>
                <a:lumOff val="60000"/>
              </a:schemeClr>
            </a:solidFill>
            <a:ln w="635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54" name="Right Arrow 53"/>
            <p:cNvSpPr/>
            <p:nvPr/>
          </p:nvSpPr>
          <p:spPr>
            <a:xfrm rot="16211880">
              <a:off x="3062705" y="1765622"/>
              <a:ext cx="216000" cy="144000"/>
            </a:xfrm>
            <a:prstGeom prst="rightArrow">
              <a:avLst/>
            </a:prstGeom>
            <a:solidFill>
              <a:schemeClr val="accent1">
                <a:lumMod val="40000"/>
                <a:lumOff val="60000"/>
              </a:schemeClr>
            </a:solidFill>
            <a:ln w="635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55" name="Rectangle 54"/>
            <p:cNvSpPr/>
            <p:nvPr/>
          </p:nvSpPr>
          <p:spPr>
            <a:xfrm>
              <a:off x="3270772" y="2524015"/>
              <a:ext cx="783815" cy="2520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635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bg-BG" sz="800" b="1" dirty="0" smtClean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Оперативно споразумение</a:t>
              </a:r>
              <a:endParaRPr lang="bg-BG" sz="8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Right Arrow 55"/>
            <p:cNvSpPr/>
            <p:nvPr/>
          </p:nvSpPr>
          <p:spPr>
            <a:xfrm rot="5400000">
              <a:off x="4034739" y="2578015"/>
              <a:ext cx="216000" cy="144000"/>
            </a:xfrm>
            <a:prstGeom prst="rightArrow">
              <a:avLst/>
            </a:prstGeom>
            <a:solidFill>
              <a:schemeClr val="accent1">
                <a:lumMod val="40000"/>
                <a:lumOff val="60000"/>
              </a:schemeClr>
            </a:solidFill>
            <a:ln w="635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57" name="Right Arrow 56"/>
            <p:cNvSpPr/>
            <p:nvPr/>
          </p:nvSpPr>
          <p:spPr>
            <a:xfrm rot="16211880">
              <a:off x="3071349" y="2578015"/>
              <a:ext cx="216000" cy="144000"/>
            </a:xfrm>
            <a:prstGeom prst="rightArrow">
              <a:avLst/>
            </a:prstGeom>
            <a:solidFill>
              <a:schemeClr val="accent1">
                <a:lumMod val="40000"/>
                <a:lumOff val="60000"/>
              </a:schemeClr>
            </a:solidFill>
            <a:ln w="635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cxnSp>
          <p:nvCxnSpPr>
            <p:cNvPr id="58" name="Elbow Connector 57"/>
            <p:cNvCxnSpPr>
              <a:stCxn id="44" idx="2"/>
              <a:endCxn id="46" idx="0"/>
            </p:cNvCxnSpPr>
            <p:nvPr/>
          </p:nvCxnSpPr>
          <p:spPr>
            <a:xfrm rot="16200000" flipH="1">
              <a:off x="1703778" y="2640273"/>
              <a:ext cx="380820" cy="13970"/>
            </a:xfrm>
            <a:prstGeom prst="bentConnector3">
              <a:avLst>
                <a:gd name="adj1" fmla="val 50000"/>
              </a:avLst>
            </a:prstGeom>
            <a:ln w="12700">
              <a:solidFill>
                <a:schemeClr val="accent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Elbow Connector 58"/>
            <p:cNvCxnSpPr>
              <a:stCxn id="46" idx="2"/>
              <a:endCxn id="108" idx="0"/>
            </p:cNvCxnSpPr>
            <p:nvPr/>
          </p:nvCxnSpPr>
          <p:spPr>
            <a:xfrm rot="5400000">
              <a:off x="1727153" y="3404564"/>
              <a:ext cx="344916" cy="3125"/>
            </a:xfrm>
            <a:prstGeom prst="bentConnector3">
              <a:avLst>
                <a:gd name="adj1" fmla="val 50000"/>
              </a:avLst>
            </a:prstGeom>
            <a:ln w="12700">
              <a:solidFill>
                <a:schemeClr val="accent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Rectangle 59"/>
            <p:cNvSpPr/>
            <p:nvPr/>
          </p:nvSpPr>
          <p:spPr>
            <a:xfrm>
              <a:off x="1627292" y="3243456"/>
              <a:ext cx="540000" cy="224577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635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bg-BG" sz="600" b="1" dirty="0" smtClean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Гаранционен лимит</a:t>
              </a:r>
              <a:endParaRPr lang="bg-BG" sz="6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1631868" y="2480197"/>
              <a:ext cx="540000" cy="2520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635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bg-BG" sz="800" b="1" dirty="0" smtClean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Принос на ОП</a:t>
              </a:r>
              <a:endParaRPr lang="bg-BG" sz="8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62" name="Elbow Connector 61"/>
            <p:cNvCxnSpPr/>
            <p:nvPr/>
          </p:nvCxnSpPr>
          <p:spPr>
            <a:xfrm rot="10800000">
              <a:off x="2427204" y="3781747"/>
              <a:ext cx="694747" cy="12700"/>
            </a:xfrm>
            <a:prstGeom prst="bentConnector3">
              <a:avLst>
                <a:gd name="adj1" fmla="val 50000"/>
              </a:avLst>
            </a:prstGeom>
            <a:ln w="12700">
              <a:solidFill>
                <a:schemeClr val="accent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Rectangle 62"/>
            <p:cNvSpPr/>
            <p:nvPr/>
          </p:nvSpPr>
          <p:spPr>
            <a:xfrm>
              <a:off x="2541138" y="3654768"/>
              <a:ext cx="540000" cy="2520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635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bg-BG" sz="600" b="1" dirty="0" smtClean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Предоставяне на финансов ресурс</a:t>
              </a:r>
              <a:endParaRPr lang="bg-BG" sz="6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2095150" y="4567159"/>
              <a:ext cx="666690" cy="279684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bg-BG" sz="900" b="1" dirty="0" smtClean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Краен получател</a:t>
              </a:r>
              <a:endParaRPr lang="bg-BG" sz="9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" name="Rectangle 64"/>
            <p:cNvSpPr/>
            <p:nvPr/>
          </p:nvSpPr>
          <p:spPr>
            <a:xfrm>
              <a:off x="2801375" y="4567159"/>
              <a:ext cx="666690" cy="279684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bg-BG" sz="900" b="1" dirty="0" smtClean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Краен получател</a:t>
              </a:r>
              <a:endParaRPr lang="bg-BG" sz="9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" name="Rectangle 65"/>
            <p:cNvSpPr/>
            <p:nvPr/>
          </p:nvSpPr>
          <p:spPr>
            <a:xfrm>
              <a:off x="3491880" y="4567159"/>
              <a:ext cx="666690" cy="279684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bg-BG" sz="900" b="1" dirty="0" smtClean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Краен получател</a:t>
              </a:r>
              <a:endParaRPr lang="bg-BG" sz="9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" name="Rectangle 66"/>
            <p:cNvSpPr/>
            <p:nvPr/>
          </p:nvSpPr>
          <p:spPr>
            <a:xfrm>
              <a:off x="3267992" y="4068135"/>
              <a:ext cx="783815" cy="2520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635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bg-BG" sz="800" b="1" dirty="0" smtClean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Договори за кредит</a:t>
              </a:r>
              <a:endParaRPr lang="bg-BG" sz="8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" name="Right Arrow 100"/>
            <p:cNvSpPr/>
            <p:nvPr/>
          </p:nvSpPr>
          <p:spPr>
            <a:xfrm rot="5400000">
              <a:off x="4031959" y="4122135"/>
              <a:ext cx="216000" cy="144000"/>
            </a:xfrm>
            <a:prstGeom prst="rightArrow">
              <a:avLst/>
            </a:prstGeom>
            <a:solidFill>
              <a:schemeClr val="accent1">
                <a:lumMod val="40000"/>
                <a:lumOff val="60000"/>
              </a:schemeClr>
            </a:solidFill>
            <a:ln w="635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02" name="Right Arrow 101"/>
            <p:cNvSpPr/>
            <p:nvPr/>
          </p:nvSpPr>
          <p:spPr>
            <a:xfrm rot="16211880">
              <a:off x="3068569" y="4122135"/>
              <a:ext cx="216000" cy="144000"/>
            </a:xfrm>
            <a:prstGeom prst="rightArrow">
              <a:avLst/>
            </a:prstGeom>
            <a:solidFill>
              <a:schemeClr val="accent1">
                <a:lumMod val="40000"/>
                <a:lumOff val="60000"/>
              </a:schemeClr>
            </a:solidFill>
            <a:ln w="635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03" name="Rectangle 102"/>
            <p:cNvSpPr/>
            <p:nvPr/>
          </p:nvSpPr>
          <p:spPr>
            <a:xfrm>
              <a:off x="3134739" y="2837668"/>
              <a:ext cx="1080000" cy="396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bg-BG" sz="9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Финансов посредник</a:t>
              </a:r>
              <a:endParaRPr lang="bg-BG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4" name="Rectangle 103"/>
            <p:cNvSpPr/>
            <p:nvPr/>
          </p:nvSpPr>
          <p:spPr>
            <a:xfrm>
              <a:off x="3275612" y="3284984"/>
              <a:ext cx="783815" cy="2520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635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bg-BG" sz="800" b="1" dirty="0" smtClean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Гаранционно споразумение</a:t>
              </a:r>
              <a:endParaRPr lang="bg-BG" sz="8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5" name="Right Arrow 104"/>
            <p:cNvSpPr/>
            <p:nvPr/>
          </p:nvSpPr>
          <p:spPr>
            <a:xfrm rot="5400000">
              <a:off x="4039579" y="3338984"/>
              <a:ext cx="216000" cy="144000"/>
            </a:xfrm>
            <a:prstGeom prst="rightArrow">
              <a:avLst/>
            </a:prstGeom>
            <a:solidFill>
              <a:schemeClr val="accent1">
                <a:lumMod val="40000"/>
                <a:lumOff val="60000"/>
              </a:schemeClr>
            </a:solidFill>
            <a:ln w="635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06" name="Right Arrow 105"/>
            <p:cNvSpPr/>
            <p:nvPr/>
          </p:nvSpPr>
          <p:spPr>
            <a:xfrm rot="16211880">
              <a:off x="3076189" y="3338984"/>
              <a:ext cx="216000" cy="144000"/>
            </a:xfrm>
            <a:prstGeom prst="rightArrow">
              <a:avLst/>
            </a:prstGeom>
            <a:solidFill>
              <a:schemeClr val="accent1">
                <a:lumMod val="40000"/>
                <a:lumOff val="60000"/>
              </a:schemeClr>
            </a:solidFill>
            <a:ln w="635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07" name="Right Arrow 106"/>
            <p:cNvSpPr/>
            <p:nvPr/>
          </p:nvSpPr>
          <p:spPr>
            <a:xfrm rot="10800000">
              <a:off x="2669336" y="2951247"/>
              <a:ext cx="216000" cy="144000"/>
            </a:xfrm>
            <a:prstGeom prst="rightArrow">
              <a:avLst/>
            </a:prstGeom>
            <a:solidFill>
              <a:schemeClr val="accent1">
                <a:lumMod val="40000"/>
                <a:lumOff val="60000"/>
              </a:schemeClr>
            </a:solidFill>
            <a:ln w="635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1358048" y="3578584"/>
              <a:ext cx="1080000" cy="3960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bg-BG" sz="9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Общ финансов ресурс</a:t>
              </a:r>
              <a:endParaRPr lang="bg-BG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09" name="Elbow Connector 108"/>
            <p:cNvCxnSpPr>
              <a:stCxn id="108" idx="2"/>
            </p:cNvCxnSpPr>
            <p:nvPr/>
          </p:nvCxnSpPr>
          <p:spPr>
            <a:xfrm rot="5400000">
              <a:off x="1666110" y="4205766"/>
              <a:ext cx="463120" cy="756"/>
            </a:xfrm>
            <a:prstGeom prst="bentConnector3">
              <a:avLst>
                <a:gd name="adj1" fmla="val 50000"/>
              </a:avLst>
            </a:prstGeom>
            <a:ln w="12700">
              <a:solidFill>
                <a:schemeClr val="accent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0" name="Rectangle 109"/>
            <p:cNvSpPr/>
            <p:nvPr/>
          </p:nvSpPr>
          <p:spPr>
            <a:xfrm>
              <a:off x="1620428" y="4047786"/>
              <a:ext cx="540000" cy="2520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635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bg-BG" sz="800" b="1" dirty="0" smtClean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Кредити</a:t>
              </a:r>
              <a:endParaRPr lang="bg-BG" sz="8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62050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77800" indent="-177800" fontAlgn="auto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bg-BG" sz="1400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Стратегията за излизане от ФИ зависи от няколко основни фактора:</a:t>
            </a:r>
          </a:p>
          <a:p>
            <a:pPr marL="361950" lvl="2" indent="-180975">
              <a:spcBef>
                <a:spcPts val="300"/>
              </a:spcBef>
              <a:spcAft>
                <a:spcPts val="300"/>
              </a:spcAft>
              <a:buClr>
                <a:srgbClr val="1F497D"/>
              </a:buClr>
              <a:buSzPct val="110000"/>
              <a:buFont typeface="Arial" panose="020B0604020202020204" pitchFamily="34" charset="0"/>
              <a:buChar char="−"/>
              <a:tabLst>
                <a:tab pos="3492500" algn="l"/>
              </a:tabLst>
              <a:defRPr/>
            </a:pPr>
            <a:r>
              <a:rPr lang="bg-BG" sz="1400" dirty="0" smtClean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Реалното представяне и въздействие от прилагането на ФИ и обратната връзка, получена от участниците на пазара, вкл. търговски банки и крайни получатели;</a:t>
            </a:r>
          </a:p>
          <a:p>
            <a:pPr marL="361950" lvl="2" indent="-180975">
              <a:spcBef>
                <a:spcPts val="300"/>
              </a:spcBef>
              <a:spcAft>
                <a:spcPts val="300"/>
              </a:spcAft>
              <a:buClr>
                <a:srgbClr val="1F497D"/>
              </a:buClr>
              <a:buSzPct val="110000"/>
              <a:buFont typeface="Arial" panose="020B0604020202020204" pitchFamily="34" charset="0"/>
              <a:buChar char="−"/>
              <a:tabLst>
                <a:tab pos="3492500" algn="l"/>
              </a:tabLst>
              <a:defRPr/>
            </a:pPr>
            <a:r>
              <a:rPr lang="bg-BG" sz="1400" dirty="0" smtClean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Условията на пазара в края на периода на допустимост, вкл. продължаващо съществуване на пазарни неуспехи в сектор „Отпадъци“, идентифицирани в пазарна оценка; и</a:t>
            </a:r>
          </a:p>
          <a:p>
            <a:pPr marL="361950" lvl="2" indent="-180975">
              <a:spcBef>
                <a:spcPts val="300"/>
              </a:spcBef>
              <a:spcAft>
                <a:spcPts val="300"/>
              </a:spcAft>
              <a:buClr>
                <a:srgbClr val="1F497D"/>
              </a:buClr>
              <a:buSzPct val="110000"/>
              <a:buFont typeface="Arial" panose="020B0604020202020204" pitchFamily="34" charset="0"/>
              <a:buChar char="−"/>
              <a:tabLst>
                <a:tab pos="3492500" algn="l"/>
              </a:tabLst>
              <a:defRPr/>
            </a:pPr>
            <a:r>
              <a:rPr lang="bg-BG" sz="1400" dirty="0" smtClean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Оперативни способи и цели на ОП, предвиждаща интервенции в сектора през следващия програмен период (2021-2027).</a:t>
            </a:r>
          </a:p>
          <a:p>
            <a:pPr marL="361950" lvl="2" indent="-180975">
              <a:spcBef>
                <a:spcPts val="300"/>
              </a:spcBef>
              <a:spcAft>
                <a:spcPts val="300"/>
              </a:spcAft>
              <a:buClr>
                <a:srgbClr val="1F497D"/>
              </a:buClr>
              <a:buSzPct val="110000"/>
              <a:buFont typeface="Arial" panose="020B0604020202020204" pitchFamily="34" charset="0"/>
              <a:buChar char="−"/>
              <a:tabLst>
                <a:tab pos="3492500" algn="l"/>
              </a:tabLst>
              <a:defRPr/>
            </a:pPr>
            <a:endParaRPr lang="bg-BG" sz="1400" dirty="0" smtClean="0">
              <a:solidFill>
                <a:schemeClr val="accent3">
                  <a:lumMod val="75000"/>
                </a:schemeClr>
              </a:solidFill>
              <a:latin typeface="Arial"/>
              <a:cs typeface="Arial"/>
            </a:endParaRPr>
          </a:p>
          <a:p>
            <a:pPr marL="177800" lvl="2" indent="-177800">
              <a:spcBef>
                <a:spcPts val="0"/>
              </a:spcBef>
              <a:spcAft>
                <a:spcPts val="1200"/>
              </a:spcAft>
              <a:buClr>
                <a:srgbClr val="1F497D"/>
              </a:buClr>
              <a:buSzPct val="110000"/>
              <a:buFont typeface="Wingdings" panose="05000000000000000000" pitchFamily="2" charset="2"/>
              <a:buChar char="§"/>
              <a:tabLst>
                <a:tab pos="3492500" algn="l"/>
              </a:tabLst>
              <a:defRPr/>
            </a:pPr>
            <a:r>
              <a:rPr lang="bg-BG" sz="1400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Инвестиционната стратегия предвижда два варианта за излизане от ФИ на ОПОС 2014-2020 г., при приключване на периода на допустимост, в зависимост от резултатите от дейността на ФИ:</a:t>
            </a:r>
          </a:p>
          <a:p>
            <a:pPr marL="361950" lvl="2" indent="-180975">
              <a:spcBef>
                <a:spcPts val="300"/>
              </a:spcBef>
              <a:spcAft>
                <a:spcPts val="300"/>
              </a:spcAft>
              <a:buClr>
                <a:srgbClr val="1F497D"/>
              </a:buClr>
              <a:buSzPct val="110000"/>
              <a:buFont typeface="Arial" panose="020B0604020202020204" pitchFamily="34" charset="0"/>
              <a:buChar char="−"/>
              <a:tabLst>
                <a:tab pos="3492500" algn="l"/>
              </a:tabLst>
              <a:defRPr/>
            </a:pPr>
            <a:r>
              <a:rPr lang="bg-BG" sz="1400" dirty="0" smtClean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Вариант 1: Връщане на УО на средствата, заедно с всички относими приходи, за да бъдат използвани за други форми на подкрепа; или</a:t>
            </a:r>
          </a:p>
          <a:p>
            <a:pPr marL="361950" lvl="2" indent="-180975">
              <a:spcBef>
                <a:spcPts val="300"/>
              </a:spcBef>
              <a:spcAft>
                <a:spcPts val="300"/>
              </a:spcAft>
              <a:buClr>
                <a:srgbClr val="1F497D"/>
              </a:buClr>
              <a:buSzPct val="110000"/>
              <a:buFont typeface="Arial" panose="020B0604020202020204" pitchFamily="34" charset="0"/>
              <a:buChar char="−"/>
              <a:tabLst>
                <a:tab pos="3492500" algn="l"/>
              </a:tabLst>
              <a:defRPr/>
            </a:pPr>
            <a:r>
              <a:rPr lang="bg-BG" sz="1400" dirty="0" smtClean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Вариант 2: Реинвестиране на ресурсите, възстановени на ФИ чрез съществуващи или нови ФИ, в съответствие с целите на ОПОС 2014-2020. Това може да включва и рециклирани средства от извършените инвестиции.</a:t>
            </a:r>
          </a:p>
          <a:p>
            <a:endParaRPr lang="en-US" sz="1800" dirty="0"/>
          </a:p>
        </p:txBody>
      </p:sp>
      <p:pic>
        <p:nvPicPr>
          <p:cNvPr id="1026" name="Picture 2" descr="C:\Users\NMihova\Desktop\Capture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86445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NMihova\Desktop\Capture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3418" y="86445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NMihova\Desktop\Capture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426110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9118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C:\Users\NMihova\Desktop\Capture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86445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NMihova\Desktop\Capture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3418" y="86445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NMihova\Desktop\Capture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426110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5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104" y="2918219"/>
            <a:ext cx="7565792" cy="18899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331640" y="2060848"/>
            <a:ext cx="655272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Работен график за изпълнение на ИС по ПО 2 на ОПОС</a:t>
            </a:r>
            <a:endParaRPr lang="ru-RU" b="1" dirty="0">
              <a:solidFill>
                <a:schemeClr val="accent3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ight Arrow 8"/>
          <p:cNvSpPr/>
          <p:nvPr/>
        </p:nvSpPr>
        <p:spPr>
          <a:xfrm>
            <a:off x="4213767" y="3244354"/>
            <a:ext cx="131801" cy="94884"/>
          </a:xfrm>
          <a:prstGeom prst="rightArrow">
            <a:avLst>
              <a:gd name="adj1" fmla="val 100000"/>
              <a:gd name="adj2" fmla="val 50000"/>
            </a:avLst>
          </a:prstGeom>
          <a:solidFill>
            <a:schemeClr val="accent3">
              <a:lumMod val="75000"/>
            </a:schemeClr>
          </a:solidFill>
          <a:ln w="63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bg-BG">
              <a:solidFill>
                <a:prstClr val="white"/>
              </a:solidFill>
            </a:endParaRPr>
          </a:p>
        </p:txBody>
      </p:sp>
      <p:sp>
        <p:nvSpPr>
          <p:cNvPr id="10" name="Right Arrow 9"/>
          <p:cNvSpPr/>
          <p:nvPr/>
        </p:nvSpPr>
        <p:spPr>
          <a:xfrm>
            <a:off x="4398282" y="3487996"/>
            <a:ext cx="372565" cy="94884"/>
          </a:xfrm>
          <a:prstGeom prst="rightArrow">
            <a:avLst>
              <a:gd name="adj1" fmla="val 100000"/>
              <a:gd name="adj2" fmla="val 50000"/>
            </a:avLst>
          </a:prstGeom>
          <a:solidFill>
            <a:schemeClr val="accent3">
              <a:lumMod val="75000"/>
            </a:schemeClr>
          </a:solidFill>
          <a:ln w="63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bg-BG">
              <a:solidFill>
                <a:prstClr val="white"/>
              </a:solidFill>
            </a:endParaRPr>
          </a:p>
        </p:txBody>
      </p:sp>
      <p:sp>
        <p:nvSpPr>
          <p:cNvPr id="11" name="Right Arrow 10"/>
          <p:cNvSpPr/>
          <p:nvPr/>
        </p:nvSpPr>
        <p:spPr>
          <a:xfrm>
            <a:off x="4712238" y="3717032"/>
            <a:ext cx="490591" cy="104372"/>
          </a:xfrm>
          <a:prstGeom prst="rightArrow">
            <a:avLst>
              <a:gd name="adj1" fmla="val 100000"/>
              <a:gd name="adj2" fmla="val 50000"/>
            </a:avLst>
          </a:prstGeom>
          <a:solidFill>
            <a:schemeClr val="accent3">
              <a:lumMod val="75000"/>
            </a:schemeClr>
          </a:solidFill>
          <a:ln w="63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bg-BG">
              <a:solidFill>
                <a:prstClr val="white"/>
              </a:solidFill>
            </a:endParaRPr>
          </a:p>
        </p:txBody>
      </p:sp>
      <p:sp>
        <p:nvSpPr>
          <p:cNvPr id="12" name="Right Arrow 11"/>
          <p:cNvSpPr/>
          <p:nvPr/>
        </p:nvSpPr>
        <p:spPr>
          <a:xfrm>
            <a:off x="5004048" y="3978430"/>
            <a:ext cx="652977" cy="104372"/>
          </a:xfrm>
          <a:prstGeom prst="rightArrow">
            <a:avLst>
              <a:gd name="adj1" fmla="val 100000"/>
              <a:gd name="adj2" fmla="val 50000"/>
            </a:avLst>
          </a:prstGeom>
          <a:solidFill>
            <a:schemeClr val="accent3">
              <a:lumMod val="75000"/>
            </a:schemeClr>
          </a:solidFill>
          <a:ln w="63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bg-BG">
              <a:solidFill>
                <a:prstClr val="white"/>
              </a:solidFill>
            </a:endParaRPr>
          </a:p>
        </p:txBody>
      </p:sp>
      <p:sp>
        <p:nvSpPr>
          <p:cNvPr id="13" name="Right Arrow 12"/>
          <p:cNvSpPr/>
          <p:nvPr/>
        </p:nvSpPr>
        <p:spPr>
          <a:xfrm>
            <a:off x="5900743" y="4293096"/>
            <a:ext cx="1101681" cy="104372"/>
          </a:xfrm>
          <a:prstGeom prst="rightArrow">
            <a:avLst>
              <a:gd name="adj1" fmla="val 100000"/>
              <a:gd name="adj2" fmla="val 50000"/>
            </a:avLst>
          </a:prstGeom>
          <a:solidFill>
            <a:schemeClr val="accent3">
              <a:lumMod val="75000"/>
            </a:schemeClr>
          </a:solidFill>
          <a:ln w="63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bg-BG">
              <a:solidFill>
                <a:prstClr val="white"/>
              </a:solidFill>
            </a:endParaRPr>
          </a:p>
        </p:txBody>
      </p:sp>
      <p:sp>
        <p:nvSpPr>
          <p:cNvPr id="14" name="Right Arrow 13"/>
          <p:cNvSpPr/>
          <p:nvPr/>
        </p:nvSpPr>
        <p:spPr>
          <a:xfrm>
            <a:off x="7000913" y="4581128"/>
            <a:ext cx="1512168" cy="104372"/>
          </a:xfrm>
          <a:prstGeom prst="rightArrow">
            <a:avLst>
              <a:gd name="adj1" fmla="val 100000"/>
              <a:gd name="adj2" fmla="val 50000"/>
            </a:avLst>
          </a:prstGeom>
          <a:solidFill>
            <a:schemeClr val="accent3">
              <a:lumMod val="75000"/>
            </a:schemeClr>
          </a:solidFill>
          <a:ln w="63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bg-BG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3250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981</Words>
  <Application>Microsoft Office PowerPoint</Application>
  <PresentationFormat>On-screen Show (4:3)</PresentationFormat>
  <Paragraphs>139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Изпълнение на финансови инструменти по Приоритетна ос 2 „Отпадъци“  на ОПОС 2014-2020</vt:lpstr>
      <vt:lpstr>   Финансови инструменти по  ОПОС 2014-2020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NMihova</dc:creator>
  <cp:lastModifiedBy>YaGeorgieva</cp:lastModifiedBy>
  <cp:revision>10</cp:revision>
  <dcterms:created xsi:type="dcterms:W3CDTF">2015-09-08T08:02:02Z</dcterms:created>
  <dcterms:modified xsi:type="dcterms:W3CDTF">2016-09-26T11:57:58Z</dcterms:modified>
</cp:coreProperties>
</file>