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3" r:id="rId3"/>
    <p:sldId id="264" r:id="rId4"/>
    <p:sldId id="265" r:id="rId5"/>
    <p:sldId id="266" r:id="rId6"/>
    <p:sldId id="261" r:id="rId7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1" autoAdjust="0"/>
    <p:restoredTop sz="66747" autoAdjust="0"/>
  </p:normalViewPr>
  <p:slideViewPr>
    <p:cSldViewPr>
      <p:cViewPr>
        <p:scale>
          <a:sx n="79" d="100"/>
          <a:sy n="79" d="100"/>
        </p:scale>
        <p:origin x="-1908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95466-9F6D-48F1-8045-E214CC6152D2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9936F-9D7D-4755-B81F-91DEC268928C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5405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1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2847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6</a:t>
            </a:fld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01365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74961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855650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53299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7101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64511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9267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13061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52377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15240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8584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67878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CD51E-9073-4EE3-8D6D-53C3B4892F54}" type="datetimeFigureOut">
              <a:rPr lang="bg-BG" smtClean="0"/>
              <a:t>27.09.2016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056FF-CF31-41C3-9066-74FAE99C2CA4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61281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ope@moew.government.b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9552" y="2492896"/>
            <a:ext cx="806583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bg-BG" sz="3200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Представяне на резултатите от одит за акредитация на органите по ОПОС 2014-2020 г.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2385" y="5445224"/>
            <a:ext cx="829300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bg-BG" sz="16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Седмо </a:t>
            </a:r>
            <a:r>
              <a:rPr lang="bg-BG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заседание на КН на ОПОС 2014 - 2020 г.</a:t>
            </a:r>
          </a:p>
          <a:p>
            <a:pPr algn="r">
              <a:defRPr/>
            </a:pPr>
            <a:endParaRPr lang="bg-BG" sz="16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defRPr/>
            </a:pPr>
            <a:r>
              <a:rPr lang="bg-BG" sz="16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София, 29 септември 2016 г.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51520" y="408771"/>
            <a:ext cx="8064896" cy="1076013"/>
            <a:chOff x="251520" y="408771"/>
            <a:chExt cx="8064896" cy="1076013"/>
          </a:xfrm>
        </p:grpSpPr>
        <p:pic>
          <p:nvPicPr>
            <p:cNvPr id="102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" name="Group 3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2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" name="Group 4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3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027" name="Picture 3" descr="logo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35696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8002" y="92517"/>
            <a:ext cx="8064896" cy="1076013"/>
            <a:chOff x="251520" y="408771"/>
            <a:chExt cx="8064896" cy="1076013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10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8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9" name="Picture 3" descr="logo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9" name="Arc 3"/>
          <p:cNvSpPr>
            <a:spLocks/>
          </p:cNvSpPr>
          <p:nvPr/>
        </p:nvSpPr>
        <p:spPr bwMode="gray">
          <a:xfrm>
            <a:off x="323850" y="1142206"/>
            <a:ext cx="1585913" cy="4519042"/>
          </a:xfrm>
          <a:custGeom>
            <a:avLst/>
            <a:gdLst>
              <a:gd name="G0" fmla="+- 0 0 0"/>
              <a:gd name="G1" fmla="+- 21536 0 0"/>
              <a:gd name="G2" fmla="+- 21600 0 0"/>
              <a:gd name="T0" fmla="*/ 1655 w 21600"/>
              <a:gd name="T1" fmla="*/ 0 h 37103"/>
              <a:gd name="T2" fmla="*/ 14975 w 21600"/>
              <a:gd name="T3" fmla="*/ 37103 h 37103"/>
              <a:gd name="T4" fmla="*/ 0 w 21600"/>
              <a:gd name="T5" fmla="*/ 21536 h 37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7103" fill="none" extrusionOk="0">
                <a:moveTo>
                  <a:pt x="1655" y="-1"/>
                </a:moveTo>
                <a:cubicBezTo>
                  <a:pt x="12909" y="864"/>
                  <a:pt x="21600" y="10248"/>
                  <a:pt x="21600" y="21536"/>
                </a:cubicBezTo>
                <a:cubicBezTo>
                  <a:pt x="21600" y="27409"/>
                  <a:pt x="19207" y="33030"/>
                  <a:pt x="14974" y="37102"/>
                </a:cubicBezTo>
              </a:path>
              <a:path w="21600" h="37103" stroke="0" extrusionOk="0">
                <a:moveTo>
                  <a:pt x="1655" y="-1"/>
                </a:moveTo>
                <a:cubicBezTo>
                  <a:pt x="12909" y="864"/>
                  <a:pt x="21600" y="10248"/>
                  <a:pt x="21600" y="21536"/>
                </a:cubicBezTo>
                <a:cubicBezTo>
                  <a:pt x="21600" y="27409"/>
                  <a:pt x="19207" y="33030"/>
                  <a:pt x="14974" y="37102"/>
                </a:cubicBezTo>
                <a:lnTo>
                  <a:pt x="0" y="21536"/>
                </a:lnTo>
                <a:close/>
              </a:path>
            </a:pathLst>
          </a:custGeom>
          <a:noFill/>
          <a:ln w="28575">
            <a:solidFill>
              <a:srgbClr val="92D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 altLang="en-US"/>
          </a:p>
        </p:txBody>
      </p:sp>
      <p:sp>
        <p:nvSpPr>
          <p:cNvPr id="21" name="Oval 4"/>
          <p:cNvSpPr>
            <a:spLocks noChangeAspect="1" noChangeArrowheads="1"/>
          </p:cNvSpPr>
          <p:nvPr/>
        </p:nvSpPr>
        <p:spPr bwMode="auto">
          <a:xfrm>
            <a:off x="869807" y="1261701"/>
            <a:ext cx="488950" cy="488950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lIns="91434" tIns="45718" rIns="91434" bIns="45718" anchor="ctr"/>
          <a:lstStyle/>
          <a:p>
            <a:pPr algn="ctr" eaLnBrk="1" hangingPunct="1"/>
            <a:r>
              <a:rPr lang="fr-FR" altLang="en-US" sz="1800" dirty="0">
                <a:solidFill>
                  <a:schemeClr val="bg1"/>
                </a:solidFill>
                <a:cs typeface="Arial" charset="0"/>
              </a:rPr>
              <a:t>1</a:t>
            </a:r>
          </a:p>
        </p:txBody>
      </p:sp>
      <p:sp>
        <p:nvSpPr>
          <p:cNvPr id="22" name="Oval 5"/>
          <p:cNvSpPr>
            <a:spLocks noChangeAspect="1" noChangeArrowheads="1"/>
          </p:cNvSpPr>
          <p:nvPr/>
        </p:nvSpPr>
        <p:spPr bwMode="auto">
          <a:xfrm>
            <a:off x="1463675" y="2213142"/>
            <a:ext cx="446088" cy="444500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lIns="91434" tIns="45718" rIns="91434" bIns="45718" anchor="ctr"/>
          <a:lstStyle/>
          <a:p>
            <a:pPr algn="ctr" eaLnBrk="1" hangingPunct="1"/>
            <a:r>
              <a:rPr lang="bg-BG" altLang="en-US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fr-FR" altLang="en-US" sz="18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3" name="Oval 7"/>
          <p:cNvSpPr>
            <a:spLocks noChangeAspect="1" noChangeArrowheads="1"/>
          </p:cNvSpPr>
          <p:nvPr/>
        </p:nvSpPr>
        <p:spPr bwMode="auto">
          <a:xfrm>
            <a:off x="1426100" y="4923873"/>
            <a:ext cx="442913" cy="444500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lIns="91434" tIns="45718" rIns="91434" bIns="45718" anchor="ctr"/>
          <a:lstStyle/>
          <a:p>
            <a:pPr algn="ctr" eaLnBrk="1" hangingPunct="1"/>
            <a:r>
              <a:rPr lang="bg-BG" altLang="en-US" sz="1800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fr-FR" altLang="en-US" sz="18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09763" y="1114885"/>
            <a:ext cx="63262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 smtClean="0">
                <a:solidFill>
                  <a:schemeClr val="accent3">
                    <a:lumMod val="50000"/>
                  </a:schemeClr>
                </a:solidFill>
              </a:rPr>
              <a:t>Приложимо законодателство: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Чл. 123 и чл. 124 от Регламент 1303/2013;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2000357" y="1895048"/>
            <a:ext cx="6303846" cy="110190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bg-BG" sz="3400" b="1" dirty="0">
                <a:solidFill>
                  <a:schemeClr val="accent3">
                    <a:lumMod val="50000"/>
                  </a:schemeClr>
                </a:solidFill>
              </a:rPr>
              <a:t>Одит за акредитация на УО на ОПОС 2014-2020: </a:t>
            </a:r>
            <a:endParaRPr lang="bg-BG" sz="3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bg-BG" sz="3400" dirty="0" err="1" smtClean="0">
                <a:solidFill>
                  <a:schemeClr val="accent3">
                    <a:lumMod val="50000"/>
                  </a:schemeClr>
                </a:solidFill>
              </a:rPr>
              <a:t>Одитираща</a:t>
            </a:r>
            <a:r>
              <a:rPr lang="bg-BG" sz="3400" dirty="0" smtClean="0">
                <a:solidFill>
                  <a:schemeClr val="accent3">
                    <a:lumMod val="50000"/>
                  </a:schemeClr>
                </a:solidFill>
              </a:rPr>
              <a:t> организация: ИА „Одит на средствата от ЕС“</a:t>
            </a:r>
          </a:p>
          <a:p>
            <a:r>
              <a:rPr lang="bg-BG" sz="3400" dirty="0" smtClean="0">
                <a:solidFill>
                  <a:schemeClr val="accent3">
                    <a:lumMod val="50000"/>
                  </a:schemeClr>
                </a:solidFill>
              </a:rPr>
              <a:t>Период: септември 2015 – януари 2016; </a:t>
            </a:r>
          </a:p>
          <a:p>
            <a:r>
              <a:rPr lang="bg-BG" sz="3400" dirty="0" smtClean="0">
                <a:solidFill>
                  <a:schemeClr val="accent3">
                    <a:lumMod val="50000"/>
                  </a:schemeClr>
                </a:solidFill>
              </a:rPr>
              <a:t>Обхват: оценка на системите за управление и контрол (СУК)</a:t>
            </a:r>
          </a:p>
          <a:p>
            <a:endParaRPr lang="bg-BG" sz="2600" b="1" dirty="0"/>
          </a:p>
          <a:p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164254" y="3299464"/>
            <a:ext cx="605686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>
                <a:solidFill>
                  <a:schemeClr val="accent3">
                    <a:lumMod val="50000"/>
                  </a:schemeClr>
                </a:solidFill>
              </a:rPr>
              <a:t>Изследвани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bg-BG" sz="1600" b="1" dirty="0">
                <a:solidFill>
                  <a:schemeClr val="accent3">
                    <a:lumMod val="50000"/>
                  </a:schemeClr>
                </a:solidFill>
              </a:rPr>
              <a:t>въпроси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Съобразени ли са СУК с правната рамка;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Спазен ли е 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принципът 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за разделение на отговорностите;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 Адекватност на процедурите за управление на проекти (проверки на разходи, проверки на място, счетоводство, одит)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Процедури за оценка на риска и мерки за борба с измамите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0" name="Oval 7"/>
          <p:cNvSpPr>
            <a:spLocks noChangeAspect="1" noChangeArrowheads="1"/>
          </p:cNvSpPr>
          <p:nvPr/>
        </p:nvSpPr>
        <p:spPr bwMode="auto">
          <a:xfrm>
            <a:off x="1647557" y="3179477"/>
            <a:ext cx="442913" cy="444500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lIns="91434" tIns="45718" rIns="91434" bIns="45718" anchor="ctr"/>
          <a:lstStyle/>
          <a:p>
            <a:pPr algn="ctr" eaLnBrk="1" hangingPunct="1"/>
            <a:r>
              <a:rPr lang="fr-FR" altLang="en-US" sz="1800" dirty="0">
                <a:solidFill>
                  <a:schemeClr val="bg1"/>
                </a:solidFill>
                <a:cs typeface="Arial" charset="0"/>
              </a:rPr>
              <a:t>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67744" y="5229200"/>
            <a:ext cx="5968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 smtClean="0">
                <a:solidFill>
                  <a:schemeClr val="accent3">
                    <a:lumMod val="50000"/>
                  </a:schemeClr>
                </a:solidFill>
              </a:rPr>
              <a:t>Предварителен одитен доклад: </a:t>
            </a:r>
            <a:endParaRPr lang="bg-BG" sz="16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Връчен на 16 февруари 2016г.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Отправени общо </a:t>
            </a:r>
            <a:r>
              <a:rPr lang="bg-BG" sz="1600" b="1" dirty="0" smtClean="0">
                <a:solidFill>
                  <a:schemeClr val="accent3">
                    <a:lumMod val="50000"/>
                  </a:schemeClr>
                </a:solidFill>
              </a:rPr>
              <a:t>23 препоръки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80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8002" y="56173"/>
            <a:ext cx="8064896" cy="1076013"/>
            <a:chOff x="251520" y="408771"/>
            <a:chExt cx="8064896" cy="1076013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10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8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9" name="Picture 3" descr="logo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9" name="Arc 3"/>
          <p:cNvSpPr>
            <a:spLocks/>
          </p:cNvSpPr>
          <p:nvPr/>
        </p:nvSpPr>
        <p:spPr bwMode="gray">
          <a:xfrm>
            <a:off x="323850" y="1142206"/>
            <a:ext cx="1585913" cy="4491757"/>
          </a:xfrm>
          <a:custGeom>
            <a:avLst/>
            <a:gdLst>
              <a:gd name="G0" fmla="+- 0 0 0"/>
              <a:gd name="G1" fmla="+- 21536 0 0"/>
              <a:gd name="G2" fmla="+- 21600 0 0"/>
              <a:gd name="T0" fmla="*/ 1655 w 21600"/>
              <a:gd name="T1" fmla="*/ 0 h 37103"/>
              <a:gd name="T2" fmla="*/ 14975 w 21600"/>
              <a:gd name="T3" fmla="*/ 37103 h 37103"/>
              <a:gd name="T4" fmla="*/ 0 w 21600"/>
              <a:gd name="T5" fmla="*/ 21536 h 37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7103" fill="none" extrusionOk="0">
                <a:moveTo>
                  <a:pt x="1655" y="-1"/>
                </a:moveTo>
                <a:cubicBezTo>
                  <a:pt x="12909" y="864"/>
                  <a:pt x="21600" y="10248"/>
                  <a:pt x="21600" y="21536"/>
                </a:cubicBezTo>
                <a:cubicBezTo>
                  <a:pt x="21600" y="27409"/>
                  <a:pt x="19207" y="33030"/>
                  <a:pt x="14974" y="37102"/>
                </a:cubicBezTo>
              </a:path>
              <a:path w="21600" h="37103" stroke="0" extrusionOk="0">
                <a:moveTo>
                  <a:pt x="1655" y="-1"/>
                </a:moveTo>
                <a:cubicBezTo>
                  <a:pt x="12909" y="864"/>
                  <a:pt x="21600" y="10248"/>
                  <a:pt x="21600" y="21536"/>
                </a:cubicBezTo>
                <a:cubicBezTo>
                  <a:pt x="21600" y="27409"/>
                  <a:pt x="19207" y="33030"/>
                  <a:pt x="14974" y="37102"/>
                </a:cubicBezTo>
                <a:lnTo>
                  <a:pt x="0" y="21536"/>
                </a:lnTo>
                <a:close/>
              </a:path>
            </a:pathLst>
          </a:custGeom>
          <a:noFill/>
          <a:ln w="28575">
            <a:solidFill>
              <a:srgbClr val="92D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 altLang="en-US" dirty="0"/>
          </a:p>
        </p:txBody>
      </p:sp>
      <p:sp>
        <p:nvSpPr>
          <p:cNvPr id="21" name="Oval 4"/>
          <p:cNvSpPr>
            <a:spLocks noChangeAspect="1" noChangeArrowheads="1"/>
          </p:cNvSpPr>
          <p:nvPr/>
        </p:nvSpPr>
        <p:spPr bwMode="auto">
          <a:xfrm>
            <a:off x="869807" y="1261701"/>
            <a:ext cx="488950" cy="488950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lIns="91434" tIns="45718" rIns="91434" bIns="45718" anchor="ctr"/>
          <a:lstStyle/>
          <a:p>
            <a:pPr algn="ctr" eaLnBrk="1" hangingPunct="1"/>
            <a:r>
              <a:rPr lang="bg-BG" altLang="en-US" sz="1800" dirty="0" smtClean="0">
                <a:solidFill>
                  <a:schemeClr val="bg1"/>
                </a:solidFill>
                <a:cs typeface="Arial" charset="0"/>
              </a:rPr>
              <a:t>5</a:t>
            </a:r>
            <a:endParaRPr lang="fr-FR" altLang="en-US" sz="18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1909762" y="1218358"/>
            <a:ext cx="6838701" cy="36508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bg-BG" sz="1550" b="1" dirty="0" smtClean="0">
                <a:solidFill>
                  <a:schemeClr val="accent3">
                    <a:lumMod val="50000"/>
                  </a:schemeClr>
                </a:solidFill>
              </a:rPr>
              <a:t>Най-важни препоръки от предварителен одитен доклад с високо ниво на риска: </a:t>
            </a:r>
          </a:p>
          <a:p>
            <a:r>
              <a:rPr lang="bg-BG" sz="1550" dirty="0" smtClean="0">
                <a:solidFill>
                  <a:schemeClr val="accent3">
                    <a:lumMod val="50000"/>
                  </a:schemeClr>
                </a:solidFill>
              </a:rPr>
              <a:t>Да се въведе процедура за подписване на Декларация за липса на конфликт на интереси по смисъла на чл. 57 (2) от Регламент 966/2012;</a:t>
            </a:r>
          </a:p>
          <a:p>
            <a:r>
              <a:rPr lang="bg-BG" sz="1550" dirty="0" smtClean="0">
                <a:solidFill>
                  <a:schemeClr val="accent3">
                    <a:lumMod val="50000"/>
                  </a:schemeClr>
                </a:solidFill>
              </a:rPr>
              <a:t>Да се въведе процедура за установяване и третиране на системни грешки;</a:t>
            </a:r>
          </a:p>
          <a:p>
            <a:r>
              <a:rPr lang="bg-BG" sz="1550" dirty="0" smtClean="0">
                <a:solidFill>
                  <a:schemeClr val="accent3">
                    <a:lumMod val="50000"/>
                  </a:schemeClr>
                </a:solidFill>
              </a:rPr>
              <a:t>Да се извършва проверка дали насоките за кандидатстване осигуряват подбора на операциите в съответствие с общите принципи и политиките на Съюза в областта на партньорството, прозрачността и равното третиране, недискриминация, достъпността за хората с увреждания, устойчивото развитие, екологичните правила, обществените поръчки;</a:t>
            </a:r>
          </a:p>
          <a:p>
            <a:r>
              <a:rPr lang="bg-BG" sz="1550" dirty="0" smtClean="0">
                <a:solidFill>
                  <a:schemeClr val="accent3">
                    <a:lumMod val="50000"/>
                  </a:schemeClr>
                </a:solidFill>
              </a:rPr>
              <a:t>Да бъдат разписани подробни правила относно прилагането на разпоредбите на т.11 от ДНФ № 2/01.07.2014г.;</a:t>
            </a:r>
          </a:p>
          <a:p>
            <a:r>
              <a:rPr lang="bg-BG" sz="1550" dirty="0" smtClean="0">
                <a:solidFill>
                  <a:schemeClr val="accent3">
                    <a:lumMod val="50000"/>
                  </a:schemeClr>
                </a:solidFill>
              </a:rPr>
              <a:t>Методологията </a:t>
            </a:r>
            <a:r>
              <a:rPr lang="bg-BG" sz="1550" dirty="0">
                <a:solidFill>
                  <a:schemeClr val="accent3">
                    <a:lumMod val="50000"/>
                  </a:schemeClr>
                </a:solidFill>
              </a:rPr>
              <a:t>за определяне на извадка за проверки на място на проекти, изпълнявани по ОПОС</a:t>
            </a:r>
            <a:r>
              <a:rPr lang="bg-BG" sz="1550" dirty="0" smtClean="0">
                <a:solidFill>
                  <a:schemeClr val="accent3">
                    <a:lumMod val="50000"/>
                  </a:schemeClr>
                </a:solidFill>
              </a:rPr>
              <a:t> да се допълни, като се опише процеса за оценка на риска</a:t>
            </a:r>
          </a:p>
          <a:p>
            <a:endParaRPr lang="bg-BG" sz="2600" b="1" dirty="0" smtClean="0"/>
          </a:p>
          <a:p>
            <a:pPr marL="0" indent="0">
              <a:buNone/>
            </a:pPr>
            <a:endParaRPr lang="bg-BG" sz="2600" b="1" dirty="0" smtClean="0"/>
          </a:p>
          <a:p>
            <a:endParaRPr lang="bg-BG" sz="2600" b="1" dirty="0" smtClean="0"/>
          </a:p>
          <a:p>
            <a:pPr marL="0" indent="0">
              <a:buNone/>
            </a:pPr>
            <a:endParaRPr lang="bg-BG" sz="2600" b="1" dirty="0" smtClean="0"/>
          </a:p>
          <a:p>
            <a:pPr marL="0" indent="0">
              <a:buNone/>
            </a:pPr>
            <a:endParaRPr lang="bg-BG" sz="2600" b="1" dirty="0" smtClean="0"/>
          </a:p>
          <a:p>
            <a:endParaRPr lang="bg-BG" sz="2600" b="1" dirty="0"/>
          </a:p>
          <a:p>
            <a:endParaRPr lang="en-US" dirty="0"/>
          </a:p>
        </p:txBody>
      </p:sp>
      <p:sp>
        <p:nvSpPr>
          <p:cNvPr id="17" name="Oval 4"/>
          <p:cNvSpPr>
            <a:spLocks noChangeAspect="1" noChangeArrowheads="1"/>
          </p:cNvSpPr>
          <p:nvPr/>
        </p:nvSpPr>
        <p:spPr bwMode="auto">
          <a:xfrm>
            <a:off x="1267356" y="5244306"/>
            <a:ext cx="488950" cy="488950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lIns="91434" tIns="45718" rIns="91434" bIns="45718" anchor="ctr"/>
          <a:lstStyle/>
          <a:p>
            <a:pPr algn="ctr" eaLnBrk="1" hangingPunct="1"/>
            <a:r>
              <a:rPr lang="bg-BG" altLang="en-US" sz="1800" dirty="0" smtClean="0">
                <a:solidFill>
                  <a:schemeClr val="bg1"/>
                </a:solidFill>
                <a:cs typeface="Arial" charset="0"/>
              </a:rPr>
              <a:t>6</a:t>
            </a:r>
            <a:endParaRPr lang="fr-FR" altLang="en-US" sz="18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9763" y="5027116"/>
            <a:ext cx="6327162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550" b="1" dirty="0">
                <a:solidFill>
                  <a:schemeClr val="accent3">
                    <a:lumMod val="50000"/>
                  </a:schemeClr>
                </a:solidFill>
              </a:rPr>
              <a:t>Заключение</a:t>
            </a:r>
            <a:r>
              <a:rPr lang="bg-BG" sz="155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bg-BG" sz="1550" b="1" dirty="0">
                <a:solidFill>
                  <a:schemeClr val="accent3">
                    <a:lumMod val="50000"/>
                  </a:schemeClr>
                </a:solidFill>
              </a:rPr>
              <a:t>от оценката: </a:t>
            </a:r>
            <a:r>
              <a:rPr lang="bg-BG" sz="1550" dirty="0">
                <a:solidFill>
                  <a:schemeClr val="accent3">
                    <a:lumMod val="50000"/>
                  </a:schemeClr>
                </a:solidFill>
              </a:rPr>
              <a:t>с резерви</a:t>
            </a:r>
          </a:p>
          <a:p>
            <a:r>
              <a:rPr lang="bg-BG" sz="1550" b="1" dirty="0">
                <a:solidFill>
                  <a:schemeClr val="accent3">
                    <a:lumMod val="50000"/>
                  </a:schemeClr>
                </a:solidFill>
              </a:rPr>
              <a:t>Срок за прилагане на коригиращи мерки</a:t>
            </a:r>
            <a:r>
              <a:rPr lang="bg-BG" sz="1550" b="1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bg-BG" sz="1550" dirty="0" smtClean="0">
                <a:solidFill>
                  <a:schemeClr val="accent3">
                    <a:lumMod val="50000"/>
                  </a:schemeClr>
                </a:solidFill>
              </a:rPr>
              <a:t>30 дни от връчването  </a:t>
            </a:r>
          </a:p>
          <a:p>
            <a:r>
              <a:rPr lang="bg-BG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500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8002" y="92517"/>
            <a:ext cx="8064896" cy="1076013"/>
            <a:chOff x="251520" y="408771"/>
            <a:chExt cx="8064896" cy="1076013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10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8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9" name="Picture 3" descr="logo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9" name="Arc 3"/>
          <p:cNvSpPr>
            <a:spLocks/>
          </p:cNvSpPr>
          <p:nvPr/>
        </p:nvSpPr>
        <p:spPr bwMode="gray">
          <a:xfrm>
            <a:off x="323850" y="1142206"/>
            <a:ext cx="1585913" cy="4519042"/>
          </a:xfrm>
          <a:custGeom>
            <a:avLst/>
            <a:gdLst>
              <a:gd name="G0" fmla="+- 0 0 0"/>
              <a:gd name="G1" fmla="+- 21536 0 0"/>
              <a:gd name="G2" fmla="+- 21600 0 0"/>
              <a:gd name="T0" fmla="*/ 1655 w 21600"/>
              <a:gd name="T1" fmla="*/ 0 h 37103"/>
              <a:gd name="T2" fmla="*/ 14975 w 21600"/>
              <a:gd name="T3" fmla="*/ 37103 h 37103"/>
              <a:gd name="T4" fmla="*/ 0 w 21600"/>
              <a:gd name="T5" fmla="*/ 21536 h 37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7103" fill="none" extrusionOk="0">
                <a:moveTo>
                  <a:pt x="1655" y="-1"/>
                </a:moveTo>
                <a:cubicBezTo>
                  <a:pt x="12909" y="864"/>
                  <a:pt x="21600" y="10248"/>
                  <a:pt x="21600" y="21536"/>
                </a:cubicBezTo>
                <a:cubicBezTo>
                  <a:pt x="21600" y="27409"/>
                  <a:pt x="19207" y="33030"/>
                  <a:pt x="14974" y="37102"/>
                </a:cubicBezTo>
              </a:path>
              <a:path w="21600" h="37103" stroke="0" extrusionOk="0">
                <a:moveTo>
                  <a:pt x="1655" y="-1"/>
                </a:moveTo>
                <a:cubicBezTo>
                  <a:pt x="12909" y="864"/>
                  <a:pt x="21600" y="10248"/>
                  <a:pt x="21600" y="21536"/>
                </a:cubicBezTo>
                <a:cubicBezTo>
                  <a:pt x="21600" y="27409"/>
                  <a:pt x="19207" y="33030"/>
                  <a:pt x="14974" y="37102"/>
                </a:cubicBezTo>
                <a:lnTo>
                  <a:pt x="0" y="21536"/>
                </a:lnTo>
                <a:close/>
              </a:path>
            </a:pathLst>
          </a:custGeom>
          <a:noFill/>
          <a:ln w="28575">
            <a:solidFill>
              <a:srgbClr val="92D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 altLang="en-US"/>
          </a:p>
        </p:txBody>
      </p:sp>
      <p:sp>
        <p:nvSpPr>
          <p:cNvPr id="21" name="Oval 4"/>
          <p:cNvSpPr>
            <a:spLocks noChangeAspect="1" noChangeArrowheads="1"/>
          </p:cNvSpPr>
          <p:nvPr/>
        </p:nvSpPr>
        <p:spPr bwMode="auto">
          <a:xfrm>
            <a:off x="1116806" y="1546976"/>
            <a:ext cx="488950" cy="488950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lIns="91434" tIns="45718" rIns="91434" bIns="45718" anchor="ctr"/>
          <a:lstStyle/>
          <a:p>
            <a:pPr algn="ctr" eaLnBrk="1" hangingPunct="1"/>
            <a:r>
              <a:rPr lang="bg-BG" altLang="en-US" sz="1800" dirty="0" smtClean="0">
                <a:solidFill>
                  <a:schemeClr val="bg1"/>
                </a:solidFill>
                <a:cs typeface="Arial" charset="0"/>
              </a:rPr>
              <a:t>7</a:t>
            </a:r>
            <a:endParaRPr lang="fr-FR" altLang="en-US" sz="18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2" name="Oval 5"/>
          <p:cNvSpPr>
            <a:spLocks noChangeAspect="1" noChangeArrowheads="1"/>
          </p:cNvSpPr>
          <p:nvPr/>
        </p:nvSpPr>
        <p:spPr bwMode="auto">
          <a:xfrm>
            <a:off x="1669733" y="3717032"/>
            <a:ext cx="446088" cy="444500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txBody>
          <a:bodyPr wrap="none" lIns="91434" tIns="45718" rIns="91434" bIns="45718" anchor="ctr"/>
          <a:lstStyle/>
          <a:p>
            <a:pPr algn="ctr" eaLnBrk="1" hangingPunct="1"/>
            <a:r>
              <a:rPr lang="bg-BG" altLang="en-US" dirty="0" smtClean="0">
                <a:solidFill>
                  <a:schemeClr val="bg1"/>
                </a:solidFill>
                <a:cs typeface="Arial" charset="0"/>
              </a:rPr>
              <a:t>8</a:t>
            </a:r>
            <a:endParaRPr lang="fr-FR" altLang="en-US" sz="18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29076" y="1622174"/>
            <a:ext cx="49479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b="1" dirty="0" smtClean="0">
                <a:solidFill>
                  <a:schemeClr val="accent3">
                    <a:lumMod val="50000"/>
                  </a:schemeClr>
                </a:solidFill>
              </a:rPr>
              <a:t>Окончателен одитен доклад: 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връчен на 01 юни 2016г.  </a:t>
            </a:r>
            <a:endParaRPr lang="bg-BG" sz="1600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>
          <a:xfrm>
            <a:off x="2119039" y="2276872"/>
            <a:ext cx="6303846" cy="2984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bg-BG" sz="1900" b="1" dirty="0" smtClean="0">
                <a:solidFill>
                  <a:schemeClr val="accent3">
                    <a:lumMod val="50000"/>
                  </a:schemeClr>
                </a:solidFill>
              </a:rPr>
              <a:t>Констатации: </a:t>
            </a:r>
          </a:p>
          <a:p>
            <a:r>
              <a:rPr lang="bg-BG" sz="1600" b="1" dirty="0" smtClean="0">
                <a:solidFill>
                  <a:schemeClr val="accent3">
                    <a:lumMod val="50000"/>
                  </a:schemeClr>
                </a:solidFill>
              </a:rPr>
              <a:t>21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 препоръки са </a:t>
            </a:r>
            <a:r>
              <a:rPr lang="bg-BG" sz="1600" u="sng" dirty="0" smtClean="0">
                <a:solidFill>
                  <a:schemeClr val="accent3">
                    <a:lumMod val="50000"/>
                  </a:schemeClr>
                </a:solidFill>
              </a:rPr>
              <a:t>изцяло изпълнени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; </a:t>
            </a:r>
          </a:p>
          <a:p>
            <a:r>
              <a:rPr lang="bg-BG" sz="1600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 препоръки са </a:t>
            </a:r>
            <a:r>
              <a:rPr lang="bg-BG" sz="1600" u="sng" dirty="0" smtClean="0">
                <a:solidFill>
                  <a:schemeClr val="accent3">
                    <a:lumMod val="50000"/>
                  </a:schemeClr>
                </a:solidFill>
              </a:rPr>
              <a:t>частично изпълнени</a:t>
            </a:r>
            <a:r>
              <a:rPr lang="bg-BG" sz="1600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</a:p>
          <a:p>
            <a:pPr lvl="1"/>
            <a:r>
              <a:rPr lang="bg-BG" sz="1400" dirty="0" smtClean="0">
                <a:solidFill>
                  <a:schemeClr val="accent3">
                    <a:lumMod val="50000"/>
                  </a:schemeClr>
                </a:solidFill>
              </a:rPr>
              <a:t>Относно служителите на „чувствителни длъжности“и дали към тях се прилагат подходящи механизми за контрол;</a:t>
            </a:r>
          </a:p>
          <a:p>
            <a:pPr lvl="1"/>
            <a:r>
              <a:rPr lang="bg-BG" sz="1400" dirty="0" smtClean="0">
                <a:solidFill>
                  <a:schemeClr val="accent3">
                    <a:lumMod val="50000"/>
                  </a:schemeClr>
                </a:solidFill>
              </a:rPr>
              <a:t>Изготвяне на анализ на необходимостта от човешки ресурси като брой и квалификация, както и за разпределението на персонала по отдели </a:t>
            </a:r>
          </a:p>
          <a:p>
            <a:pPr marL="0" indent="0">
              <a:buNone/>
            </a:pPr>
            <a:r>
              <a:rPr lang="bg-BG" sz="1900" b="1" dirty="0" smtClean="0">
                <a:solidFill>
                  <a:schemeClr val="accent3">
                    <a:lumMod val="50000"/>
                  </a:schemeClr>
                </a:solidFill>
              </a:rPr>
              <a:t>Срок за отговор: </a:t>
            </a:r>
            <a:r>
              <a:rPr lang="bg-BG" sz="1600" dirty="0">
                <a:solidFill>
                  <a:schemeClr val="accent3">
                    <a:lumMod val="50000"/>
                  </a:schemeClr>
                </a:solidFill>
              </a:rPr>
              <a:t>до 3 месеца от връчване на доклада;</a:t>
            </a:r>
            <a:r>
              <a:rPr lang="bg-BG" sz="26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0" lvl="1" indent="0">
              <a:buNone/>
            </a:pPr>
            <a:r>
              <a:rPr lang="bg-BG" sz="1900" b="1" dirty="0" smtClean="0">
                <a:solidFill>
                  <a:schemeClr val="accent3">
                    <a:lumMod val="50000"/>
                  </a:schemeClr>
                </a:solidFill>
              </a:rPr>
              <a:t>Проследяване на изпълнението:</a:t>
            </a:r>
            <a:r>
              <a:rPr lang="bg-BG" sz="1800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bg-BG" sz="1600" dirty="0">
                <a:solidFill>
                  <a:schemeClr val="accent3">
                    <a:lumMod val="50000"/>
                  </a:schemeClr>
                </a:solidFill>
              </a:rPr>
              <a:t>по време на първия системен одит; </a:t>
            </a:r>
          </a:p>
          <a:p>
            <a:endParaRPr lang="bg-BG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bg-BG" sz="18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bg-BG" sz="16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bg-BG" sz="26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80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8002" y="92517"/>
            <a:ext cx="8064896" cy="1076013"/>
            <a:chOff x="251520" y="408771"/>
            <a:chExt cx="8064896" cy="1076013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10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" name="Group 6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8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9" name="Picture 3" descr="logo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9" name="Arc 3"/>
          <p:cNvSpPr>
            <a:spLocks/>
          </p:cNvSpPr>
          <p:nvPr/>
        </p:nvSpPr>
        <p:spPr bwMode="gray">
          <a:xfrm>
            <a:off x="323850" y="1142206"/>
            <a:ext cx="1585913" cy="4519042"/>
          </a:xfrm>
          <a:custGeom>
            <a:avLst/>
            <a:gdLst>
              <a:gd name="G0" fmla="+- 0 0 0"/>
              <a:gd name="G1" fmla="+- 21536 0 0"/>
              <a:gd name="G2" fmla="+- 21600 0 0"/>
              <a:gd name="T0" fmla="*/ 1655 w 21600"/>
              <a:gd name="T1" fmla="*/ 0 h 37103"/>
              <a:gd name="T2" fmla="*/ 14975 w 21600"/>
              <a:gd name="T3" fmla="*/ 37103 h 37103"/>
              <a:gd name="T4" fmla="*/ 0 w 21600"/>
              <a:gd name="T5" fmla="*/ 21536 h 37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7103" fill="none" extrusionOk="0">
                <a:moveTo>
                  <a:pt x="1655" y="-1"/>
                </a:moveTo>
                <a:cubicBezTo>
                  <a:pt x="12909" y="864"/>
                  <a:pt x="21600" y="10248"/>
                  <a:pt x="21600" y="21536"/>
                </a:cubicBezTo>
                <a:cubicBezTo>
                  <a:pt x="21600" y="27409"/>
                  <a:pt x="19207" y="33030"/>
                  <a:pt x="14974" y="37102"/>
                </a:cubicBezTo>
              </a:path>
              <a:path w="21600" h="37103" stroke="0" extrusionOk="0">
                <a:moveTo>
                  <a:pt x="1655" y="-1"/>
                </a:moveTo>
                <a:cubicBezTo>
                  <a:pt x="12909" y="864"/>
                  <a:pt x="21600" y="10248"/>
                  <a:pt x="21600" y="21536"/>
                </a:cubicBezTo>
                <a:cubicBezTo>
                  <a:pt x="21600" y="27409"/>
                  <a:pt x="19207" y="33030"/>
                  <a:pt x="14974" y="37102"/>
                </a:cubicBezTo>
                <a:lnTo>
                  <a:pt x="0" y="21536"/>
                </a:lnTo>
                <a:close/>
              </a:path>
            </a:pathLst>
          </a:custGeom>
          <a:noFill/>
          <a:ln w="28575">
            <a:solidFill>
              <a:srgbClr val="92D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bg-BG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909763" y="1340768"/>
            <a:ext cx="626469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bg-BG" sz="1900" b="1" dirty="0" smtClean="0">
                <a:solidFill>
                  <a:schemeClr val="accent3">
                    <a:lumMod val="50000"/>
                  </a:schemeClr>
                </a:solidFill>
              </a:rPr>
              <a:t>В резултат от осъществения одит Управляващия орган на оперативна програма „Околна среда 2014 – 2020г.“ </a:t>
            </a:r>
            <a:r>
              <a:rPr lang="bg-BG" sz="1900" b="1" dirty="0">
                <a:solidFill>
                  <a:schemeClr val="accent3">
                    <a:lumMod val="50000"/>
                  </a:schemeClr>
                </a:solidFill>
              </a:rPr>
              <a:t>е </a:t>
            </a:r>
            <a:r>
              <a:rPr lang="bg-BG" sz="1900" b="1" u="sng" dirty="0">
                <a:solidFill>
                  <a:schemeClr val="accent3">
                    <a:lumMod val="50000"/>
                  </a:schemeClr>
                </a:solidFill>
              </a:rPr>
              <a:t>акредитиран без резерви</a:t>
            </a:r>
            <a:endParaRPr lang="en-US" sz="1900" b="1" u="sng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2636912"/>
            <a:ext cx="5373037" cy="3582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29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3568" y="1196752"/>
            <a:ext cx="8064896" cy="482453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800"/>
              </a:spcBef>
              <a:buNone/>
            </a:pPr>
            <a:r>
              <a:rPr lang="bg-BG" sz="5800" b="1" dirty="0" smtClean="0">
                <a:solidFill>
                  <a:srgbClr val="195019"/>
                </a:solidFill>
              </a:rPr>
              <a:t> </a:t>
            </a:r>
            <a:endParaRPr lang="bg-BG" sz="4300" b="1" dirty="0" smtClean="0">
              <a:solidFill>
                <a:srgbClr val="195019"/>
              </a:solidFill>
            </a:endParaRPr>
          </a:p>
          <a:p>
            <a:pPr marL="0" indent="0" algn="ctr">
              <a:spcBef>
                <a:spcPts val="1800"/>
              </a:spcBef>
              <a:buNone/>
            </a:pPr>
            <a:r>
              <a:rPr lang="bg-BG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БЛАГОДАРЯ ЗА ВНИМАНИЕТО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  <a:endParaRPr lang="bg-BG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r>
              <a:rPr lang="en-US" altLang="bg-BG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 Antiqua" pitchFamily="18" charset="0"/>
                <a:hlinkClick r:id="rId3"/>
              </a:rPr>
              <a:t>ope@moew.government.bg</a:t>
            </a:r>
            <a:endParaRPr lang="bg-BG" sz="3600" b="1" dirty="0" smtClean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b="1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 smtClean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4500" dirty="0">
              <a:solidFill>
                <a:srgbClr val="19501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bg-BG" sz="2600" b="1" dirty="0">
              <a:solidFill>
                <a:srgbClr val="195019"/>
              </a:solidFill>
            </a:endParaRPr>
          </a:p>
          <a:p>
            <a:pPr marL="0" indent="0" algn="r">
              <a:spcBef>
                <a:spcPts val="1800"/>
              </a:spcBef>
              <a:buNone/>
            </a:pPr>
            <a:endParaRPr lang="bg-BG" sz="26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1800"/>
              </a:spcBef>
              <a:buNone/>
            </a:pPr>
            <a:endParaRPr lang="bg-BG" sz="26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endParaRPr lang="bg-BG" sz="24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600"/>
              </a:spcBef>
              <a:buNone/>
            </a:pPr>
            <a:endParaRPr lang="bg-BG" sz="1800" b="1" dirty="0" smtClean="0">
              <a:solidFill>
                <a:srgbClr val="195019"/>
              </a:solidFill>
            </a:endParaRPr>
          </a:p>
          <a:p>
            <a:pPr marL="0" indent="0" algn="r">
              <a:spcBef>
                <a:spcPts val="600"/>
              </a:spcBef>
              <a:buNone/>
            </a:pPr>
            <a:endParaRPr lang="bg-BG" sz="1800" b="1" dirty="0">
              <a:solidFill>
                <a:srgbClr val="195019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467544" y="408771"/>
            <a:ext cx="8064896" cy="1076013"/>
            <a:chOff x="251520" y="408771"/>
            <a:chExt cx="8064896" cy="1076013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756" y="408771"/>
              <a:ext cx="2755388" cy="859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" name="Group 8"/>
            <p:cNvGrpSpPr/>
            <p:nvPr/>
          </p:nvGrpSpPr>
          <p:grpSpPr>
            <a:xfrm>
              <a:off x="251520" y="416496"/>
              <a:ext cx="2205633" cy="1068288"/>
              <a:chOff x="251520" y="344488"/>
              <a:chExt cx="2205633" cy="1068288"/>
            </a:xfrm>
          </p:grpSpPr>
          <p:sp>
            <p:nvSpPr>
              <p:cNvPr id="15" name="Text Box 2"/>
              <p:cNvSpPr txBox="1">
                <a:spLocks noChangeArrowheads="1"/>
              </p:cNvSpPr>
              <p:nvPr/>
            </p:nvSpPr>
            <p:spPr bwMode="auto">
              <a:xfrm>
                <a:off x="251520" y="718623"/>
                <a:ext cx="2205633" cy="69415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5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bg-BG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Европейски съюз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6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6788" y="344488"/>
                <a:ext cx="827087" cy="560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" name="Group 9"/>
            <p:cNvGrpSpPr/>
            <p:nvPr/>
          </p:nvGrpSpPr>
          <p:grpSpPr>
            <a:xfrm>
              <a:off x="6876256" y="441286"/>
              <a:ext cx="1440160" cy="899482"/>
              <a:chOff x="7417804" y="301625"/>
              <a:chExt cx="1440160" cy="899482"/>
            </a:xfrm>
          </p:grpSpPr>
          <p:sp>
            <p:nvSpPr>
              <p:cNvPr id="13" name="Text Box 2"/>
              <p:cNvSpPr txBox="1">
                <a:spLocks noChangeArrowheads="1"/>
              </p:cNvSpPr>
              <p:nvPr/>
            </p:nvSpPr>
            <p:spPr bwMode="auto">
              <a:xfrm>
                <a:off x="7417804" y="548680"/>
                <a:ext cx="1440160" cy="65242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bg-BG" altLang="en-US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ts val="2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latin typeface="Arial" pitchFamily="34" charset="0"/>
                    <a:cs typeface="Arial" pitchFamily="34" charset="0"/>
                  </a:rPr>
                  <a:t>Решения за</a:t>
                </a:r>
                <a:endParaRPr kumimoji="0" lang="en-US" altLang="en-US" sz="1100" b="0" i="0" u="none" strike="noStrike" cap="none" normalizeH="0" baseline="0" dirty="0" smtClean="0">
                  <a:ln>
                    <a:noFill/>
                  </a:ln>
                  <a:solidFill>
                    <a:srgbClr val="808080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en-US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kumimoji="0" lang="ru-RU" alt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F8C300"/>
                    </a:solidFill>
                    <a:effectLst/>
                    <a:latin typeface="Arial" pitchFamily="34" charset="0"/>
                    <a:cs typeface="Arial" pitchFamily="34" charset="0"/>
                  </a:rPr>
                  <a:t> по-добър живот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4" name="Picture 3" descr="logo1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19578" y="301625"/>
                <a:ext cx="836612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53885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475</Words>
  <Application>Microsoft Office PowerPoint</Application>
  <PresentationFormat>On-screen Show (4:3)</PresentationFormat>
  <Paragraphs>95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YaGeorgieva</cp:lastModifiedBy>
  <cp:revision>79</cp:revision>
  <dcterms:created xsi:type="dcterms:W3CDTF">2016-09-22T16:27:37Z</dcterms:created>
  <dcterms:modified xsi:type="dcterms:W3CDTF">2016-09-27T13:03:37Z</dcterms:modified>
</cp:coreProperties>
</file>