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8" r:id="rId3"/>
    <p:sldId id="278" r:id="rId4"/>
    <p:sldId id="280" r:id="rId5"/>
    <p:sldId id="276" r:id="rId6"/>
    <p:sldId id="277" r:id="rId7"/>
    <p:sldId id="279" r:id="rId8"/>
    <p:sldId id="281" r:id="rId9"/>
    <p:sldId id="275" r:id="rId10"/>
    <p:sldId id="269" r:id="rId11"/>
  </p:sldIdLst>
  <p:sldSz cx="9144000" cy="6858000" type="screen4x3"/>
  <p:notesSz cx="68580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ing" initials="P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94" autoAdjust="0"/>
  </p:normalViewPr>
  <p:slideViewPr>
    <p:cSldViewPr>
      <p:cViewPr>
        <p:scale>
          <a:sx n="90" d="100"/>
          <a:sy n="90" d="100"/>
        </p:scale>
        <p:origin x="-152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57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82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 smtClean="0"/>
          </a:p>
          <a:p>
            <a:endParaRPr lang="bg-BG" noProof="0" dirty="0" smtClean="0"/>
          </a:p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0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 </a:t>
            </a:r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449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  <a:endParaRPr lang="ru-RU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21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noProof="0" dirty="0" smtClean="0"/>
              <a:t> </a:t>
            </a:r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29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noProof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05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9/28/2016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Напредък в изпълнението 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предварителните условия</a:t>
            </a:r>
            <a:b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ОПОС 2014-2020 г.</a:t>
            </a:r>
            <a:b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369" y="3933056"/>
            <a:ext cx="266700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571308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      </a:t>
            </a:r>
            <a:r>
              <a:rPr lang="bg-BG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КН на ОПОС 2014-2020 г.  </a:t>
            </a:r>
          </a:p>
          <a:p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  </a:t>
            </a:r>
            <a:r>
              <a:rPr lang="bg-BG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29.09.16 г. </a:t>
            </a:r>
            <a:endParaRPr lang="bg-BG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БЛАГОДАРИМ ЗА ВНИМАНИЕТО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bg-B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" y="4551853"/>
            <a:ext cx="9108504" cy="23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Приложими ОПУ и ТПУ за ОПОС 2014-2020 г.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600" b="1" dirty="0" smtClean="0"/>
              <a:t>ОБЩИ ПРЕДВАРИТЕЛНИ УСЛОВИЯ (ОПУ) ОТ ТАБЛ. 24 НА ОПОС 2014-2020: </a:t>
            </a:r>
          </a:p>
          <a:p>
            <a:r>
              <a:rPr lang="bg-BG" sz="1600" dirty="0" smtClean="0"/>
              <a:t>№ 4 (обществени поръчки)</a:t>
            </a:r>
            <a:r>
              <a:rPr lang="en-US" sz="1600" dirty="0" smtClean="0"/>
              <a:t>, </a:t>
            </a:r>
            <a:r>
              <a:rPr lang="bg-BG" sz="1600" dirty="0" smtClean="0"/>
              <a:t>№ 5 ( държавни помощи)</a:t>
            </a:r>
            <a:r>
              <a:rPr lang="en-US" sz="1600" dirty="0" smtClean="0"/>
              <a:t>, </a:t>
            </a:r>
            <a:r>
              <a:rPr lang="bg-BG" sz="1600" dirty="0" smtClean="0"/>
              <a:t>№ 6 ( ОВОС и ЕО) и </a:t>
            </a: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№ 7 (статистическа база и система)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ОТ ТАБЛ. 25 ПО ОПУ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4 (7 действия)</a:t>
            </a:r>
            <a:r>
              <a:rPr lang="bg-BG" sz="1600" dirty="0" smtClean="0"/>
              <a:t> и </a:t>
            </a:r>
            <a:r>
              <a:rPr lang="bg-BG" sz="1600" b="1" dirty="0" smtClean="0"/>
              <a:t>№ 7 (3 действия)</a:t>
            </a:r>
            <a:endParaRPr lang="en-US" sz="1600" b="1" dirty="0" smtClean="0"/>
          </a:p>
          <a:p>
            <a:pPr marL="0" indent="0">
              <a:buNone/>
            </a:pPr>
            <a:r>
              <a:rPr lang="bg-BG" sz="1600" b="1" dirty="0" smtClean="0">
                <a:solidFill>
                  <a:srgbClr val="FF0000"/>
                </a:solidFill>
              </a:rPr>
              <a:t>От 10 действия 6 са изпълнени, а 4 са в процес на изпълнение.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>
              <a:buNone/>
            </a:pPr>
            <a:r>
              <a:rPr lang="bg-BG" sz="1600" b="1" dirty="0" smtClean="0"/>
              <a:t>ТЕМАТИЧНИ ПРЕДВАРИТЕЛНИ УСЛОВИЯ (ТПУ) ОТ ТАБЛ. 24 НА ОПОС 2014-2020:</a:t>
            </a:r>
          </a:p>
          <a:p>
            <a:r>
              <a:rPr lang="bg-BG" sz="1600" dirty="0" smtClean="0"/>
              <a:t>№ 5.1 «Управление на риска» и № 6.1. сектор «Води»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bg-BG" sz="1600" dirty="0" smtClean="0"/>
              <a:t>ПЛАН ЗА ДЕЙСТВИЕ ОТ ТАБЛ. 26 ПО ТПУ</a:t>
            </a:r>
            <a:r>
              <a:rPr lang="en-US" sz="1600" dirty="0"/>
              <a:t>:</a:t>
            </a:r>
            <a:r>
              <a:rPr lang="bg-BG" sz="1600" dirty="0" smtClean="0"/>
              <a:t> </a:t>
            </a:r>
            <a:r>
              <a:rPr lang="bg-BG" sz="1600" b="1" dirty="0" smtClean="0"/>
              <a:t>№ 5.1 (1 действие) </a:t>
            </a:r>
            <a:r>
              <a:rPr lang="bg-BG" sz="1600" dirty="0" smtClean="0"/>
              <a:t>и </a:t>
            </a:r>
            <a:r>
              <a:rPr lang="bg-BG" sz="1600" b="1" dirty="0" smtClean="0"/>
              <a:t>6.1. (14 действия)</a:t>
            </a:r>
          </a:p>
          <a:p>
            <a:pPr marL="0" indent="0">
              <a:buNone/>
            </a:pPr>
            <a:r>
              <a:rPr lang="bg-BG" sz="1600" b="1" dirty="0" smtClean="0">
                <a:solidFill>
                  <a:srgbClr val="FF0000"/>
                </a:solidFill>
              </a:rPr>
              <a:t>От 15 действия </a:t>
            </a:r>
            <a:r>
              <a:rPr lang="bg-BG" sz="1600" b="1" dirty="0">
                <a:solidFill>
                  <a:srgbClr val="FF0000"/>
                </a:solidFill>
              </a:rPr>
              <a:t>5</a:t>
            </a:r>
            <a:r>
              <a:rPr lang="bg-BG" sz="1600" b="1" dirty="0" smtClean="0">
                <a:solidFill>
                  <a:srgbClr val="FF0000"/>
                </a:solidFill>
              </a:rPr>
              <a:t> са изпълнени, 9 са в процес на изпълнение, а 1 отпада. </a:t>
            </a:r>
          </a:p>
          <a:p>
            <a:pPr marL="0" indent="0">
              <a:buNone/>
            </a:pPr>
            <a:r>
              <a:rPr lang="bg-BG" sz="1600" dirty="0" smtClean="0"/>
              <a:t>Изпълнението приключва</a:t>
            </a:r>
            <a:r>
              <a:rPr lang="ru-RU" sz="1600" dirty="0" smtClean="0"/>
              <a:t> </a:t>
            </a:r>
            <a:r>
              <a:rPr lang="ru-RU" sz="1600" dirty="0"/>
              <a:t>с </a:t>
            </a:r>
            <a:r>
              <a:rPr lang="bg-BG" sz="1600" dirty="0" smtClean="0"/>
              <a:t>изпращането на </a:t>
            </a:r>
            <a:r>
              <a:rPr lang="bg-BG" sz="1600" dirty="0"/>
              <a:t>ПУРБ и ПУРН към ЕК. </a:t>
            </a:r>
          </a:p>
          <a:p>
            <a:pPr marL="0" indent="0">
              <a:buNone/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(1)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en-US" sz="1500" dirty="0" smtClean="0"/>
          </a:p>
          <a:p>
            <a:pPr marL="0" indent="0" algn="just">
              <a:buNone/>
            </a:pPr>
            <a:r>
              <a:rPr lang="bg-BG" sz="1500" dirty="0" smtClean="0"/>
              <a:t>Д1. Установяване на </a:t>
            </a:r>
            <a:r>
              <a:rPr lang="bg-BG" sz="1500" b="1" dirty="0" smtClean="0"/>
              <a:t>кодифицирано, устойчиво и опростено законодателство в областта на обществените поръчки </a:t>
            </a:r>
            <a:r>
              <a:rPr lang="bg-BG" sz="1500" dirty="0" smtClean="0"/>
              <a:t>чрез приемане на нов Закон за обществените поръчки и подзаконови актове по прилагането му. 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МИ, АОП.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300" dirty="0" smtClean="0"/>
              <a:t> </a:t>
            </a:r>
            <a:r>
              <a:rPr lang="bg-BG" sz="1100" dirty="0" smtClean="0"/>
              <a:t>(Приет е нов ЗОП, влязъл в сила на 15.04.16 г. с правилник за прилагането му. Практическото ръководство се очаква да бъде изготвено в началото на 12.2016 г. )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endParaRPr lang="bg-BG" sz="1200" dirty="0" smtClean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500" dirty="0" smtClean="0"/>
              <a:t>Д2. </a:t>
            </a:r>
            <a:r>
              <a:rPr lang="bg-BG" sz="1500" b="1" dirty="0" smtClean="0"/>
              <a:t>Въвеждане на мерки за засилване на системите за управление и контрол на европейските фондове,</a:t>
            </a:r>
            <a:r>
              <a:rPr lang="bg-BG" sz="1500" dirty="0" smtClean="0"/>
              <a:t> вкл. ефективно сътрудничество с цел гарантиране на съгласуваност на действията при предварителния и последващ контрол.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</a:t>
            </a:r>
            <a:r>
              <a:rPr lang="bg-BG" sz="1200" dirty="0"/>
              <a:t>.: </a:t>
            </a:r>
            <a:r>
              <a:rPr lang="bg-BG" sz="1300" dirty="0"/>
              <a:t>УО, ЦКЗ, ИА «ОСЕС», АОП, СП, АДФИ. </a:t>
            </a:r>
            <a:r>
              <a:rPr lang="bg-BG" sz="1300" b="1" dirty="0">
                <a:solidFill>
                  <a:srgbClr val="FF0000"/>
                </a:solidFill>
              </a:rPr>
              <a:t>ИЗПЪЛНЕНО</a:t>
            </a:r>
            <a:r>
              <a:rPr lang="bg-BG" sz="1300" dirty="0"/>
              <a:t> </a:t>
            </a:r>
            <a:r>
              <a:rPr lang="bg-BG" sz="1100" dirty="0" smtClean="0"/>
              <a:t>(АОП чрез новият ЗОП; АДФИ </a:t>
            </a:r>
            <a:r>
              <a:rPr lang="bg-BG" sz="1100" dirty="0"/>
              <a:t>е разработила ръководство за последващ </a:t>
            </a:r>
            <a:r>
              <a:rPr lang="bg-BG" sz="1100" dirty="0" smtClean="0"/>
              <a:t>контрол</a:t>
            </a:r>
            <a:r>
              <a:rPr lang="en-US" sz="1100" dirty="0"/>
              <a:t>;</a:t>
            </a:r>
            <a:r>
              <a:rPr lang="en-US" sz="1100" dirty="0" smtClean="0"/>
              <a:t> </a:t>
            </a:r>
            <a:r>
              <a:rPr lang="bg-BG" sz="1100" dirty="0" smtClean="0"/>
              <a:t>Оптимизиран последващ контрол в одобрените СУК</a:t>
            </a:r>
            <a:r>
              <a:rPr lang="bg-BG" sz="1100" dirty="0"/>
              <a:t> </a:t>
            </a:r>
            <a:r>
              <a:rPr lang="bg-BG" sz="1100" dirty="0" smtClean="0"/>
              <a:t>на ОПОС 2014-2020 г.)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endParaRPr lang="bg-BG" sz="1200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600" dirty="0" smtClean="0"/>
              <a:t>Д3. </a:t>
            </a:r>
            <a:r>
              <a:rPr lang="bg-BG" sz="1600" b="1" dirty="0" smtClean="0"/>
              <a:t>Преглед на системата за обжалване </a:t>
            </a:r>
            <a:r>
              <a:rPr lang="bg-BG" sz="1600" dirty="0" smtClean="0"/>
              <a:t>и предложения за нейното оптимизиране.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200" dirty="0" smtClean="0"/>
              <a:t>Отг</a:t>
            </a:r>
            <a:r>
              <a:rPr lang="bg-BG" sz="1200" dirty="0"/>
              <a:t>. : </a:t>
            </a:r>
            <a:r>
              <a:rPr lang="bg-BG" sz="1300" dirty="0"/>
              <a:t>КЗК, ВАС. </a:t>
            </a:r>
            <a:r>
              <a:rPr lang="bg-BG" sz="1300" b="1" dirty="0">
                <a:solidFill>
                  <a:srgbClr val="FF0000"/>
                </a:solidFill>
              </a:rPr>
              <a:t>ИЗПЪЛНЕНО. </a:t>
            </a:r>
            <a:r>
              <a:rPr lang="bg-BG" sz="1100" dirty="0" smtClean="0"/>
              <a:t>(На </a:t>
            </a:r>
            <a:r>
              <a:rPr lang="bg-BG" sz="1100" dirty="0"/>
              <a:t>30.03.16 г</a:t>
            </a:r>
            <a:r>
              <a:rPr lang="bg-BG" sz="1100" dirty="0" smtClean="0"/>
              <a:t>. е приета нова тарифа за такси за обжалване.</a:t>
            </a:r>
            <a:r>
              <a:rPr lang="en-US" sz="1100" dirty="0" smtClean="0"/>
              <a:t> </a:t>
            </a:r>
            <a:r>
              <a:rPr lang="bg-BG" sz="1100" dirty="0" smtClean="0"/>
              <a:t>Допълнителен доклад  за системата за обжалване се съгласува със заинтересованите страни) </a:t>
            </a:r>
            <a:endParaRPr lang="bg-BG" sz="1100" dirty="0"/>
          </a:p>
          <a:p>
            <a:pPr marL="0" indent="0" algn="just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0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ОПУ № 4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(2)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en-US" sz="1900" dirty="0" smtClean="0"/>
          </a:p>
          <a:p>
            <a:pPr marL="0" indent="0" algn="just">
              <a:buNone/>
            </a:pPr>
            <a:r>
              <a:rPr lang="bg-BG" sz="2100" dirty="0" smtClean="0"/>
              <a:t>Д.4. Изработване и изпълнение на </a:t>
            </a:r>
            <a:r>
              <a:rPr lang="bg-BG" sz="2100" b="1" dirty="0" smtClean="0"/>
              <a:t>програма за обучение и развитие на персонала, който участва в управлението на европейските фондове</a:t>
            </a:r>
            <a:r>
              <a:rPr lang="bg-BG" sz="21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700" dirty="0" smtClean="0"/>
              <a:t>Отг.:  </a:t>
            </a:r>
            <a:r>
              <a:rPr lang="bg-BG" sz="1900" dirty="0" smtClean="0"/>
              <a:t>ИПА, УО, АОП. </a:t>
            </a:r>
            <a:r>
              <a:rPr lang="bg-BG" sz="1900" b="1" dirty="0" smtClean="0">
                <a:solidFill>
                  <a:srgbClr val="FF0000"/>
                </a:solidFill>
              </a:rPr>
              <a:t>ИЗПЪЛНЕНО по отношение </a:t>
            </a:r>
            <a:r>
              <a:rPr lang="bg-BG" sz="1900" b="1" dirty="0">
                <a:solidFill>
                  <a:srgbClr val="FF0000"/>
                </a:solidFill>
              </a:rPr>
              <a:t>на изготвянето на </a:t>
            </a:r>
            <a:r>
              <a:rPr lang="bg-BG" sz="1900" b="1" dirty="0" smtClean="0">
                <a:solidFill>
                  <a:srgbClr val="FF0000"/>
                </a:solidFill>
              </a:rPr>
              <a:t>програми/</a:t>
            </a:r>
            <a:r>
              <a:rPr lang="bg-BG" sz="1900" b="1" dirty="0" smtClean="0"/>
              <a:t> </a:t>
            </a:r>
            <a:r>
              <a:rPr lang="bg-BG" sz="1900" b="1" dirty="0"/>
              <a:t>ТЕКУЩО </a:t>
            </a:r>
            <a:r>
              <a:rPr lang="bg-BG" sz="1600" dirty="0"/>
              <a:t>(Реализирани </a:t>
            </a:r>
            <a:r>
              <a:rPr lang="bg-BG" sz="1600" dirty="0" smtClean="0"/>
              <a:t>са обучения от ИПА, съвместно с АОП и се работи по програма за целевите групи. УО на ОПОС е </a:t>
            </a:r>
            <a:r>
              <a:rPr lang="bg-BG" sz="1600" dirty="0"/>
              <a:t>провел към 09.2016 г. </a:t>
            </a:r>
            <a:r>
              <a:rPr lang="bg-BG" sz="1600" dirty="0"/>
              <a:t>27 обучения с бенефициенти за изпълнение на </a:t>
            </a:r>
            <a:r>
              <a:rPr lang="bg-BG" sz="1600" dirty="0"/>
              <a:t>проекти). </a:t>
            </a:r>
          </a:p>
          <a:p>
            <a:pPr marL="0" indent="0" algn="just">
              <a:spcBef>
                <a:spcPts val="600"/>
              </a:spcBef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Д.5. Преразглеждане и </a:t>
            </a:r>
            <a:r>
              <a:rPr lang="bg-BG" sz="2100" b="1" dirty="0" smtClean="0"/>
              <a:t>актуализиране на съществуващата система за разпространение и обмен на информацията между персонала от УО и бенефициентите и останалите заинтересовани страни </a:t>
            </a:r>
            <a:r>
              <a:rPr lang="bg-BG" sz="2100" dirty="0" smtClean="0"/>
              <a:t>по отношение на правилата за обществените поръчки с оглед установяване на единна практика. 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700" dirty="0" smtClean="0"/>
              <a:t>Отг</a:t>
            </a:r>
            <a:r>
              <a:rPr lang="bg-BG" sz="1900" dirty="0" smtClean="0"/>
              <a:t>.:  УО, ЦКЗ, ИА «ОСЕС», АОП, СП, АДФИ. </a:t>
            </a:r>
            <a:r>
              <a:rPr lang="bg-BG" sz="1900" b="1" dirty="0" smtClean="0">
                <a:solidFill>
                  <a:srgbClr val="FF0000"/>
                </a:solidFill>
              </a:rPr>
              <a:t>ИЗПЪЛНЕНО </a:t>
            </a:r>
            <a:r>
              <a:rPr lang="bg-BG" sz="1700" dirty="0" smtClean="0"/>
              <a:t>(</a:t>
            </a:r>
            <a:r>
              <a:rPr lang="bg-BG" sz="1600" dirty="0" smtClean="0"/>
              <a:t>Осигурен електронен достъп до актуалните указания от всички.)</a:t>
            </a:r>
          </a:p>
          <a:p>
            <a:pPr marL="0" indent="0" algn="just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Д.6. Укрепване и стабилитет на административния капацитет на </a:t>
            </a:r>
            <a:r>
              <a:rPr lang="bg-BG" sz="2100" b="1" dirty="0" smtClean="0"/>
              <a:t>АОП чрез увеличаване на персонала </a:t>
            </a:r>
            <a:r>
              <a:rPr lang="bg-BG" sz="2100" dirty="0" smtClean="0"/>
              <a:t>и провеждане на специализирани обучения.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bg-BG" sz="1700" dirty="0" smtClean="0"/>
              <a:t>Отг.: </a:t>
            </a:r>
            <a:r>
              <a:rPr lang="bg-BG" sz="1900" dirty="0" smtClean="0"/>
              <a:t>МИ, АОП</a:t>
            </a:r>
            <a:r>
              <a:rPr lang="bg-BG" sz="1900" dirty="0" smtClean="0">
                <a:solidFill>
                  <a:srgbClr val="00B050"/>
                </a:solidFill>
              </a:rPr>
              <a:t>. </a:t>
            </a:r>
            <a:r>
              <a:rPr lang="bg-BG" sz="1900" b="1" dirty="0" smtClean="0">
                <a:solidFill>
                  <a:srgbClr val="00B050"/>
                </a:solidFill>
              </a:rPr>
              <a:t>В ПРОЦЕС НА ИЗПЪЛНЕНИЕ</a:t>
            </a:r>
            <a:r>
              <a:rPr lang="bg-BG" sz="1700" b="1" dirty="0" smtClean="0">
                <a:solidFill>
                  <a:srgbClr val="00B050"/>
                </a:solidFill>
              </a:rPr>
              <a:t>. </a:t>
            </a:r>
            <a:r>
              <a:rPr lang="bg-BG" sz="1700" dirty="0" smtClean="0"/>
              <a:t>Подготвен проект на АОП по ОПДУ.</a:t>
            </a:r>
          </a:p>
          <a:p>
            <a:pPr marL="0" indent="0">
              <a:buNone/>
            </a:pPr>
            <a:endParaRPr lang="bg-BG" sz="1600" dirty="0" smtClean="0"/>
          </a:p>
          <a:p>
            <a:pPr marL="0" indent="0" algn="just">
              <a:buNone/>
            </a:pPr>
            <a:r>
              <a:rPr lang="bg-BG" sz="2100" dirty="0" smtClean="0"/>
              <a:t>Д.7. Осигуряване на </a:t>
            </a:r>
            <a:r>
              <a:rPr lang="bg-BG" sz="2100" b="1" dirty="0" smtClean="0"/>
              <a:t>техническа помощ за лицата, които прилагат правилата за възлагане на обществени поръчки </a:t>
            </a:r>
            <a:r>
              <a:rPr lang="bg-BG" sz="2100" dirty="0" smtClean="0"/>
              <a:t>чрез организиране и провеждане на текущи обучения  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2100" dirty="0"/>
              <a:t>Отг.:  </a:t>
            </a:r>
            <a:r>
              <a:rPr lang="bg-BG" sz="1900" dirty="0"/>
              <a:t>ИПА, УО, АОП. </a:t>
            </a:r>
            <a:r>
              <a:rPr lang="bg-BG" sz="1900" b="1" dirty="0">
                <a:solidFill>
                  <a:srgbClr val="FF0000"/>
                </a:solidFill>
              </a:rPr>
              <a:t>ИЗПЪЛНЕНО</a:t>
            </a:r>
            <a:r>
              <a:rPr lang="bg-BG" sz="1700" b="1" dirty="0">
                <a:solidFill>
                  <a:srgbClr val="FF0000"/>
                </a:solidFill>
              </a:rPr>
              <a:t>. </a:t>
            </a:r>
            <a:r>
              <a:rPr lang="ru-RU" sz="1600" dirty="0"/>
              <a:t>Осигурена </a:t>
            </a:r>
            <a:r>
              <a:rPr lang="ru-RU" sz="1600" dirty="0" smtClean="0"/>
              <a:t>в</a:t>
            </a:r>
            <a:r>
              <a:rPr lang="bg-BG" sz="1600" dirty="0" smtClean="0"/>
              <a:t>ъзможност </a:t>
            </a:r>
            <a:r>
              <a:rPr lang="ru-RU" sz="1600" dirty="0" smtClean="0"/>
              <a:t>чрез </a:t>
            </a:r>
            <a:r>
              <a:rPr lang="ru-RU" sz="1600" dirty="0"/>
              <a:t>ОПДУ. </a:t>
            </a:r>
            <a:r>
              <a:rPr lang="bg-BG" sz="1600" dirty="0" smtClean="0"/>
              <a:t>Одобреният стратегически план за техническа помощ по ОПОС 2014-2020 г. предвижда организиране на обучения с практическа насоченост </a:t>
            </a:r>
            <a:r>
              <a:rPr lang="ru-RU" sz="1600" dirty="0" smtClean="0"/>
              <a:t>по </a:t>
            </a:r>
            <a:r>
              <a:rPr lang="bg-BG" sz="1600" dirty="0" smtClean="0"/>
              <a:t>специфични теми за подготовка и изпълнение на конкретни </a:t>
            </a:r>
            <a:r>
              <a:rPr lang="bg-BG" sz="1600" dirty="0"/>
              <a:t>проекти. </a:t>
            </a:r>
            <a:r>
              <a:rPr lang="bg-BG" sz="1600" dirty="0"/>
              <a:t>УО на ОПОС е провел към 09.2016 г. </a:t>
            </a:r>
            <a:r>
              <a:rPr lang="bg-BG" sz="1600" dirty="0"/>
              <a:t>27 обучения с бенефициенти за изпълнение на </a:t>
            </a:r>
            <a:r>
              <a:rPr lang="bg-BG" sz="1600" dirty="0" smtClean="0"/>
              <a:t>проекти</a:t>
            </a:r>
            <a:r>
              <a:rPr lang="en-US" sz="1600" dirty="0" smtClean="0"/>
              <a:t>. </a:t>
            </a:r>
            <a:endParaRPr lang="bg-BG" sz="1600" dirty="0"/>
          </a:p>
          <a:p>
            <a:pPr marL="180975" indent="-180975">
              <a:buNone/>
            </a:pPr>
            <a:endParaRPr lang="ru-RU" sz="1700" i="1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      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План за действие по ОПУ № 7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lnSpcReduction="1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bg-BG" sz="1500" dirty="0" smtClean="0"/>
              <a:t>Д1. </a:t>
            </a:r>
            <a:r>
              <a:rPr lang="bg-BG" sz="1500" b="1" dirty="0" smtClean="0"/>
              <a:t>Избор на показатели за резултат за всяка оперативна програма </a:t>
            </a:r>
            <a:r>
              <a:rPr lang="bg-BG" sz="1500" dirty="0" smtClean="0"/>
              <a:t>до два месеца след одобрението на ОП.</a:t>
            </a:r>
          </a:p>
          <a:p>
            <a:pPr marL="0" indent="0" algn="just">
              <a:buNone/>
            </a:pPr>
            <a:endParaRPr lang="bg-BG" sz="1200" b="1" i="1" dirty="0" smtClean="0"/>
          </a:p>
          <a:p>
            <a:pPr marL="0" indent="0" algn="just">
              <a:buNone/>
            </a:pPr>
            <a:r>
              <a:rPr lang="bg-BG" sz="1200" dirty="0" smtClean="0"/>
              <a:t>Отг: НСИ И УО на ОПОС</a:t>
            </a:r>
            <a:r>
              <a:rPr lang="bg-BG" sz="1200" b="1" dirty="0" smtClean="0"/>
              <a:t>. </a:t>
            </a:r>
            <a:r>
              <a:rPr lang="bg-BG" sz="1200" b="1" dirty="0" smtClean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 smtClean="0"/>
              <a:t>(не е изпълнено само по отношение на плана за действие по ПО 5 „Подобряване </a:t>
            </a:r>
            <a:r>
              <a:rPr lang="bg-BG" sz="1100" dirty="0"/>
              <a:t>на качеството на атмосферния </a:t>
            </a:r>
            <a:r>
              <a:rPr lang="bg-BG" sz="1100" dirty="0" smtClean="0"/>
              <a:t>въздух“ по ОПОС)</a:t>
            </a:r>
          </a:p>
          <a:p>
            <a:pPr marL="0" indent="0" algn="just">
              <a:buNone/>
            </a:pPr>
            <a:endParaRPr lang="bg-BG" sz="1400" i="1" dirty="0" smtClean="0"/>
          </a:p>
          <a:p>
            <a:pPr marL="0" indent="0" algn="just">
              <a:buNone/>
            </a:pPr>
            <a:r>
              <a:rPr lang="bg-BG" sz="1400" dirty="0" smtClean="0"/>
              <a:t>Д.2. </a:t>
            </a:r>
            <a:r>
              <a:rPr lang="bg-BG" sz="1400" b="1" dirty="0" smtClean="0"/>
              <a:t>Определяне на базови и целеви стойности на показателите за резултат, въз основа на план за действие по ПО 5</a:t>
            </a:r>
            <a:r>
              <a:rPr lang="bg-BG" sz="1400" dirty="0" smtClean="0"/>
              <a:t> „Подобряване на качеството на атмосферния въздух“. </a:t>
            </a:r>
          </a:p>
          <a:p>
            <a:pPr marL="0" indent="0" algn="just">
              <a:buNone/>
            </a:pPr>
            <a:endParaRPr lang="bg-BG" sz="1400" dirty="0"/>
          </a:p>
          <a:p>
            <a:pPr marL="0" indent="0" algn="just">
              <a:buNone/>
            </a:pPr>
            <a:r>
              <a:rPr lang="bg-BG" sz="1200" dirty="0" smtClean="0"/>
              <a:t>Отг.: НСИ, УО</a:t>
            </a:r>
            <a:r>
              <a:rPr lang="bg-BG" sz="1200" b="1" dirty="0">
                <a:solidFill>
                  <a:srgbClr val="00B050"/>
                </a:solidFill>
              </a:rPr>
              <a:t> </a:t>
            </a:r>
            <a:r>
              <a:rPr lang="bg-BG" sz="1200" b="1" dirty="0" smtClean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 smtClean="0"/>
              <a:t>(</a:t>
            </a:r>
            <a:r>
              <a:rPr lang="bg-BG" sz="1100" dirty="0"/>
              <a:t>Приключва </a:t>
            </a:r>
            <a:r>
              <a:rPr lang="bg-BG" sz="1100" dirty="0"/>
              <a:t>изпълнени</a:t>
            </a:r>
            <a:r>
              <a:rPr lang="bg-BG" sz="1100" dirty="0"/>
              <a:t>ето на т</a:t>
            </a:r>
            <a:r>
              <a:rPr lang="bg-BG" sz="1100" dirty="0"/>
              <a:t>. 3 от Плана за действие. </a:t>
            </a:r>
            <a:r>
              <a:rPr lang="bg-BG" sz="1100" dirty="0"/>
              <a:t>На 28.09.16 г. е подписано споразумение между МОСВ и МБВР за подпомагане изпълнението на т. 4 и 5 от Плана.  </a:t>
            </a:r>
            <a:r>
              <a:rPr lang="bg-BG" sz="1100" dirty="0"/>
              <a:t>Създадена </a:t>
            </a:r>
            <a:r>
              <a:rPr lang="bg-BG" sz="1100" dirty="0"/>
              <a:t>е </a:t>
            </a:r>
            <a:r>
              <a:rPr lang="bg-BG" sz="1100" dirty="0" smtClean="0"/>
              <a:t>и вътрешна работна </a:t>
            </a:r>
            <a:r>
              <a:rPr lang="bg-BG" sz="1100" dirty="0"/>
              <a:t>група за подпомагане на изпълнението.) </a:t>
            </a:r>
          </a:p>
          <a:p>
            <a:pPr marL="0" indent="0" algn="just">
              <a:buNone/>
            </a:pPr>
            <a:endParaRPr lang="bg-BG" sz="1200" dirty="0"/>
          </a:p>
          <a:p>
            <a:pPr marL="0" indent="0" algn="just">
              <a:buNone/>
            </a:pPr>
            <a:r>
              <a:rPr lang="bg-BG" sz="1400" dirty="0"/>
              <a:t>Д.3. Разработване на  процедурите за  събиране и обработване на </a:t>
            </a:r>
            <a:r>
              <a:rPr lang="bg-BG" sz="1400" dirty="0" smtClean="0"/>
              <a:t>микроданните, необходими за оценка на приноса на операциите към специфичните цели за всяка ОП.</a:t>
            </a:r>
          </a:p>
          <a:p>
            <a:pPr marL="0" indent="0" algn="just">
              <a:buNone/>
            </a:pPr>
            <a:endParaRPr lang="bg-BG" sz="1200" dirty="0" smtClean="0"/>
          </a:p>
          <a:p>
            <a:pPr marL="0" indent="0" algn="just">
              <a:buNone/>
            </a:pPr>
            <a:r>
              <a:rPr lang="bg-BG" sz="1200" dirty="0" smtClean="0"/>
              <a:t>Отг.: </a:t>
            </a:r>
            <a:r>
              <a:rPr lang="bg-BG" sz="1200" dirty="0"/>
              <a:t>НСИ, УО. </a:t>
            </a:r>
            <a:r>
              <a:rPr lang="bg-BG" sz="1200" b="1" dirty="0">
                <a:solidFill>
                  <a:srgbClr val="00B050"/>
                </a:solidFill>
              </a:rPr>
              <a:t>В ПРОЦЕС НА ИЗПЪЛНЕНИЕ </a:t>
            </a:r>
            <a:r>
              <a:rPr lang="bg-BG" sz="1100" dirty="0"/>
              <a:t>(не е изпълнено само по отношение на плана за действие по </a:t>
            </a:r>
            <a:r>
              <a:rPr lang="bg-BG" sz="1100" dirty="0" smtClean="0"/>
              <a:t>ПО </a:t>
            </a:r>
            <a:r>
              <a:rPr lang="bg-BG" sz="1100" dirty="0"/>
              <a:t>5 „Подобряване на качеството на атмосферния въздух“ по ОПОС). </a:t>
            </a:r>
          </a:p>
          <a:p>
            <a:pPr marL="0" indent="0" algn="just">
              <a:buNone/>
            </a:pPr>
            <a:endParaRPr lang="bg-BG" sz="1200" i="1" dirty="0" smtClean="0"/>
          </a:p>
          <a:p>
            <a:pPr marL="0" indent="0" algn="just">
              <a:buNone/>
            </a:pPr>
            <a:r>
              <a:rPr lang="bg-BG" sz="1400" dirty="0" smtClean="0"/>
              <a:t> </a:t>
            </a:r>
            <a:endParaRPr lang="ru-RU" sz="12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9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5.1.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endParaRPr lang="bg-BG" sz="1400" dirty="0" smtClean="0"/>
          </a:p>
          <a:p>
            <a:pPr marL="0" indent="0">
              <a:buNone/>
            </a:pPr>
            <a:r>
              <a:rPr lang="bg-BG" sz="1800" dirty="0" smtClean="0"/>
              <a:t>Д1. Приемане на </a:t>
            </a:r>
            <a:r>
              <a:rPr lang="bg-BG" sz="1800" b="1" dirty="0" smtClean="0"/>
              <a:t>планове за управление на риска от наводнения</a:t>
            </a:r>
            <a:r>
              <a:rPr lang="bg-BG" sz="1800" dirty="0" smtClean="0"/>
              <a:t>, вкл. национален каталог от мерки и национални приоритети за управление на риска от наводнения. </a:t>
            </a:r>
          </a:p>
          <a:p>
            <a:pPr marL="0" indent="0">
              <a:buNone/>
            </a:pPr>
            <a:endParaRPr lang="bg-BG" sz="1400" dirty="0"/>
          </a:p>
          <a:p>
            <a:pPr marL="0" indent="0">
              <a:buNone/>
            </a:pPr>
            <a:r>
              <a:rPr lang="bg-BG" sz="1200" dirty="0" smtClean="0"/>
              <a:t>Отг</a:t>
            </a:r>
            <a:r>
              <a:rPr lang="bg-BG" sz="1300" dirty="0" smtClean="0"/>
              <a:t>.: МОСВ, МВР. </a:t>
            </a:r>
            <a:r>
              <a:rPr lang="bg-BG" sz="1300" b="1" dirty="0" smtClean="0">
                <a:solidFill>
                  <a:srgbClr val="00B050"/>
                </a:solidFill>
              </a:rPr>
              <a:t>В ПРОЦЕС НА ИЗПЪЛНЕНИЕ. </a:t>
            </a:r>
            <a:r>
              <a:rPr lang="bg-BG" sz="1100" dirty="0"/>
              <a:t>В изпълнение е и последният договор за подготовка на карти </a:t>
            </a:r>
            <a:r>
              <a:rPr lang="bg-BG" sz="1100" dirty="0"/>
              <a:t>на районите под заплаха от наводнения и </a:t>
            </a:r>
            <a:r>
              <a:rPr lang="bg-BG" sz="1100" dirty="0"/>
              <a:t>карти </a:t>
            </a:r>
            <a:r>
              <a:rPr lang="bg-BG" sz="1100" dirty="0"/>
              <a:t>на районите с риск от наводнения </a:t>
            </a:r>
            <a:r>
              <a:rPr lang="bg-BG" sz="1100" dirty="0"/>
              <a:t>за Дунавския район. </a:t>
            </a:r>
            <a:r>
              <a:rPr lang="ru-RU" sz="1100" dirty="0"/>
              <a:t>Публикувани и обявени за консултации с обществеността са проектите на ПУРН в 4-те района за басейново управление, а договорите за екологични оценки на плановете се очаква да приключат до края на </a:t>
            </a:r>
            <a:r>
              <a:rPr lang="ru-RU" sz="1100" dirty="0"/>
              <a:t>годината.</a:t>
            </a:r>
            <a:r>
              <a:rPr lang="bg-BG" sz="1100" dirty="0"/>
              <a:t>  </a:t>
            </a:r>
          </a:p>
          <a:p>
            <a:pPr marL="0" indent="0">
              <a:buNone/>
            </a:pPr>
            <a:endParaRPr lang="bg-BG" sz="1200" dirty="0" smtClean="0"/>
          </a:p>
          <a:p>
            <a:pPr marL="180975" indent="-180975">
              <a:buNone/>
            </a:pPr>
            <a:endParaRPr lang="ru-RU" sz="1400" dirty="0" smtClean="0"/>
          </a:p>
          <a:p>
            <a:pPr marL="0" indent="0">
              <a:buNone/>
            </a:pPr>
            <a:r>
              <a:rPr lang="ru-RU" sz="1700" dirty="0"/>
              <a:t>	</a:t>
            </a:r>
            <a:endParaRPr lang="en-US" sz="16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(1)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67544" y="1772816"/>
            <a:ext cx="8437782" cy="4680520"/>
          </a:xfrm>
        </p:spPr>
        <p:txBody>
          <a:bodyPr>
            <a:normAutofit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bg-BG" sz="1500" dirty="0" smtClean="0"/>
              <a:t>Д.1. Изпълнение на национално </a:t>
            </a:r>
            <a:r>
              <a:rPr lang="bg-BG" sz="1500" b="1" dirty="0" smtClean="0"/>
              <a:t>проучване  за осигуряване на необходимите данни за изменение на климата и въздействието му върху водите</a:t>
            </a:r>
            <a:r>
              <a:rPr lang="bg-BG" sz="15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  <a:tabLst>
                <a:tab pos="0" algn="l"/>
              </a:tabLst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200" b="1" dirty="0" smtClean="0">
                <a:solidFill>
                  <a:srgbClr val="FF0000"/>
                </a:solidFill>
              </a:rPr>
              <a:t>. </a:t>
            </a:r>
            <a:r>
              <a:rPr lang="bg-BG" sz="1100" noProof="1" smtClean="0"/>
              <a:t>Междинни</a:t>
            </a:r>
            <a:r>
              <a:rPr lang="ru-RU" sz="1100" dirty="0" smtClean="0"/>
              <a:t> </a:t>
            </a:r>
            <a:r>
              <a:rPr lang="ru-RU" sz="1100" dirty="0"/>
              <a:t>резултати са включени в </a:t>
            </a:r>
            <a:r>
              <a:rPr lang="ru-RU" sz="1100" dirty="0" smtClean="0"/>
              <a:t>публикуваните</a:t>
            </a:r>
            <a:r>
              <a:rPr lang="en-US" sz="1100" dirty="0" smtClean="0"/>
              <a:t> </a:t>
            </a:r>
            <a:r>
              <a:rPr lang="bg-BG" sz="1100" dirty="0" smtClean="0"/>
              <a:t>проекти на</a:t>
            </a:r>
            <a:r>
              <a:rPr lang="ru-RU" sz="1100" dirty="0" smtClean="0"/>
              <a:t> </a:t>
            </a:r>
            <a:r>
              <a:rPr lang="ru-RU" sz="1100" dirty="0"/>
              <a:t>ПУРБ</a:t>
            </a:r>
            <a:r>
              <a:rPr lang="bg-BG" sz="1100" dirty="0"/>
              <a:t>. </a:t>
            </a:r>
          </a:p>
          <a:p>
            <a:pPr marL="0" indent="0">
              <a:spcBef>
                <a:spcPts val="600"/>
              </a:spcBef>
              <a:buNone/>
              <a:tabLst>
                <a:tab pos="0" algn="l"/>
              </a:tabLst>
            </a:pPr>
            <a:endParaRPr lang="bg-BG" sz="1600" dirty="0" smtClean="0"/>
          </a:p>
          <a:p>
            <a:pPr marL="0" indent="0">
              <a:buNone/>
            </a:pPr>
            <a:r>
              <a:rPr lang="bg-BG" sz="1500" dirty="0" smtClean="0"/>
              <a:t>Д.2 Изготвяне на </a:t>
            </a:r>
            <a:r>
              <a:rPr lang="bg-BG" sz="1500" b="1" dirty="0" smtClean="0"/>
              <a:t>икономически анализ на водоползването за периода 2007-2013 г</a:t>
            </a:r>
            <a:r>
              <a:rPr lang="bg-BG" sz="1500" dirty="0" smtClean="0"/>
              <a:t>. на който да се основават мерките и ценовата политика във вторите ПУРБ.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ИЗПЪЛНЕНО. </a:t>
            </a:r>
            <a:r>
              <a:rPr lang="ru-RU" sz="1100" dirty="0"/>
              <a:t>Анализът е </a:t>
            </a:r>
            <a:r>
              <a:rPr lang="ru-RU" sz="1100" dirty="0" smtClean="0"/>
              <a:t>изпълнен </a:t>
            </a:r>
            <a:r>
              <a:rPr lang="ru-RU" sz="1100" dirty="0"/>
              <a:t>и резултатите са включени в публикуваните проекти на ПУРБ. </a:t>
            </a:r>
          </a:p>
          <a:p>
            <a:pPr marL="0" indent="0">
              <a:buNone/>
            </a:pPr>
            <a:endParaRPr lang="bg-BG" sz="1500" dirty="0" smtClean="0"/>
          </a:p>
          <a:p>
            <a:pPr marL="0" indent="0">
              <a:buNone/>
            </a:pPr>
            <a:r>
              <a:rPr lang="bg-BG" sz="1500" dirty="0" smtClean="0"/>
              <a:t>Д.3. Приемане на </a:t>
            </a:r>
            <a:r>
              <a:rPr lang="bg-BG" sz="1500" b="1" dirty="0" smtClean="0"/>
              <a:t>Наредба за нормите за водопотребление </a:t>
            </a:r>
            <a:r>
              <a:rPr lang="bg-BG" sz="1500" dirty="0" smtClean="0"/>
              <a:t>по чл. 117а, от Закона за водите.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 МОСВ, МРРБ, МЗХ, МИ, МЗ</a:t>
            </a:r>
            <a:r>
              <a:rPr lang="bg-BG" sz="1300" dirty="0" smtClean="0"/>
              <a:t>. </a:t>
            </a:r>
            <a:r>
              <a:rPr lang="bg-BG" sz="1300" b="1" dirty="0" smtClean="0">
                <a:solidFill>
                  <a:srgbClr val="00B050"/>
                </a:solidFill>
              </a:rPr>
              <a:t>В ПРОЦЕС НА ИЗПЪЛНЕНИЕ</a:t>
            </a:r>
            <a:r>
              <a:rPr lang="bg-BG" sz="1300" b="1" dirty="0">
                <a:solidFill>
                  <a:srgbClr val="0070C0"/>
                </a:solidFill>
              </a:rPr>
              <a:t> </a:t>
            </a:r>
            <a:r>
              <a:rPr lang="bg-BG" sz="1100" dirty="0" smtClean="0"/>
              <a:t>(</a:t>
            </a:r>
            <a:r>
              <a:rPr lang="ru-RU" sz="1100" dirty="0"/>
              <a:t>Наредбата ще адресира норми за водопотребление за напояване. Другите мерки за ефективност ще бъдат включени в ПУРБ.</a:t>
            </a:r>
            <a:r>
              <a:rPr lang="bg-BG" sz="1100" dirty="0"/>
              <a:t>). </a:t>
            </a:r>
            <a:endParaRPr lang="bg-BG" sz="1100" dirty="0"/>
          </a:p>
          <a:p>
            <a:pPr marL="180975" indent="-180975">
              <a:buNone/>
            </a:pPr>
            <a:endParaRPr lang="bg-BG" sz="1500" dirty="0" smtClean="0"/>
          </a:p>
          <a:p>
            <a:pPr marL="180975" indent="-180975">
              <a:buNone/>
            </a:pPr>
            <a:r>
              <a:rPr lang="bg-BG" sz="1500" dirty="0" smtClean="0"/>
              <a:t>Д.4. Приемане на </a:t>
            </a:r>
            <a:r>
              <a:rPr lang="bg-BG" sz="1500" b="1" dirty="0" smtClean="0"/>
              <a:t>законодателни промени в регулаторната рамка на отрасъл ВиК</a:t>
            </a:r>
            <a:r>
              <a:rPr lang="bg-BG" sz="1500" dirty="0" smtClean="0"/>
              <a:t>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 </a:t>
            </a:r>
            <a:r>
              <a:rPr lang="bg-BG" sz="1300" dirty="0" smtClean="0"/>
              <a:t>МРРБ, КЕВР, 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200" b="1" dirty="0" smtClean="0">
                <a:solidFill>
                  <a:srgbClr val="FF0000"/>
                </a:solidFill>
              </a:rPr>
              <a:t>.</a:t>
            </a:r>
            <a:r>
              <a:rPr lang="bg-BG" sz="1200" dirty="0" smtClean="0"/>
              <a:t> </a:t>
            </a:r>
            <a:r>
              <a:rPr lang="bg-BG" sz="1100" dirty="0"/>
              <a:t>Приети са 2 </a:t>
            </a:r>
            <a:r>
              <a:rPr lang="bg-BG" sz="1100" dirty="0"/>
              <a:t>наредби </a:t>
            </a:r>
            <a:r>
              <a:rPr lang="bg-BG" sz="1100" dirty="0"/>
              <a:t>и указания към тях за </a:t>
            </a:r>
            <a:r>
              <a:rPr lang="bg-BG" sz="1100" dirty="0"/>
              <a:t>нивата </a:t>
            </a:r>
            <a:r>
              <a:rPr lang="bg-BG" sz="1100" dirty="0"/>
              <a:t>на показателите и за регулиране на цените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100" dirty="0"/>
              <a:t>за ВиК услуги.</a:t>
            </a:r>
          </a:p>
        </p:txBody>
      </p:sp>
    </p:spTree>
    <p:extLst>
      <p:ext uri="{BB962C8B-B14F-4D97-AF65-F5344CB8AC3E}">
        <p14:creationId xmlns:p14="http://schemas.microsoft.com/office/powerpoint/2010/main" val="11868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План за действие по ТПУ № 6.1. (2) 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788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bg-BG" sz="1500" dirty="0" smtClean="0"/>
              <a:t>Д.5. </a:t>
            </a:r>
            <a:r>
              <a:rPr lang="bg-BG" sz="1500" b="1" dirty="0" smtClean="0"/>
              <a:t>Въвеждане на различни цени на услугата водоснабдяване </a:t>
            </a:r>
            <a:r>
              <a:rPr lang="bg-BG" sz="1500" dirty="0" smtClean="0"/>
              <a:t>за абонати, ползващи вода в рамките на нормите за водопотребление и абонатите, надвишаващи тези норми.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300" dirty="0" smtClean="0"/>
              <a:t>Отг.: МОСВ, МРРБ, КЕВР. </a:t>
            </a:r>
            <a:r>
              <a:rPr lang="bg-BG" sz="1100" dirty="0" smtClean="0"/>
              <a:t>Въз </a:t>
            </a:r>
            <a:r>
              <a:rPr lang="bg-BG" sz="1100" dirty="0"/>
              <a:t>основа на доклад на СБ е мотивирана нецелесъобразност от изпълнение на това действие, тъй като проучването показва липсата на ефект от него.</a:t>
            </a: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500" dirty="0" smtClean="0"/>
              <a:t>Д.6.  Изменение на тарифата за таксите за водовземане, за ползване на воден обект и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300" dirty="0" smtClean="0"/>
              <a:t>Отг.:  МОСВ.</a:t>
            </a:r>
            <a:r>
              <a:rPr lang="ru-RU" sz="1300" dirty="0"/>
              <a:t> </a:t>
            </a:r>
            <a:r>
              <a:rPr lang="ru-RU" sz="1300" b="1" dirty="0" smtClean="0">
                <a:solidFill>
                  <a:srgbClr val="00B050"/>
                </a:solidFill>
              </a:rPr>
              <a:t>В ПРОЦЕС НА ИЗПЪЛНЕНИЕ. </a:t>
            </a:r>
            <a:r>
              <a:rPr lang="ru-RU" sz="1100" dirty="0" smtClean="0"/>
              <a:t>В </a:t>
            </a:r>
            <a:r>
              <a:rPr lang="bg-BG" sz="1100" dirty="0" smtClean="0"/>
              <a:t>процес</a:t>
            </a:r>
            <a:r>
              <a:rPr lang="ru-RU" sz="1100" dirty="0" smtClean="0"/>
              <a:t> на </a:t>
            </a:r>
            <a:r>
              <a:rPr lang="bg-BG" sz="1100" dirty="0"/>
              <a:t>разработване е проект на тарифа </a:t>
            </a:r>
            <a:r>
              <a:rPr lang="ru-RU" sz="1100" dirty="0"/>
              <a:t>за таксите и регламентираната с изменението на Закона за водите Наредба за таксите за дифузно замърсяване от селското стопанство. </a:t>
            </a:r>
            <a:endParaRPr lang="bg-BG" sz="1100" dirty="0"/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bg-BG" sz="1500" dirty="0" smtClean="0"/>
              <a:t>Д.7. Разработване на анализ за възстановяване на разходите по налични статистически данни.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</a:t>
            </a:r>
            <a:r>
              <a:rPr lang="bg-BG" sz="1300" dirty="0" smtClean="0"/>
              <a:t>. </a:t>
            </a:r>
            <a:r>
              <a:rPr lang="bg-BG" sz="1100" dirty="0"/>
              <a:t>Анализът</a:t>
            </a:r>
            <a:r>
              <a:rPr lang="ru-RU" sz="1100" dirty="0"/>
              <a:t> е </a:t>
            </a:r>
            <a:r>
              <a:rPr lang="bg-BG" sz="1100" dirty="0"/>
              <a:t>изпълнен</a:t>
            </a:r>
            <a:r>
              <a:rPr lang="ru-RU" sz="1100" dirty="0"/>
              <a:t>. </a:t>
            </a:r>
            <a:r>
              <a:rPr lang="bg-BG" sz="1100" dirty="0"/>
              <a:t>Резултатите</a:t>
            </a:r>
            <a:r>
              <a:rPr lang="ru-RU" sz="1100" dirty="0"/>
              <a:t> </a:t>
            </a:r>
            <a:r>
              <a:rPr lang="bg-BG" sz="1100" dirty="0"/>
              <a:t>са включени в публикуваните проекти </a:t>
            </a:r>
            <a:r>
              <a:rPr lang="ru-RU" sz="1100" dirty="0"/>
              <a:t>на ПУРБ. </a:t>
            </a:r>
            <a:endParaRPr lang="bg-BG" sz="1100" dirty="0"/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500" dirty="0" smtClean="0"/>
              <a:t>Д.8. Приемане на ЗИД на ЗВ, с което да се въведат прости и приложими механизми за определяне на таксата за замърсяване.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МОСВ. </a:t>
            </a:r>
            <a:r>
              <a:rPr lang="bg-BG" sz="1300" b="1" dirty="0" smtClean="0">
                <a:solidFill>
                  <a:srgbClr val="FF0000"/>
                </a:solidFill>
              </a:rPr>
              <a:t>ИЗПЪЛНЕНО.</a:t>
            </a:r>
            <a:r>
              <a:rPr lang="bg-BG" sz="1200" b="1" dirty="0" smtClean="0">
                <a:solidFill>
                  <a:srgbClr val="FF0000"/>
                </a:solidFill>
              </a:rPr>
              <a:t> </a:t>
            </a:r>
            <a:r>
              <a:rPr lang="bg-BG" sz="1200" dirty="0" smtClean="0"/>
              <a:t>(</a:t>
            </a:r>
            <a:r>
              <a:rPr lang="bg-BG" sz="1100" dirty="0"/>
              <a:t>ЗИД НА ЗВ Е ОБНАРОДВАН В ДВ, БР.58/31.07.2015 Г.)</a:t>
            </a: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1400" dirty="0" smtClean="0"/>
              <a:t>Д.9. Въвеждане на </a:t>
            </a:r>
            <a:r>
              <a:rPr lang="bg-BG" sz="1400" b="1" dirty="0" smtClean="0"/>
              <a:t>механизъм за обособяване на </a:t>
            </a:r>
            <a:r>
              <a:rPr lang="bg-BG" sz="1400" b="1" dirty="0"/>
              <a:t>приходите</a:t>
            </a:r>
            <a:r>
              <a:rPr lang="en-US" sz="1400" b="1" dirty="0"/>
              <a:t> </a:t>
            </a:r>
            <a:r>
              <a:rPr lang="bg-BG" sz="1400" b="1" dirty="0"/>
              <a:t>на ВиК операторите</a:t>
            </a:r>
            <a:r>
              <a:rPr lang="bg-BG" sz="1400" dirty="0" smtClean="0"/>
              <a:t>, на базата на пълна амортизация на активите, включително активи, финансирани от безвъзмездна помощ, които да бъдат използвани за реинвестиране във ВиК инфраструктура.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200" dirty="0" smtClean="0"/>
              <a:t>Отг.: </a:t>
            </a:r>
            <a:r>
              <a:rPr lang="bg-BG" sz="1300" dirty="0" smtClean="0"/>
              <a:t>МРРБ и КЕВР. </a:t>
            </a:r>
            <a:r>
              <a:rPr lang="ru-RU" sz="13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bg-BG" sz="1300" b="1" dirty="0" smtClean="0">
                <a:solidFill>
                  <a:srgbClr val="00B050"/>
                </a:solidFill>
              </a:rPr>
              <a:t>. </a:t>
            </a:r>
            <a:r>
              <a:rPr lang="bg-BG" sz="1100" dirty="0"/>
              <a:t>Одобрено финансиране по ОПОС за </a:t>
            </a:r>
            <a:r>
              <a:rPr lang="bg-BG" sz="1100" dirty="0"/>
              <a:t>действието.  </a:t>
            </a:r>
            <a:r>
              <a:rPr lang="bg-BG" sz="1100" dirty="0"/>
              <a:t>Мярката се изпълнява чрез споразумението </a:t>
            </a:r>
            <a:r>
              <a:rPr lang="bg-BG" sz="1100" dirty="0"/>
              <a:t>със </a:t>
            </a:r>
            <a:r>
              <a:rPr lang="bg-BG" sz="1100" dirty="0"/>
              <a:t>СБ, ратифицирано </a:t>
            </a:r>
            <a:r>
              <a:rPr lang="bg-BG" sz="1100" dirty="0"/>
              <a:t>на </a:t>
            </a:r>
            <a:r>
              <a:rPr lang="bg-BG" sz="1100" dirty="0"/>
              <a:t>24.03.16. П</a:t>
            </a:r>
            <a:r>
              <a:rPr lang="ru-RU" sz="1100" dirty="0"/>
              <a:t>редстои представяне на концепция за механизма и обсъждането й с МОСВ, ЦКЗ, КЕВР, МФ и оператори на 7.10.2016 г. в МРРБ</a:t>
            </a:r>
          </a:p>
          <a:p>
            <a:pPr marL="0" indent="0" algn="just">
              <a:spcBef>
                <a:spcPts val="600"/>
              </a:spcBef>
              <a:buNone/>
            </a:pPr>
            <a:endParaRPr lang="bg-BG" sz="1100" dirty="0"/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1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411760" y="1253285"/>
            <a:ext cx="6210496" cy="5195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bg-BG" sz="2400" b="1" i="1" dirty="0" smtClean="0">
                <a:solidFill>
                  <a:srgbClr val="00B050"/>
                </a:solidFill>
              </a:rPr>
              <a:t>               </a:t>
            </a:r>
            <a:r>
              <a:rPr lang="bg-BG" sz="2400" b="1" i="1" dirty="0">
                <a:solidFill>
                  <a:srgbClr val="00B050"/>
                </a:solidFill>
              </a:rPr>
              <a:t> План за действие по ОПУ № 6.1. </a:t>
            </a:r>
            <a:r>
              <a:rPr lang="bg-BG" sz="2400" b="1" i="1" u="sng" dirty="0" smtClean="0">
                <a:solidFill>
                  <a:srgbClr val="00B050"/>
                </a:solidFill>
              </a:rPr>
              <a:t>(3) </a:t>
            </a:r>
            <a:endParaRPr lang="bg-BG" sz="2400" b="1" i="1" u="sng" dirty="0">
              <a:solidFill>
                <a:srgbClr val="00B050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" y="5500910"/>
            <a:ext cx="9097650" cy="135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1772816"/>
            <a:ext cx="8437782" cy="4680520"/>
          </a:xfrm>
        </p:spPr>
        <p:txBody>
          <a:bodyPr>
            <a:normAutofit fontScale="85000" lnSpcReduction="20000"/>
          </a:bodyPr>
          <a:lstStyle/>
          <a:p>
            <a:pPr marL="180975" indent="-180975">
              <a:buNone/>
            </a:pPr>
            <a:endParaRPr lang="ru-RU" sz="1600" b="1" dirty="0" smtClean="0"/>
          </a:p>
          <a:p>
            <a:pPr marL="180975" indent="-180975">
              <a:buNone/>
            </a:pPr>
            <a:r>
              <a:rPr lang="bg-BG" sz="1700" dirty="0" smtClean="0"/>
              <a:t>Д.1. Приемане на </a:t>
            </a:r>
            <a:r>
              <a:rPr lang="bg-BG" sz="1700" b="1" dirty="0" smtClean="0"/>
              <a:t>вторите ПУРБ</a:t>
            </a:r>
            <a:r>
              <a:rPr lang="bg-BG" sz="1700" dirty="0" smtClean="0"/>
              <a:t>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 smtClean="0"/>
              <a:t>Отг. </a:t>
            </a:r>
            <a:r>
              <a:rPr lang="bg-BG" sz="1500" dirty="0" smtClean="0"/>
              <a:t>МОСВ. </a:t>
            </a:r>
            <a:r>
              <a:rPr lang="ru-RU" sz="15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bg-BG" sz="1500" b="1" dirty="0">
                <a:solidFill>
                  <a:srgbClr val="00B050"/>
                </a:solidFill>
              </a:rPr>
              <a:t>. </a:t>
            </a:r>
            <a:r>
              <a:rPr lang="bg-BG" sz="1300" dirty="0"/>
              <a:t>Проектите са публикувани </a:t>
            </a:r>
            <a:r>
              <a:rPr lang="bg-BG" sz="1300" dirty="0" smtClean="0"/>
              <a:t>за обществени консултации. Одобрен проект по ОПОС 2014-2020 за ЕО на ПУРБ. </a:t>
            </a:r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Д.2. Изпълнение на </a:t>
            </a:r>
            <a:r>
              <a:rPr lang="bg-BG" sz="1700" b="1" dirty="0" smtClean="0"/>
              <a:t>тригодишната програма за завършване на интеркалибрирането на методите за анализ и стойностите на биологичните елементи за качество</a:t>
            </a:r>
            <a:r>
              <a:rPr lang="bg-BG" sz="1700" dirty="0" smtClean="0"/>
              <a:t> (БЕК) за типовете повърхностни води на територията на България, съответстващи на определени общоевропейски типове.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 smtClean="0"/>
              <a:t>Отг.: </a:t>
            </a:r>
            <a:r>
              <a:rPr lang="bg-BG" sz="1500" dirty="0" smtClean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 </a:t>
            </a:r>
            <a:r>
              <a:rPr lang="bg-BG" sz="1300" dirty="0" smtClean="0"/>
              <a:t>Изпълнението </a:t>
            </a:r>
            <a:r>
              <a:rPr lang="bg-BG" sz="1300" dirty="0"/>
              <a:t>на програмата е </a:t>
            </a:r>
            <a:r>
              <a:rPr lang="bg-BG" sz="1300" dirty="0" smtClean="0"/>
              <a:t>завършено.  Продължава </a:t>
            </a:r>
            <a:r>
              <a:rPr lang="bg-BG" sz="1300" dirty="0"/>
              <a:t>обработката на информацията и одобряването на стойностите на европейско ниво. Резултати са включени в публикуваните проекти на </a:t>
            </a:r>
            <a:r>
              <a:rPr lang="bg-BG" sz="1300" dirty="0" smtClean="0"/>
              <a:t>ПУРБ.</a:t>
            </a:r>
            <a:endParaRPr lang="bg-BG" sz="1300" dirty="0"/>
          </a:p>
          <a:p>
            <a:pPr marL="0" indent="0">
              <a:buNone/>
            </a:pPr>
            <a:endParaRPr lang="bg-BG" sz="1700" dirty="0" smtClean="0"/>
          </a:p>
          <a:p>
            <a:pPr marL="0" indent="0">
              <a:buNone/>
            </a:pPr>
            <a:r>
              <a:rPr lang="bg-BG" sz="1700" dirty="0" smtClean="0"/>
              <a:t>Д.3. Извършване на национални </a:t>
            </a:r>
            <a:r>
              <a:rPr lang="bg-BG" sz="1700" b="1" dirty="0" smtClean="0"/>
              <a:t>проучвания за преодоляване на пропуските в първите ПУРБ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/>
              <a:t>Отг.: </a:t>
            </a:r>
            <a:r>
              <a:rPr lang="bg-BG" sz="1500" dirty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</a:t>
            </a:r>
            <a:r>
              <a:rPr lang="bg-BG" sz="1300" dirty="0"/>
              <a:t>Резултати са включени в публикуваните проекти на </a:t>
            </a:r>
            <a:r>
              <a:rPr lang="bg-BG" sz="1300" dirty="0" smtClean="0"/>
              <a:t>ПУРБ.  Разработените методики, по които ще се  извършват по-нататъшни оценки ще бъдат приложени като подкрепящ документ към ПУРБ. </a:t>
            </a:r>
          </a:p>
          <a:p>
            <a:pPr marL="0" indent="0">
              <a:spcBef>
                <a:spcPts val="600"/>
              </a:spcBef>
              <a:buNone/>
            </a:pPr>
            <a:endParaRPr lang="bg-BG" sz="1400" i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bg-BG" sz="1700" dirty="0" smtClean="0"/>
              <a:t>Д.4. Инвестиции за доизграждане на </a:t>
            </a:r>
            <a:r>
              <a:rPr lang="bg-BG" sz="1700" b="1" dirty="0" smtClean="0"/>
              <a:t>мрежите за мониторинг.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 smtClean="0"/>
              <a:t>Отг.: </a:t>
            </a:r>
            <a:r>
              <a:rPr lang="bg-BG" sz="1500" dirty="0" smtClean="0"/>
              <a:t>МОСВ</a:t>
            </a:r>
            <a:r>
              <a:rPr lang="bg-BG" sz="1500" i="1" dirty="0" smtClean="0"/>
              <a:t>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ИЗПЪЛНЕНИЕ. </a:t>
            </a:r>
            <a:r>
              <a:rPr lang="bg-BG" sz="1300" dirty="0"/>
              <a:t>В изпълнение е одобрен проект по </a:t>
            </a:r>
            <a:r>
              <a:rPr lang="bg-BG" sz="1300" dirty="0"/>
              <a:t>ОПОС за </a:t>
            </a:r>
            <a:r>
              <a:rPr lang="bg-BG" sz="1300" dirty="0"/>
              <a:t>оборудване на ИАОС за изпълнение на мониторинга и разработване на съответни методи за анализ . Обявени са 2 процедури за доизграждане на мрежите за мониторинг </a:t>
            </a:r>
            <a:r>
              <a:rPr lang="bg-BG" sz="1300" dirty="0"/>
              <a:t> </a:t>
            </a:r>
            <a:r>
              <a:rPr lang="bg-BG" sz="1300" dirty="0"/>
              <a:t>по ОПОС 2014-2020 г.  </a:t>
            </a:r>
            <a:endParaRPr lang="bg-BG" sz="1300" dirty="0"/>
          </a:p>
          <a:p>
            <a:pPr marL="180975" indent="-180975">
              <a:buNone/>
            </a:pPr>
            <a:endParaRPr lang="bg-BG" sz="1400" i="1" dirty="0" smtClean="0"/>
          </a:p>
          <a:p>
            <a:pPr marL="0" indent="0">
              <a:buNone/>
            </a:pPr>
            <a:r>
              <a:rPr lang="bg-BG" sz="1700" dirty="0" smtClean="0"/>
              <a:t>Д.5. Изпълнение на </a:t>
            </a:r>
            <a:r>
              <a:rPr lang="bg-BG" sz="1700" b="1" dirty="0" smtClean="0"/>
              <a:t>предприети мерки съгласно чл. 11(5) за водни тела</a:t>
            </a:r>
            <a:r>
              <a:rPr lang="bg-BG" sz="1700" dirty="0" smtClean="0"/>
              <a:t>, за които има риск  да постигнат целите по чл. 4.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bg-BG" sz="1300" dirty="0"/>
              <a:t>Отг.: </a:t>
            </a:r>
            <a:r>
              <a:rPr lang="bg-BG" sz="1300" dirty="0" smtClean="0"/>
              <a:t>МОСВ. </a:t>
            </a:r>
            <a:r>
              <a:rPr lang="bg-BG" sz="1500" b="1" dirty="0">
                <a:solidFill>
                  <a:srgbClr val="00B050"/>
                </a:solidFill>
              </a:rPr>
              <a:t>В ПРОЦЕС НА ИЗПЪЛНЕНИЕ</a:t>
            </a:r>
            <a:r>
              <a:rPr lang="ru-RU" sz="1500" b="1" dirty="0" smtClean="0">
                <a:solidFill>
                  <a:srgbClr val="00B050"/>
                </a:solidFill>
              </a:rPr>
              <a:t>. </a:t>
            </a:r>
            <a:r>
              <a:rPr lang="bg-BG" sz="1200" dirty="0"/>
              <a:t>Изпълняват се  4 проекта с финансиране по Норвежката програма. Резултатите се обсъждат в рамките на общественото обсъждане на проектите на ПУРБ и ще бъдат включени в </a:t>
            </a:r>
            <a:r>
              <a:rPr lang="bg-BG" sz="1200" dirty="0" smtClean="0"/>
              <a:t>ПУРБ</a:t>
            </a:r>
            <a:r>
              <a:rPr lang="bg-BG" sz="1200" dirty="0" smtClean="0">
                <a:solidFill>
                  <a:srgbClr val="0070C0"/>
                </a:solidFill>
              </a:rPr>
              <a:t>.</a:t>
            </a:r>
            <a:endParaRPr lang="bg-BG" sz="17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1400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3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2944</TotalTime>
  <Words>1771</Words>
  <Application>Microsoft Office PowerPoint</Application>
  <PresentationFormat>On-screen Show (4:3)</PresentationFormat>
  <Paragraphs>130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Напредък в изпълнението  на предварителните условия  на ОПОС 2014-2020 г.   </vt:lpstr>
      <vt:lpstr>Приложими ОПУ и ТПУ за ОПОС 2014-2020 г.</vt:lpstr>
      <vt:lpstr>План за действие по ОПУ № 4 (1)</vt:lpstr>
      <vt:lpstr>План за действие по ОПУ № 4 (2)</vt:lpstr>
      <vt:lpstr>                       План за действие по ОПУ № 7 </vt:lpstr>
      <vt:lpstr>План за действие по ТПУ № 5.1.  </vt:lpstr>
      <vt:lpstr>План за действие по ТПУ № 6.1. (1)   </vt:lpstr>
      <vt:lpstr>План за действие по ТПУ № 6.1. (2)   </vt:lpstr>
      <vt:lpstr>                План за действие по ОПУ № 6.1. (3) </vt:lpstr>
      <vt:lpstr> БЛАГОДАРИМ ЗА ВНИМАНИЕТО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Programming</cp:lastModifiedBy>
  <cp:revision>231</cp:revision>
  <cp:lastPrinted>2015-10-07T12:59:24Z</cp:lastPrinted>
  <dcterms:created xsi:type="dcterms:W3CDTF">2015-09-08T07:54:54Z</dcterms:created>
  <dcterms:modified xsi:type="dcterms:W3CDTF">2016-09-28T12:53:10Z</dcterms:modified>
</cp:coreProperties>
</file>