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74" r:id="rId3"/>
    <p:sldId id="277" r:id="rId4"/>
    <p:sldId id="275" r:id="rId5"/>
    <p:sldId id="278" r:id="rId6"/>
    <p:sldId id="281" r:id="rId7"/>
    <p:sldId id="280" r:id="rId8"/>
    <p:sldId id="279" r:id="rId9"/>
    <p:sldId id="282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64E"/>
    <a:srgbClr val="AAECAC"/>
    <a:srgbClr val="2F527D"/>
    <a:srgbClr val="2A4A70"/>
    <a:srgbClr val="3054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0828" autoAdjust="0"/>
  </p:normalViewPr>
  <p:slideViewPr>
    <p:cSldViewPr>
      <p:cViewPr>
        <p:scale>
          <a:sx n="110" d="100"/>
          <a:sy n="110" d="100"/>
        </p:scale>
        <p:origin x="-91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C42CF2-668B-4EB6-9260-C2C21FB964FE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82AE5-B931-4C28-82DE-26593F91D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72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947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bg-BG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оглед различния срок за действие на общинските програми за КАВ (краят на 2013, 2014 и 2015 г.) и след анализ на ситуацията се разглежда възможността за предоставяне на общините на финансови средства за преразглеждане на общинските им програми. Видът на процедурата и финансовият ресурс ще бъдат определени на по-късен етап. 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82AE5-B931-4C28-82DE-26593F91DA9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615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152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95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485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099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3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68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329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77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60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56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4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85462-A0DE-42CE-949E-7CE9F9AE293A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E44E3-EE6F-488A-8ADD-7F73B492E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82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mailto:ope@moew.government.b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4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8.jpeg"/><Relationship Id="rId4" Type="http://schemas.openxmlformats.org/officeDocument/2006/relationships/image" Target="../media/image1.jpeg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4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4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4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90417" y="1988840"/>
            <a:ext cx="8136903" cy="2550145"/>
          </a:xfrm>
        </p:spPr>
        <p:txBody>
          <a:bodyPr>
            <a:normAutofit/>
          </a:bodyPr>
          <a:lstStyle/>
          <a:p>
            <a:r>
              <a:rPr lang="bg-BG" sz="3000" b="1" dirty="0" smtClean="0">
                <a:solidFill>
                  <a:schemeClr val="accent3">
                    <a:lumMod val="50000"/>
                  </a:schemeClr>
                </a:solidFill>
              </a:rPr>
              <a:t>Превенция и противодействие на свлачищните процеси за ограничаване на риска от тях </a:t>
            </a:r>
            <a:br>
              <a:rPr lang="bg-BG" sz="3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bg-BG" sz="3000" b="1" dirty="0" smtClean="0">
                <a:solidFill>
                  <a:schemeClr val="accent3">
                    <a:lumMod val="50000"/>
                  </a:schemeClr>
                </a:solidFill>
              </a:rPr>
              <a:t>(вкл. по републиканската пътна мрежа)</a:t>
            </a:r>
            <a:endParaRPr lang="bg-BG" sz="30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ubtitle 1"/>
          <p:cNvSpPr>
            <a:spLocks noGrp="1"/>
          </p:cNvSpPr>
          <p:nvPr>
            <p:ph type="subTitle" idx="1"/>
          </p:nvPr>
        </p:nvSpPr>
        <p:spPr>
          <a:xfrm>
            <a:off x="1247892" y="4653136"/>
            <a:ext cx="6400800" cy="1152128"/>
          </a:xfrm>
        </p:spPr>
        <p:txBody>
          <a:bodyPr>
            <a:normAutofit fontScale="62500" lnSpcReduction="20000"/>
          </a:bodyPr>
          <a:lstStyle/>
          <a:p>
            <a:r>
              <a:rPr lang="bg-BG" sz="2900" dirty="0">
                <a:solidFill>
                  <a:schemeClr val="accent3">
                    <a:lumMod val="50000"/>
                  </a:schemeClr>
                </a:solidFill>
              </a:rPr>
              <a:t>Димитринка Маринова</a:t>
            </a:r>
          </a:p>
          <a:p>
            <a:r>
              <a:rPr lang="bg-BG" sz="2900" dirty="0">
                <a:solidFill>
                  <a:schemeClr val="accent3">
                    <a:lumMod val="50000"/>
                  </a:schemeClr>
                </a:solidFill>
              </a:rPr>
              <a:t>ГД ОПОС</a:t>
            </a:r>
          </a:p>
          <a:p>
            <a:endParaRPr lang="bg-BG" sz="29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bg-BG" sz="2900" dirty="0">
                <a:solidFill>
                  <a:schemeClr val="accent3">
                    <a:lumMod val="50000"/>
                  </a:schemeClr>
                </a:solidFill>
              </a:rPr>
              <a:t>София, 29 септември 2016 г.</a:t>
            </a:r>
            <a:endParaRPr lang="en-US" sz="2900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bg-BG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6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799" y="2562473"/>
            <a:ext cx="7805209" cy="2018655"/>
          </a:xfrm>
        </p:spPr>
        <p:txBody>
          <a:bodyPr>
            <a:normAutofit fontScale="90000"/>
          </a:bodyPr>
          <a:lstStyle/>
          <a:p>
            <a:r>
              <a:rPr lang="bg-BG" sz="3600" b="1" dirty="0" smtClean="0"/>
              <a:t/>
            </a:r>
            <a:br>
              <a:rPr lang="bg-BG" sz="3600" b="1" dirty="0" smtClean="0"/>
            </a:br>
            <a:r>
              <a:rPr lang="bg-BG" sz="3600" b="1" dirty="0">
                <a:solidFill>
                  <a:schemeClr val="accent3">
                    <a:lumMod val="50000"/>
                  </a:schemeClr>
                </a:solidFill>
              </a:rPr>
              <a:t>БЛАГОДАРЯ ЗА ВНИМАНИЕТО!</a:t>
            </a:r>
            <a:br>
              <a:rPr lang="bg-BG" sz="36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36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36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ope@moew.government.bg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://ope.moew.government.bg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12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432511"/>
            <a:ext cx="8280920" cy="556329"/>
          </a:xfrm>
          <a:ln>
            <a:solidFill>
              <a:srgbClr val="8AC64E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Превенция и противодействие на свлачищните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процеси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ограничаване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на риска от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тях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(вкл. по републиканската пътна мрежа)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95536" y="2348880"/>
            <a:ext cx="8352928" cy="381642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bg-BG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r>
              <a:rPr lang="bg-BG" sz="3800" b="1" dirty="0" smtClean="0">
                <a:solidFill>
                  <a:schemeClr val="accent3">
                    <a:lumMod val="50000"/>
                  </a:schemeClr>
                </a:solidFill>
              </a:rPr>
              <a:t>Методика за </a:t>
            </a:r>
            <a:r>
              <a:rPr lang="bg-BG" sz="3800" b="1" dirty="0">
                <a:solidFill>
                  <a:schemeClr val="accent3">
                    <a:lumMod val="50000"/>
                  </a:schemeClr>
                </a:solidFill>
              </a:rPr>
              <a:t>приоритизиране на свлачищата в Република </a:t>
            </a:r>
            <a:r>
              <a:rPr lang="bg-BG" sz="3800" b="1" dirty="0" smtClean="0">
                <a:solidFill>
                  <a:schemeClr val="accent3">
                    <a:lumMod val="50000"/>
                  </a:schemeClr>
                </a:solidFill>
              </a:rPr>
              <a:t>България</a:t>
            </a:r>
          </a:p>
          <a:p>
            <a:pPr marL="0" indent="0">
              <a:buNone/>
            </a:pPr>
            <a:endParaRPr lang="bg-BG" sz="29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bg-BG" sz="3300" b="1" i="1" dirty="0" smtClean="0">
                <a:solidFill>
                  <a:schemeClr val="accent3">
                    <a:lumMod val="50000"/>
                  </a:schemeClr>
                </a:solidFill>
              </a:rPr>
              <a:t>Общи критерии на методиката: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bg-BG" sz="3300" dirty="0" smtClean="0">
                <a:solidFill>
                  <a:schemeClr val="accent3">
                    <a:lumMod val="50000"/>
                  </a:schemeClr>
                </a:solidFill>
              </a:rPr>
              <a:t>Активни/периодично активни съвременни свлачища.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bg-BG" sz="3300" dirty="0" smtClean="0">
                <a:solidFill>
                  <a:schemeClr val="accent3">
                    <a:lumMod val="50000"/>
                  </a:schemeClr>
                </a:solidFill>
              </a:rPr>
              <a:t>Свлачища, попадащи в категории А, Б или В (съгласно Наредба № 12/2001 г.), засягащи урбанизирани територии, територии на транспорта, обекти на социалната инфраструктура и техническата инфраструктура. </a:t>
            </a:r>
          </a:p>
          <a:p>
            <a:pPr marL="0" indent="0">
              <a:buNone/>
            </a:pPr>
            <a:endParaRPr lang="ru-RU" sz="33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bg-BG" sz="3300" b="1" i="1" dirty="0" smtClean="0">
                <a:solidFill>
                  <a:schemeClr val="accent3">
                    <a:lumMod val="50000"/>
                  </a:schemeClr>
                </a:solidFill>
              </a:rPr>
              <a:t>Специфични критерии на методиката: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3300" dirty="0">
                <a:solidFill>
                  <a:schemeClr val="accent3">
                    <a:lumMod val="50000"/>
                  </a:schemeClr>
                </a:solidFill>
              </a:rPr>
              <a:t>Население в риск, </a:t>
            </a:r>
            <a:r>
              <a:rPr lang="bg-BG" sz="3300" dirty="0" smtClean="0">
                <a:solidFill>
                  <a:schemeClr val="accent3">
                    <a:lumMod val="50000"/>
                  </a:schemeClr>
                </a:solidFill>
              </a:rPr>
              <a:t>брой</a:t>
            </a:r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  <a:endParaRPr lang="en-US" sz="33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bg-BG" sz="3300" dirty="0" smtClean="0">
                <a:solidFill>
                  <a:schemeClr val="accent3">
                    <a:lumMod val="50000"/>
                  </a:schemeClr>
                </a:solidFill>
              </a:rPr>
              <a:t>Засегната площ</a:t>
            </a:r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ru-RU" sz="3300" dirty="0">
                <a:solidFill>
                  <a:schemeClr val="accent3">
                    <a:lumMod val="50000"/>
                  </a:schemeClr>
                </a:solidFill>
              </a:rPr>
              <a:t>в кв.м.;</a:t>
            </a:r>
            <a:endParaRPr lang="en-US" sz="33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bg-BG" sz="3300" dirty="0" smtClean="0">
                <a:solidFill>
                  <a:schemeClr val="accent3">
                    <a:lumMod val="50000"/>
                  </a:schemeClr>
                </a:solidFill>
              </a:rPr>
              <a:t>Засегната</a:t>
            </a:r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300" dirty="0">
                <a:solidFill>
                  <a:schemeClr val="accent3">
                    <a:lumMod val="50000"/>
                  </a:schemeClr>
                </a:solidFill>
              </a:rPr>
              <a:t>и </a:t>
            </a:r>
            <a:r>
              <a:rPr lang="bg-BG" sz="3300" dirty="0" smtClean="0">
                <a:solidFill>
                  <a:schemeClr val="accent3">
                    <a:lumMod val="50000"/>
                  </a:schemeClr>
                </a:solidFill>
              </a:rPr>
              <a:t>застрашена техническа и социална </a:t>
            </a:r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</a:rPr>
              <a:t>инфраструктура</a:t>
            </a:r>
            <a:r>
              <a:rPr lang="ru-RU" sz="3300" dirty="0">
                <a:solidFill>
                  <a:schemeClr val="accent3">
                    <a:lumMod val="50000"/>
                  </a:schemeClr>
                </a:solidFill>
              </a:rPr>
              <a:t>;</a:t>
            </a:r>
            <a:endParaRPr lang="en-US" sz="33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bg-BG" sz="3300" dirty="0" smtClean="0">
                <a:solidFill>
                  <a:schemeClr val="accent3">
                    <a:lumMod val="50000"/>
                  </a:schemeClr>
                </a:solidFill>
              </a:rPr>
              <a:t>Засегнати и застрашени обекти с национално, регионално и местно </a:t>
            </a:r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</a:rPr>
              <a:t>значение</a:t>
            </a:r>
            <a:r>
              <a:rPr lang="ru-RU" sz="3300" dirty="0">
                <a:solidFill>
                  <a:schemeClr val="accent3">
                    <a:lumMod val="50000"/>
                  </a:schemeClr>
                </a:solidFill>
              </a:rPr>
              <a:t>;</a:t>
            </a:r>
            <a:endParaRPr lang="en-US" sz="33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bg-BG" sz="3300" dirty="0" smtClean="0">
                <a:solidFill>
                  <a:schemeClr val="accent3">
                    <a:lumMod val="50000"/>
                  </a:schemeClr>
                </a:solidFill>
              </a:rPr>
              <a:t>Комбинираност на неблагоприятните геодинамични </a:t>
            </a:r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</a:rPr>
              <a:t>процеси</a:t>
            </a:r>
            <a:r>
              <a:rPr lang="ru-RU" sz="3300" dirty="0">
                <a:solidFill>
                  <a:schemeClr val="accent3">
                    <a:lumMod val="50000"/>
                  </a:schemeClr>
                </a:solidFill>
              </a:rPr>
              <a:t>;</a:t>
            </a:r>
            <a:endParaRPr lang="en-US" sz="33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3300" dirty="0">
                <a:solidFill>
                  <a:schemeClr val="accent3">
                    <a:lumMod val="50000"/>
                  </a:schemeClr>
                </a:solidFill>
              </a:rPr>
              <a:t>Наличие на </a:t>
            </a:r>
            <a:r>
              <a:rPr lang="bg-BG" sz="3300" dirty="0" smtClean="0">
                <a:solidFill>
                  <a:schemeClr val="accent3">
                    <a:lumMod val="50000"/>
                  </a:schemeClr>
                </a:solidFill>
              </a:rPr>
              <a:t>проекто-проучвателни </a:t>
            </a:r>
            <a:r>
              <a:rPr lang="ru-RU" sz="3300" dirty="0" smtClean="0">
                <a:solidFill>
                  <a:schemeClr val="accent3">
                    <a:lumMod val="50000"/>
                  </a:schemeClr>
                </a:solidFill>
              </a:rPr>
              <a:t>разработки</a:t>
            </a:r>
            <a:r>
              <a:rPr lang="ru-RU" sz="3300" dirty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en-US" sz="3300" dirty="0">
              <a:solidFill>
                <a:schemeClr val="accent3">
                  <a:lumMod val="50000"/>
                </a:schemeClr>
              </a:solidFill>
            </a:endParaRPr>
          </a:p>
          <a:p>
            <a:pPr marL="228600" indent="-228600">
              <a:buAutoNum type="arabicPeriod" startAt="2"/>
            </a:pPr>
            <a:endParaRPr lang="bg-BG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08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85184"/>
            <a:ext cx="9097650" cy="178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67544" y="1432511"/>
            <a:ext cx="8208912" cy="628337"/>
          </a:xfrm>
          <a:ln>
            <a:solidFill>
              <a:srgbClr val="8AC64E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Превенция и противодействие на свлачищните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процеси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ограничаване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на риска от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тях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(вкл. по републиканската пътна мрежа)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39004" y="2060848"/>
            <a:ext cx="8381468" cy="2736304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q"/>
            </a:pPr>
            <a:endParaRPr lang="bg-BG" sz="12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bg-BG" sz="1900" b="1" dirty="0">
                <a:solidFill>
                  <a:schemeClr val="accent3">
                    <a:lumMod val="50000"/>
                  </a:schemeClr>
                </a:solidFill>
              </a:rPr>
              <a:t>Вид на процедурата:</a:t>
            </a:r>
            <a:r>
              <a:rPr lang="bg-BG" sz="19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bg-BG" sz="1900" dirty="0" smtClean="0">
                <a:solidFill>
                  <a:schemeClr val="accent3">
                    <a:lumMod val="50000"/>
                  </a:schemeClr>
                </a:solidFill>
              </a:rPr>
              <a:t>процедура </a:t>
            </a:r>
            <a:r>
              <a:rPr lang="bg-BG" sz="1900" dirty="0">
                <a:solidFill>
                  <a:schemeClr val="accent3">
                    <a:lumMod val="50000"/>
                  </a:schemeClr>
                </a:solidFill>
              </a:rPr>
              <a:t>на директно </a:t>
            </a:r>
            <a:r>
              <a:rPr lang="bg-BG" sz="1900" dirty="0" smtClean="0">
                <a:solidFill>
                  <a:schemeClr val="accent3">
                    <a:lumMod val="50000"/>
                  </a:schemeClr>
                </a:solidFill>
              </a:rPr>
              <a:t>предоставяне на БФП.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bg-BG" sz="1900" b="1" dirty="0" smtClean="0">
                <a:solidFill>
                  <a:schemeClr val="accent3">
                    <a:lumMod val="50000"/>
                  </a:schemeClr>
                </a:solidFill>
              </a:rPr>
              <a:t>Бюджет </a:t>
            </a:r>
            <a:r>
              <a:rPr lang="bg-BG" sz="1900" b="1" dirty="0">
                <a:solidFill>
                  <a:schemeClr val="accent3">
                    <a:lumMod val="50000"/>
                  </a:schemeClr>
                </a:solidFill>
              </a:rPr>
              <a:t>на процедурата: </a:t>
            </a:r>
            <a:r>
              <a:rPr lang="bg-BG" sz="1900" dirty="0">
                <a:solidFill>
                  <a:schemeClr val="accent3">
                    <a:lumMod val="50000"/>
                  </a:schemeClr>
                </a:solidFill>
              </a:rPr>
              <a:t>65 519 199 лв. </a:t>
            </a:r>
            <a:endParaRPr lang="bg-BG" sz="19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bg-BG" sz="1900" b="1" dirty="0">
                <a:solidFill>
                  <a:schemeClr val="accent3">
                    <a:lumMod val="50000"/>
                  </a:schemeClr>
                </a:solidFill>
              </a:rPr>
              <a:t>Допустими бенефициенти:</a:t>
            </a:r>
            <a:r>
              <a:rPr lang="bg-BG" sz="1900" dirty="0" smtClean="0">
                <a:solidFill>
                  <a:schemeClr val="accent3">
                    <a:lumMod val="50000"/>
                  </a:schemeClr>
                </a:solidFill>
              </a:rPr>
              <a:t> общини, Агенция „Пътна инфраструктура“, дирекция „Благоустройство и геозащита“, МРРБ.</a:t>
            </a: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bg-BG" sz="1900" b="1" dirty="0" smtClean="0">
                <a:solidFill>
                  <a:schemeClr val="accent3">
                    <a:lumMod val="50000"/>
                  </a:schemeClr>
                </a:solidFill>
              </a:rPr>
              <a:t>Дата </a:t>
            </a:r>
            <a:r>
              <a:rPr lang="bg-BG" sz="1900" b="1" dirty="0">
                <a:solidFill>
                  <a:schemeClr val="accent3">
                    <a:lumMod val="50000"/>
                  </a:schemeClr>
                </a:solidFill>
              </a:rPr>
              <a:t>на обявяване</a:t>
            </a:r>
            <a:r>
              <a:rPr lang="en-US" sz="19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bg-BG" sz="1900" dirty="0">
                <a:solidFill>
                  <a:schemeClr val="accent3">
                    <a:lumMod val="50000"/>
                  </a:schemeClr>
                </a:solidFill>
              </a:rPr>
              <a:t>четвърто тримесечие на </a:t>
            </a:r>
            <a:r>
              <a:rPr lang="en-US" sz="1900" dirty="0">
                <a:solidFill>
                  <a:schemeClr val="accent3">
                    <a:lumMod val="50000"/>
                  </a:schemeClr>
                </a:solidFill>
              </a:rPr>
              <a:t>2016</a:t>
            </a:r>
            <a:r>
              <a:rPr lang="bg-BG" sz="1900" dirty="0">
                <a:solidFill>
                  <a:schemeClr val="accent3">
                    <a:lumMod val="50000"/>
                  </a:schemeClr>
                </a:solidFill>
              </a:rPr>
              <a:t> год.</a:t>
            </a:r>
            <a:r>
              <a:rPr lang="en-US" sz="19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  <a:endParaRPr lang="bg-BG" sz="19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bg-BG" sz="1900" b="1" dirty="0" smtClean="0">
                <a:solidFill>
                  <a:schemeClr val="accent3">
                    <a:lumMod val="50000"/>
                  </a:schemeClr>
                </a:solidFill>
              </a:rPr>
              <a:t>Срок </a:t>
            </a:r>
            <a:r>
              <a:rPr lang="bg-BG" sz="1900" b="1" dirty="0">
                <a:solidFill>
                  <a:schemeClr val="accent3">
                    <a:lumMod val="50000"/>
                  </a:schemeClr>
                </a:solidFill>
              </a:rPr>
              <a:t>за кандидатстване</a:t>
            </a:r>
            <a:r>
              <a:rPr lang="en-US" sz="19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bg-BG" sz="19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bg-BG" sz="1900" dirty="0" smtClean="0">
                <a:solidFill>
                  <a:schemeClr val="accent3">
                    <a:lumMod val="50000"/>
                  </a:schemeClr>
                </a:solidFill>
              </a:rPr>
              <a:t>18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bg-BG" sz="1900" dirty="0" smtClean="0">
                <a:solidFill>
                  <a:schemeClr val="accent3">
                    <a:lumMod val="50000"/>
                  </a:schemeClr>
                </a:solidFill>
              </a:rPr>
              <a:t>месеца 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</a:rPr>
              <a:t>от </a:t>
            </a:r>
            <a:r>
              <a:rPr lang="bg-BG" sz="1900" dirty="0" smtClean="0">
                <a:solidFill>
                  <a:schemeClr val="accent3">
                    <a:lumMod val="50000"/>
                  </a:schemeClr>
                </a:solidFill>
              </a:rPr>
              <a:t>датата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dirty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bg-BG" sz="1900" dirty="0" smtClean="0">
                <a:solidFill>
                  <a:schemeClr val="accent3">
                    <a:lumMod val="50000"/>
                  </a:schemeClr>
                </a:solidFill>
              </a:rPr>
              <a:t>обявяване</a:t>
            </a:r>
            <a:r>
              <a:rPr lang="ru-RU" sz="19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900" dirty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bg-BG" sz="1900" dirty="0" smtClean="0">
                <a:solidFill>
                  <a:schemeClr val="accent3">
                    <a:lumMod val="50000"/>
                  </a:schemeClr>
                </a:solidFill>
              </a:rPr>
              <a:t>процедурата</a:t>
            </a:r>
            <a:r>
              <a:rPr lang="en-US" sz="19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bg-BG" sz="1900" dirty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bg-BG" sz="1900" b="1" dirty="0">
                <a:solidFill>
                  <a:schemeClr val="accent3">
                    <a:lumMod val="50000"/>
                  </a:schemeClr>
                </a:solidFill>
              </a:rPr>
              <a:t>Цел: </a:t>
            </a:r>
            <a:r>
              <a:rPr lang="bg-BG" sz="1900" dirty="0">
                <a:solidFill>
                  <a:schemeClr val="accent3">
                    <a:lumMod val="50000"/>
                  </a:schemeClr>
                </a:solidFill>
              </a:rPr>
              <a:t>Опазване живота и здравето на населението, инфраструктурата и околната среда.</a:t>
            </a:r>
          </a:p>
          <a:p>
            <a:pPr>
              <a:buFont typeface="Wingdings" panose="05000000000000000000" pitchFamily="2" charset="2"/>
              <a:buChar char="q"/>
            </a:pPr>
            <a:endParaRPr lang="bg-BG" sz="1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q"/>
            </a:pPr>
            <a:endParaRPr lang="bg-BG" sz="18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IMG_4425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4" r="2734"/>
          <a:stretch>
            <a:fillRect/>
          </a:stretch>
        </p:blipFill>
        <p:spPr bwMode="auto">
          <a:xfrm>
            <a:off x="4548826" y="4941168"/>
            <a:ext cx="2332750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IMG_440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9" r="5469"/>
          <a:stretch>
            <a:fillRect/>
          </a:stretch>
        </p:blipFill>
        <p:spPr bwMode="auto">
          <a:xfrm>
            <a:off x="2197482" y="4932737"/>
            <a:ext cx="2353090" cy="1961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41168"/>
            <a:ext cx="2267744" cy="19526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576" y="4932737"/>
            <a:ext cx="2304256" cy="1982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007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85184"/>
            <a:ext cx="9097650" cy="178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568952" cy="576064"/>
          </a:xfrm>
          <a:ln>
            <a:solidFill>
              <a:srgbClr val="8AC64E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Превенция и противодействие на свлачищните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процеси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ограничаване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на риска от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тях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(вкл. по републиканската пътна мрежа)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74411" y="1936567"/>
            <a:ext cx="8790077" cy="91636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bg-BG" sz="1800" b="1" dirty="0">
                <a:solidFill>
                  <a:schemeClr val="accent3">
                    <a:lumMod val="50000"/>
                  </a:schemeClr>
                </a:solidFill>
              </a:rPr>
              <a:t>Потенциални бенефициенти:</a:t>
            </a:r>
            <a:r>
              <a:rPr lang="bg-BG" sz="18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US" sz="18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bg-BG" sz="1600" i="1" dirty="0">
                <a:solidFill>
                  <a:schemeClr val="accent3">
                    <a:lumMod val="50000"/>
                  </a:schemeClr>
                </a:solidFill>
              </a:rPr>
              <a:t>Общини</a:t>
            </a:r>
            <a:r>
              <a:rPr lang="ru-RU" sz="1600" i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bg-BG" sz="1600" i="1" dirty="0">
                <a:solidFill>
                  <a:schemeClr val="accent3">
                    <a:lumMod val="50000"/>
                  </a:schemeClr>
                </a:solidFill>
              </a:rPr>
              <a:t>Асеновград, Кърджали, Лом, </a:t>
            </a:r>
            <a:r>
              <a:rPr lang="bg-BG" sz="1600" i="1" dirty="0" smtClean="0">
                <a:solidFill>
                  <a:schemeClr val="accent3">
                    <a:lumMod val="50000"/>
                  </a:schemeClr>
                </a:solidFill>
              </a:rPr>
              <a:t>Луковит, Невестино</a:t>
            </a:r>
            <a:r>
              <a:rPr lang="bg-BG" sz="1600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bg-BG" sz="1600" i="1" dirty="0" smtClean="0">
                <a:solidFill>
                  <a:schemeClr val="accent3">
                    <a:lumMod val="50000"/>
                  </a:schemeClr>
                </a:solidFill>
              </a:rPr>
              <a:t>Оряхово, Своге</a:t>
            </a:r>
            <a:r>
              <a:rPr lang="bg-BG" sz="1600" i="1" dirty="0">
                <a:solidFill>
                  <a:schemeClr val="accent3">
                    <a:lumMod val="50000"/>
                  </a:schemeClr>
                </a:solidFill>
              </a:rPr>
              <a:t>, Сливен, Червен </a:t>
            </a:r>
            <a:r>
              <a:rPr lang="bg-BG" sz="1600" i="1" dirty="0" smtClean="0">
                <a:solidFill>
                  <a:schemeClr val="accent3">
                    <a:lumMod val="50000"/>
                  </a:schemeClr>
                </a:solidFill>
              </a:rPr>
              <a:t>бряг - 19 </a:t>
            </a:r>
            <a:r>
              <a:rPr lang="bg-BG" sz="1600" i="1" dirty="0">
                <a:solidFill>
                  <a:schemeClr val="accent3">
                    <a:lumMod val="50000"/>
                  </a:schemeClr>
                </a:solidFill>
              </a:rPr>
              <a:t>обекта за извършване на укрепителни дейности.</a:t>
            </a:r>
          </a:p>
          <a:p>
            <a:pPr marL="0" indent="0" algn="just">
              <a:buNone/>
            </a:pPr>
            <a:r>
              <a:rPr lang="bg-BG" sz="1600" i="1" dirty="0" smtClean="0">
                <a:solidFill>
                  <a:srgbClr val="2F527D"/>
                </a:solidFill>
              </a:rPr>
              <a:t>.</a:t>
            </a:r>
            <a:endParaRPr lang="bg-BG" sz="1600" i="1" dirty="0">
              <a:solidFill>
                <a:srgbClr val="2F527D"/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7456" y="2924944"/>
            <a:ext cx="4644008" cy="394937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924944"/>
            <a:ext cx="4507455" cy="3949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991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85184"/>
            <a:ext cx="9097650" cy="178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424936" cy="556329"/>
          </a:xfrm>
          <a:ln>
            <a:solidFill>
              <a:srgbClr val="8AC64E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Превенция и противодействие на свлачищните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процеси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ограничаване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на риска от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тях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(вкл. по републиканската пътна мрежа)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Content Placeholder 12"/>
          <p:cNvSpPr>
            <a:spLocks noGrp="1"/>
          </p:cNvSpPr>
          <p:nvPr>
            <p:ph idx="1"/>
          </p:nvPr>
        </p:nvSpPr>
        <p:spPr>
          <a:xfrm>
            <a:off x="246419" y="1988840"/>
            <a:ext cx="8502045" cy="64807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bg-BG" sz="2600" b="1" dirty="0" smtClean="0">
                <a:solidFill>
                  <a:schemeClr val="accent3">
                    <a:lumMod val="50000"/>
                  </a:schemeClr>
                </a:solidFill>
              </a:rPr>
              <a:t>Потенциален бенефициент:</a:t>
            </a:r>
            <a:r>
              <a:rPr lang="bg-BG" sz="2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bg-BG" sz="2600" i="1" dirty="0" smtClean="0">
                <a:solidFill>
                  <a:schemeClr val="accent3">
                    <a:lumMod val="50000"/>
                  </a:schemeClr>
                </a:solidFill>
              </a:rPr>
              <a:t>Агенция “Пътна инфраструктура</a:t>
            </a:r>
            <a:r>
              <a:rPr lang="ru-RU" sz="2600" i="1" dirty="0" smtClean="0">
                <a:solidFill>
                  <a:schemeClr val="accent3">
                    <a:lumMod val="50000"/>
                  </a:schemeClr>
                </a:solidFill>
              </a:rPr>
              <a:t>” – 10 </a:t>
            </a:r>
            <a:r>
              <a:rPr lang="ru-RU" sz="2600" i="1" dirty="0" err="1" smtClean="0">
                <a:solidFill>
                  <a:schemeClr val="accent3">
                    <a:lumMod val="50000"/>
                  </a:schemeClr>
                </a:solidFill>
              </a:rPr>
              <a:t>обекта</a:t>
            </a:r>
            <a:r>
              <a:rPr lang="ru-RU" sz="2600" i="1" dirty="0" smtClean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2600" i="1" dirty="0" err="1" smtClean="0">
                <a:solidFill>
                  <a:schemeClr val="accent3">
                    <a:lumMod val="50000"/>
                  </a:schemeClr>
                </a:solidFill>
              </a:rPr>
              <a:t>извършване</a:t>
            </a:r>
            <a:r>
              <a:rPr lang="ru-RU" sz="2600" i="1" dirty="0" smtClean="0">
                <a:solidFill>
                  <a:schemeClr val="accent3">
                    <a:lumMod val="50000"/>
                  </a:schemeClr>
                </a:solidFill>
              </a:rPr>
              <a:t> на </a:t>
            </a:r>
            <a:r>
              <a:rPr lang="ru-RU" sz="2600" i="1" dirty="0" err="1" smtClean="0">
                <a:solidFill>
                  <a:schemeClr val="accent3">
                    <a:lumMod val="50000"/>
                  </a:schemeClr>
                </a:solidFill>
              </a:rPr>
              <a:t>укрепителни</a:t>
            </a:r>
            <a:r>
              <a:rPr lang="ru-RU" sz="26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600" i="1" dirty="0" err="1" smtClean="0">
                <a:solidFill>
                  <a:schemeClr val="accent3">
                    <a:lumMod val="50000"/>
                  </a:schemeClr>
                </a:solidFill>
              </a:rPr>
              <a:t>дейности</a:t>
            </a:r>
            <a:r>
              <a:rPr lang="en-US" sz="2600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6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bg-BG" sz="1800" i="1" dirty="0">
              <a:solidFill>
                <a:srgbClr val="2F527D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08920"/>
            <a:ext cx="4427983" cy="41694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708919"/>
            <a:ext cx="4716016" cy="4169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95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Mihova\Desktop\Capture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085184"/>
            <a:ext cx="9097650" cy="178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0370" y="1340768"/>
            <a:ext cx="8304078" cy="556329"/>
          </a:xfrm>
          <a:ln>
            <a:solidFill>
              <a:srgbClr val="8AC64E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Превенция и противодействие на свлачищните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процеси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ограничаване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на риска от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тях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(вкл. по републиканската пътна мрежа)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Content Placeholder 12"/>
          <p:cNvSpPr>
            <a:spLocks noGrp="1"/>
          </p:cNvSpPr>
          <p:nvPr>
            <p:ph idx="1"/>
          </p:nvPr>
        </p:nvSpPr>
        <p:spPr>
          <a:xfrm>
            <a:off x="395536" y="2080583"/>
            <a:ext cx="8208912" cy="77235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bg-BG" sz="2600" b="1" dirty="0" smtClean="0">
                <a:solidFill>
                  <a:schemeClr val="accent3">
                    <a:lumMod val="50000"/>
                  </a:schemeClr>
                </a:solidFill>
              </a:rPr>
              <a:t>Потенциален бенефициент:</a:t>
            </a:r>
            <a:r>
              <a:rPr lang="bg-BG" sz="2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bg-BG" sz="2600" dirty="0">
              <a:solidFill>
                <a:schemeClr val="accent3">
                  <a:lumMod val="50000"/>
                </a:schemeClr>
              </a:solidFill>
            </a:endParaRPr>
          </a:p>
          <a:p>
            <a:pPr marL="0" lvl="0" indent="0" algn="just">
              <a:buNone/>
            </a:pPr>
            <a:r>
              <a:rPr lang="ru-RU" sz="2600" i="1" dirty="0" smtClean="0">
                <a:solidFill>
                  <a:schemeClr val="accent3">
                    <a:lumMod val="50000"/>
                  </a:schemeClr>
                </a:solidFill>
              </a:rPr>
              <a:t>Дирекция </a:t>
            </a:r>
            <a:r>
              <a:rPr lang="ru-RU" sz="2600" i="1" dirty="0">
                <a:solidFill>
                  <a:schemeClr val="accent3">
                    <a:lumMod val="50000"/>
                  </a:schemeClr>
                </a:solidFill>
              </a:rPr>
              <a:t>„Благоустройство и </a:t>
            </a:r>
            <a:r>
              <a:rPr lang="bg-BG" sz="2600" i="1" dirty="0">
                <a:solidFill>
                  <a:schemeClr val="accent3">
                    <a:lumMod val="50000"/>
                  </a:schemeClr>
                </a:solidFill>
              </a:rPr>
              <a:t>геозащита</a:t>
            </a:r>
            <a:r>
              <a:rPr lang="ru-RU" sz="2600" i="1" dirty="0">
                <a:solidFill>
                  <a:schemeClr val="accent3">
                    <a:lumMod val="50000"/>
                  </a:schemeClr>
                </a:solidFill>
              </a:rPr>
              <a:t>“,</a:t>
            </a:r>
            <a:r>
              <a:rPr lang="bg-BG" sz="26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600" i="1" dirty="0" smtClean="0">
                <a:solidFill>
                  <a:schemeClr val="accent3">
                    <a:lumMod val="50000"/>
                  </a:schemeClr>
                </a:solidFill>
              </a:rPr>
              <a:t>МРРБ - </a:t>
            </a:r>
            <a:r>
              <a:rPr lang="bg-BG" sz="2500" i="1" dirty="0" smtClean="0">
                <a:solidFill>
                  <a:schemeClr val="accent3">
                    <a:lumMod val="50000"/>
                  </a:schemeClr>
                </a:solidFill>
              </a:rPr>
              <a:t>19 обекта </a:t>
            </a:r>
            <a:r>
              <a:rPr lang="ru-RU" sz="2500" i="1" dirty="0" smtClean="0">
                <a:solidFill>
                  <a:schemeClr val="accent3">
                    <a:lumMod val="50000"/>
                  </a:schemeClr>
                </a:solidFill>
              </a:rPr>
              <a:t>за </a:t>
            </a:r>
            <a:r>
              <a:rPr lang="bg-BG" sz="2500" i="1" dirty="0">
                <a:solidFill>
                  <a:schemeClr val="accent3">
                    <a:lumMod val="50000"/>
                  </a:schemeClr>
                </a:solidFill>
              </a:rPr>
              <a:t>изграждане</a:t>
            </a:r>
            <a:r>
              <a:rPr lang="bg-BG" sz="2500" i="1" dirty="0" smtClean="0">
                <a:solidFill>
                  <a:schemeClr val="accent3">
                    <a:lumMod val="50000"/>
                  </a:schemeClr>
                </a:solidFill>
              </a:rPr>
              <a:t>/ възстановяване </a:t>
            </a:r>
            <a:r>
              <a:rPr lang="bg-BG" sz="2500" i="1" dirty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bg-BG" sz="2500" i="1" dirty="0" smtClean="0">
                <a:solidFill>
                  <a:schemeClr val="accent3">
                    <a:lumMod val="50000"/>
                  </a:schemeClr>
                </a:solidFill>
              </a:rPr>
              <a:t>контролно-измервателни системи .</a:t>
            </a:r>
            <a:endParaRPr lang="bg-BG" sz="2500" i="1" dirty="0">
              <a:solidFill>
                <a:schemeClr val="accent3">
                  <a:lumMod val="50000"/>
                </a:schemeClr>
              </a:solidFill>
            </a:endParaRPr>
          </a:p>
          <a:p>
            <a:pPr marL="0" lvl="0" indent="0" algn="just">
              <a:buNone/>
            </a:pPr>
            <a:endParaRPr lang="ru-RU" sz="2600" i="1" dirty="0">
              <a:solidFill>
                <a:srgbClr val="2F527D"/>
              </a:solidFill>
            </a:endParaRPr>
          </a:p>
          <a:p>
            <a:pPr marL="0" indent="0">
              <a:buNone/>
            </a:pPr>
            <a:endParaRPr lang="ru-RU" sz="2900" dirty="0">
              <a:solidFill>
                <a:srgbClr val="2F527D"/>
              </a:solidFill>
            </a:endParaRPr>
          </a:p>
          <a:p>
            <a:pPr marL="0" indent="0">
              <a:buNone/>
            </a:pPr>
            <a:endParaRPr lang="bg-BG" sz="1800" i="1" dirty="0">
              <a:solidFill>
                <a:srgbClr val="2F527D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067306"/>
            <a:ext cx="4499992" cy="380701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067306"/>
            <a:ext cx="4644007" cy="380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31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95536" y="1360502"/>
            <a:ext cx="8208912" cy="628337"/>
          </a:xfrm>
          <a:ln>
            <a:solidFill>
              <a:srgbClr val="8AC64E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Превенция и противодействие на свлачищните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процеси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ограничаване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на риска от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тях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(вкл. по републиканската пътна мрежа)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39004" y="2924944"/>
            <a:ext cx="8237452" cy="3096344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bg-BG" sz="1800" b="1" dirty="0" smtClean="0">
                <a:solidFill>
                  <a:schemeClr val="accent3">
                    <a:lumMod val="50000"/>
                  </a:schemeClr>
                </a:solidFill>
              </a:rPr>
              <a:t>Документи на етап кандидатстване: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документ </a:t>
            </a:r>
            <a:r>
              <a:rPr lang="bg-BG" sz="1600" dirty="0">
                <a:solidFill>
                  <a:schemeClr val="accent3">
                    <a:lumMod val="50000"/>
                  </a:schemeClr>
                </a:solidFill>
              </a:rPr>
              <a:t>за собственост на 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имота;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актуално </a:t>
            </a:r>
            <a:r>
              <a:rPr lang="bg-BG" sz="1600" dirty="0">
                <a:solidFill>
                  <a:schemeClr val="accent3">
                    <a:lumMod val="50000"/>
                  </a:schemeClr>
                </a:solidFill>
              </a:rPr>
              <a:t>становище 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от геозащитното дружество </a:t>
            </a:r>
            <a:r>
              <a:rPr lang="bg-BG" sz="1600" dirty="0">
                <a:solidFill>
                  <a:schemeClr val="accent3">
                    <a:lumMod val="50000"/>
                  </a:schemeClr>
                </a:solidFill>
              </a:rPr>
              <a:t>за състоянието на свлачищния 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район;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инженерно-геоложки доклад;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подробен </a:t>
            </a:r>
            <a:r>
              <a:rPr lang="bg-BG" sz="1600" dirty="0">
                <a:solidFill>
                  <a:schemeClr val="accent3">
                    <a:lumMod val="50000"/>
                  </a:schemeClr>
                </a:solidFill>
              </a:rPr>
              <a:t>устройствен 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план;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решение за ОВОС/решение за преценяване на необходимостта от ОВОС;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технически </a:t>
            </a:r>
            <a:r>
              <a:rPr lang="bg-BG" sz="1600" dirty="0">
                <a:solidFill>
                  <a:schemeClr val="accent3">
                    <a:lumMod val="50000"/>
                  </a:schemeClr>
                </a:solidFill>
              </a:rPr>
              <a:t>проект 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предварително </a:t>
            </a:r>
            <a:r>
              <a:rPr lang="bg-BG" sz="1600" dirty="0">
                <a:solidFill>
                  <a:schemeClr val="accent3">
                    <a:lumMod val="50000"/>
                  </a:schemeClr>
                </a:solidFill>
              </a:rPr>
              <a:t>съгласие за 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строителство </a:t>
            </a:r>
            <a:r>
              <a:rPr lang="bg-BG" sz="1600" dirty="0">
                <a:solidFill>
                  <a:schemeClr val="accent3">
                    <a:lumMod val="50000"/>
                  </a:schemeClr>
                </a:solidFill>
              </a:rPr>
              <a:t>от МРРБ. </a:t>
            </a:r>
            <a:endParaRPr lang="bg-BG" sz="16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bg-BG" sz="1100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bg-BG" sz="1800" b="1" dirty="0">
                <a:solidFill>
                  <a:schemeClr val="accent3">
                    <a:lumMod val="50000"/>
                  </a:schemeClr>
                </a:solidFill>
              </a:rPr>
              <a:t>Представяне на разрешение за строеж ще се изисква от бенефициентите на етап искане на авансово плащане. </a:t>
            </a:r>
            <a:endParaRPr lang="en-US" sz="1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bg-BG" sz="1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2"/>
          <p:cNvSpPr txBox="1">
            <a:spLocks/>
          </p:cNvSpPr>
          <p:nvPr/>
        </p:nvSpPr>
        <p:spPr>
          <a:xfrm>
            <a:off x="439004" y="2204864"/>
            <a:ext cx="8165444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bg-BG" sz="2400" b="1" dirty="0">
                <a:solidFill>
                  <a:schemeClr val="accent3">
                    <a:lumMod val="50000"/>
                  </a:schemeClr>
                </a:solidFill>
              </a:rPr>
              <a:t>Цикъл на </a:t>
            </a:r>
            <a:r>
              <a:rPr lang="bg-BG" sz="2400" b="1" dirty="0" smtClean="0">
                <a:solidFill>
                  <a:schemeClr val="accent3">
                    <a:lumMod val="50000"/>
                  </a:schemeClr>
                </a:solidFill>
              </a:rPr>
              <a:t>проекта</a:t>
            </a:r>
            <a:endParaRPr lang="bg-BG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39174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352928" cy="576064"/>
          </a:xfrm>
          <a:ln>
            <a:solidFill>
              <a:srgbClr val="8AC64E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Превенция и противодействие на свлачищните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процеси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ограничаване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на риска от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тях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(вкл. по републиканската пътна мрежа)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24734" y="2204864"/>
            <a:ext cx="4579314" cy="36004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endParaRPr lang="bg-BG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bg-BG" sz="1800" b="1" dirty="0">
                <a:solidFill>
                  <a:schemeClr val="accent3">
                    <a:lumMod val="50000"/>
                  </a:schemeClr>
                </a:solidFill>
              </a:rPr>
              <a:t>Допустими геозащитни мерки и дейности: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bg-BG" sz="1800" dirty="0">
                <a:solidFill>
                  <a:schemeClr val="accent3">
                    <a:lumMod val="50000"/>
                  </a:schemeClr>
                </a:solidFill>
              </a:rPr>
              <a:t>Проекто-проучвателни работи;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bg-BG" sz="1800" dirty="0">
                <a:solidFill>
                  <a:schemeClr val="accent3">
                    <a:lumMod val="50000"/>
                  </a:schemeClr>
                </a:solidFill>
              </a:rPr>
              <a:t>Изграждане на укрепителни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съоръжения; </a:t>
            </a:r>
            <a:endParaRPr lang="bg-BG" sz="1800" dirty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bg-BG" sz="1800" dirty="0">
                <a:solidFill>
                  <a:schemeClr val="accent3">
                    <a:lumMod val="50000"/>
                  </a:schemeClr>
                </a:solidFill>
              </a:rPr>
              <a:t>Изграждане на отводнителни съоръжения за понижаване нивото на подземните води и/или за отвеждане на повърхностни води;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bg-BG" sz="1800" dirty="0">
                <a:solidFill>
                  <a:schemeClr val="accent3">
                    <a:lumMod val="50000"/>
                  </a:schemeClr>
                </a:solidFill>
              </a:rPr>
              <a:t>Планировъчни мерки, повърхностна обработка и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други </a:t>
            </a:r>
            <a:r>
              <a:rPr lang="bg-BG" sz="1800" dirty="0">
                <a:solidFill>
                  <a:schemeClr val="accent3">
                    <a:lumMod val="50000"/>
                  </a:schemeClr>
                </a:solidFill>
              </a:rPr>
              <a:t>мерки за осигуряване устойчивостта на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склона;</a:t>
            </a:r>
            <a:endParaRPr lang="bg-BG" sz="1800" dirty="0">
              <a:solidFill>
                <a:schemeClr val="accent3">
                  <a:lumMod val="50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§"/>
            </a:pPr>
            <a:r>
              <a:rPr lang="bg-BG" sz="1800" dirty="0">
                <a:solidFill>
                  <a:schemeClr val="accent3">
                    <a:lumMod val="50000"/>
                  </a:schemeClr>
                </a:solidFill>
              </a:rPr>
              <a:t>Изграждане/възстановяване на контролно-измервателни системи.</a:t>
            </a: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543855"/>
            <a:ext cx="3528392" cy="304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070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80920" cy="648072"/>
          </a:xfrm>
          <a:ln>
            <a:solidFill>
              <a:srgbClr val="8AC64E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Превенция и противодействие на свлачищните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процеси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за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ограничаване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на риска от </a:t>
            </a:r>
            <a:r>
              <a:rPr lang="ru-RU" sz="1400" b="1" dirty="0" err="1">
                <a:solidFill>
                  <a:schemeClr val="accent3">
                    <a:lumMod val="50000"/>
                  </a:schemeClr>
                </a:solidFill>
              </a:rPr>
              <a:t>тях</a:t>
            </a: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b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(вкл. по републиканската пътна мрежа)</a:t>
            </a:r>
            <a:endParaRPr lang="en-US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40712" y="2204864"/>
            <a:ext cx="8163736" cy="33843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bg-BG" sz="11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bg-BG" sz="1800" b="1" dirty="0" smtClean="0">
                <a:solidFill>
                  <a:schemeClr val="accent3">
                    <a:lumMod val="50000"/>
                  </a:schemeClr>
                </a:solidFill>
              </a:rPr>
              <a:t>Водещи критерии за оценка на проектни предложения:</a:t>
            </a:r>
            <a:endParaRPr lang="bg-BG" sz="18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Техническите параметри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предвидените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геозащитни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строежи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съоръжения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и/или мероприятия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гарантират устойчивост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геозащитните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мерки и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дейности, които ще се реализират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чрез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проектното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предложение: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Проектирането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да е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извършено съгласно изискванията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на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законодателството за изготвяне на инвестиционни проекти и съгласно изискванията на законодателството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за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проектиране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на геозащитни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строежи, съоръжения и мероприятия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в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свлачищни 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райони;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В инвестиционния проект да са извършени изчисления, които доказват, че предвидените геозащитни строежи, съоръжения и/или мероприятия осигуряват общата и локална устойчивост на терена в експлоатационно състояние при основно и особено съчетание на натоварванията.</a:t>
            </a:r>
            <a:endParaRPr lang="bg-BG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Picture 4" descr="C:\Users\NMihova\Desktop\Capture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11" y="133111"/>
            <a:ext cx="1368152" cy="1120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NMihova\Desktop\Captur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5893"/>
            <a:ext cx="1213282" cy="133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NMihova\Desktop\Capture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2682" y="476672"/>
            <a:ext cx="3769548" cy="655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83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2150</TotalTime>
  <Words>1043</Words>
  <Application>Microsoft Office PowerPoint</Application>
  <PresentationFormat>On-screen Show (4:3)</PresentationFormat>
  <Paragraphs>83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Превенция и противодействие на свлачищните процеси за ограничаване на риска от тях  (вкл. по републиканската пътна мрежа)</vt:lpstr>
      <vt:lpstr>Превенция и противодействие на свлачищните процеси за ограничаване на риска от тях  (вкл. по републиканската пътна мрежа)</vt:lpstr>
      <vt:lpstr>Превенция и противодействие на свлачищните процеси за ограничаване на риска от тях  (вкл. по републиканската пътна мрежа)</vt:lpstr>
      <vt:lpstr>Превенция и противодействие на свлачищните процеси за ограничаване на риска от тях  (вкл. по републиканската пътна мрежа)</vt:lpstr>
      <vt:lpstr>Превенция и противодействие на свлачищните процеси за ограничаване на риска от тях  (вкл. по републиканската пътна мрежа)</vt:lpstr>
      <vt:lpstr>Превенция и противодействие на свлачищните процеси за ограничаване на риска от тях  (вкл. по републиканската пътна мрежа)</vt:lpstr>
      <vt:lpstr>Превенция и противодействие на свлачищните процеси за ограничаване на риска от тях  (вкл. по републиканската пътна мрежа)</vt:lpstr>
      <vt:lpstr>Превенция и противодействие на свлачищните процеси за ограничаване на риска от тях  (вкл. по републиканската пътна мрежа)</vt:lpstr>
      <vt:lpstr>Превенция и противодействие на свлачищните процеси за ограничаване на риска от тях  (вкл. по републиканската пътна мрежа)</vt:lpstr>
      <vt:lpstr> БЛАГОДАРЯ ЗА ВНИМАНИЕТО!  ope@moew.government.bg  http://ope.moew.government.bg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NMihova</dc:creator>
  <cp:lastModifiedBy>DMarinova</cp:lastModifiedBy>
  <cp:revision>243</cp:revision>
  <dcterms:created xsi:type="dcterms:W3CDTF">2015-09-08T07:54:54Z</dcterms:created>
  <dcterms:modified xsi:type="dcterms:W3CDTF">2016-09-28T07:25:30Z</dcterms:modified>
</cp:coreProperties>
</file>