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21"/>
  </p:notesMasterIdLst>
  <p:handoutMasterIdLst>
    <p:handoutMasterId r:id="rId22"/>
  </p:handoutMasterIdLst>
  <p:sldIdLst>
    <p:sldId id="386" r:id="rId4"/>
    <p:sldId id="387" r:id="rId5"/>
    <p:sldId id="390" r:id="rId6"/>
    <p:sldId id="391" r:id="rId7"/>
    <p:sldId id="403" r:id="rId8"/>
    <p:sldId id="392" r:id="rId9"/>
    <p:sldId id="394" r:id="rId10"/>
    <p:sldId id="401" r:id="rId11"/>
    <p:sldId id="402" r:id="rId12"/>
    <p:sldId id="396" r:id="rId13"/>
    <p:sldId id="397" r:id="rId14"/>
    <p:sldId id="399" r:id="rId15"/>
    <p:sldId id="400" r:id="rId16"/>
    <p:sldId id="375" r:id="rId17"/>
    <p:sldId id="374" r:id="rId18"/>
    <p:sldId id="382" r:id="rId19"/>
    <p:sldId id="303" r:id="rId20"/>
  </p:sldIdLst>
  <p:sldSz cx="9144000" cy="6858000" type="screen4x3"/>
  <p:notesSz cx="6819900" cy="9931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Tsvetkova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17375E"/>
    <a:srgbClr val="CC3300"/>
    <a:srgbClr val="003300"/>
    <a:srgbClr val="663300"/>
    <a:srgbClr val="FFCC00"/>
    <a:srgbClr val="000066"/>
    <a:srgbClr val="000099"/>
    <a:srgbClr val="FF9900"/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1" autoAdjust="0"/>
    <p:restoredTop sz="92308" autoAdjust="0"/>
  </p:normalViewPr>
  <p:slideViewPr>
    <p:cSldViewPr>
      <p:cViewPr>
        <p:scale>
          <a:sx n="100" d="100"/>
          <a:sy n="100" d="100"/>
        </p:scale>
        <p:origin x="-1302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657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63032" y="0"/>
            <a:ext cx="2955290" cy="49657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1B909493-B41E-4590-B1FB-08F1A94AED83}" type="datetimeFigureOut">
              <a:rPr lang="bg-BG" smtClean="0"/>
              <a:pPr/>
              <a:t>28.9.2016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33107"/>
            <a:ext cx="2955290" cy="49657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63032" y="9433107"/>
            <a:ext cx="2955290" cy="49657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28556984-BFA1-4032-A2F7-943390F401A9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8172800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5290" cy="49657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63032" y="0"/>
            <a:ext cx="2955290" cy="49657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2B82725-62A2-4311-9ACD-D34C66DD3C7F}" type="datetimeFigureOut">
              <a:rPr lang="bg-BG" smtClean="0"/>
              <a:pPr/>
              <a:t>28.9.2016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7100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990" y="4717415"/>
            <a:ext cx="5455920" cy="446913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33107"/>
            <a:ext cx="2955290" cy="49657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63032" y="9433107"/>
            <a:ext cx="2955290" cy="49657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222844A-9D9A-451E-8533-AC68D816AE04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46065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noProof="0" dirty="0" smtClean="0"/>
              <a:t>Национална концепция за пространствено развитие</a:t>
            </a:r>
            <a:r>
              <a:rPr lang="ru-RU" dirty="0" smtClean="0"/>
              <a:t> - http://www.bgregio.eu/media/files/Programirane%20&amp;%20ocenka/Programirane%202014-2020/NKPR%20proekt.pdf</a:t>
            </a:r>
          </a:p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pPr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033568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noProof="0" dirty="0" smtClean="0"/>
              <a:t>Национална приоритетна рамка за действие за Натура 2000 (НПРД)</a:t>
            </a:r>
            <a:endParaRPr lang="bg-BG" noProof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pPr/>
              <a:t>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7044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МИГ Поморие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pPr/>
              <a:t>8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2257880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 smtClean="0"/>
              <a:t>МИГ Белене - Никопол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pPr/>
              <a:t>9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24469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D0F7E4-CF4B-4C68-94DC-525FFF322DE0}" type="slidenum">
              <a:rPr lang="bg-BG" smtClean="0">
                <a:solidFill>
                  <a:prstClr val="black"/>
                </a:solidFill>
              </a:rPr>
              <a:pPr/>
              <a:t>13</a:t>
            </a:fld>
            <a:endParaRPr lang="bg-BG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9265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lnSpc>
                <a:spcPct val="101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endParaRPr lang="en-US" sz="1200" kern="1200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pPr/>
              <a:t>14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23482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lvl="0" indent="0" algn="just">
              <a:lnSpc>
                <a:spcPct val="101000"/>
              </a:lnSpc>
              <a:spcBef>
                <a:spcPts val="200"/>
              </a:spcBef>
              <a:spcAft>
                <a:spcPts val="200"/>
              </a:spcAft>
              <a:buFont typeface="Arial" panose="020B0604020202020204" pitchFamily="34" charset="0"/>
              <a:buNone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pPr/>
              <a:t>15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23482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22844A-9D9A-451E-8533-AC68D816AE04}" type="slidenum">
              <a:rPr lang="bg-BG" smtClean="0"/>
              <a:pPr/>
              <a:t>17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701365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5682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09831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490925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3978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32242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5671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3435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657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0198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1549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91241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648060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245367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873950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57428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87374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07823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132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148995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883841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2982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258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231CDB-9F6F-4F34-A203-4C73DD400C6E}" type="datetimeFigureOut">
              <a:rPr lang="en-US" smtClean="0"/>
              <a:pPr/>
              <a:t>9/28/2016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0D09-95BE-481B-84AB-35C029DC860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5C881F-9B5B-4731-BD3A-B949B94371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24C3D4-817C-4B18-BB67-CDF35AB9A98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239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85462-A0DE-42CE-949E-7CE9F9AE29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9/28/2016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E44E3-EE6F-488A-8ADD-7F73B492E5E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3406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25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bg/url?sa=i&amp;rct=j&amp;q=&amp;esrc=s&amp;source=images&amp;cd=&amp;cad=rja&amp;uact=8&amp;ved=0ahUKEwjr1basxa_PAhXEOBQKHY1ZBIAQjRwIBw&amp;url=http://planete-zemlya.ru/bolshoj-podkovonos/&amp;bvm=bv.133700528,d.d24&amp;psig=AFQjCNETDut2je-yREuTeqTENkJ9mnp19Q&amp;ust=1475065443683410" TargetMode="External"/><Relationship Id="rId5" Type="http://schemas.openxmlformats.org/officeDocument/2006/relationships/image" Target="../media/image24.jpeg"/><Relationship Id="rId4" Type="http://schemas.openxmlformats.org/officeDocument/2006/relationships/hyperlink" Target="http://www.google.bg/url?sa=i&amp;rct=j&amp;q=&amp;esrc=s&amp;source=images&amp;cd=&amp;cad=rja&amp;uact=8&amp;ved=0ahUKEwjG9bzGxK_PAhUCRhQKHWmEBH8QjRwIBw&amp;url=http://www.bgdnes.bg/Article/4777941&amp;psig=AFQjCNEQilhEdDdzNZA7jXsYHuagrhvJAQ&amp;ust=1475065280142082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bg/url?sa=i&amp;rct=j&amp;q=&amp;esrc=s&amp;source=images&amp;cd=&amp;cad=rja&amp;uact=8&amp;ved=0ahUKEwiT1uW_vrHPAhXG6RQKHftGAAIQjRwIBw&amp;url=http%3A%2F%2Fwww.chernomore.bg%2Fizbrano%2F2016-08-15%2Fobyaviha-za-zashtiteni-zoni-aheloy-ravda-nesebar-i-reka-yantra&amp;bvm=bv.134052249,d.d24&amp;psig=AFQjCNFXh8hQwhK09hEkd9rJRLuui5MPAg&amp;ust=1475132337621763" TargetMode="External"/><Relationship Id="rId13" Type="http://schemas.openxmlformats.org/officeDocument/2006/relationships/image" Target="../media/image8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12" Type="http://schemas.openxmlformats.org/officeDocument/2006/relationships/hyperlink" Target="http://www.google.bg/url?sa=i&amp;rct=j&amp;q=&amp;esrc=s&amp;source=images&amp;cd=&amp;cad=rja&amp;uact=8&amp;ved=0ahUKEwiZ59Kfw7HPAhWHuRQKHZKYAmwQjRwIBw&amp;url=http%3A%2F%2Fforthenature.org%2Fnews%2F1932&amp;bvm=bv.134052249,d.d24&amp;psig=AFQjCNFlOaD5AwpLF4hSIFXktQSPhaGctw&amp;ust=1475133405352594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://www.google.bg/url?sa=i&amp;rct=j&amp;q=&amp;esrc=s&amp;source=images&amp;cd=&amp;cad=rja&amp;uact=8&amp;ved=0ahUKEwitutOMvrHPAhVH7BQKHQGJDIUQjRwIBw&amp;url=http%3A%2F%2Fstock.evgenidinev.com%2F6984%2F&amp;psig=AFQjCNHnZin89LHJgoSOwdFODVgV9Xt_hw&amp;ust=1475132011315151" TargetMode="External"/><Relationship Id="rId11" Type="http://schemas.openxmlformats.org/officeDocument/2006/relationships/image" Target="../media/image7.jpeg"/><Relationship Id="rId5" Type="http://schemas.openxmlformats.org/officeDocument/2006/relationships/image" Target="../media/image3.jpeg"/><Relationship Id="rId10" Type="http://schemas.openxmlformats.org/officeDocument/2006/relationships/hyperlink" Target="http://www.google.bg/url?sa=i&amp;rct=j&amp;q=&amp;esrc=s&amp;source=images&amp;cd=&amp;ved=0ahUKEwjQ6ZzfwLHPAhXDtRQKHYk7BEEQjRwIBw&amp;url=http%3A%2F%2Freal-bulgarien.com%2Fproperty%2Femen-canyon-und-hotnischki-wanderweg%2F&amp;bvm=bv.134052249,d.d24&amp;psig=AFQjCNG_zQrVPf8Ph4L47822flGUo8szfw&amp;ust=1475132955617265" TargetMode="External"/><Relationship Id="rId4" Type="http://schemas.openxmlformats.org/officeDocument/2006/relationships/image" Target="../media/image2.jpeg"/><Relationship Id="rId9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1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png"/><Relationship Id="rId5" Type="http://schemas.openxmlformats.org/officeDocument/2006/relationships/image" Target="../media/image3.jpeg"/><Relationship Id="rId10" Type="http://schemas.openxmlformats.org/officeDocument/2006/relationships/image" Target="../media/image12.jpeg"/><Relationship Id="rId4" Type="http://schemas.openxmlformats.org/officeDocument/2006/relationships/image" Target="../media/image2.jpeg"/><Relationship Id="rId9" Type="http://schemas.openxmlformats.org/officeDocument/2006/relationships/hyperlink" Target="https://www.google.bg/url?sa=i&amp;rct=j&amp;q=&amp;esrc=s&amp;source=images&amp;cd=&amp;ved=0ahUKEwidkNfxzbHPAhXJOBQKHeS3AJ0QjRwIBw&amp;url=https%3A%2F%2Fnarazhodka.com%2Fpriroden-park-persina%2F&amp;bvm=bv.134052249,d.d24&amp;psig=AFQjCNExcMDVB9P8i64vExcjgx_2XZKVxA&amp;ust=1475136440218298&amp;cad=rjt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56793"/>
            <a:ext cx="7772400" cy="403244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ВЪЗМОЖНОСТИ 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ФИНАНСИРАНЕ НА ПРОЕКТИ ПО ОПЕРАТИВНА ПРОГРАМА</a:t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ОКОЛНА СРЕДА 2014 – 2020 г. </a:t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ЧРЕЗ ПОДХОДА </a:t>
            </a:r>
            <a:b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„ВОДЕНО ОТ ОБЩНОСТНИТЕ МЕСТНО РАЗВИТИЕ“</a:t>
            </a: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05044" y="5661248"/>
            <a:ext cx="4928592" cy="769640"/>
          </a:xfrm>
        </p:spPr>
        <p:txBody>
          <a:bodyPr>
            <a:normAutofit fontScale="77500" lnSpcReduction="20000"/>
          </a:bodyPr>
          <a:lstStyle/>
          <a:p>
            <a:r>
              <a:rPr lang="bg-BG" sz="2400" dirty="0" smtClean="0"/>
              <a:t>Седмо заседание на КН на ОПОС 2014-2020 г.</a:t>
            </a:r>
            <a:r>
              <a:rPr lang="ru-RU" sz="2400" dirty="0" smtClean="0"/>
              <a:t>,</a:t>
            </a:r>
            <a:endParaRPr lang="bg-BG" sz="2400" dirty="0"/>
          </a:p>
          <a:p>
            <a:pPr algn="r"/>
            <a:r>
              <a:rPr lang="bg-BG" sz="2400" dirty="0" smtClean="0"/>
              <a:t>29 септември 2016 г.</a:t>
            </a:r>
            <a:endParaRPr lang="en-US" sz="2400" dirty="0"/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22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66" y="1376773"/>
            <a:ext cx="7772400" cy="756083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на процедурата за първия прием</a:t>
            </a:r>
            <a:r>
              <a:rPr lang="ru-RU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  <a:t/>
            </a:r>
            <a:b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611559" y="1988840"/>
            <a:ext cx="3312369" cy="19442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Подобряване на природозащитното състояние на видове и местообитания от мрежата Натура 2000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11559" y="4221088"/>
            <a:ext cx="3973007" cy="20162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-342900" algn="just">
              <a:buFont typeface="Arial" pitchFamily="34" charset="0"/>
              <a:buChar char="•"/>
            </a:pPr>
            <a:r>
              <a:rPr lang="bg-BG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Възстановителни дейности</a:t>
            </a:r>
          </a:p>
          <a:p>
            <a:pPr indent="-342900" algn="just">
              <a:buFont typeface="Arial" pitchFamily="34" charset="0"/>
              <a:buChar char="•"/>
            </a:pPr>
            <a:endParaRPr lang="ru-RU" sz="16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indent="-342900" algn="just">
              <a:buFont typeface="Arial" pitchFamily="34" charset="0"/>
              <a:buChar char="•"/>
            </a:pPr>
            <a:r>
              <a:rPr lang="bg-BG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Видове с приоритет 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F1 и F2</a:t>
            </a:r>
          </a:p>
          <a:p>
            <a:pPr indent="-342900" algn="just">
              <a:buFont typeface="Arial" pitchFamily="34" charset="0"/>
              <a:buChar char="•"/>
            </a:pPr>
            <a:endParaRPr lang="ru-RU" sz="16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indent="-342900" algn="just">
              <a:buFont typeface="Arial" pitchFamily="34" charset="0"/>
              <a:buChar char="•"/>
            </a:pPr>
            <a:r>
              <a:rPr lang="bg-BG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Консервационен статус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(U1)</a:t>
            </a:r>
            <a:r>
              <a:rPr lang="bg-BG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“</a:t>
            </a:r>
            <a:r>
              <a:rPr lang="bg-BG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неблагоприятно-незадоволително състояние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”</a:t>
            </a:r>
            <a:endParaRPr lang="bg-BG" sz="16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0" name="Picture 2" descr="Osmoderma photo_P816910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8781" y="4368160"/>
            <a:ext cx="3133143" cy="207835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Dd681_CR2 cop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1988840"/>
            <a:ext cx="3571932" cy="201622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499993" y="4005064"/>
            <a:ext cx="357193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Обикновена блатна костенурка, </a:t>
            </a:r>
            <a:r>
              <a:rPr lang="en-US" sz="1100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Emys</a:t>
            </a:r>
            <a:r>
              <a:rPr lang="en-US" sz="11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orbicularis</a:t>
            </a:r>
            <a:endParaRPr lang="bg-BG" sz="11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38781" y="6446519"/>
            <a:ext cx="313314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bg-BG" sz="11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Осмодерма, </a:t>
            </a:r>
            <a:r>
              <a:rPr lang="en-US" sz="1100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Osmoderma</a:t>
            </a:r>
            <a:r>
              <a:rPr lang="en-US" sz="11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eremita</a:t>
            </a:r>
            <a:r>
              <a:rPr lang="bg-BG" sz="11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655653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66" y="1376773"/>
            <a:ext cx="7772400" cy="756083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Цели на процедурата за втория прием</a:t>
            </a:r>
            <a:r>
              <a:rPr lang="ru-RU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  <a:t/>
            </a:r>
            <a:b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611559" y="1988840"/>
            <a:ext cx="3528393" cy="19442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Подобряване на природозащитното състояние на видове от мрежата Натура 2000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11559" y="4221088"/>
            <a:ext cx="3973007" cy="201622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bg-BG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Възстановителни дейности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ru-RU" sz="16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Видове с приоритет 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F1 и F2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ru-RU" sz="16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Консервационен статус </a:t>
            </a:r>
            <a:r>
              <a:rPr lang="en-US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(U1)</a:t>
            </a:r>
            <a:r>
              <a:rPr lang="bg-BG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</a:p>
          <a:p>
            <a:pPr algn="just"/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“</a:t>
            </a:r>
            <a:r>
              <a:rPr lang="bg-BG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неблагоприятно-незадоволително състояние</a:t>
            </a:r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”</a:t>
            </a:r>
            <a:endParaRPr lang="bg-BG" sz="16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2" name="Picture 4" descr="snimka_Tkarelini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1988840"/>
            <a:ext cx="3933157" cy="2928958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788024" y="4921423"/>
            <a:ext cx="393315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bg-BG" sz="11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Голям гребенест тритон, </a:t>
            </a:r>
            <a:r>
              <a:rPr lang="en-US" sz="1100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Triturus</a:t>
            </a:r>
            <a:r>
              <a:rPr lang="en-US" sz="11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en-US" sz="1100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karelinii</a:t>
            </a:r>
            <a:endParaRPr lang="bg-BG" sz="11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2542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66" y="1376773"/>
            <a:ext cx="7772400" cy="900099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Подобряване на природозащитното състояние на видове от мрежата Натура 2000</a:t>
            </a:r>
            <a:r>
              <a:rPr lang="ru-RU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  <a:t/>
            </a:r>
            <a:b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611559" y="2276872"/>
            <a:ext cx="3816425" cy="4032448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Основни дейности:</a:t>
            </a:r>
          </a:p>
          <a:p>
            <a:pPr algn="just"/>
            <a:endParaRPr lang="bg-BG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16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Извършване на преки консервационни дейности за видове</a:t>
            </a:r>
          </a:p>
          <a:p>
            <a:pPr algn="just"/>
            <a:endParaRPr lang="bg-BG" sz="16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16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Изграждане/реконструкция/рехабилитация на инфраструктура, необходима за подобряване на природозащитното състояние на видовете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009" y="2276872"/>
            <a:ext cx="1994466" cy="1800200"/>
          </a:xfrm>
          <a:prstGeom prst="round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314" y="4077072"/>
            <a:ext cx="2389386" cy="2232247"/>
          </a:xfrm>
          <a:prstGeom prst="round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7314" y="2297833"/>
            <a:ext cx="2431165" cy="1623442"/>
          </a:xfrm>
          <a:prstGeom prst="roundRect">
            <a:avLst/>
          </a:prstGeom>
        </p:spPr>
      </p:pic>
      <p:pic>
        <p:nvPicPr>
          <p:cNvPr id="17" name="Picture 3" descr="Rh_mehelyi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60009" y="4293096"/>
            <a:ext cx="2007389" cy="173424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970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NMihova\Desktop\Capture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1" y="133111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NMihova\Desktop\Capture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25893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ounded Rectangle 11"/>
          <p:cNvSpPr/>
          <p:nvPr/>
        </p:nvSpPr>
        <p:spPr>
          <a:xfrm>
            <a:off x="399178" y="1486914"/>
            <a:ext cx="3884789" cy="72403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1. Указания на УО на ОПОС 2014 – 2020 г. </a:t>
            </a:r>
            <a:endParaRPr lang="en-US" sz="2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10638" y="3432286"/>
            <a:ext cx="3873329" cy="58677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3. Оценка на проекти от МИГ</a:t>
            </a:r>
          </a:p>
        </p:txBody>
      </p:sp>
      <p:sp>
        <p:nvSpPr>
          <p:cNvPr id="31" name="Oval 30"/>
          <p:cNvSpPr/>
          <p:nvPr/>
        </p:nvSpPr>
        <p:spPr>
          <a:xfrm>
            <a:off x="6971522" y="3432286"/>
            <a:ext cx="1872208" cy="5716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УО на ОПОС</a:t>
            </a:r>
            <a:endParaRPr lang="en-US" sz="1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>
            <a:off x="4435058" y="1932535"/>
            <a:ext cx="6900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/>
          <p:cNvCxnSpPr/>
          <p:nvPr/>
        </p:nvCxnSpPr>
        <p:spPr>
          <a:xfrm flipH="1">
            <a:off x="4433592" y="3725673"/>
            <a:ext cx="63612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Oval 38"/>
          <p:cNvSpPr/>
          <p:nvPr/>
        </p:nvSpPr>
        <p:spPr>
          <a:xfrm>
            <a:off x="5306237" y="3597398"/>
            <a:ext cx="1656184" cy="421663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Извадка</a:t>
            </a:r>
            <a:endParaRPr lang="en-US" sz="1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395535" y="5877272"/>
            <a:ext cx="3888432" cy="47916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5. Изпълнение на проекти</a:t>
            </a:r>
          </a:p>
        </p:txBody>
      </p:sp>
      <p:sp>
        <p:nvSpPr>
          <p:cNvPr id="42" name="Oval 41"/>
          <p:cNvSpPr/>
          <p:nvPr/>
        </p:nvSpPr>
        <p:spPr>
          <a:xfrm>
            <a:off x="7101477" y="5784831"/>
            <a:ext cx="1497544" cy="5716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МИГ</a:t>
            </a:r>
            <a:endParaRPr lang="en-US" sz="1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3" name="Oval 42"/>
          <p:cNvSpPr/>
          <p:nvPr/>
        </p:nvSpPr>
        <p:spPr>
          <a:xfrm>
            <a:off x="4780084" y="5784831"/>
            <a:ext cx="2172742" cy="5716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УО на ОПОС</a:t>
            </a:r>
            <a:endParaRPr lang="en-US" sz="1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399179" y="4597548"/>
            <a:ext cx="3884788" cy="479167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4. Договор за финансиране</a:t>
            </a:r>
          </a:p>
        </p:txBody>
      </p:sp>
      <p:sp>
        <p:nvSpPr>
          <p:cNvPr id="46" name="Oval 45"/>
          <p:cNvSpPr/>
          <p:nvPr/>
        </p:nvSpPr>
        <p:spPr>
          <a:xfrm>
            <a:off x="5198225" y="4265523"/>
            <a:ext cx="2015401" cy="5716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УО на ОПОС</a:t>
            </a:r>
            <a:endParaRPr lang="en-US" sz="1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7244477" y="4585370"/>
            <a:ext cx="997258" cy="50352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МИГ</a:t>
            </a:r>
            <a:endParaRPr lang="en-US" sz="1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4" name="Oval 53"/>
          <p:cNvSpPr/>
          <p:nvPr/>
        </p:nvSpPr>
        <p:spPr>
          <a:xfrm>
            <a:off x="5198225" y="4883352"/>
            <a:ext cx="2046252" cy="5716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Бенефициент</a:t>
            </a:r>
            <a:endParaRPr lang="en-US" sz="1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1" name="Picture 4" descr="C:\Users\NMihova\Desktop\Capture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Rounded Rectangle 22"/>
          <p:cNvSpPr/>
          <p:nvPr/>
        </p:nvSpPr>
        <p:spPr>
          <a:xfrm>
            <a:off x="395534" y="2348880"/>
            <a:ext cx="3888433" cy="93833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2. Изготвяне и обявяване на насоки за кандидатстване от МИГ</a:t>
            </a:r>
            <a:endParaRPr lang="en-US" sz="2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5198224" y="1486914"/>
            <a:ext cx="3694255" cy="158204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itchFamily="34" charset="0"/>
              <a:buChar char="•"/>
            </a:pPr>
            <a:endParaRPr lang="bg-BG" sz="16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bg-BG" sz="16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endParaRPr lang="bg-BG" sz="1000" b="1" dirty="0">
              <a:solidFill>
                <a:srgbClr val="1F497D">
                  <a:lumMod val="75000"/>
                </a:srgbClr>
              </a:solidFill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1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Указания за общите изисквания към стратегиите за ВОМР по ОПОС </a:t>
            </a:r>
            <a:endParaRPr lang="en-US" sz="1400" dirty="0" smtClean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bg-BG" sz="1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1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Анализ на допустимите защитени зони, видове</a:t>
            </a:r>
            <a:r>
              <a:rPr lang="ru-RU" sz="1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/местообитания и </a:t>
            </a:r>
            <a:r>
              <a:rPr lang="bg-BG" sz="14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площи</a:t>
            </a:r>
          </a:p>
          <a:p>
            <a:endParaRPr lang="bg-BG" sz="22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algn="ctr"/>
            <a:endParaRPr lang="en-US" sz="14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cxnSp>
        <p:nvCxnSpPr>
          <p:cNvPr id="28" name="Straight Arrow Connector 27"/>
          <p:cNvCxnSpPr/>
          <p:nvPr/>
        </p:nvCxnSpPr>
        <p:spPr>
          <a:xfrm>
            <a:off x="4433592" y="4853737"/>
            <a:ext cx="69005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92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86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6057900"/>
            <a:ext cx="9036496" cy="778098"/>
          </a:xfrm>
        </p:spPr>
        <p:txBody>
          <a:bodyPr>
            <a:noAutofit/>
          </a:bodyPr>
          <a:lstStyle/>
          <a:p>
            <a:pPr algn="l"/>
            <a:r>
              <a:rPr lang="en-US" sz="3000" b="1" dirty="0">
                <a:solidFill>
                  <a:schemeClr val="accent3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http://natura2000.moew.government.bg/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92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B_barbastellus_cro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5726" y="3317691"/>
            <a:ext cx="3614763" cy="31857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56534" y="6491802"/>
            <a:ext cx="3484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b="1" dirty="0" smtClean="0">
                <a:solidFill>
                  <a:srgbClr val="17375E"/>
                </a:solidFill>
              </a:rPr>
              <a:t>Широкоух прилеп, </a:t>
            </a:r>
            <a:r>
              <a:rPr lang="en-US" sz="1400" b="1" dirty="0" err="1" smtClean="0">
                <a:solidFill>
                  <a:srgbClr val="17375E"/>
                </a:solidFill>
              </a:rPr>
              <a:t>Barbastella</a:t>
            </a:r>
            <a:r>
              <a:rPr lang="en-US" sz="1400" b="1" dirty="0" smtClean="0">
                <a:solidFill>
                  <a:srgbClr val="17375E"/>
                </a:solidFill>
              </a:rPr>
              <a:t> </a:t>
            </a:r>
            <a:r>
              <a:rPr lang="en-US" sz="1400" b="1" dirty="0" err="1" smtClean="0">
                <a:solidFill>
                  <a:srgbClr val="17375E"/>
                </a:solidFill>
              </a:rPr>
              <a:t>barbastellus</a:t>
            </a:r>
            <a:r>
              <a:rPr lang="bg-BG" sz="1400" dirty="0" smtClean="0"/>
              <a:t> </a:t>
            </a:r>
            <a:endParaRPr lang="bg-BG" sz="1400" dirty="0"/>
          </a:p>
        </p:txBody>
      </p:sp>
      <p:sp>
        <p:nvSpPr>
          <p:cNvPr id="2" name="TextBox 1"/>
          <p:cNvSpPr txBox="1"/>
          <p:nvPr/>
        </p:nvSpPr>
        <p:spPr>
          <a:xfrm>
            <a:off x="715979" y="2868263"/>
            <a:ext cx="3234510" cy="3179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b="1" dirty="0" smtClean="0">
                <a:solidFill>
                  <a:srgbClr val="17375E"/>
                </a:solidFill>
              </a:rPr>
              <a:t>Южен </a:t>
            </a:r>
            <a:r>
              <a:rPr lang="bg-BG" sz="1400" b="1" dirty="0" err="1" smtClean="0">
                <a:solidFill>
                  <a:srgbClr val="17375E"/>
                </a:solidFill>
              </a:rPr>
              <a:t>подковонос</a:t>
            </a:r>
            <a:r>
              <a:rPr lang="en-US" sz="1400" b="1" dirty="0">
                <a:solidFill>
                  <a:srgbClr val="17375E"/>
                </a:solidFill>
              </a:rPr>
              <a:t>, </a:t>
            </a:r>
            <a:r>
              <a:rPr lang="en-US" sz="1400" b="1" dirty="0" err="1">
                <a:solidFill>
                  <a:srgbClr val="17375E"/>
                </a:solidFill>
              </a:rPr>
              <a:t>Rhinolophus</a:t>
            </a:r>
            <a:r>
              <a:rPr lang="en-US" sz="1400" b="1" dirty="0">
                <a:solidFill>
                  <a:srgbClr val="17375E"/>
                </a:solidFill>
              </a:rPr>
              <a:t> </a:t>
            </a:r>
            <a:r>
              <a:rPr lang="en-US" sz="1400" b="1" dirty="0" err="1">
                <a:solidFill>
                  <a:srgbClr val="17375E"/>
                </a:solidFill>
              </a:rPr>
              <a:t>euryale</a:t>
            </a:r>
            <a:endParaRPr lang="en-US" sz="1400" b="1" dirty="0">
              <a:solidFill>
                <a:srgbClr val="17375E"/>
              </a:solidFill>
            </a:endParaRPr>
          </a:p>
        </p:txBody>
      </p:sp>
      <p:pic>
        <p:nvPicPr>
          <p:cNvPr id="8" name="Picture 2" descr="Bombina_bombina_GPopgeorgie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7746"/>
            <a:ext cx="4078694" cy="304994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75780" y="3334280"/>
            <a:ext cx="36353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b="1" dirty="0" err="1">
                <a:solidFill>
                  <a:srgbClr val="17375E"/>
                </a:solidFill>
              </a:rPr>
              <a:t>Червенокоремна</a:t>
            </a:r>
            <a:r>
              <a:rPr lang="bg-BG" sz="1400" b="1" dirty="0">
                <a:solidFill>
                  <a:srgbClr val="17375E"/>
                </a:solidFill>
              </a:rPr>
              <a:t> бумка, </a:t>
            </a:r>
            <a:r>
              <a:rPr lang="en-US" sz="1400" b="1" dirty="0" err="1">
                <a:solidFill>
                  <a:srgbClr val="17375E"/>
                </a:solidFill>
              </a:rPr>
              <a:t>Bombina</a:t>
            </a:r>
            <a:r>
              <a:rPr lang="en-US" sz="1400" b="1" dirty="0">
                <a:solidFill>
                  <a:srgbClr val="17375E"/>
                </a:solidFill>
              </a:rPr>
              <a:t> </a:t>
            </a:r>
            <a:r>
              <a:rPr lang="en-US" sz="1400" b="1" dirty="0" err="1">
                <a:solidFill>
                  <a:srgbClr val="17375E"/>
                </a:solidFill>
              </a:rPr>
              <a:t>bombina</a:t>
            </a:r>
            <a:endParaRPr lang="en-US" sz="1400" b="1" dirty="0">
              <a:solidFill>
                <a:srgbClr val="17375E"/>
              </a:solidFill>
            </a:endParaRPr>
          </a:p>
        </p:txBody>
      </p:sp>
      <p:pic>
        <p:nvPicPr>
          <p:cNvPr id="1026" name="Picture 2" descr="Резултат с изображение за голям щипок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7" y="3784897"/>
            <a:ext cx="4078695" cy="245241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4895946" y="6278132"/>
            <a:ext cx="36151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b="1" dirty="0" smtClean="0">
                <a:solidFill>
                  <a:srgbClr val="17375E"/>
                </a:solidFill>
              </a:rPr>
              <a:t>Голям </a:t>
            </a:r>
            <a:r>
              <a:rPr lang="bg-BG" sz="1400" b="1" dirty="0" err="1" smtClean="0">
                <a:solidFill>
                  <a:srgbClr val="17375E"/>
                </a:solidFill>
              </a:rPr>
              <a:t>щипок</a:t>
            </a:r>
            <a:r>
              <a:rPr lang="bg-BG" sz="1400" b="1" dirty="0" smtClean="0">
                <a:solidFill>
                  <a:srgbClr val="17375E"/>
                </a:solidFill>
              </a:rPr>
              <a:t>, </a:t>
            </a:r>
            <a:r>
              <a:rPr lang="en-US" sz="1400" b="1" dirty="0" err="1">
                <a:solidFill>
                  <a:srgbClr val="17375E"/>
                </a:solidFill>
              </a:rPr>
              <a:t>Cobitis</a:t>
            </a:r>
            <a:r>
              <a:rPr lang="en-US" sz="1400" b="1" dirty="0">
                <a:solidFill>
                  <a:srgbClr val="17375E"/>
                </a:solidFill>
              </a:rPr>
              <a:t> </a:t>
            </a:r>
            <a:r>
              <a:rPr lang="en-US" sz="1400" b="1" dirty="0" err="1">
                <a:solidFill>
                  <a:srgbClr val="17375E"/>
                </a:solidFill>
              </a:rPr>
              <a:t>elongata</a:t>
            </a:r>
            <a:endParaRPr lang="en-US" sz="1400" b="1" dirty="0">
              <a:solidFill>
                <a:srgbClr val="17375E"/>
              </a:solidFill>
            </a:endParaRPr>
          </a:p>
        </p:txBody>
      </p:sp>
      <p:pic>
        <p:nvPicPr>
          <p:cNvPr id="1028" name="Picture 4" descr="Резултат с изображение за южен подковонос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33" y="353161"/>
            <a:ext cx="3593001" cy="251510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39552" y="1181454"/>
            <a:ext cx="8208912" cy="5328592"/>
          </a:xfrm>
        </p:spPr>
        <p:txBody>
          <a:bodyPr>
            <a:normAutofit/>
          </a:bodyPr>
          <a:lstStyle/>
          <a:p>
            <a:pPr marL="0" indent="0" algn="ctr">
              <a:spcBef>
                <a:spcPts val="1800"/>
              </a:spcBef>
              <a:buNone/>
            </a:pPr>
            <a:r>
              <a:rPr lang="bg-BG" sz="5800" b="1" dirty="0" smtClean="0">
                <a:solidFill>
                  <a:srgbClr val="1F497D">
                    <a:lumMod val="75000"/>
                  </a:srgbClr>
                </a:solidFill>
              </a:rPr>
              <a:t> </a:t>
            </a:r>
          </a:p>
          <a:p>
            <a:pPr marL="0" indent="0" algn="ctr">
              <a:spcBef>
                <a:spcPts val="1800"/>
              </a:spcBef>
              <a:buNone/>
            </a:pPr>
            <a:r>
              <a:rPr lang="bg-BG" sz="3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БЛАГОДАРЯ ЗА ВНИМАНИЕТО</a:t>
            </a:r>
            <a:r>
              <a:rPr lang="en-US" sz="3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!</a:t>
            </a:r>
            <a:endParaRPr lang="bg-BG" sz="36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0" indent="0" algn="ctr">
              <a:spcBef>
                <a:spcPts val="600"/>
              </a:spcBef>
              <a:buNone/>
            </a:pPr>
            <a:endParaRPr lang="bg-BG" sz="2000" b="1" dirty="0" smtClean="0">
              <a:solidFill>
                <a:srgbClr val="1F497D">
                  <a:lumMod val="75000"/>
                </a:srgbClr>
              </a:solidFill>
            </a:endParaRPr>
          </a:p>
          <a:p>
            <a:pPr marL="0" indent="0" algn="ctr">
              <a:spcBef>
                <a:spcPts val="600"/>
              </a:spcBef>
              <a:buNone/>
            </a:pPr>
            <a:endParaRPr lang="bg-BG" sz="2000" b="1" dirty="0">
              <a:solidFill>
                <a:srgbClr val="1F497D">
                  <a:lumMod val="75000"/>
                </a:srgbClr>
              </a:solidFill>
            </a:endParaRPr>
          </a:p>
          <a:p>
            <a:pPr marL="400050" lvl="1" indent="0" algn="just">
              <a:spcBef>
                <a:spcPts val="600"/>
              </a:spcBef>
              <a:buNone/>
            </a:pPr>
            <a:r>
              <a:rPr lang="bg-BG" sz="1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Главна дирекция „Оперативна програма Околна среда”</a:t>
            </a:r>
          </a:p>
          <a:p>
            <a:pPr marL="400050" lvl="1" indent="0" algn="just">
              <a:spcBef>
                <a:spcPts val="600"/>
              </a:spcBef>
              <a:buNone/>
            </a:pPr>
            <a:r>
              <a:rPr lang="bg-BG" sz="1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Министерство на околната среда и водите</a:t>
            </a:r>
          </a:p>
          <a:p>
            <a:pPr marL="400050" lvl="1" indent="0" algn="just">
              <a:spcBef>
                <a:spcPts val="600"/>
              </a:spcBef>
              <a:buNone/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http://ope.moew.government.bg</a:t>
            </a:r>
            <a:endParaRPr lang="bg-BG" sz="14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400050" lvl="1" indent="0" algn="just">
              <a:spcBef>
                <a:spcPts val="600"/>
              </a:spcBef>
              <a:buNone/>
            </a:pPr>
            <a:r>
              <a:rPr lang="en-US" sz="14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e-mail: programming@moew.government.bg</a:t>
            </a:r>
          </a:p>
        </p:txBody>
      </p:sp>
      <p:pic>
        <p:nvPicPr>
          <p:cNvPr id="3" name="Picture 2" descr="C:\Users\NMihova\Desktop\Capture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1" y="160407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NMihova\Desktop\Capture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4240" y="94133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NMihova\Desktop\Capture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154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66" y="1376773"/>
            <a:ext cx="7772400" cy="684075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ВОДЕНО ОТ ОБЩНОСТИТЕ МЕСТНО РАЗВИТИЕ</a:t>
            </a:r>
            <a: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  <a:t/>
            </a:r>
            <a:b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community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28728" y="2060848"/>
            <a:ext cx="6618740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1859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66" y="1376773"/>
            <a:ext cx="7772400" cy="756083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ПРОГРАМЕН ПЕРИОД 2007 – 2013 г</a:t>
            </a:r>
            <a:r>
              <a:rPr lang="bg-BG" sz="27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  <a:t/>
            </a:r>
            <a:b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611560" y="2492896"/>
            <a:ext cx="7560840" cy="135846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just"/>
            <a:r>
              <a:rPr lang="bg-BG" sz="22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Програма за развитие на селските райони</a:t>
            </a:r>
          </a:p>
          <a:p>
            <a:pPr algn="just"/>
            <a:endParaRPr lang="bg-BG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r>
              <a:rPr lang="ru-RU" sz="22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35 бр. </a:t>
            </a:r>
            <a:r>
              <a:rPr lang="bg-BG" sz="22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Местни</a:t>
            </a:r>
            <a:r>
              <a:rPr lang="ru-RU" sz="22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bg-BG" sz="22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инициативни</a:t>
            </a:r>
            <a:r>
              <a:rPr lang="ru-RU" sz="22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bg-BG" sz="22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групи</a:t>
            </a:r>
            <a:r>
              <a:rPr lang="ru-RU" sz="22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(МИГ)</a:t>
            </a:r>
          </a:p>
          <a:p>
            <a:pPr algn="just"/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611560" y="4365104"/>
            <a:ext cx="7560840" cy="136815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bg-BG" sz="2200" b="1" dirty="0" smtClean="0">
              <a:solidFill>
                <a:srgbClr val="92D050"/>
              </a:solidFill>
              <a:latin typeface="+mj-lt"/>
              <a:ea typeface="+mj-ea"/>
              <a:cs typeface="+mj-cs"/>
            </a:endParaRPr>
          </a:p>
          <a:p>
            <a:pPr algn="just"/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Оперативна програма за развитие на сектор рибарство</a:t>
            </a:r>
          </a:p>
          <a:p>
            <a:pPr algn="just"/>
            <a:endParaRPr lang="bg-BG" sz="2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6 бр. </a:t>
            </a:r>
            <a:r>
              <a:rPr lang="bg-BG" sz="20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Местни инициативни рибарски групи</a:t>
            </a:r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(МИРГ)</a:t>
            </a:r>
          </a:p>
          <a:p>
            <a:pPr algn="just"/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107707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66" y="1376773"/>
            <a:ext cx="7772400" cy="756083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ПРОГРАМЕН ПЕРИОД 2014 – 2020 г.</a:t>
            </a:r>
            <a:b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bg-BG" sz="27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  <a:t/>
            </a:r>
            <a:b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unded Rectangle 7"/>
          <p:cNvSpPr/>
          <p:nvPr/>
        </p:nvSpPr>
        <p:spPr>
          <a:xfrm>
            <a:off x="467544" y="2204864"/>
            <a:ext cx="8280920" cy="41764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bg-BG" sz="24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Многофондово финансиране – ЕЗФРСР, ЕФМДР, ЕСФ и ЕФРР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bg-BG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5 % от ресурса на съответния фонд в програмата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bg-BG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Селски, рибарски райони и територии със специфични характеристики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bg-BG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МИГ/МИРГ с участие на публичния, неправителствения сектор и бизнеса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bg-BG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Подход “отдолу-нагоре”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just"/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61649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66" y="1376773"/>
            <a:ext cx="7772400" cy="756083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  <a:t/>
            </a:r>
            <a:b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482030" y="1421055"/>
            <a:ext cx="8280920" cy="488826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22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Финансиране от ОПОС 2014 – 2020 г.:</a:t>
            </a:r>
          </a:p>
          <a:p>
            <a:pPr algn="just"/>
            <a:r>
              <a:rPr lang="bg-BG" sz="22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Приоритетна ос 3 „Натура 2000 и биоразнообразие“</a:t>
            </a:r>
          </a:p>
          <a:p>
            <a:pPr algn="just"/>
            <a:endParaRPr lang="bg-BG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22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Безвъзмездна финансова помощ (БФП): </a:t>
            </a:r>
          </a:p>
          <a:p>
            <a:pPr algn="just"/>
            <a:r>
              <a:rPr lang="bg-BG" sz="22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100 % от общите допустими разходи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22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Максимален размер на БФП за изпълнение на </a:t>
            </a:r>
            <a:r>
              <a:rPr lang="bg-BG" sz="22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дейности: </a:t>
            </a:r>
            <a:endParaRPr lang="bg-BG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r>
              <a:rPr lang="bg-BG" sz="22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До 60 евро за 1 хектар (не са компенсаторни плащания)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22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Допустими бенефициенти: </a:t>
            </a:r>
          </a:p>
          <a:p>
            <a:pPr algn="just"/>
            <a:r>
              <a:rPr lang="bg-BG" sz="22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Юридически лица с нестопанска цел и общини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just"/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3628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66" y="1376773"/>
            <a:ext cx="7772400" cy="756083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  <a:t/>
            </a:r>
            <a:b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619673" y="1484784"/>
            <a:ext cx="6336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ОПЕРАТИВНА ПРОГРАМА “ОКОЛНА СРЕДА 2014 – 2020 г.” и ВОДЕНО ОТ ОБЩНОСТИТЕ МЕСТНО РАЗВИТИЕ </a:t>
            </a:r>
            <a:endParaRPr lang="bg-BG" sz="16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482030" y="2420888"/>
            <a:ext cx="8280920" cy="374441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 typeface="Arial" pitchFamily="34" charset="0"/>
              <a:buChar char="•"/>
            </a:pPr>
            <a:endParaRPr lang="en-US" sz="2200" b="1" dirty="0" smtClean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sz="2200" b="1" dirty="0" smtClean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sz="2200" b="1" dirty="0" smtClean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en-US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2200" b="1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Припознаване </a:t>
            </a:r>
            <a:r>
              <a:rPr lang="bg-BG" sz="22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мрежата Натура 2000 като възможност, а не като ограничение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22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Опазване на биоразнообразието от местните общности, които най-добре го познават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22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Създаване на работни места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22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Повишаване на капацитета на общността</a:t>
            </a:r>
          </a:p>
          <a:p>
            <a:pPr algn="just"/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just"/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7282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66" y="1376773"/>
            <a:ext cx="7772400" cy="756083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  <a:t/>
            </a:r>
            <a:b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ounded Rectangle 9"/>
          <p:cNvSpPr/>
          <p:nvPr/>
        </p:nvSpPr>
        <p:spPr>
          <a:xfrm>
            <a:off x="482030" y="1421055"/>
            <a:ext cx="8280920" cy="488826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Общ ресурс за подхода ВОМР от ОПОС 2014 – 2020 г.: </a:t>
            </a:r>
          </a:p>
          <a:p>
            <a:pPr algn="just"/>
            <a:r>
              <a:rPr lang="bg-BG" sz="20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38 057 831 лева</a:t>
            </a:r>
          </a:p>
          <a:p>
            <a:pPr algn="just"/>
            <a:endParaRPr lang="bg-BG" sz="2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algn="just"/>
            <a:endParaRPr lang="bg-BG" sz="2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Общ размер на финансовата помощ за първия прием по </a:t>
            </a:r>
            <a:r>
              <a:rPr lang="bg-BG" sz="2000" b="1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подмярка</a:t>
            </a:r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19.2 на ПРСР 2014 – 2020 г.: </a:t>
            </a:r>
          </a:p>
          <a:p>
            <a:pPr algn="just"/>
            <a:r>
              <a:rPr lang="bg-BG" sz="20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3 147 042  лева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bg-BG" sz="2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bg-BG" sz="2000" b="1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  <a:p>
            <a:pPr marL="342900" indent="-342900" algn="just">
              <a:buFont typeface="Arial" pitchFamily="34" charset="0"/>
              <a:buChar char="•"/>
            </a:pPr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Общ размер на безвъзмездната финансова помощ за втория прием по </a:t>
            </a:r>
            <a:r>
              <a:rPr lang="bg-BG" sz="2000" b="1" dirty="0" err="1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подмярка</a:t>
            </a:r>
            <a:r>
              <a:rPr lang="bg-BG" sz="2000" b="1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19.2.: </a:t>
            </a:r>
          </a:p>
          <a:p>
            <a:pPr algn="just"/>
            <a:r>
              <a:rPr lang="bg-BG" sz="2000" dirty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Остатъкът след първия прием - 34 910 789 лева</a:t>
            </a: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ru-RU" sz="2200" b="1" dirty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marL="342900" indent="-342900" algn="just">
              <a:buFont typeface="Arial" pitchFamily="34" charset="0"/>
              <a:buChar char="•"/>
            </a:pPr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  <a:p>
            <a:pPr algn="just"/>
            <a:endParaRPr lang="bg-BG" sz="2200" b="1" dirty="0" smtClean="0">
              <a:solidFill>
                <a:schemeClr val="tx2">
                  <a:lumMod val="7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532779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66" y="1376773"/>
            <a:ext cx="7772400" cy="756083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  <a:t/>
            </a:r>
            <a:b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Резултат с изображение за айтоска планина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496" y="1496495"/>
            <a:ext cx="3240360" cy="21602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Резултат с изображение за ахелой равда несебър">
            <a:hlinkClick r:id="rId8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668" y="1496496"/>
            <a:ext cx="3464986" cy="216023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Резултат с изображение за зз камчийска и еменска планина">
            <a:hlinkClick r:id="rId10"/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98" y="3970975"/>
            <a:ext cx="3256755" cy="24322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34298" y="3683579"/>
            <a:ext cx="3256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Защитена зона Айтоска планина</a:t>
            </a:r>
            <a:endParaRPr lang="bg-BG" sz="11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4958" y="3683579"/>
            <a:ext cx="332876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Защитена зона Ахелой-Равда-Несебър</a:t>
            </a:r>
            <a:endParaRPr lang="bg-BG" sz="11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3933" y="6413878"/>
            <a:ext cx="32289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Защитена зона Камчийска и Еменска планина</a:t>
            </a:r>
            <a:endParaRPr lang="bg-BG" sz="11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1032" name="Picture 8" descr="Резултат с изображение за защитена зона поморие">
            <a:hlinkClick r:id="rId12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2668" y="4081647"/>
            <a:ext cx="3464986" cy="232154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4785715" y="6403187"/>
            <a:ext cx="3256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Защитена зона Поморие</a:t>
            </a:r>
            <a:endParaRPr lang="bg-BG" sz="11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8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8366" y="1376773"/>
            <a:ext cx="7772400" cy="756083"/>
          </a:xfrm>
        </p:spPr>
        <p:txBody>
          <a:bodyPr>
            <a:normAutofit fontScale="90000"/>
          </a:bodyPr>
          <a:lstStyle/>
          <a:p>
            <a: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en-US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bg-BG" sz="2800" b="1" dirty="0" smtClean="0">
                <a:solidFill>
                  <a:srgbClr val="1F497D">
                    <a:lumMod val="75000"/>
                  </a:srgbClr>
                </a:solidFill>
              </a:rPr>
            </a:br>
            <a:r>
              <a:rPr lang="ru-RU" sz="2800" b="1" dirty="0">
                <a:solidFill>
                  <a:srgbClr val="1F497D">
                    <a:lumMod val="75000"/>
                  </a:srgbClr>
                </a:solidFill>
              </a:rPr>
              <a:t/>
            </a:r>
            <a:br>
              <a:rPr lang="ru-RU" sz="2800" b="1" dirty="0">
                <a:solidFill>
                  <a:srgbClr val="1F497D">
                    <a:lumMod val="75000"/>
                  </a:srgbClr>
                </a:solidFill>
              </a:rPr>
            </a:br>
            <a: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  <a:t/>
            </a:r>
            <a:br>
              <a:rPr lang="en-US" sz="4000" dirty="0">
                <a:solidFill>
                  <a:prstClr val="black">
                    <a:lumMod val="65000"/>
                    <a:lumOff val="35000"/>
                  </a:prstClr>
                </a:solidFill>
              </a:rPr>
            </a:br>
            <a:endParaRPr lang="en-US" sz="2800" dirty="0">
              <a:solidFill>
                <a:schemeClr val="accent3">
                  <a:lumMod val="75000"/>
                </a:schemeClr>
              </a:solidFill>
            </a:endParaRPr>
          </a:p>
        </p:txBody>
      </p:sp>
      <p:pic>
        <p:nvPicPr>
          <p:cNvPr id="1026" name="Picture 2" descr="C:\Users\NMihova\Desktop\Capture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86445"/>
            <a:ext cx="1368152" cy="11201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NMihova\Desktop\Capture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3418" y="86445"/>
            <a:ext cx="1213282" cy="1334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NMihova\Desktop\Capture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26110"/>
            <a:ext cx="3769548" cy="655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034298" y="3715650"/>
            <a:ext cx="325675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Защитена зона Никополско плато</a:t>
            </a:r>
            <a:endParaRPr lang="bg-BG" sz="11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804958" y="3683579"/>
            <a:ext cx="302987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Защитена зона Обнова – Караман дол</a:t>
            </a:r>
            <a:endParaRPr lang="bg-BG" sz="11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53933" y="6413878"/>
            <a:ext cx="322892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Защитена зона Персина</a:t>
            </a:r>
            <a:endParaRPr lang="bg-BG" sz="11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2050" name="Picture 2" descr="http://natura2000.moew.government.bg/PublicDownloads/Auto/PS_SCI/BG0000247/BG0000247_Photo_1_2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0694" y="1496496"/>
            <a:ext cx="3240359" cy="2208931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natura2000.moew.government.bg/PublicDownloads/Auto/PS_SCI/BG0000239/BG0000239_Photo_1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959" y="1496497"/>
            <a:ext cx="3029878" cy="218708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destinacia.bg/wp-content/uploads/2014/08/pers1-654x435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4298" y="4087960"/>
            <a:ext cx="3256755" cy="224904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10" descr="Природен парк Персина - фауна"/>
          <p:cNvSpPr>
            <a:spLocks noChangeAspect="1" noChangeArrowheads="1"/>
          </p:cNvSpPr>
          <p:nvPr/>
        </p:nvSpPr>
        <p:spPr bwMode="auto">
          <a:xfrm>
            <a:off x="-31750" y="-136525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/>
          </a:p>
        </p:txBody>
      </p:sp>
      <p:pic>
        <p:nvPicPr>
          <p:cNvPr id="2060" name="Picture 12" descr="Резултат с изображение за защитена зона персина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958" y="4062783"/>
            <a:ext cx="3029878" cy="2274226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4804959" y="6413878"/>
            <a:ext cx="302845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100" dirty="0" smtClean="0">
                <a:solidFill>
                  <a:schemeClr val="accent3">
                    <a:lumMod val="75000"/>
                  </a:schemeClr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Защитена зона Персина</a:t>
            </a:r>
            <a:endParaRPr lang="bg-BG" sz="1100" dirty="0">
              <a:solidFill>
                <a:schemeClr val="accent3">
                  <a:lumMod val="75000"/>
                </a:schemeClr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59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6371</TotalTime>
  <Words>543</Words>
  <Application>Microsoft Office PowerPoint</Application>
  <PresentationFormat>On-screen Show (4:3)</PresentationFormat>
  <Paragraphs>174</Paragraphs>
  <Slides>17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Office Theme</vt:lpstr>
      <vt:lpstr>1_Office Theme</vt:lpstr>
      <vt:lpstr>2_Office Theme</vt:lpstr>
      <vt:lpstr>ВЪЗМОЖНОСТИ ЗА  ФИНАНСИРАНЕ НА ПРОЕКТИ ПО ОПЕРАТИВНА ПРОГРАМА ОКОЛНА СРЕДА 2014 – 2020 г.  ЧРЕЗ ПОДХОДА  „ВОДЕНО ОТ ОБЩНОСТНИТЕ МЕСТНО РАЗВИТИЕ“</vt:lpstr>
      <vt:lpstr> ВОДЕНО ОТ ОБЩНОСТИТЕ МЕСТНО РАЗВИТИЕ </vt:lpstr>
      <vt:lpstr>     ПРОГРАМЕН ПЕРИОД 2007 – 2013 г.    </vt:lpstr>
      <vt:lpstr>     ПРОГРАМЕН ПЕРИОД 2014 – 2020 г.    </vt:lpstr>
      <vt:lpstr>         </vt:lpstr>
      <vt:lpstr>         </vt:lpstr>
      <vt:lpstr>         </vt:lpstr>
      <vt:lpstr>         </vt:lpstr>
      <vt:lpstr>         </vt:lpstr>
      <vt:lpstr>     Цели на процедурата за първия прием     </vt:lpstr>
      <vt:lpstr>     Цели на процедурата за втория прием     </vt:lpstr>
      <vt:lpstr>      Подобряване на природозащитното състояние на видове от мрежата Натура 2000      </vt:lpstr>
      <vt:lpstr>PowerPoint Presentation</vt:lpstr>
      <vt:lpstr>PowerPoint Presentation</vt:lpstr>
      <vt:lpstr>http://natura2000.moew.government.bg/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DVasileva</dc:creator>
  <cp:lastModifiedBy>VBubova</cp:lastModifiedBy>
  <cp:revision>1142</cp:revision>
  <cp:lastPrinted>2015-02-12T12:13:46Z</cp:lastPrinted>
  <dcterms:created xsi:type="dcterms:W3CDTF">2013-04-02T07:50:56Z</dcterms:created>
  <dcterms:modified xsi:type="dcterms:W3CDTF">2016-09-28T08:52:36Z</dcterms:modified>
</cp:coreProperties>
</file>