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93" r:id="rId3"/>
    <p:sldId id="309" r:id="rId4"/>
    <p:sldId id="311" r:id="rId5"/>
    <p:sldId id="295" r:id="rId6"/>
    <p:sldId id="316" r:id="rId7"/>
    <p:sldId id="31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000" autoAdjust="0"/>
  </p:normalViewPr>
  <p:slideViewPr>
    <p:cSldViewPr>
      <p:cViewPr>
        <p:scale>
          <a:sx n="60" d="100"/>
          <a:sy n="60" d="100"/>
        </p:scale>
        <p:origin x="-2448" y="-7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4E366-08EB-448C-A7DE-4AFD8499ECA3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DAC40-929A-4182-901A-79F82F9D2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88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DAC40-929A-4182-901A-79F82F9D27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15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Word_97_-_2003_Document1.doc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jpeg"/><Relationship Id="rId5" Type="http://schemas.openxmlformats.org/officeDocument/2006/relationships/image" Target="../media/image3.jpeg"/><Relationship Id="rId4" Type="http://schemas.openxmlformats.org/officeDocument/2006/relationships/image" Target="../media/image8.png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2" Type="http://schemas.openxmlformats.org/officeDocument/2006/relationships/hyperlink" Target="mailto:programming@moew.government.b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61350" y="150721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Мерки за въвеждане на решения за превенция и управление на риска от наводнения, в т.ч. екосистемно базирани решения</a:t>
            </a:r>
            <a:endParaRPr lang="en-US" sz="28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47892" y="5445224"/>
            <a:ext cx="6400800" cy="1152128"/>
          </a:xfrm>
        </p:spPr>
        <p:txBody>
          <a:bodyPr>
            <a:normAutofit fontScale="55000" lnSpcReduction="20000"/>
          </a:bodyPr>
          <a:lstStyle/>
          <a:p>
            <a:r>
              <a:rPr lang="bg-BG" dirty="0" smtClean="0"/>
              <a:t>Албена Мирчева</a:t>
            </a:r>
          </a:p>
          <a:p>
            <a:r>
              <a:rPr lang="bg-BG" dirty="0" smtClean="0"/>
              <a:t>ГД ОПОС</a:t>
            </a:r>
          </a:p>
          <a:p>
            <a:endParaRPr lang="bg-BG" dirty="0"/>
          </a:p>
          <a:p>
            <a:r>
              <a:rPr lang="bg-BG" dirty="0" smtClean="0"/>
              <a:t>София, </a:t>
            </a:r>
            <a:r>
              <a:rPr lang="bg-BG" dirty="0"/>
              <a:t>29 септември 2016 г.</a:t>
            </a:r>
            <a:endParaRPr lang="en-US" dirty="0"/>
          </a:p>
          <a:p>
            <a:endParaRPr lang="bg-BG" dirty="0"/>
          </a:p>
        </p:txBody>
      </p:sp>
      <p:pic>
        <p:nvPicPr>
          <p:cNvPr id="10" name="Picture 4" descr="C:\Users\NMihova\Desktop\Capture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74" y="573589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277" y="172607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1142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2924944"/>
            <a:ext cx="7522325" cy="2373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1789918"/>
            <a:ext cx="8229600" cy="412314"/>
          </a:xfrm>
        </p:spPr>
        <p:txBody>
          <a:bodyPr>
            <a:normAutofit fontScale="90000"/>
          </a:bodyPr>
          <a:lstStyle/>
          <a:p>
            <a:r>
              <a:rPr lang="bg-BG" sz="1600" b="1" dirty="0" smtClean="0">
                <a:solidFill>
                  <a:srgbClr val="19501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bg-BG" sz="1600" b="1" dirty="0" smtClean="0">
                <a:solidFill>
                  <a:srgbClr val="19501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bg-BG" sz="1600" b="1" dirty="0">
                <a:solidFill>
                  <a:srgbClr val="19501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bg-BG" sz="1600" b="1" dirty="0">
                <a:solidFill>
                  <a:srgbClr val="19501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bg-BG" sz="1600" b="1" dirty="0" smtClean="0">
                <a:solidFill>
                  <a:srgbClr val="19501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bg-BG" sz="1600" b="1" dirty="0" smtClean="0">
                <a:solidFill>
                  <a:srgbClr val="19501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bg-BG" sz="1600" b="1" dirty="0">
              <a:solidFill>
                <a:srgbClr val="195019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3" y="1700808"/>
            <a:ext cx="8712968" cy="4608512"/>
          </a:xfrm>
        </p:spPr>
        <p:txBody>
          <a:bodyPr>
            <a:normAutofit/>
          </a:bodyPr>
          <a:lstStyle/>
          <a:p>
            <a:pPr marL="93663" indent="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None/>
              <a:tabLst>
                <a:tab pos="447675" algn="l"/>
              </a:tabLst>
            </a:pPr>
            <a:endParaRPr lang="bg-BG" sz="1800" b="1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93663" indent="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None/>
              <a:tabLst>
                <a:tab pos="447675" algn="l"/>
              </a:tabLst>
            </a:pPr>
            <a:r>
              <a:rPr lang="bg-BG" sz="1800" b="1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	</a:t>
            </a:r>
          </a:p>
          <a:p>
            <a:pPr marL="93663" indent="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None/>
              <a:tabLst>
                <a:tab pos="447675" algn="l"/>
              </a:tabLst>
            </a:pPr>
            <a:r>
              <a:rPr lang="bg-BG" sz="1800" b="1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	</a:t>
            </a:r>
            <a:r>
              <a:rPr lang="bg-BG" sz="2800" b="1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Цели на процедурата:</a:t>
            </a:r>
            <a:endParaRPr lang="en-US" sz="2800" b="1" dirty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3656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tabLst>
                <a:tab pos="447675" algn="l"/>
              </a:tabLst>
            </a:pPr>
            <a:endParaRPr lang="en-US" sz="9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656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tabLst>
                <a:tab pos="447675" algn="l"/>
              </a:tabLst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Повишаване защитата на населението чрез подобряване техническото състояние на общински язовири и прилежащите им съоръжения, вкл. чрез изпълнение на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“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зелени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”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мерки в 500 - метровия участък на реката след язовирната стена, както и в участъка, разположен между язовира и населеното място;</a:t>
            </a:r>
          </a:p>
          <a:p>
            <a:pPr marL="436563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tabLst>
                <a:tab pos="447675" algn="l"/>
              </a:tabLst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Повишаване подготвеността и реакцията на населението в случай на наводнение.</a:t>
            </a:r>
            <a:endParaRPr lang="en-US" sz="2000" dirty="0">
              <a:solidFill>
                <a:schemeClr val="accent3">
                  <a:lumMod val="75000"/>
                </a:schemeClr>
              </a:solidFill>
              <a:latin typeface="Arial"/>
              <a:cs typeface="Arial"/>
            </a:endParaRPr>
          </a:p>
          <a:p>
            <a:pPr marL="93663" indent="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None/>
              <a:tabLst>
                <a:tab pos="447675" algn="l"/>
              </a:tabLst>
            </a:pPr>
            <a:r>
              <a:rPr lang="bg-BG" sz="18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sz="18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9908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NMihova\Desktop\Capture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74" y="573589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277" y="172607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26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3" y="1772816"/>
            <a:ext cx="5400599" cy="4284475"/>
          </a:xfrm>
        </p:spPr>
        <p:txBody>
          <a:bodyPr>
            <a:noAutofit/>
          </a:bodyPr>
          <a:lstStyle/>
          <a:p>
            <a:pPr marL="355600" indent="-261938" algn="just">
              <a:spcBef>
                <a:spcPts val="1200"/>
              </a:spcBef>
              <a:spcAft>
                <a:spcPts val="600"/>
              </a:spcAft>
              <a:tabLst>
                <a:tab pos="447675" algn="l"/>
              </a:tabLst>
            </a:pPr>
            <a:endParaRPr lang="bg-BG" sz="2000" dirty="0" smtClean="0">
              <a:solidFill>
                <a:schemeClr val="accent3">
                  <a:lumMod val="75000"/>
                </a:schemeClr>
              </a:solidFill>
              <a:latin typeface="Arial"/>
              <a:cs typeface="Arial"/>
            </a:endParaRPr>
          </a:p>
          <a:p>
            <a:pPr marL="355600" indent="-261938" algn="just">
              <a:spcBef>
                <a:spcPts val="1200"/>
              </a:spcBef>
              <a:spcAft>
                <a:spcPts val="600"/>
              </a:spcAft>
              <a:tabLst>
                <a:tab pos="447675" algn="l"/>
              </a:tabLst>
            </a:pPr>
            <a:r>
              <a:rPr lang="bg-BG" sz="2000" b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Вид </a:t>
            </a:r>
            <a:r>
              <a:rPr lang="bg-BG" sz="20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на процедурата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:</a:t>
            </a:r>
            <a:r>
              <a:rPr lang="bg-BG" sz="20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процедура </a:t>
            </a:r>
            <a:r>
              <a:rPr lang="bg-BG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чрез подбор на проекти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;</a:t>
            </a:r>
          </a:p>
          <a:p>
            <a:pPr marL="355600" indent="-261938" algn="just">
              <a:spcBef>
                <a:spcPts val="1200"/>
              </a:spcBef>
              <a:spcAft>
                <a:spcPts val="600"/>
              </a:spcAft>
              <a:tabLst>
                <a:tab pos="447675" algn="l"/>
              </a:tabLst>
            </a:pPr>
            <a:r>
              <a:rPr lang="bg-BG" sz="20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Бюджет на процедурата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:</a:t>
            </a:r>
            <a:r>
              <a:rPr lang="bg-BG" sz="20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20 000 000</a:t>
            </a:r>
            <a:r>
              <a:rPr lang="bg-BG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лв.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;</a:t>
            </a:r>
          </a:p>
          <a:p>
            <a:pPr marL="355600" indent="-261938" algn="just">
              <a:spcBef>
                <a:spcPts val="1200"/>
              </a:spcBef>
              <a:spcAft>
                <a:spcPts val="600"/>
              </a:spcAft>
              <a:tabLst>
                <a:tab pos="447675" algn="l"/>
              </a:tabLst>
            </a:pPr>
            <a:r>
              <a:rPr lang="bg-BG" sz="20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Допустими бенефициенти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: </a:t>
            </a:r>
            <a:r>
              <a:rPr lang="bg-BG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общини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;</a:t>
            </a:r>
          </a:p>
          <a:p>
            <a:pPr marL="355600" indent="-261938" algn="just">
              <a:spcBef>
                <a:spcPts val="1200"/>
              </a:spcBef>
              <a:spcAft>
                <a:spcPts val="600"/>
              </a:spcAft>
              <a:tabLst>
                <a:tab pos="447675" algn="l"/>
              </a:tabLst>
            </a:pPr>
            <a:r>
              <a:rPr lang="bg-BG" sz="20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Дата на </a:t>
            </a:r>
            <a:r>
              <a:rPr lang="bg-BG" sz="2000" b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обявяване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:</a:t>
            </a:r>
            <a:r>
              <a:rPr lang="bg-BG" sz="2000" b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bg-BG" sz="20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четвърто тримесечие </a:t>
            </a:r>
            <a:r>
              <a:rPr lang="bg-BG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на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2016</a:t>
            </a:r>
            <a:r>
              <a:rPr lang="bg-BG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год.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;</a:t>
            </a:r>
          </a:p>
          <a:p>
            <a:pPr marL="355600" indent="-261938" algn="just">
              <a:spcBef>
                <a:spcPts val="1200"/>
              </a:spcBef>
              <a:spcAft>
                <a:spcPts val="600"/>
              </a:spcAft>
              <a:tabLst>
                <a:tab pos="447675" algn="l"/>
              </a:tabLst>
            </a:pPr>
            <a:r>
              <a:rPr lang="bg-BG" sz="20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Срок за кандидатстване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: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6 месеца от датата на обявяване на процедурата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24128" y="2704728"/>
            <a:ext cx="3282210" cy="2956519"/>
          </a:xfrm>
          <a:prstGeom prst="rect">
            <a:avLst/>
          </a:prstGeom>
          <a:noFill/>
          <a:ln w="9525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Content Placeholder 12"/>
          <p:cNvSpPr txBox="1">
            <a:spLocks/>
          </p:cNvSpPr>
          <p:nvPr/>
        </p:nvSpPr>
        <p:spPr>
          <a:xfrm>
            <a:off x="323528" y="2348880"/>
            <a:ext cx="8496944" cy="711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3663" indent="0" algn="ctr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None/>
              <a:tabLst>
                <a:tab pos="447675" algn="l"/>
              </a:tabLst>
            </a:pPr>
            <a:endParaRPr lang="en-US" sz="20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1142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74" y="573589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277" y="172607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32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700808"/>
            <a:ext cx="5050904" cy="5040560"/>
          </a:xfrm>
        </p:spPr>
        <p:txBody>
          <a:bodyPr>
            <a:normAutofit fontScale="62500" lnSpcReduction="20000"/>
          </a:bodyPr>
          <a:lstStyle/>
          <a:p>
            <a:pPr marL="93662" indent="0">
              <a:spcBef>
                <a:spcPts val="1200"/>
              </a:spcBef>
              <a:spcAft>
                <a:spcPts val="600"/>
              </a:spcAft>
              <a:buNone/>
              <a:tabLst>
                <a:tab pos="447675" algn="l"/>
              </a:tabLst>
            </a:pPr>
            <a:r>
              <a:rPr lang="ru-RU" sz="26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Обхват на процедурата </a:t>
            </a:r>
          </a:p>
          <a:p>
            <a:pPr marL="436562" algn="just">
              <a:spcBef>
                <a:spcPts val="1200"/>
              </a:spcBef>
              <a:spcAft>
                <a:spcPts val="600"/>
              </a:spcAft>
              <a:tabLst>
                <a:tab pos="447675" algn="l"/>
              </a:tabLst>
            </a:pP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Мерки в </a:t>
            </a: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съответствие с мерките за намаляване на риска от наводнения в Плановете за управление на риска от </a:t>
            </a: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наводнения;</a:t>
            </a:r>
            <a:endParaRPr lang="ru-RU" sz="22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6562" algn="just">
              <a:spcBef>
                <a:spcPts val="1200"/>
              </a:spcBef>
              <a:spcAft>
                <a:spcPts val="600"/>
              </a:spcAft>
              <a:tabLst>
                <a:tab pos="447675" algn="l"/>
              </a:tabLst>
            </a:pP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Мерки за подобряване на</a:t>
            </a:r>
            <a:r>
              <a:rPr lang="ru-RU" sz="22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техническото</a:t>
            </a:r>
            <a:r>
              <a:rPr lang="ru-RU" sz="22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състояние</a:t>
            </a:r>
            <a:r>
              <a:rPr lang="ru-RU" sz="22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ru-RU" sz="22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общински</a:t>
            </a:r>
            <a:r>
              <a:rPr lang="ru-RU" sz="2200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язовири в </a:t>
            </a: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неизправно/ предаварийно техническо състояние съгласно класификацията на Наредбата по чл. 141, ал. 2 от Закона за водите (ЗВ)</a:t>
            </a:r>
            <a:r>
              <a:rPr lang="ru-RU" sz="22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36563" lvl="1" indent="-3429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447675" algn="l"/>
              </a:tabLst>
            </a:pP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Мерки</a:t>
            </a:r>
            <a:r>
              <a:rPr lang="ru-RU" sz="2200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възстановяване на първоначалните параметри на </a:t>
            </a:r>
            <a:r>
              <a:rPr lang="bg-BG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общински </a:t>
            </a: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язовири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неизправно/ предаварийно техническо състояние съгласно класификацията на Наредбата по чл. 141, ал. 2 от Закона за водите (ЗВ</a:t>
            </a: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US" sz="22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6563" lvl="1" indent="-3429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447675" algn="l"/>
              </a:tabLst>
            </a:pP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„Зелени“ мерки в 500 - метровия участък на реката след язовирната стена, както и в участъка, разположен между язовира и населеното място – до 10 % от стойността на инвестиционните разходи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36563" lvl="1" indent="-342900" algn="just">
              <a:lnSpc>
                <a:spcPct val="110000"/>
              </a:lnSpc>
              <a:spcBef>
                <a:spcPts val="200"/>
              </a:spcBef>
              <a:spcAft>
                <a:spcPts val="200"/>
              </a:spcAft>
              <a:buFont typeface="Arial" pitchFamily="34" charset="0"/>
              <a:buChar char="•"/>
              <a:tabLst>
                <a:tab pos="447675" algn="l"/>
              </a:tabLst>
            </a:pP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Мерки за повишаване на подготвеността и реакцията на населението в случай на наводнение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10 % от стойността на инвестиционните разходи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55600" indent="-261938" algn="just">
              <a:spcBef>
                <a:spcPts val="1200"/>
              </a:spcBef>
              <a:spcAft>
                <a:spcPts val="600"/>
              </a:spcAft>
              <a:tabLst>
                <a:tab pos="447675" algn="l"/>
              </a:tabLst>
            </a:pPr>
            <a:endParaRPr lang="en-US" sz="20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24700" y="2708920"/>
            <a:ext cx="3403859" cy="2880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1142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74" y="573589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NMihova\Desktop\Capture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277" y="172607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41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3" y="1700808"/>
            <a:ext cx="5400599" cy="47525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bg-BG" sz="1800" b="1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3712" lvl="1" indent="0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None/>
              <a:tabLst>
                <a:tab pos="447675" algn="l"/>
              </a:tabLst>
            </a:pPr>
            <a:r>
              <a:rPr lang="bg-BG" sz="1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Водещи критерии за оценка на проектни     предложения</a:t>
            </a:r>
            <a:endParaRPr lang="en-US" sz="18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bg-BG" sz="1200" i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ru-RU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Брой на населението, попадащо в риск;</a:t>
            </a:r>
            <a:endParaRPr lang="bg-BG" sz="18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Райони със значителен потенциален риск от наводнения (РЗПРН)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ru-RU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Подобряване на защитата на социална, техническа и критична инфраструктура</a:t>
            </a:r>
            <a:r>
              <a:rPr lang="en-US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Степен на неизправност на язовира и прилежащите му съоръжения;</a:t>
            </a: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Каскадно разположени язовири над населени места.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04864"/>
            <a:ext cx="3338115" cy="3441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NMihova\Desktop\Capture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1142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74" y="573589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NMihova\Desktop\Capture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277" y="172607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Object 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803211"/>
              </p:ext>
            </p:extLst>
          </p:nvPr>
        </p:nvGraphicFramePr>
        <p:xfrm>
          <a:off x="2704974" y="563313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Document" showAsIcon="1" r:id="rId8" imgW="914400" imgH="771480" progId="Word.Document.8">
                  <p:embed/>
                </p:oleObj>
              </mc:Choice>
              <mc:Fallback>
                <p:oleObj name="Document" showAsIcon="1" r:id="rId8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704974" y="563313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7203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3" y="1916832"/>
            <a:ext cx="5956968" cy="4752528"/>
          </a:xfrm>
        </p:spPr>
        <p:txBody>
          <a:bodyPr>
            <a:normAutofit fontScale="85000" lnSpcReduction="20000"/>
          </a:bodyPr>
          <a:lstStyle/>
          <a:p>
            <a:pPr marL="493712" lvl="1" indent="0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None/>
              <a:tabLst>
                <a:tab pos="447675" algn="l"/>
              </a:tabLst>
            </a:pPr>
            <a:r>
              <a:rPr lang="bg-BG" sz="21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Документи</a:t>
            </a:r>
            <a:endParaRPr lang="en-US" sz="21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bg-BG" sz="1200" i="1" dirty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ru-RU" sz="21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Проучване и обследване на язовирите и съоръженията към тях за установяване на техническите им харектеристики;</a:t>
            </a:r>
            <a:endParaRPr lang="bg-BG" sz="21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ru-RU" sz="21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Работен проект за предвидените строително-монтажни работи с количествена сметка</a:t>
            </a:r>
            <a:r>
              <a:rPr lang="en-US" sz="21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ru-RU" sz="21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Становище на компетентния орган по околна среда за уточняване на приложимата процедура по гл. VI от Закон за опазване на околната среда (ЗООС) и/или чл. 31 от Закон за биологичното разнообразие (ЗБР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1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bg-BG" sz="2100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ru-RU" sz="21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 за общинска собственост или друг документ, удостоверяващ правата върху имота;</a:t>
            </a:r>
            <a:endParaRPr lang="bg-BG" sz="21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ru-RU" sz="21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Авариен план</a:t>
            </a:r>
            <a:r>
              <a:rPr lang="en-US" sz="21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ru-RU" sz="21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за експлоатация и инструкции за експлоатация;</a:t>
            </a:r>
          </a:p>
          <a:p>
            <a:pPr marL="609600" lvl="1" indent="-342900" algn="just">
              <a:buFont typeface="Arial" pitchFamily="34" charset="0"/>
              <a:buChar char="•"/>
            </a:pPr>
            <a:r>
              <a:rPr lang="ru-RU" sz="21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Констативен протокол от оглед на язовирната стена и съоръженията към нея.</a:t>
            </a:r>
            <a:endParaRPr lang="en-US" sz="21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342900" algn="just">
              <a:buFont typeface="Arial" pitchFamily="34" charset="0"/>
              <a:buChar char="•"/>
            </a:pPr>
            <a:endParaRPr lang="bg-BG" sz="2100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342900" algn="just">
              <a:buFont typeface="Arial" pitchFamily="34" charset="0"/>
              <a:buChar char="•"/>
            </a:pPr>
            <a:endParaRPr lang="bg-BG" sz="2100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lvl="1" indent="-342900" algn="just">
              <a:buFont typeface="Arial" pitchFamily="34" charset="0"/>
              <a:buChar char="•"/>
            </a:pPr>
            <a:endParaRPr lang="en-US" sz="21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18237" y="2564904"/>
            <a:ext cx="292576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1142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74" y="573589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NMihova\Desktop\Capture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277" y="172607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86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11163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programming@moew.government.bg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 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</a:p>
        </p:txBody>
      </p:sp>
      <p:pic>
        <p:nvPicPr>
          <p:cNvPr id="8" name="Picture 2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1142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74" y="573589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NMihova\Desktop\Capture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5277" y="172607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76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3236</TotalTime>
  <Words>139</Words>
  <Application>Microsoft Office PowerPoint</Application>
  <PresentationFormat>On-screen Show (4:3)</PresentationFormat>
  <Paragraphs>47</Paragraphs>
  <Slides>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Microsoft Word 97 - 2003 Document</vt:lpstr>
      <vt:lpstr>Мерки за въвеждане на решения за превенция и управление на риска от наводнения, в т.ч. екосистемно базирани решения</vt:lpstr>
      <vt:lpstr>   </vt:lpstr>
      <vt:lpstr>PowerPoint Presentation</vt:lpstr>
      <vt:lpstr>PowerPoint Presentation</vt:lpstr>
      <vt:lpstr>PowerPoint Presentation</vt:lpstr>
      <vt:lpstr>PowerPoint Presentation</vt:lpstr>
      <vt:lpstr>  БЛАГОДАРЯ ЗА ВНИМАНИЕТО!   programming@moew.government.bg 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AMircheva</cp:lastModifiedBy>
  <cp:revision>431</cp:revision>
  <dcterms:created xsi:type="dcterms:W3CDTF">2015-09-08T07:54:54Z</dcterms:created>
  <dcterms:modified xsi:type="dcterms:W3CDTF">2016-09-28T09:28:50Z</dcterms:modified>
</cp:coreProperties>
</file>