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747" autoAdjust="0"/>
  </p:normalViewPr>
  <p:slideViewPr>
    <p:cSldViewPr>
      <p:cViewPr varScale="1">
        <p:scale>
          <a:sx n="74" d="100"/>
          <a:sy n="74" d="100"/>
        </p:scale>
        <p:origin x="-20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95466-9F6D-48F1-8045-E214CC6152D2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9936F-9D7D-4755-B81F-91DEC26892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5405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2847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9936F-9D7D-4755-B81F-91DEC268928C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2608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09936F-9D7D-4755-B81F-91DEC268928C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298012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4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01365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74961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565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53299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7101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64511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67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13061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5237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1524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8584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67878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CD51E-9073-4EE3-8D6D-53C3B4892F54}" type="datetimeFigureOut">
              <a:rPr lang="bg-BG" smtClean="0"/>
              <a:t>28.09.2016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6128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2492896"/>
            <a:ext cx="806583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bg-BG" sz="3200" b="1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Изменение във Вътрешни </a:t>
            </a:r>
            <a:r>
              <a:rPr lang="bg-BG" sz="3200" b="1" dirty="0" smtClean="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за работа на КН на ОПОС 2014-2020 г.- съгласно </a:t>
            </a:r>
            <a:r>
              <a:rPr lang="bg-BG" sz="3200" b="1" dirty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ПМС № 142/14.06.2016 г. за изменение и допълнение на ПМС № 79/2014 г</a:t>
            </a:r>
            <a:r>
              <a:rPr lang="bg-BG" sz="32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385" y="5445224"/>
            <a:ext cx="82930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bg-BG" sz="16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Седмо заседание на КН на ОПОС 2014- 2020 г.</a:t>
            </a:r>
          </a:p>
          <a:p>
            <a:pPr algn="r">
              <a:defRPr/>
            </a:pPr>
            <a:endParaRPr lang="bg-BG" sz="16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r>
              <a:rPr lang="bg-BG" sz="1600" b="1" dirty="0" smtClean="0">
                <a:solidFill>
                  <a:srgbClr val="19501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София, 29 септември 2016 г.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51520" y="408771"/>
            <a:ext cx="8064896" cy="1076013"/>
            <a:chOff x="251520" y="408771"/>
            <a:chExt cx="8064896" cy="1076013"/>
          </a:xfrm>
        </p:grpSpPr>
        <p:pic>
          <p:nvPicPr>
            <p:cNvPr id="102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2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" name="Group 4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3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27" name="Picture 3" descr="logo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35696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7605464"/>
          </a:xfrm>
        </p:spPr>
        <p:txBody>
          <a:bodyPr>
            <a:normAutofit/>
          </a:bodyPr>
          <a:lstStyle/>
          <a:p>
            <a:pPr algn="just"/>
            <a:r>
              <a:rPr lang="bg-BG" sz="2000" dirty="0" smtClean="0"/>
              <a:t/>
            </a:r>
            <a:br>
              <a:rPr lang="bg-BG" sz="2000" dirty="0" smtClean="0"/>
            </a:br>
            <a:r>
              <a:rPr lang="bg-BG" sz="2000" dirty="0"/>
              <a:t/>
            </a:r>
            <a:br>
              <a:rPr lang="bg-BG" sz="2000" dirty="0"/>
            </a:br>
            <a:r>
              <a:rPr lang="bg-BG" sz="2000" dirty="0" smtClean="0"/>
              <a:t/>
            </a:r>
            <a:br>
              <a:rPr lang="bg-BG" sz="2000" dirty="0" smtClean="0"/>
            </a:br>
            <a:r>
              <a:rPr lang="bg-BG" sz="2000" dirty="0" smtClean="0"/>
              <a:t>1. Предложените </a:t>
            </a:r>
            <a:r>
              <a:rPr lang="bg-BG" sz="2000" dirty="0"/>
              <a:t>изменения на Вътрешни правила за работа на КН на ОПОС 2014- 2020 г. са в</a:t>
            </a:r>
            <a:r>
              <a:rPr lang="en-US" sz="2000" dirty="0"/>
              <a:t> </a:t>
            </a:r>
            <a:r>
              <a:rPr lang="bg-BG" sz="2000" dirty="0"/>
              <a:t>съответствие с последните изменения и допълнения в </a:t>
            </a:r>
            <a:r>
              <a:rPr lang="ru-RU" sz="2000" i="1" dirty="0"/>
              <a:t>Постановление № 79 на Министерски съвет от 2014 г. за създаване на комитети за наблюдение на Споразумението за партньорство на Република България и на програмите, съфинансирани от ЕСИФ, за програмен период 2014 - 2020 г</a:t>
            </a:r>
            <a:r>
              <a:rPr lang="ru-RU" sz="2000" i="1" dirty="0" smtClean="0"/>
              <a:t>.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2. Прецизиране на функциите и задачите на Комитета за наблюдение на ОПОС 2014- 2020 г. съгласно чл. 11 на ПМС </a:t>
            </a:r>
            <a:r>
              <a:rPr lang="ru-RU" sz="2000" i="1" dirty="0"/>
              <a:t>№ 79 </a:t>
            </a:r>
            <a:r>
              <a:rPr lang="ru-RU" sz="2000" i="1" dirty="0" smtClean="0"/>
              <a:t>/2014 г.;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dirty="0" smtClean="0"/>
              <a:t>3. Разпоредбите на Вътрешните правила са приведени в съответствие с чл. 19 ал. 1-3 на </a:t>
            </a:r>
            <a:r>
              <a:rPr lang="ru-RU" sz="2000" i="1" dirty="0"/>
              <a:t>ПМС № 79 /2014 </a:t>
            </a:r>
            <a:r>
              <a:rPr lang="ru-RU" sz="2000" i="1" dirty="0" smtClean="0"/>
              <a:t>г.  </a:t>
            </a:r>
            <a:r>
              <a:rPr lang="ru-RU" sz="2000" dirty="0" smtClean="0"/>
              <a:t>и касаят разпоредбите относно избягването на потенциален или реален конфликт на интереси при обсъждането, подготовката,вземането и изпълнението на решения от КН.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bg-BG" sz="2000" dirty="0"/>
          </a:p>
        </p:txBody>
      </p:sp>
      <p:pic>
        <p:nvPicPr>
          <p:cNvPr id="4" name="Picture 2" descr="C:\Users\NMihova\Desktop\Capture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08" y="5733256"/>
            <a:ext cx="9144000" cy="112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174571" y="262205"/>
            <a:ext cx="8064896" cy="976884"/>
            <a:chOff x="251520" y="408771"/>
            <a:chExt cx="8064896" cy="1076013"/>
          </a:xfrm>
        </p:grpSpPr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6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11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2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8" name="Group 7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9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" name="Picture 3" descr="logo1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18787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5949280"/>
          </a:xfrm>
        </p:spPr>
        <p:txBody>
          <a:bodyPr>
            <a:normAutofit lnSpcReduction="10000"/>
          </a:bodyPr>
          <a:lstStyle/>
          <a:p>
            <a:endParaRPr lang="ru-RU" sz="2400" dirty="0" smtClean="0"/>
          </a:p>
          <a:p>
            <a:pPr algn="just">
              <a:spcBef>
                <a:spcPts val="0"/>
              </a:spcBef>
            </a:pPr>
            <a:endParaRPr lang="ru-RU" sz="2200" dirty="0" smtClean="0"/>
          </a:p>
          <a:p>
            <a:pPr algn="just">
              <a:spcBef>
                <a:spcPts val="0"/>
              </a:spcBef>
            </a:pPr>
            <a:endParaRPr lang="ru-RU" sz="2200" dirty="0"/>
          </a:p>
          <a:p>
            <a:pPr algn="just">
              <a:spcBef>
                <a:spcPts val="0"/>
              </a:spcBef>
            </a:pPr>
            <a:endParaRPr lang="ru-RU" sz="2200" dirty="0" smtClean="0"/>
          </a:p>
          <a:p>
            <a:pPr algn="just">
              <a:spcBef>
                <a:spcPts val="0"/>
              </a:spcBef>
            </a:pPr>
            <a:endParaRPr lang="ru-RU" sz="2200" dirty="0"/>
          </a:p>
          <a:p>
            <a:pPr algn="just">
              <a:spcBef>
                <a:spcPts val="0"/>
              </a:spcBef>
            </a:pPr>
            <a:r>
              <a:rPr lang="ru-RU" sz="2200" dirty="0" smtClean="0"/>
              <a:t>В резултат на нормативните промени, КН взема решенията с единодушие. </a:t>
            </a:r>
            <a:r>
              <a:rPr lang="bg-BG" sz="2200" dirty="0"/>
              <a:t>В случаите, когато не е възможно да се постигне единодушие, КН на ОПОС взема решенията с мнозинство от две трети от присъстващите членове с право на </a:t>
            </a:r>
            <a:r>
              <a:rPr lang="bg-BG" sz="2200" dirty="0" smtClean="0"/>
              <a:t>глас</a:t>
            </a:r>
            <a:r>
              <a:rPr lang="ru-RU" sz="2200" dirty="0" smtClean="0"/>
              <a:t>.</a:t>
            </a:r>
          </a:p>
          <a:p>
            <a:pPr algn="just">
              <a:spcBef>
                <a:spcPts val="0"/>
              </a:spcBef>
            </a:pPr>
            <a:endParaRPr lang="ru-RU" sz="2200" dirty="0"/>
          </a:p>
          <a:p>
            <a:pPr algn="just">
              <a:spcBef>
                <a:spcPts val="0"/>
              </a:spcBef>
            </a:pPr>
            <a:r>
              <a:rPr lang="ru-RU" sz="2200" dirty="0" smtClean="0"/>
              <a:t>Изменения </a:t>
            </a:r>
            <a:r>
              <a:rPr lang="ru-RU" sz="2200" dirty="0"/>
              <a:t>в процедурата по неприсъствено вземане на решения от състава </a:t>
            </a:r>
            <a:r>
              <a:rPr lang="ru-RU" sz="2200" dirty="0" smtClean="0"/>
              <a:t>на КН.</a:t>
            </a:r>
          </a:p>
          <a:p>
            <a:pPr algn="just">
              <a:spcBef>
                <a:spcPts val="0"/>
              </a:spcBef>
            </a:pPr>
            <a:endParaRPr lang="ru-RU" sz="2200" dirty="0" smtClean="0"/>
          </a:p>
          <a:p>
            <a:pPr algn="just">
              <a:spcBef>
                <a:spcPts val="0"/>
              </a:spcBef>
            </a:pPr>
            <a:r>
              <a:rPr lang="ru-RU" sz="2200" dirty="0"/>
              <a:t>В Раздел VII </a:t>
            </a:r>
            <a:r>
              <a:rPr lang="ru-RU" sz="2200" dirty="0" smtClean="0"/>
              <a:t>Вътрешните </a:t>
            </a:r>
            <a:r>
              <a:rPr lang="ru-RU" sz="2200" dirty="0"/>
              <a:t>правила за работа на КН на ОПОС 2014- 2020 г. е инкорпориран Кодекса за поведение на КН на ОПОС 2014- 2020 г., с оглед намаляване броя на администрираните документите, които са свързани с </a:t>
            </a:r>
            <a:r>
              <a:rPr lang="ru-RU" sz="2200" dirty="0" smtClean="0"/>
              <a:t>функционирането </a:t>
            </a:r>
            <a:r>
              <a:rPr lang="ru-RU" sz="2400" dirty="0" smtClean="0"/>
              <a:t>му.</a:t>
            </a:r>
            <a:r>
              <a:rPr lang="ru-RU" dirty="0"/>
              <a:t/>
            </a:r>
            <a:br>
              <a:rPr lang="ru-RU" dirty="0"/>
            </a:br>
            <a:endParaRPr lang="bg-BG" dirty="0"/>
          </a:p>
        </p:txBody>
      </p:sp>
      <p:pic>
        <p:nvPicPr>
          <p:cNvPr id="4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08" y="5373216"/>
            <a:ext cx="9144000" cy="148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08" y="5273407"/>
            <a:ext cx="9166808" cy="166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67544" y="408771"/>
            <a:ext cx="8064896" cy="1076013"/>
            <a:chOff x="251520" y="408771"/>
            <a:chExt cx="8064896" cy="1076013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13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11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2" name="Picture 3" descr="logo1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26408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3568" y="1196752"/>
            <a:ext cx="8064896" cy="482453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800"/>
              </a:spcBef>
              <a:buNone/>
            </a:pPr>
            <a:r>
              <a:rPr lang="bg-BG" sz="5800" b="1" dirty="0" smtClean="0">
                <a:solidFill>
                  <a:srgbClr val="195019"/>
                </a:solidFill>
              </a:rPr>
              <a:t> </a:t>
            </a:r>
            <a:endParaRPr lang="bg-BG" sz="4300" b="1" dirty="0" smtClean="0">
              <a:solidFill>
                <a:srgbClr val="195019"/>
              </a:solidFill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БЛАГОДАРЯ </a:t>
            </a:r>
            <a:r>
              <a:rPr lang="bg-BG" sz="3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bg-BG" sz="3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ВНИМАНИЕТО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bg-BG" sz="36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en-US" altLang="bg-BG" sz="3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hlinkClick r:id="rId3"/>
              </a:rPr>
              <a:t>ope@moew.government.bg</a:t>
            </a:r>
            <a:endParaRPr lang="bg-BG" sz="3600" b="1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2600" b="1" dirty="0">
              <a:solidFill>
                <a:srgbClr val="195019"/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endParaRPr lang="bg-BG" sz="24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endParaRPr lang="bg-BG" sz="18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endParaRPr lang="bg-BG" sz="1800" b="1" dirty="0">
              <a:solidFill>
                <a:srgbClr val="195019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7544" y="408771"/>
            <a:ext cx="8064896" cy="1076013"/>
            <a:chOff x="251520" y="408771"/>
            <a:chExt cx="8064896" cy="1076013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15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6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13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4" name="Picture 3" descr="logo1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5388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182</Words>
  <Application>Microsoft Office PowerPoint</Application>
  <PresentationFormat>On-screen Show (4:3)</PresentationFormat>
  <Paragraphs>50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   1. Предложените изменения на Вътрешни правила за работа на КН на ОПОС 2014- 2020 г. са в съответствие с последните изменения и допълнения в Постановление № 79 на Министерски съвет от 2014 г. за създаване на комитети за наблюдение на Споразумението за партньорство на Република България и на програмите, съфинансирани от ЕСИФ, за програмен период 2014 - 2020 г.   2. Прецизиране на функциите и задачите на Комитета за наблюдение на ОПОС 2014- 2020 г. съгласно чл. 11 на ПМС № 79 /2014 г.;  3. Разпоредбите на Вътрешните правила са приведени в съответствие с чл. 19 ал. 1-3 на ПМС № 79 /2014 г.  и касаят разпоредбите относно избягването на потенциален или реален конфликт на интереси при обсъждането, подготовката,вземането и изпълнението на решения от КН.   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TsBrachkova</cp:lastModifiedBy>
  <cp:revision>52</cp:revision>
  <dcterms:created xsi:type="dcterms:W3CDTF">2016-09-22T16:27:37Z</dcterms:created>
  <dcterms:modified xsi:type="dcterms:W3CDTF">2016-09-28T07:17:17Z</dcterms:modified>
</cp:coreProperties>
</file>