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handoutMasterIdLst>
    <p:handoutMasterId r:id="rId16"/>
  </p:handoutMasterIdLst>
  <p:sldIdLst>
    <p:sldId id="292" r:id="rId2"/>
    <p:sldId id="408" r:id="rId3"/>
    <p:sldId id="409" r:id="rId4"/>
    <p:sldId id="410" r:id="rId5"/>
    <p:sldId id="368" r:id="rId6"/>
    <p:sldId id="373" r:id="rId7"/>
    <p:sldId id="371" r:id="rId8"/>
    <p:sldId id="411" r:id="rId9"/>
    <p:sldId id="412" r:id="rId10"/>
    <p:sldId id="413" r:id="rId11"/>
    <p:sldId id="414" r:id="rId12"/>
    <p:sldId id="415" r:id="rId13"/>
    <p:sldId id="303" r:id="rId14"/>
  </p:sldIdLst>
  <p:sldSz cx="9144000" cy="6858000" type="screen4x3"/>
  <p:notesSz cx="68580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Tsvetkova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5050"/>
    <a:srgbClr val="FFD796"/>
    <a:srgbClr val="195019"/>
    <a:srgbClr val="BEA0DC"/>
    <a:srgbClr val="DCDCC8"/>
    <a:srgbClr val="78FF78"/>
    <a:srgbClr val="96AAFA"/>
    <a:srgbClr val="78FA78"/>
    <a:srgbClr val="FFD996"/>
    <a:srgbClr val="5A78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1" autoAdjust="0"/>
    <p:restoredTop sz="94320" autoAdjust="0"/>
  </p:normalViewPr>
  <p:slideViewPr>
    <p:cSldViewPr>
      <p:cViewPr>
        <p:scale>
          <a:sx n="96" d="100"/>
          <a:sy n="96" d="100"/>
        </p:scale>
        <p:origin x="-1061" y="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264" y="-90"/>
      </p:cViewPr>
      <p:guideLst>
        <p:guide orient="horz" pos="312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4811CC-6F27-4C68-A018-1628C4E0A64E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652573-29AD-4718-8BB5-F837EC4A44EE}">
      <dgm:prSet phldrT="[Text]" custT="1"/>
      <dgm:spPr>
        <a:noFill/>
        <a:ln>
          <a:solidFill>
            <a:srgbClr val="195019"/>
          </a:solidFill>
        </a:ln>
      </dgm:spPr>
      <dgm:t>
        <a:bodyPr/>
        <a:lstStyle/>
        <a:p>
          <a:r>
            <a:rPr lang="bg-BG" altLang="en-US" sz="2000" b="1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rPr>
            <a:t>ОПОС</a:t>
          </a:r>
          <a:endParaRPr lang="en-US" altLang="en-US" sz="2000" b="1" dirty="0" smtClean="0">
            <a:solidFill>
              <a:srgbClr val="195019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bg-BG" altLang="en-US" sz="2000" b="1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rPr>
            <a:t>2014-2020</a:t>
          </a:r>
          <a:endParaRPr lang="en-US" sz="2000" dirty="0">
            <a:solidFill>
              <a:srgbClr val="195019"/>
            </a:solidFill>
          </a:endParaRPr>
        </a:p>
      </dgm:t>
    </dgm:pt>
    <dgm:pt modelId="{A1CBF9BE-B598-4BDB-B377-B68A6B91F5C1}" type="parTrans" cxnId="{C32A04B7-EADC-4442-87FF-219CA3C1E5EF}">
      <dgm:prSet/>
      <dgm:spPr/>
      <dgm:t>
        <a:bodyPr/>
        <a:lstStyle/>
        <a:p>
          <a:endParaRPr lang="en-US"/>
        </a:p>
      </dgm:t>
    </dgm:pt>
    <dgm:pt modelId="{39A8560D-39A5-45C4-B7A5-6350B5E38139}" type="sibTrans" cxnId="{C32A04B7-EADC-4442-87FF-219CA3C1E5EF}">
      <dgm:prSet/>
      <dgm:spPr/>
      <dgm:t>
        <a:bodyPr/>
        <a:lstStyle/>
        <a:p>
          <a:endParaRPr lang="en-US"/>
        </a:p>
      </dgm:t>
    </dgm:pt>
    <dgm:pt modelId="{80637FFA-D840-4D3E-B361-1FA815B9D5F1}">
      <dgm:prSet phldrT="[Text]" custT="1"/>
      <dgm:spPr>
        <a:solidFill>
          <a:srgbClr val="195019"/>
        </a:solidFill>
      </dgm:spPr>
      <dgm:t>
        <a:bodyPr/>
        <a:lstStyle/>
        <a:p>
          <a:r>
            <a:rPr lang="bg-BG" sz="1600" b="1" dirty="0" smtClean="0">
              <a:solidFill>
                <a:schemeClr val="bg1"/>
              </a:solidFill>
            </a:rPr>
            <a:t>Рамка за изпълнение</a:t>
          </a:r>
          <a:endParaRPr lang="en-US" sz="1600" b="1" dirty="0">
            <a:solidFill>
              <a:schemeClr val="bg1"/>
            </a:solidFill>
          </a:endParaRPr>
        </a:p>
      </dgm:t>
    </dgm:pt>
    <dgm:pt modelId="{83D8D646-1667-41EF-A7B9-6169ECAF7C84}" type="parTrans" cxnId="{D3912A63-8CEB-485D-A028-50A4E3C8EFE2}">
      <dgm:prSet/>
      <dgm:spPr>
        <a:solidFill>
          <a:srgbClr val="195019">
            <a:alpha val="44000"/>
          </a:srgbClr>
        </a:solidFill>
      </dgm:spPr>
      <dgm:t>
        <a:bodyPr/>
        <a:lstStyle/>
        <a:p>
          <a:endParaRPr lang="en-US" dirty="0"/>
        </a:p>
      </dgm:t>
    </dgm:pt>
    <dgm:pt modelId="{1161BF0C-8D47-46EB-830D-08050D9B1BD4}" type="sibTrans" cxnId="{D3912A63-8CEB-485D-A028-50A4E3C8EFE2}">
      <dgm:prSet/>
      <dgm:spPr/>
      <dgm:t>
        <a:bodyPr/>
        <a:lstStyle/>
        <a:p>
          <a:endParaRPr lang="en-US"/>
        </a:p>
      </dgm:t>
    </dgm:pt>
    <dgm:pt modelId="{94A48265-B1F0-41EC-90B9-C40F1C61139F}">
      <dgm:prSet phldrT="[Text]" custT="1"/>
      <dgm:spPr>
        <a:solidFill>
          <a:srgbClr val="195019"/>
        </a:solidFill>
      </dgm:spPr>
      <dgm:t>
        <a:bodyPr/>
        <a:lstStyle/>
        <a:p>
          <a:r>
            <a:rPr lang="bg-BG" sz="1600" b="1" dirty="0" smtClean="0">
              <a:solidFill>
                <a:schemeClr val="bg1"/>
              </a:solidFill>
            </a:rPr>
            <a:t>ПОС И ПИК</a:t>
          </a:r>
          <a:endParaRPr lang="en-US" sz="1600" b="1" dirty="0">
            <a:solidFill>
              <a:schemeClr val="bg1"/>
            </a:solidFill>
          </a:endParaRPr>
        </a:p>
      </dgm:t>
    </dgm:pt>
    <dgm:pt modelId="{27156295-B134-4189-A780-976E2ADC58F4}" type="parTrans" cxnId="{5546D1A2-4FAB-418F-AD2E-0F78B5B540C7}">
      <dgm:prSet/>
      <dgm:spPr>
        <a:solidFill>
          <a:srgbClr val="195019">
            <a:alpha val="44000"/>
          </a:srgbClr>
        </a:solidFill>
      </dgm:spPr>
      <dgm:t>
        <a:bodyPr/>
        <a:lstStyle/>
        <a:p>
          <a:endParaRPr lang="en-US" dirty="0"/>
        </a:p>
      </dgm:t>
    </dgm:pt>
    <dgm:pt modelId="{74DEB469-82FF-4581-B7A1-836DC7EC03D9}" type="sibTrans" cxnId="{5546D1A2-4FAB-418F-AD2E-0F78B5B540C7}">
      <dgm:prSet/>
      <dgm:spPr/>
      <dgm:t>
        <a:bodyPr/>
        <a:lstStyle/>
        <a:p>
          <a:endParaRPr lang="en-US"/>
        </a:p>
      </dgm:t>
    </dgm:pt>
    <dgm:pt modelId="{253479BF-21AF-406C-A5CB-0D6A22082AAD}">
      <dgm:prSet phldrT="[Text]" custT="1"/>
      <dgm:spPr>
        <a:solidFill>
          <a:srgbClr val="195019"/>
        </a:solidFill>
      </dgm:spPr>
      <dgm:t>
        <a:bodyPr/>
        <a:lstStyle/>
        <a:p>
          <a:r>
            <a:rPr lang="en-US" sz="1600" b="1" dirty="0" smtClean="0">
              <a:solidFill>
                <a:schemeClr val="bg1"/>
              </a:solidFill>
            </a:rPr>
            <a:t>ARACHNE</a:t>
          </a:r>
          <a:endParaRPr lang="bg-BG" sz="1600" b="1" dirty="0" smtClean="0">
            <a:solidFill>
              <a:schemeClr val="bg1"/>
            </a:solidFill>
          </a:endParaRPr>
        </a:p>
      </dgm:t>
    </dgm:pt>
    <dgm:pt modelId="{29B73085-7D29-48C8-B43F-C9FAF8A7F71F}" type="parTrans" cxnId="{760E51C6-AADA-4463-95B7-B99F1AA9FBFB}">
      <dgm:prSet/>
      <dgm:spPr>
        <a:solidFill>
          <a:srgbClr val="195019">
            <a:alpha val="44000"/>
          </a:srgbClr>
        </a:solidFill>
      </dgm:spPr>
      <dgm:t>
        <a:bodyPr/>
        <a:lstStyle/>
        <a:p>
          <a:endParaRPr lang="en-US" dirty="0"/>
        </a:p>
      </dgm:t>
    </dgm:pt>
    <dgm:pt modelId="{F334511C-5DA7-4672-9C95-E4B73CF0189B}" type="sibTrans" cxnId="{760E51C6-AADA-4463-95B7-B99F1AA9FBFB}">
      <dgm:prSet/>
      <dgm:spPr/>
      <dgm:t>
        <a:bodyPr/>
        <a:lstStyle/>
        <a:p>
          <a:endParaRPr lang="en-US"/>
        </a:p>
      </dgm:t>
    </dgm:pt>
    <dgm:pt modelId="{5CD50A1C-5E2D-457B-8CD9-C49CEAF7B7CB}">
      <dgm:prSet phldrT="[Text]" custT="1"/>
      <dgm:spPr>
        <a:solidFill>
          <a:srgbClr val="195019"/>
        </a:solidFill>
      </dgm:spPr>
      <dgm:t>
        <a:bodyPr/>
        <a:lstStyle/>
        <a:p>
          <a:r>
            <a:rPr lang="bg-BG" sz="1600" b="1" dirty="0" smtClean="0">
              <a:solidFill>
                <a:schemeClr val="bg1"/>
              </a:solidFill>
            </a:rPr>
            <a:t>Финансови потоци</a:t>
          </a:r>
          <a:endParaRPr lang="en-US" sz="1600" b="1" dirty="0">
            <a:solidFill>
              <a:schemeClr val="bg1"/>
            </a:solidFill>
          </a:endParaRPr>
        </a:p>
      </dgm:t>
    </dgm:pt>
    <dgm:pt modelId="{24877ED8-975D-4862-B4F5-5CDFC8D7C4C4}" type="parTrans" cxnId="{EC3EA242-5152-43CD-8F8A-12825B08EDB1}">
      <dgm:prSet/>
      <dgm:spPr>
        <a:solidFill>
          <a:srgbClr val="195019">
            <a:alpha val="44000"/>
          </a:srgbClr>
        </a:solidFill>
      </dgm:spPr>
      <dgm:t>
        <a:bodyPr/>
        <a:lstStyle/>
        <a:p>
          <a:endParaRPr lang="en-US" dirty="0"/>
        </a:p>
      </dgm:t>
    </dgm:pt>
    <dgm:pt modelId="{63CFAC21-CC07-4E86-829B-E2A2CF6F7A3F}" type="sibTrans" cxnId="{EC3EA242-5152-43CD-8F8A-12825B08EDB1}">
      <dgm:prSet/>
      <dgm:spPr/>
      <dgm:t>
        <a:bodyPr/>
        <a:lstStyle/>
        <a:p>
          <a:endParaRPr lang="en-US"/>
        </a:p>
      </dgm:t>
    </dgm:pt>
    <dgm:pt modelId="{C5F19ABB-F689-4763-BA0C-B7BA4F6EA896}">
      <dgm:prSet phldrT="[Text]" custT="1"/>
      <dgm:spPr>
        <a:solidFill>
          <a:srgbClr val="195019"/>
        </a:solidFill>
      </dgm:spPr>
      <dgm:t>
        <a:bodyPr/>
        <a:lstStyle/>
        <a:p>
          <a:r>
            <a:rPr lang="bg-BG" sz="1600" b="1" dirty="0" smtClean="0">
              <a:solidFill>
                <a:schemeClr val="bg1"/>
              </a:solidFill>
            </a:rPr>
            <a:t>Финансови инструменти</a:t>
          </a:r>
          <a:endParaRPr lang="en-US" sz="1600" b="1" dirty="0">
            <a:solidFill>
              <a:schemeClr val="bg1"/>
            </a:solidFill>
          </a:endParaRPr>
        </a:p>
      </dgm:t>
    </dgm:pt>
    <dgm:pt modelId="{D31C29B3-18B6-42CC-82F3-E0E3A3E67C8A}" type="parTrans" cxnId="{3B9211E8-FD48-4269-B086-B1FB3D5D235B}">
      <dgm:prSet/>
      <dgm:spPr>
        <a:solidFill>
          <a:srgbClr val="195019">
            <a:alpha val="44000"/>
          </a:srgbClr>
        </a:solidFill>
      </dgm:spPr>
      <dgm:t>
        <a:bodyPr/>
        <a:lstStyle/>
        <a:p>
          <a:endParaRPr lang="en-US" dirty="0"/>
        </a:p>
      </dgm:t>
    </dgm:pt>
    <dgm:pt modelId="{7597A7CC-1D40-43B0-9285-BAAF3BEF1523}" type="sibTrans" cxnId="{3B9211E8-FD48-4269-B086-B1FB3D5D235B}">
      <dgm:prSet/>
      <dgm:spPr/>
      <dgm:t>
        <a:bodyPr/>
        <a:lstStyle/>
        <a:p>
          <a:endParaRPr lang="en-US"/>
        </a:p>
      </dgm:t>
    </dgm:pt>
    <dgm:pt modelId="{C245621F-52B2-4536-994C-4DAD15BC275D}">
      <dgm:prSet phldrT="[Text]" custT="1"/>
      <dgm:spPr>
        <a:solidFill>
          <a:srgbClr val="195019"/>
        </a:solidFill>
      </dgm:spPr>
      <dgm:t>
        <a:bodyPr/>
        <a:lstStyle/>
        <a:p>
          <a:r>
            <a:rPr lang="bg-BG" sz="1600" b="1" dirty="0" smtClean="0">
              <a:solidFill>
                <a:schemeClr val="bg1"/>
              </a:solidFill>
            </a:rPr>
            <a:t>Индикатори</a:t>
          </a:r>
          <a:endParaRPr lang="en-US" sz="1600" b="1" dirty="0">
            <a:solidFill>
              <a:schemeClr val="bg1"/>
            </a:solidFill>
          </a:endParaRPr>
        </a:p>
      </dgm:t>
    </dgm:pt>
    <dgm:pt modelId="{A6AEB8FE-2D13-4178-A2F6-2AEACE323DBB}" type="sibTrans" cxnId="{1C461B38-469A-43B1-B9CF-F5BC12FB2BFC}">
      <dgm:prSet/>
      <dgm:spPr/>
      <dgm:t>
        <a:bodyPr/>
        <a:lstStyle/>
        <a:p>
          <a:endParaRPr lang="en-US"/>
        </a:p>
      </dgm:t>
    </dgm:pt>
    <dgm:pt modelId="{765DCE14-31D2-479E-9528-AF12702EF962}" type="parTrans" cxnId="{1C461B38-469A-43B1-B9CF-F5BC12FB2BFC}">
      <dgm:prSet/>
      <dgm:spPr>
        <a:solidFill>
          <a:srgbClr val="195019">
            <a:alpha val="44000"/>
          </a:srgbClr>
        </a:solidFill>
      </dgm:spPr>
      <dgm:t>
        <a:bodyPr/>
        <a:lstStyle/>
        <a:p>
          <a:endParaRPr lang="en-US" dirty="0"/>
        </a:p>
      </dgm:t>
    </dgm:pt>
    <dgm:pt modelId="{52F1DAFB-8292-49B8-94A0-2BBD1573E01E}" type="pres">
      <dgm:prSet presAssocID="{A54811CC-6F27-4C68-A018-1628C4E0A64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CB986D-E6CD-41DF-A68C-940527CBCFF9}" type="pres">
      <dgm:prSet presAssocID="{99652573-29AD-4718-8BB5-F837EC4A44EE}" presName="centerShape" presStyleLbl="node0" presStyleIdx="0" presStyleCnt="1" custScaleX="147868" custScaleY="109014" custLinFactNeighborX="-6163" custLinFactNeighborY="25"/>
      <dgm:spPr/>
      <dgm:t>
        <a:bodyPr/>
        <a:lstStyle/>
        <a:p>
          <a:endParaRPr lang="en-US"/>
        </a:p>
      </dgm:t>
    </dgm:pt>
    <dgm:pt modelId="{29FF3F40-5CAA-4CD4-9D82-F74EBB590B20}" type="pres">
      <dgm:prSet presAssocID="{765DCE14-31D2-479E-9528-AF12702EF962}" presName="parTrans" presStyleLbl="sibTrans2D1" presStyleIdx="0" presStyleCnt="6"/>
      <dgm:spPr/>
      <dgm:t>
        <a:bodyPr/>
        <a:lstStyle/>
        <a:p>
          <a:endParaRPr lang="en-US"/>
        </a:p>
      </dgm:t>
    </dgm:pt>
    <dgm:pt modelId="{33C47962-C3A3-4A03-B253-BA1FA9035874}" type="pres">
      <dgm:prSet presAssocID="{765DCE14-31D2-479E-9528-AF12702EF962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EEACD333-FB3F-4C01-B898-367AC7708BA1}" type="pres">
      <dgm:prSet presAssocID="{C245621F-52B2-4536-994C-4DAD15BC275D}" presName="node" presStyleLbl="node1" presStyleIdx="0" presStyleCnt="6" custScaleX="135827" custScaleY="135827" custRadScaleRad="99663" custRadScaleInc="-201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C17980-C236-4219-BF17-25A1C8E2FC61}" type="pres">
      <dgm:prSet presAssocID="{D31C29B3-18B6-42CC-82F3-E0E3A3E67C8A}" presName="parTrans" presStyleLbl="sibTrans2D1" presStyleIdx="1" presStyleCnt="6"/>
      <dgm:spPr/>
      <dgm:t>
        <a:bodyPr/>
        <a:lstStyle/>
        <a:p>
          <a:endParaRPr lang="en-US"/>
        </a:p>
      </dgm:t>
    </dgm:pt>
    <dgm:pt modelId="{A182B215-A056-461C-BD4E-30FFFCBCCB43}" type="pres">
      <dgm:prSet presAssocID="{D31C29B3-18B6-42CC-82F3-E0E3A3E67C8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450CEB95-6E76-4806-BAB6-50AD320654F9}" type="pres">
      <dgm:prSet presAssocID="{C5F19ABB-F689-4763-BA0C-B7BA4F6EA896}" presName="node" presStyleLbl="node1" presStyleIdx="1" presStyleCnt="6" custScaleX="135827" custScaleY="135827" custRadScaleRad="98324" custRadScaleInc="91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4B611C-11B0-45CC-B7E4-D9F45E8B6151}" type="pres">
      <dgm:prSet presAssocID="{24877ED8-975D-4862-B4F5-5CDFC8D7C4C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70CD9669-39A2-4069-A2BB-31C27E98A970}" type="pres">
      <dgm:prSet presAssocID="{24877ED8-975D-4862-B4F5-5CDFC8D7C4C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6BE052AE-CAEC-4FF7-9BFD-C598F65EE69D}" type="pres">
      <dgm:prSet presAssocID="{5CD50A1C-5E2D-457B-8CD9-C49CEAF7B7CB}" presName="node" presStyleLbl="node1" presStyleIdx="2" presStyleCnt="6" custScaleX="135827" custScaleY="135827" custRadScaleRad="112405" custRadScaleInc="93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F13582-93D6-4738-B811-E73F1BE7306A}" type="pres">
      <dgm:prSet presAssocID="{83D8D646-1667-41EF-A7B9-6169ECAF7C84}" presName="parTrans" presStyleLbl="sibTrans2D1" presStyleIdx="3" presStyleCnt="6"/>
      <dgm:spPr/>
      <dgm:t>
        <a:bodyPr/>
        <a:lstStyle/>
        <a:p>
          <a:endParaRPr lang="en-US"/>
        </a:p>
      </dgm:t>
    </dgm:pt>
    <dgm:pt modelId="{639C39F9-D1C0-4E0A-8775-FAF261E34777}" type="pres">
      <dgm:prSet presAssocID="{83D8D646-1667-41EF-A7B9-6169ECAF7C8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510FBE0A-BEF4-4BAB-B977-F81A6FC08A1D}" type="pres">
      <dgm:prSet presAssocID="{80637FFA-D840-4D3E-B361-1FA815B9D5F1}" presName="node" presStyleLbl="node1" presStyleIdx="3" presStyleCnt="6" custScaleX="135827" custScaleY="135827" custRadScaleRad="100424" custRadScaleInc="218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DEF90-CC64-4682-B086-49121E8992F4}" type="pres">
      <dgm:prSet presAssocID="{27156295-B134-4189-A780-976E2ADC58F4}" presName="parTrans" presStyleLbl="sibTrans2D1" presStyleIdx="4" presStyleCnt="6"/>
      <dgm:spPr/>
      <dgm:t>
        <a:bodyPr/>
        <a:lstStyle/>
        <a:p>
          <a:endParaRPr lang="en-US"/>
        </a:p>
      </dgm:t>
    </dgm:pt>
    <dgm:pt modelId="{919B8BA1-E6BD-45CC-8017-13AED0BE6EAF}" type="pres">
      <dgm:prSet presAssocID="{27156295-B134-4189-A780-976E2ADC58F4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8F606D9A-70BC-4FF2-A255-260325C10483}" type="pres">
      <dgm:prSet presAssocID="{94A48265-B1F0-41EC-90B9-C40F1C61139F}" presName="node" presStyleLbl="node1" presStyleIdx="4" presStyleCnt="6" custScaleX="135827" custScaleY="135827" custRadScaleRad="125086" custRadScaleInc="118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F166E3-900A-4E46-AE9D-770D7478FD99}" type="pres">
      <dgm:prSet presAssocID="{29B73085-7D29-48C8-B43F-C9FAF8A7F71F}" presName="parTrans" presStyleLbl="sibTrans2D1" presStyleIdx="5" presStyleCnt="6"/>
      <dgm:spPr/>
      <dgm:t>
        <a:bodyPr/>
        <a:lstStyle/>
        <a:p>
          <a:endParaRPr lang="en-US"/>
        </a:p>
      </dgm:t>
    </dgm:pt>
    <dgm:pt modelId="{138A00F4-8DDA-49FA-8780-994232433290}" type="pres">
      <dgm:prSet presAssocID="{29B73085-7D29-48C8-B43F-C9FAF8A7F71F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135E5176-7347-40EB-AE68-CCD8E231A7C0}" type="pres">
      <dgm:prSet presAssocID="{253479BF-21AF-406C-A5CB-0D6A22082AAD}" presName="node" presStyleLbl="node1" presStyleIdx="5" presStyleCnt="6" custScaleX="135827" custScaleY="135827" custRadScaleRad="125578" custRadScaleInc="-163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1FAAB8-1B4A-462C-B841-7A1C3923328A}" type="presOf" srcId="{C5F19ABB-F689-4763-BA0C-B7BA4F6EA896}" destId="{450CEB95-6E76-4806-BAB6-50AD320654F9}" srcOrd="0" destOrd="0" presId="urn:microsoft.com/office/officeart/2005/8/layout/radial5"/>
    <dgm:cxn modelId="{C32A04B7-EADC-4442-87FF-219CA3C1E5EF}" srcId="{A54811CC-6F27-4C68-A018-1628C4E0A64E}" destId="{99652573-29AD-4718-8BB5-F837EC4A44EE}" srcOrd="0" destOrd="0" parTransId="{A1CBF9BE-B598-4BDB-B377-B68A6B91F5C1}" sibTransId="{39A8560D-39A5-45C4-B7A5-6350B5E38139}"/>
    <dgm:cxn modelId="{9F5199E0-EAE7-46D6-B222-ABF790CB4805}" type="presOf" srcId="{C245621F-52B2-4536-994C-4DAD15BC275D}" destId="{EEACD333-FB3F-4C01-B898-367AC7708BA1}" srcOrd="0" destOrd="0" presId="urn:microsoft.com/office/officeart/2005/8/layout/radial5"/>
    <dgm:cxn modelId="{45A5A7C4-80AD-4C44-8F8B-E2A5770E331C}" type="presOf" srcId="{83D8D646-1667-41EF-A7B9-6169ECAF7C84}" destId="{13F13582-93D6-4738-B811-E73F1BE7306A}" srcOrd="0" destOrd="0" presId="urn:microsoft.com/office/officeart/2005/8/layout/radial5"/>
    <dgm:cxn modelId="{5546D1A2-4FAB-418F-AD2E-0F78B5B540C7}" srcId="{99652573-29AD-4718-8BB5-F837EC4A44EE}" destId="{94A48265-B1F0-41EC-90B9-C40F1C61139F}" srcOrd="4" destOrd="0" parTransId="{27156295-B134-4189-A780-976E2ADC58F4}" sibTransId="{74DEB469-82FF-4581-B7A1-836DC7EC03D9}"/>
    <dgm:cxn modelId="{FEF18BF4-2BCB-4AD4-8933-9A521E1FDD43}" type="presOf" srcId="{27156295-B134-4189-A780-976E2ADC58F4}" destId="{300DEF90-CC64-4682-B086-49121E8992F4}" srcOrd="0" destOrd="0" presId="urn:microsoft.com/office/officeart/2005/8/layout/radial5"/>
    <dgm:cxn modelId="{D3912A63-8CEB-485D-A028-50A4E3C8EFE2}" srcId="{99652573-29AD-4718-8BB5-F837EC4A44EE}" destId="{80637FFA-D840-4D3E-B361-1FA815B9D5F1}" srcOrd="3" destOrd="0" parTransId="{83D8D646-1667-41EF-A7B9-6169ECAF7C84}" sibTransId="{1161BF0C-8D47-46EB-830D-08050D9B1BD4}"/>
    <dgm:cxn modelId="{CDF6D5B0-FFB1-45F3-824F-216C001C6ADC}" type="presOf" srcId="{29B73085-7D29-48C8-B43F-C9FAF8A7F71F}" destId="{58F166E3-900A-4E46-AE9D-770D7478FD99}" srcOrd="0" destOrd="0" presId="urn:microsoft.com/office/officeart/2005/8/layout/radial5"/>
    <dgm:cxn modelId="{51B734D2-4C58-4053-8D0F-7A7AE2BD3518}" type="presOf" srcId="{765DCE14-31D2-479E-9528-AF12702EF962}" destId="{29FF3F40-5CAA-4CD4-9D82-F74EBB590B20}" srcOrd="0" destOrd="0" presId="urn:microsoft.com/office/officeart/2005/8/layout/radial5"/>
    <dgm:cxn modelId="{2A1B9CAD-4DB0-4944-A35F-501EF9B437EA}" type="presOf" srcId="{27156295-B134-4189-A780-976E2ADC58F4}" destId="{919B8BA1-E6BD-45CC-8017-13AED0BE6EAF}" srcOrd="1" destOrd="0" presId="urn:microsoft.com/office/officeart/2005/8/layout/radial5"/>
    <dgm:cxn modelId="{9E240699-F31C-4EB5-9F12-333842ABBBAD}" type="presOf" srcId="{24877ED8-975D-4862-B4F5-5CDFC8D7C4C4}" destId="{70CD9669-39A2-4069-A2BB-31C27E98A970}" srcOrd="1" destOrd="0" presId="urn:microsoft.com/office/officeart/2005/8/layout/radial5"/>
    <dgm:cxn modelId="{4A89ADA8-5CC7-4F3D-BFD4-8FE38EAE8565}" type="presOf" srcId="{83D8D646-1667-41EF-A7B9-6169ECAF7C84}" destId="{639C39F9-D1C0-4E0A-8775-FAF261E34777}" srcOrd="1" destOrd="0" presId="urn:microsoft.com/office/officeart/2005/8/layout/radial5"/>
    <dgm:cxn modelId="{EC3EA242-5152-43CD-8F8A-12825B08EDB1}" srcId="{99652573-29AD-4718-8BB5-F837EC4A44EE}" destId="{5CD50A1C-5E2D-457B-8CD9-C49CEAF7B7CB}" srcOrd="2" destOrd="0" parTransId="{24877ED8-975D-4862-B4F5-5CDFC8D7C4C4}" sibTransId="{63CFAC21-CC07-4E86-829B-E2A2CF6F7A3F}"/>
    <dgm:cxn modelId="{824C87A4-043F-457B-9C35-9B032962BAAD}" type="presOf" srcId="{765DCE14-31D2-479E-9528-AF12702EF962}" destId="{33C47962-C3A3-4A03-B253-BA1FA9035874}" srcOrd="1" destOrd="0" presId="urn:microsoft.com/office/officeart/2005/8/layout/radial5"/>
    <dgm:cxn modelId="{AF203C8A-822F-4259-84C3-2624AA8C9346}" type="presOf" srcId="{D31C29B3-18B6-42CC-82F3-E0E3A3E67C8A}" destId="{A182B215-A056-461C-BD4E-30FFFCBCCB43}" srcOrd="1" destOrd="0" presId="urn:microsoft.com/office/officeart/2005/8/layout/radial5"/>
    <dgm:cxn modelId="{49D744C0-F2CA-474E-84A3-EBC7DE47BBA4}" type="presOf" srcId="{5CD50A1C-5E2D-457B-8CD9-C49CEAF7B7CB}" destId="{6BE052AE-CAEC-4FF7-9BFD-C598F65EE69D}" srcOrd="0" destOrd="0" presId="urn:microsoft.com/office/officeart/2005/8/layout/radial5"/>
    <dgm:cxn modelId="{5BBC8273-0727-4CBD-8385-F7F23059EC8C}" type="presOf" srcId="{253479BF-21AF-406C-A5CB-0D6A22082AAD}" destId="{135E5176-7347-40EB-AE68-CCD8E231A7C0}" srcOrd="0" destOrd="0" presId="urn:microsoft.com/office/officeart/2005/8/layout/radial5"/>
    <dgm:cxn modelId="{C9A6D1CF-B8B9-49E6-9BC1-1B227527E1F8}" type="presOf" srcId="{94A48265-B1F0-41EC-90B9-C40F1C61139F}" destId="{8F606D9A-70BC-4FF2-A255-260325C10483}" srcOrd="0" destOrd="0" presId="urn:microsoft.com/office/officeart/2005/8/layout/radial5"/>
    <dgm:cxn modelId="{48B76048-41E7-4C5B-8290-8C55F1F02663}" type="presOf" srcId="{29B73085-7D29-48C8-B43F-C9FAF8A7F71F}" destId="{138A00F4-8DDA-49FA-8780-994232433290}" srcOrd="1" destOrd="0" presId="urn:microsoft.com/office/officeart/2005/8/layout/radial5"/>
    <dgm:cxn modelId="{9A983E89-68D5-4BF8-8F04-12547BEC4211}" type="presOf" srcId="{A54811CC-6F27-4C68-A018-1628C4E0A64E}" destId="{52F1DAFB-8292-49B8-94A0-2BBD1573E01E}" srcOrd="0" destOrd="0" presId="urn:microsoft.com/office/officeart/2005/8/layout/radial5"/>
    <dgm:cxn modelId="{3CD36149-9AF3-4C1F-B789-50F86D2F52DA}" type="presOf" srcId="{99652573-29AD-4718-8BB5-F837EC4A44EE}" destId="{57CB986D-E6CD-41DF-A68C-940527CBCFF9}" srcOrd="0" destOrd="0" presId="urn:microsoft.com/office/officeart/2005/8/layout/radial5"/>
    <dgm:cxn modelId="{F4D76244-0874-4991-AFF8-33C67DF5F101}" type="presOf" srcId="{80637FFA-D840-4D3E-B361-1FA815B9D5F1}" destId="{510FBE0A-BEF4-4BAB-B977-F81A6FC08A1D}" srcOrd="0" destOrd="0" presId="urn:microsoft.com/office/officeart/2005/8/layout/radial5"/>
    <dgm:cxn modelId="{8A2EC7B6-8F1A-4ED7-8016-5F43C1797F66}" type="presOf" srcId="{24877ED8-975D-4862-B4F5-5CDFC8D7C4C4}" destId="{C04B611C-11B0-45CC-B7E4-D9F45E8B6151}" srcOrd="0" destOrd="0" presId="urn:microsoft.com/office/officeart/2005/8/layout/radial5"/>
    <dgm:cxn modelId="{760E51C6-AADA-4463-95B7-B99F1AA9FBFB}" srcId="{99652573-29AD-4718-8BB5-F837EC4A44EE}" destId="{253479BF-21AF-406C-A5CB-0D6A22082AAD}" srcOrd="5" destOrd="0" parTransId="{29B73085-7D29-48C8-B43F-C9FAF8A7F71F}" sibTransId="{F334511C-5DA7-4672-9C95-E4B73CF0189B}"/>
    <dgm:cxn modelId="{3B9211E8-FD48-4269-B086-B1FB3D5D235B}" srcId="{99652573-29AD-4718-8BB5-F837EC4A44EE}" destId="{C5F19ABB-F689-4763-BA0C-B7BA4F6EA896}" srcOrd="1" destOrd="0" parTransId="{D31C29B3-18B6-42CC-82F3-E0E3A3E67C8A}" sibTransId="{7597A7CC-1D40-43B0-9285-BAAF3BEF1523}"/>
    <dgm:cxn modelId="{1C461B38-469A-43B1-B9CF-F5BC12FB2BFC}" srcId="{99652573-29AD-4718-8BB5-F837EC4A44EE}" destId="{C245621F-52B2-4536-994C-4DAD15BC275D}" srcOrd="0" destOrd="0" parTransId="{765DCE14-31D2-479E-9528-AF12702EF962}" sibTransId="{A6AEB8FE-2D13-4178-A2F6-2AEACE323DBB}"/>
    <dgm:cxn modelId="{A3CDFF7B-143F-4C78-99FB-BFA306AF76D3}" type="presOf" srcId="{D31C29B3-18B6-42CC-82F3-E0E3A3E67C8A}" destId="{2BC17980-C236-4219-BF17-25A1C8E2FC61}" srcOrd="0" destOrd="0" presId="urn:microsoft.com/office/officeart/2005/8/layout/radial5"/>
    <dgm:cxn modelId="{2078E173-B983-40F1-A407-730329737E77}" type="presParOf" srcId="{52F1DAFB-8292-49B8-94A0-2BBD1573E01E}" destId="{57CB986D-E6CD-41DF-A68C-940527CBCFF9}" srcOrd="0" destOrd="0" presId="urn:microsoft.com/office/officeart/2005/8/layout/radial5"/>
    <dgm:cxn modelId="{EE694615-C901-4B74-8135-1C08B605332C}" type="presParOf" srcId="{52F1DAFB-8292-49B8-94A0-2BBD1573E01E}" destId="{29FF3F40-5CAA-4CD4-9D82-F74EBB590B20}" srcOrd="1" destOrd="0" presId="urn:microsoft.com/office/officeart/2005/8/layout/radial5"/>
    <dgm:cxn modelId="{144A9651-0E0F-4510-A86D-C29FDEA180FD}" type="presParOf" srcId="{29FF3F40-5CAA-4CD4-9D82-F74EBB590B20}" destId="{33C47962-C3A3-4A03-B253-BA1FA9035874}" srcOrd="0" destOrd="0" presId="urn:microsoft.com/office/officeart/2005/8/layout/radial5"/>
    <dgm:cxn modelId="{B4C8A4E4-0347-459C-B1D0-A12EC3DD0552}" type="presParOf" srcId="{52F1DAFB-8292-49B8-94A0-2BBD1573E01E}" destId="{EEACD333-FB3F-4C01-B898-367AC7708BA1}" srcOrd="2" destOrd="0" presId="urn:microsoft.com/office/officeart/2005/8/layout/radial5"/>
    <dgm:cxn modelId="{03D61E41-B934-4983-AC6D-447AF31F48B6}" type="presParOf" srcId="{52F1DAFB-8292-49B8-94A0-2BBD1573E01E}" destId="{2BC17980-C236-4219-BF17-25A1C8E2FC61}" srcOrd="3" destOrd="0" presId="urn:microsoft.com/office/officeart/2005/8/layout/radial5"/>
    <dgm:cxn modelId="{5A9EA19E-3A2C-461A-A75E-3D239EF7B014}" type="presParOf" srcId="{2BC17980-C236-4219-BF17-25A1C8E2FC61}" destId="{A182B215-A056-461C-BD4E-30FFFCBCCB43}" srcOrd="0" destOrd="0" presId="urn:microsoft.com/office/officeart/2005/8/layout/radial5"/>
    <dgm:cxn modelId="{3CBB290C-084F-4B84-AF9D-DC510491ADB4}" type="presParOf" srcId="{52F1DAFB-8292-49B8-94A0-2BBD1573E01E}" destId="{450CEB95-6E76-4806-BAB6-50AD320654F9}" srcOrd="4" destOrd="0" presId="urn:microsoft.com/office/officeart/2005/8/layout/radial5"/>
    <dgm:cxn modelId="{F07D9E1D-07BA-41E7-A001-FA3993E393E2}" type="presParOf" srcId="{52F1DAFB-8292-49B8-94A0-2BBD1573E01E}" destId="{C04B611C-11B0-45CC-B7E4-D9F45E8B6151}" srcOrd="5" destOrd="0" presId="urn:microsoft.com/office/officeart/2005/8/layout/radial5"/>
    <dgm:cxn modelId="{C02FC181-21AC-4FCA-A10F-848448124074}" type="presParOf" srcId="{C04B611C-11B0-45CC-B7E4-D9F45E8B6151}" destId="{70CD9669-39A2-4069-A2BB-31C27E98A970}" srcOrd="0" destOrd="0" presId="urn:microsoft.com/office/officeart/2005/8/layout/radial5"/>
    <dgm:cxn modelId="{9B03DA86-56DA-4871-98F7-A6D0C638391B}" type="presParOf" srcId="{52F1DAFB-8292-49B8-94A0-2BBD1573E01E}" destId="{6BE052AE-CAEC-4FF7-9BFD-C598F65EE69D}" srcOrd="6" destOrd="0" presId="urn:microsoft.com/office/officeart/2005/8/layout/radial5"/>
    <dgm:cxn modelId="{DFA5E512-79A2-4D87-B369-03006C3E296D}" type="presParOf" srcId="{52F1DAFB-8292-49B8-94A0-2BBD1573E01E}" destId="{13F13582-93D6-4738-B811-E73F1BE7306A}" srcOrd="7" destOrd="0" presId="urn:microsoft.com/office/officeart/2005/8/layout/radial5"/>
    <dgm:cxn modelId="{AC76B5DC-2394-494B-8FEB-0AC3676BB483}" type="presParOf" srcId="{13F13582-93D6-4738-B811-E73F1BE7306A}" destId="{639C39F9-D1C0-4E0A-8775-FAF261E34777}" srcOrd="0" destOrd="0" presId="urn:microsoft.com/office/officeart/2005/8/layout/radial5"/>
    <dgm:cxn modelId="{D13E620E-E55F-49A8-B4CB-C629D83E6C83}" type="presParOf" srcId="{52F1DAFB-8292-49B8-94A0-2BBD1573E01E}" destId="{510FBE0A-BEF4-4BAB-B977-F81A6FC08A1D}" srcOrd="8" destOrd="0" presId="urn:microsoft.com/office/officeart/2005/8/layout/radial5"/>
    <dgm:cxn modelId="{9B36A3F5-2C1C-4D2D-BB09-F3AF5CCACAB8}" type="presParOf" srcId="{52F1DAFB-8292-49B8-94A0-2BBD1573E01E}" destId="{300DEF90-CC64-4682-B086-49121E8992F4}" srcOrd="9" destOrd="0" presId="urn:microsoft.com/office/officeart/2005/8/layout/radial5"/>
    <dgm:cxn modelId="{4DA0B6D9-F0BA-4A0E-AD47-EAEEF3B64FD2}" type="presParOf" srcId="{300DEF90-CC64-4682-B086-49121E8992F4}" destId="{919B8BA1-E6BD-45CC-8017-13AED0BE6EAF}" srcOrd="0" destOrd="0" presId="urn:microsoft.com/office/officeart/2005/8/layout/radial5"/>
    <dgm:cxn modelId="{6D237423-1D19-4728-B49A-82C001D534E1}" type="presParOf" srcId="{52F1DAFB-8292-49B8-94A0-2BBD1573E01E}" destId="{8F606D9A-70BC-4FF2-A255-260325C10483}" srcOrd="10" destOrd="0" presId="urn:microsoft.com/office/officeart/2005/8/layout/radial5"/>
    <dgm:cxn modelId="{1BE0FC15-6557-48F8-8961-5C111FD07D15}" type="presParOf" srcId="{52F1DAFB-8292-49B8-94A0-2BBD1573E01E}" destId="{58F166E3-900A-4E46-AE9D-770D7478FD99}" srcOrd="11" destOrd="0" presId="urn:microsoft.com/office/officeart/2005/8/layout/radial5"/>
    <dgm:cxn modelId="{F253440F-5641-491C-8873-471C06843DCF}" type="presParOf" srcId="{58F166E3-900A-4E46-AE9D-770D7478FD99}" destId="{138A00F4-8DDA-49FA-8780-994232433290}" srcOrd="0" destOrd="0" presId="urn:microsoft.com/office/officeart/2005/8/layout/radial5"/>
    <dgm:cxn modelId="{D5A6784A-6E69-4D7F-A9A9-5EE874BBB99D}" type="presParOf" srcId="{52F1DAFB-8292-49B8-94A0-2BBD1573E01E}" destId="{135E5176-7347-40EB-AE68-CCD8E231A7C0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CB986D-E6CD-41DF-A68C-940527CBCFF9}">
      <dsp:nvSpPr>
        <dsp:cNvPr id="0" name=""/>
        <dsp:cNvSpPr/>
      </dsp:nvSpPr>
      <dsp:spPr>
        <a:xfrm>
          <a:off x="2877912" y="1800202"/>
          <a:ext cx="1858251" cy="1369975"/>
        </a:xfrm>
        <a:prstGeom prst="ellipse">
          <a:avLst/>
        </a:prstGeom>
        <a:noFill/>
        <a:ln w="25400" cap="flat" cmpd="sng" algn="ctr">
          <a:solidFill>
            <a:srgbClr val="1950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altLang="en-US" sz="2000" b="1" kern="12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rPr>
            <a:t>ОПОС</a:t>
          </a:r>
          <a:endParaRPr lang="en-US" altLang="en-US" sz="2000" b="1" kern="1200" dirty="0" smtClean="0">
            <a:solidFill>
              <a:srgbClr val="195019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altLang="en-US" sz="2000" b="1" kern="12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rPr>
            <a:t>2014-2020</a:t>
          </a:r>
          <a:endParaRPr lang="en-US" sz="2000" kern="1200" dirty="0">
            <a:solidFill>
              <a:srgbClr val="195019"/>
            </a:solidFill>
          </a:endParaRPr>
        </a:p>
      </dsp:txBody>
      <dsp:txXfrm>
        <a:off x="3150047" y="2000830"/>
        <a:ext cx="1313981" cy="968719"/>
      </dsp:txXfrm>
    </dsp:sp>
    <dsp:sp modelId="{29FF3F40-5CAA-4CD4-9D82-F74EBB590B20}">
      <dsp:nvSpPr>
        <dsp:cNvPr id="0" name=""/>
        <dsp:cNvSpPr/>
      </dsp:nvSpPr>
      <dsp:spPr>
        <a:xfrm rot="16262917">
          <a:off x="3757929" y="1461294"/>
          <a:ext cx="127564" cy="444514"/>
        </a:xfrm>
        <a:prstGeom prst="rightArrow">
          <a:avLst>
            <a:gd name="adj1" fmla="val 60000"/>
            <a:gd name="adj2" fmla="val 50000"/>
          </a:avLst>
        </a:prstGeom>
        <a:solidFill>
          <a:srgbClr val="195019">
            <a:alpha val="44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>
        <a:off x="3776713" y="1569328"/>
        <a:ext cx="89295" cy="266708"/>
      </dsp:txXfrm>
    </dsp:sp>
    <dsp:sp modelId="{EEACD333-FB3F-4C01-B898-367AC7708BA1}">
      <dsp:nvSpPr>
        <dsp:cNvPr id="0" name=""/>
        <dsp:cNvSpPr/>
      </dsp:nvSpPr>
      <dsp:spPr>
        <a:xfrm>
          <a:off x="2952331" y="-216029"/>
          <a:ext cx="1775795" cy="1775795"/>
        </a:xfrm>
        <a:prstGeom prst="ellipse">
          <a:avLst/>
        </a:prstGeom>
        <a:solidFill>
          <a:srgbClr val="19501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>
              <a:solidFill>
                <a:schemeClr val="bg1"/>
              </a:solidFill>
            </a:rPr>
            <a:t>Индикатори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3212390" y="44030"/>
        <a:ext cx="1255677" cy="1255677"/>
      </dsp:txXfrm>
    </dsp:sp>
    <dsp:sp modelId="{2BC17980-C236-4219-BF17-25A1C8E2FC61}">
      <dsp:nvSpPr>
        <dsp:cNvPr id="0" name=""/>
        <dsp:cNvSpPr/>
      </dsp:nvSpPr>
      <dsp:spPr>
        <a:xfrm rot="20140438">
          <a:off x="4642348" y="1856046"/>
          <a:ext cx="129508" cy="444514"/>
        </a:xfrm>
        <a:prstGeom prst="rightArrow">
          <a:avLst>
            <a:gd name="adj1" fmla="val 60000"/>
            <a:gd name="adj2" fmla="val 50000"/>
          </a:avLst>
        </a:prstGeom>
        <a:solidFill>
          <a:srgbClr val="195019">
            <a:alpha val="44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>
        <a:off x="4644073" y="1952951"/>
        <a:ext cx="90656" cy="266708"/>
      </dsp:txXfrm>
    </dsp:sp>
    <dsp:sp modelId="{450CEB95-6E76-4806-BAB6-50AD320654F9}">
      <dsp:nvSpPr>
        <dsp:cNvPr id="0" name=""/>
        <dsp:cNvSpPr/>
      </dsp:nvSpPr>
      <dsp:spPr>
        <a:xfrm>
          <a:off x="4742941" y="772816"/>
          <a:ext cx="1775795" cy="1775795"/>
        </a:xfrm>
        <a:prstGeom prst="ellipse">
          <a:avLst/>
        </a:prstGeom>
        <a:solidFill>
          <a:srgbClr val="19501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>
              <a:solidFill>
                <a:schemeClr val="bg1"/>
              </a:solidFill>
            </a:rPr>
            <a:t>Финансови инструменти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5003000" y="1032875"/>
        <a:ext cx="1255677" cy="1255677"/>
      </dsp:txXfrm>
    </dsp:sp>
    <dsp:sp modelId="{C04B611C-11B0-45CC-B7E4-D9F45E8B6151}">
      <dsp:nvSpPr>
        <dsp:cNvPr id="0" name=""/>
        <dsp:cNvSpPr/>
      </dsp:nvSpPr>
      <dsp:spPr>
        <a:xfrm rot="1780843">
          <a:off x="4622475" y="2805305"/>
          <a:ext cx="272373" cy="444514"/>
        </a:xfrm>
        <a:prstGeom prst="rightArrow">
          <a:avLst>
            <a:gd name="adj1" fmla="val 60000"/>
            <a:gd name="adj2" fmla="val 50000"/>
          </a:avLst>
        </a:prstGeom>
        <a:solidFill>
          <a:srgbClr val="195019">
            <a:alpha val="44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>
        <a:off x="4627835" y="2873977"/>
        <a:ext cx="190661" cy="266708"/>
      </dsp:txXfrm>
    </dsp:sp>
    <dsp:sp modelId="{6BE052AE-CAEC-4FF7-9BFD-C598F65EE69D}">
      <dsp:nvSpPr>
        <dsp:cNvPr id="0" name=""/>
        <dsp:cNvSpPr/>
      </dsp:nvSpPr>
      <dsp:spPr>
        <a:xfrm>
          <a:off x="4872108" y="2710375"/>
          <a:ext cx="1775795" cy="1775795"/>
        </a:xfrm>
        <a:prstGeom prst="ellipse">
          <a:avLst/>
        </a:prstGeom>
        <a:solidFill>
          <a:srgbClr val="19501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>
              <a:solidFill>
                <a:schemeClr val="bg1"/>
              </a:solidFill>
            </a:rPr>
            <a:t>Финансови потоци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5132167" y="2970434"/>
        <a:ext cx="1255677" cy="1255677"/>
      </dsp:txXfrm>
    </dsp:sp>
    <dsp:sp modelId="{13F13582-93D6-4738-B811-E73F1BE7306A}">
      <dsp:nvSpPr>
        <dsp:cNvPr id="0" name=""/>
        <dsp:cNvSpPr/>
      </dsp:nvSpPr>
      <dsp:spPr>
        <a:xfrm rot="5370952">
          <a:off x="3747418" y="3069490"/>
          <a:ext cx="132869" cy="444514"/>
        </a:xfrm>
        <a:prstGeom prst="rightArrow">
          <a:avLst>
            <a:gd name="adj1" fmla="val 60000"/>
            <a:gd name="adj2" fmla="val 50000"/>
          </a:avLst>
        </a:prstGeom>
        <a:solidFill>
          <a:srgbClr val="195019">
            <a:alpha val="44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>
        <a:off x="3767180" y="3138463"/>
        <a:ext cx="93008" cy="266708"/>
      </dsp:txXfrm>
    </dsp:sp>
    <dsp:sp modelId="{510FBE0A-BEF4-4BAB-B977-F81A6FC08A1D}">
      <dsp:nvSpPr>
        <dsp:cNvPr id="0" name=""/>
        <dsp:cNvSpPr/>
      </dsp:nvSpPr>
      <dsp:spPr>
        <a:xfrm>
          <a:off x="2934548" y="3420820"/>
          <a:ext cx="1775795" cy="1775795"/>
        </a:xfrm>
        <a:prstGeom prst="ellipse">
          <a:avLst/>
        </a:prstGeom>
        <a:solidFill>
          <a:srgbClr val="19501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>
              <a:solidFill>
                <a:schemeClr val="bg1"/>
              </a:solidFill>
            </a:rPr>
            <a:t>Рамка за изпълнение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3194607" y="3680879"/>
        <a:ext cx="1255677" cy="1255677"/>
      </dsp:txXfrm>
    </dsp:sp>
    <dsp:sp modelId="{300DEF90-CC64-4682-B086-49121E8992F4}">
      <dsp:nvSpPr>
        <dsp:cNvPr id="0" name=""/>
        <dsp:cNvSpPr/>
      </dsp:nvSpPr>
      <dsp:spPr>
        <a:xfrm rot="9050070">
          <a:off x="2824324" y="2759413"/>
          <a:ext cx="186216" cy="444514"/>
        </a:xfrm>
        <a:prstGeom prst="rightArrow">
          <a:avLst>
            <a:gd name="adj1" fmla="val 60000"/>
            <a:gd name="adj2" fmla="val 50000"/>
          </a:avLst>
        </a:prstGeom>
        <a:solidFill>
          <a:srgbClr val="195019">
            <a:alpha val="44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 rot="10800000">
        <a:off x="2876648" y="2834704"/>
        <a:ext cx="130351" cy="266708"/>
      </dsp:txXfrm>
    </dsp:sp>
    <dsp:sp modelId="{8F606D9A-70BC-4FF2-A255-260325C10483}">
      <dsp:nvSpPr>
        <dsp:cNvPr id="0" name=""/>
        <dsp:cNvSpPr/>
      </dsp:nvSpPr>
      <dsp:spPr>
        <a:xfrm>
          <a:off x="1096203" y="2614656"/>
          <a:ext cx="1775795" cy="1775795"/>
        </a:xfrm>
        <a:prstGeom prst="ellipse">
          <a:avLst/>
        </a:prstGeom>
        <a:solidFill>
          <a:srgbClr val="19501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600" b="1" kern="1200" dirty="0" smtClean="0">
              <a:solidFill>
                <a:schemeClr val="bg1"/>
              </a:solidFill>
            </a:rPr>
            <a:t>ПОС И ПИК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1356262" y="2874715"/>
        <a:ext cx="1255677" cy="1255677"/>
      </dsp:txXfrm>
    </dsp:sp>
    <dsp:sp modelId="{58F166E3-900A-4E46-AE9D-770D7478FD99}">
      <dsp:nvSpPr>
        <dsp:cNvPr id="0" name=""/>
        <dsp:cNvSpPr/>
      </dsp:nvSpPr>
      <dsp:spPr>
        <a:xfrm rot="12464642">
          <a:off x="2805975" y="1785513"/>
          <a:ext cx="186814" cy="444514"/>
        </a:xfrm>
        <a:prstGeom prst="rightArrow">
          <a:avLst>
            <a:gd name="adj1" fmla="val 60000"/>
            <a:gd name="adj2" fmla="val 50000"/>
          </a:avLst>
        </a:prstGeom>
        <a:solidFill>
          <a:srgbClr val="195019">
            <a:alpha val="44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 rot="10800000">
        <a:off x="2858797" y="1887461"/>
        <a:ext cx="130770" cy="266708"/>
      </dsp:txXfrm>
    </dsp:sp>
    <dsp:sp modelId="{135E5176-7347-40EB-AE68-CCD8E231A7C0}">
      <dsp:nvSpPr>
        <dsp:cNvPr id="0" name=""/>
        <dsp:cNvSpPr/>
      </dsp:nvSpPr>
      <dsp:spPr>
        <a:xfrm>
          <a:off x="1065005" y="622031"/>
          <a:ext cx="1775795" cy="1775795"/>
        </a:xfrm>
        <a:prstGeom prst="ellipse">
          <a:avLst/>
        </a:prstGeom>
        <a:solidFill>
          <a:srgbClr val="19501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</a:rPr>
            <a:t>ARACHNE</a:t>
          </a:r>
          <a:endParaRPr lang="bg-BG" sz="1600" b="1" kern="1200" dirty="0" smtClean="0">
            <a:solidFill>
              <a:schemeClr val="bg1"/>
            </a:solidFill>
          </a:endParaRPr>
        </a:p>
      </dsp:txBody>
      <dsp:txXfrm>
        <a:off x="1325064" y="882090"/>
        <a:ext cx="1255677" cy="12556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B909493-B41E-4590-B1FB-08F1A94AED83}" type="datetimeFigureOut">
              <a:rPr lang="bg-BG" smtClean="0"/>
              <a:t>11.9.2015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71800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28584"/>
            <a:ext cx="2971800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8556984-BFA1-4032-A2F7-943390F401A9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81728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2B82725-62A2-4311-9ACD-D34C66DD3C7F}" type="datetimeFigureOut">
              <a:rPr lang="bg-BG" smtClean="0"/>
              <a:t>11.9.2015 г.</a:t>
            </a:fld>
            <a:endParaRPr lang="bg-BG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bg-BG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222844A-9D9A-451E-8533-AC68D816AE04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46065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t>1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028472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bg-BG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10</a:t>
            </a:fld>
            <a:endParaRPr lang="bg-B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bg-BG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11</a:t>
            </a:fld>
            <a:endParaRPr lang="bg-B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bg-BG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12</a:t>
            </a:fld>
            <a:endParaRPr lang="bg-B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t>13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01365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bg-BG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2</a:t>
            </a:fld>
            <a:endParaRPr lang="bg-B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bg-BG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3</a:t>
            </a:fld>
            <a:endParaRPr lang="bg-B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bg-BG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4</a:t>
            </a:fld>
            <a:endParaRPr lang="bg-B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lang="bg-BG" sz="1100" dirty="0">
              <a:solidFill>
                <a:srgbClr val="17375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5</a:t>
            </a:fld>
            <a:endParaRPr lang="bg-B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/>
            <a:endParaRPr lang="bg-BG" dirty="0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8C0CBCDA-B582-4880-A105-B8316C734ADA}" type="slidenum">
              <a:t>6</a:t>
            </a:fld>
            <a:endParaRPr lang="bg-BG" sz="1800" dirty="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bg-BG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7</a:t>
            </a:fld>
            <a:endParaRPr lang="bg-B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bg-BG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8</a:t>
            </a:fld>
            <a:endParaRPr lang="bg-B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bg-BG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9</a:t>
            </a:fld>
            <a:endParaRPr lang="bg-B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9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74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36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810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335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935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525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9/11/2015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410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585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9/11/2015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998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025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897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31CDB-9F6F-4F34-A203-4C73DD400C6E}" type="datetimeFigureOut">
              <a:rPr lang="en-US" smtClean="0"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998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3.emf"/><Relationship Id="rId4" Type="http://schemas.openxmlformats.org/officeDocument/2006/relationships/hyperlink" Target="http://www.aeuf.minfin.bg/document/34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emf"/><Relationship Id="rId5" Type="http://schemas.openxmlformats.org/officeDocument/2006/relationships/image" Target="../media/image1.png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9552" y="2492896"/>
            <a:ext cx="806583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bg-BG" sz="3500" b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bg-BG" sz="35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перативна програма </a:t>
            </a:r>
          </a:p>
          <a:p>
            <a:pPr algn="ctr">
              <a:defRPr/>
            </a:pPr>
            <a:r>
              <a:rPr lang="bg-BG" sz="35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“Околна среда 2014 – 2020 г.”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2385" y="5445224"/>
            <a:ext cx="82930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bg-BG" sz="16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Втори Комитет за наблюдение на ОПОС 2014-2020</a:t>
            </a:r>
            <a:endParaRPr lang="bg-BG" sz="1600" b="1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defRPr/>
            </a:pPr>
            <a:endParaRPr lang="bg-BG" sz="1600" b="1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defRPr/>
            </a:pPr>
            <a:r>
              <a:rPr lang="bg-BG" sz="16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Бургас, 10-11 септ. </a:t>
            </a:r>
            <a:r>
              <a:rPr lang="bg-BG" sz="16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 г.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51520" y="408771"/>
            <a:ext cx="8064896" cy="1076013"/>
            <a:chOff x="251520" y="408771"/>
            <a:chExt cx="8064896" cy="1076013"/>
          </a:xfrm>
        </p:grpSpPr>
        <p:pic>
          <p:nvPicPr>
            <p:cNvPr id="1026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756" y="408771"/>
              <a:ext cx="2755388" cy="859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" name="Group 3"/>
            <p:cNvGrpSpPr/>
            <p:nvPr/>
          </p:nvGrpSpPr>
          <p:grpSpPr>
            <a:xfrm>
              <a:off x="251520" y="416496"/>
              <a:ext cx="2205633" cy="1068288"/>
              <a:chOff x="251520" y="344488"/>
              <a:chExt cx="2205633" cy="1068288"/>
            </a:xfrm>
          </p:grpSpPr>
          <p:sp>
            <p:nvSpPr>
              <p:cNvPr id="2" name="Text Box 2"/>
              <p:cNvSpPr txBox="1">
                <a:spLocks noChangeArrowheads="1"/>
              </p:cNvSpPr>
              <p:nvPr/>
            </p:nvSpPr>
            <p:spPr bwMode="auto">
              <a:xfrm>
                <a:off x="251520" y="718623"/>
                <a:ext cx="2205633" cy="694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5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bg-BG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Европейски съюз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6788" y="344488"/>
                <a:ext cx="827087" cy="560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" name="Group 4"/>
            <p:cNvGrpSpPr/>
            <p:nvPr/>
          </p:nvGrpSpPr>
          <p:grpSpPr>
            <a:xfrm>
              <a:off x="6876256" y="441286"/>
              <a:ext cx="1440160" cy="899482"/>
              <a:chOff x="7417804" y="301625"/>
              <a:chExt cx="1440160" cy="899482"/>
            </a:xfrm>
          </p:grpSpPr>
          <p:sp>
            <p:nvSpPr>
              <p:cNvPr id="3" name="Text Box 2"/>
              <p:cNvSpPr txBox="1">
                <a:spLocks noChangeArrowheads="1"/>
              </p:cNvSpPr>
              <p:nvPr/>
            </p:nvSpPr>
            <p:spPr bwMode="auto">
              <a:xfrm>
                <a:off x="7417804" y="548680"/>
                <a:ext cx="1440160" cy="6524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Решения за</a:t>
                </a:r>
                <a:endPara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по-добър живот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027" name="Picture 3" descr="logo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9578" y="301625"/>
                <a:ext cx="836612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69616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259632" y="1886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r>
              <a:rPr lang="bg-BG" sz="3000" b="1" dirty="0" smtClean="0">
                <a:solidFill>
                  <a:srgbClr val="1F497D">
                    <a:lumMod val="75000"/>
                  </a:srgbClr>
                </a:solidFill>
              </a:rPr>
              <a:t>.</a:t>
            </a: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36104" y="223570"/>
            <a:ext cx="8028384" cy="778098"/>
          </a:xfrm>
        </p:spPr>
        <p:txBody>
          <a:bodyPr>
            <a:normAutofit/>
          </a:bodyPr>
          <a:lstStyle/>
          <a:p>
            <a:pPr marL="0" indent="0" algn="r">
              <a:spcBef>
                <a:spcPts val="0"/>
              </a:spcBef>
              <a:defRPr/>
            </a:pPr>
            <a:r>
              <a:rPr lang="bg-BG" sz="2800" b="1" dirty="0" smtClean="0">
                <a:solidFill>
                  <a:srgbClr val="195019"/>
                </a:solidFill>
                <a:latin typeface="Arial"/>
                <a:cs typeface="Arial"/>
              </a:rPr>
              <a:t>Финансови инструменти</a:t>
            </a:r>
            <a:endParaRPr lang="bg-BG" sz="28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3934" y="1271113"/>
            <a:ext cx="8856984" cy="6258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20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Финансовите инструменти са начин ефективно да се използва наличния ресурс, чрез привличане на частен капитал и повторната му употреба.</a:t>
            </a:r>
            <a:endParaRPr lang="bg-BG" sz="20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bg-BG" sz="20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Насочени са към жизнеспособни проекти, чрез инвестиционна подкрепа под формата за заеми, гаранции, акции и др.рискови механизми.</a:t>
            </a:r>
          </a:p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Използването финансови инструменти силно се стимулира от ЕС</a:t>
            </a:r>
          </a:p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Съгласно правилата на Регламент 1303/декември 2013 г. Министерство на финансите извърши предварителна оценка за възможността за използване на финансови инструменти.</a:t>
            </a:r>
          </a:p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ОПОС 2014-2020 оценката показа, че приоритетни оси „води“ и „отпадъци“ имат потенциал за използване на ФИ. Съответно 10% и 8% от бюджетите на осите.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bg-BG" sz="20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endParaRPr lang="bg-BG" sz="20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bg-BG" sz="16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bg-BG" sz="16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2" descr="logo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62" y="162389"/>
            <a:ext cx="701546" cy="42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150" y="162389"/>
            <a:ext cx="701546" cy="43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925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259632" y="1886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r>
              <a:rPr lang="bg-BG" sz="3000" b="1" dirty="0" smtClean="0">
                <a:solidFill>
                  <a:srgbClr val="1F497D">
                    <a:lumMod val="75000"/>
                  </a:srgbClr>
                </a:solidFill>
              </a:rPr>
              <a:t>.</a:t>
            </a: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36104" y="223570"/>
            <a:ext cx="8028384" cy="778098"/>
          </a:xfrm>
        </p:spPr>
        <p:txBody>
          <a:bodyPr>
            <a:normAutofit/>
          </a:bodyPr>
          <a:lstStyle/>
          <a:p>
            <a:pPr marL="0" indent="0" algn="r">
              <a:spcBef>
                <a:spcPts val="0"/>
              </a:spcBef>
              <a:defRPr/>
            </a:pPr>
            <a:r>
              <a:rPr lang="bg-BG" sz="2800" b="1" dirty="0" smtClean="0">
                <a:solidFill>
                  <a:srgbClr val="195019"/>
                </a:solidFill>
                <a:latin typeface="Arial"/>
                <a:cs typeface="Arial"/>
              </a:rPr>
              <a:t>Финансови инструменти</a:t>
            </a:r>
            <a:endParaRPr lang="bg-BG" sz="28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3934" y="1271113"/>
            <a:ext cx="885698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20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Организацията на ФИ в България ще се реализира, чрез т.нар. фонд на фондовете. За структурирането му, страната ни ще ползва услугите на Международните финансови институции (ЕИБ, ЕБВР и СБ)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Към настоящия момент е взето решение и е структуриран мениджър на фонд на фондовете като еднолично (държавно) акционерно дружество към Министерство на финансите.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Предстои да се изготвят системите за управление и контрол на Мениджъра на </a:t>
            </a:r>
            <a:r>
              <a:rPr lang="bg-BG" sz="2000" dirty="0" err="1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ФнФ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инвестиционна стратегия, проект на финансово споразумение с оперативните програми, включително и ОПОС.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За всяка една от задачите МФ ще сключи споразумение с една от институциите от МФИ. 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На 9 септември 2015 г. МС даде мандат на МФ за водене на проговори с ЕБВР, които имат отношение към Околна среда.</a:t>
            </a:r>
            <a:endParaRPr lang="bg-BG" sz="20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bg-BG" sz="16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bg-BG" sz="16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2" descr="logo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62" y="162389"/>
            <a:ext cx="701546" cy="42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150" y="162389"/>
            <a:ext cx="701546" cy="43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347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259632" y="1886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r>
              <a:rPr lang="bg-BG" sz="3000" b="1" dirty="0" smtClean="0">
                <a:solidFill>
                  <a:srgbClr val="1F497D">
                    <a:lumMod val="75000"/>
                  </a:srgbClr>
                </a:solidFill>
              </a:rPr>
              <a:t>.</a:t>
            </a: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36104" y="223570"/>
            <a:ext cx="8028384" cy="778098"/>
          </a:xfrm>
        </p:spPr>
        <p:txBody>
          <a:bodyPr>
            <a:normAutofit/>
          </a:bodyPr>
          <a:lstStyle/>
          <a:p>
            <a:pPr marL="0" indent="0" algn="r">
              <a:spcBef>
                <a:spcPts val="0"/>
              </a:spcBef>
              <a:defRPr/>
            </a:pPr>
            <a:r>
              <a:rPr lang="en-US" sz="2800" b="1" dirty="0" smtClean="0">
                <a:solidFill>
                  <a:srgbClr val="195019"/>
                </a:solidFill>
                <a:latin typeface="Arial"/>
                <a:cs typeface="Arial"/>
              </a:rPr>
              <a:t>ARACHNE</a:t>
            </a:r>
            <a:endParaRPr lang="bg-BG" sz="28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3934" y="1271113"/>
            <a:ext cx="8856984" cy="7224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20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76275" indent="-45720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AutoNum type="arabicPeriod"/>
            </a:pPr>
            <a:r>
              <a:rPr lang="en-US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ARACHNE 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представлява компютърен инструмент за </a:t>
            </a:r>
            <a:r>
              <a:rPr lang="bg-BG" sz="2000" dirty="0" err="1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одитиране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676275" indent="-45720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AutoNum type="arabicPeriod"/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Неговата цел е да помогне на управляващите и контролните органи да намалят нивото на грешка и да подсилят превенцията и разкриването на измами.</a:t>
            </a:r>
          </a:p>
          <a:p>
            <a:pPr marL="676275" indent="-45720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AutoNum type="arabicPeriod"/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Инструментът използва индикатори за риск (</a:t>
            </a:r>
            <a:r>
              <a:rPr lang="bg-BG" sz="20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обществени поръчки, управление на договора, допустимост, изпълнение, концентрация, други проверки, репутация и сигнали за измами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чието измерване става чрез използването на вътрешна и външна (публична) информация.</a:t>
            </a:r>
          </a:p>
          <a:p>
            <a:pPr marL="676275" indent="-45720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AutoNum type="arabicPeriod"/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Използването на инструмента е заложено в системите за управление и контрол на УО. 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20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6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Допълнителна информация </a:t>
            </a:r>
            <a:r>
              <a:rPr lang="en-US" sz="1600" dirty="0" smtClean="0">
                <a:hlinkClick r:id="rId4"/>
              </a:rPr>
              <a:t>www.aeuf.minfin.bg/document/344</a:t>
            </a:r>
            <a:endParaRPr lang="bg-BG" sz="1600" dirty="0" smtClean="0"/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6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bg-BG" sz="16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ъдето ще намерите ръководството за оценка на риска и ефективни и пропорционални мерки срещу измамите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20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20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76275" indent="-45720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AutoNum type="arabicPeriod"/>
            </a:pPr>
            <a:endParaRPr lang="bg-BG" sz="20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bg-BG" sz="16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bg-BG" sz="16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2" descr="logo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62" y="162389"/>
            <a:ext cx="701546" cy="42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150" y="162389"/>
            <a:ext cx="701546" cy="43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994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08" y="5475312"/>
            <a:ext cx="744924" cy="76200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115616" y="1196752"/>
            <a:ext cx="7056784" cy="4824536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spcBef>
                <a:spcPts val="1800"/>
              </a:spcBef>
              <a:buNone/>
            </a:pPr>
            <a:endParaRPr lang="en-US" sz="2600" b="1" dirty="0" smtClean="0">
              <a:solidFill>
                <a:srgbClr val="195019"/>
              </a:solidFill>
            </a:endParaRPr>
          </a:p>
          <a:p>
            <a:pPr marL="0" indent="0" algn="ctr">
              <a:spcBef>
                <a:spcPts val="1800"/>
              </a:spcBef>
              <a:buNone/>
            </a:pPr>
            <a:r>
              <a:rPr lang="bg-BG" sz="5800" b="1" dirty="0" smtClean="0">
                <a:solidFill>
                  <a:srgbClr val="195019"/>
                </a:solidFill>
              </a:rPr>
              <a:t> </a:t>
            </a:r>
          </a:p>
          <a:p>
            <a:pPr marL="0" indent="0" algn="ctr">
              <a:spcBef>
                <a:spcPts val="1800"/>
              </a:spcBef>
              <a:buNone/>
            </a:pPr>
            <a:endParaRPr lang="bg-BG" sz="4300" b="1" dirty="0" smtClean="0">
              <a:solidFill>
                <a:srgbClr val="195019"/>
              </a:solidFill>
            </a:endParaRPr>
          </a:p>
          <a:p>
            <a:pPr marL="0" indent="0" algn="ctr">
              <a:spcBef>
                <a:spcPts val="1800"/>
              </a:spcBef>
              <a:buNone/>
            </a:pPr>
            <a:r>
              <a:rPr lang="bg-BG" sz="7400" b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БЛАГОДАРЯ </a:t>
            </a:r>
          </a:p>
          <a:p>
            <a:pPr marL="0" indent="0" algn="ctr">
              <a:spcBef>
                <a:spcPts val="1800"/>
              </a:spcBef>
              <a:buNone/>
            </a:pPr>
            <a:r>
              <a:rPr lang="bg-BG" sz="7400" b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ВНИМАНИЕТО</a:t>
            </a:r>
            <a:r>
              <a:rPr lang="en-US" sz="74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bg-BG" sz="7400" b="1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45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45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45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spcBef>
                <a:spcPts val="600"/>
              </a:spcBef>
              <a:buNone/>
            </a:pPr>
            <a:r>
              <a:rPr lang="bg-BG" sz="4200" b="1" i="1" dirty="0" smtClean="0">
                <a:solidFill>
                  <a:srgbClr val="195019"/>
                </a:solidFill>
              </a:rPr>
              <a:t>Яна Георгиева</a:t>
            </a:r>
          </a:p>
          <a:p>
            <a:pPr marL="0" indent="0" algn="r">
              <a:spcBef>
                <a:spcPts val="600"/>
              </a:spcBef>
              <a:buNone/>
            </a:pPr>
            <a:r>
              <a:rPr lang="bg-BG" sz="4200" b="1" i="1" dirty="0" smtClean="0">
                <a:solidFill>
                  <a:srgbClr val="195019"/>
                </a:solidFill>
              </a:rPr>
              <a:t>Ръководител на УО на ОПОС</a:t>
            </a:r>
          </a:p>
          <a:p>
            <a:pPr marL="0" indent="0" algn="r">
              <a:spcBef>
                <a:spcPts val="600"/>
              </a:spcBef>
              <a:buNone/>
            </a:pPr>
            <a:endParaRPr lang="en-US" sz="4200" b="1" i="1" dirty="0" smtClean="0">
              <a:solidFill>
                <a:srgbClr val="195019"/>
              </a:solidFill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45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2600" b="1" dirty="0">
              <a:solidFill>
                <a:srgbClr val="195019"/>
              </a:solidFill>
            </a:endParaRPr>
          </a:p>
          <a:p>
            <a:pPr marL="0" indent="0" algn="r">
              <a:spcBef>
                <a:spcPts val="1800"/>
              </a:spcBef>
              <a:buNone/>
            </a:pPr>
            <a:endParaRPr lang="bg-BG" sz="2600" b="1" dirty="0" smtClean="0">
              <a:solidFill>
                <a:srgbClr val="195019"/>
              </a:solidFill>
            </a:endParaRPr>
          </a:p>
          <a:p>
            <a:pPr marL="0" indent="0" algn="r">
              <a:spcBef>
                <a:spcPts val="1800"/>
              </a:spcBef>
              <a:buNone/>
            </a:pPr>
            <a:endParaRPr lang="bg-BG" sz="2600" b="1" dirty="0" smtClean="0">
              <a:solidFill>
                <a:srgbClr val="195019"/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endParaRPr lang="bg-BG" sz="2400" b="1" dirty="0" smtClean="0">
              <a:solidFill>
                <a:srgbClr val="195019"/>
              </a:solidFill>
            </a:endParaRPr>
          </a:p>
          <a:p>
            <a:pPr marL="0" indent="0" algn="r">
              <a:spcBef>
                <a:spcPts val="600"/>
              </a:spcBef>
              <a:buNone/>
            </a:pPr>
            <a:endParaRPr lang="bg-BG" sz="1800" b="1" dirty="0" smtClean="0">
              <a:solidFill>
                <a:srgbClr val="195019"/>
              </a:solidFill>
            </a:endParaRPr>
          </a:p>
          <a:p>
            <a:pPr marL="0" indent="0" algn="r">
              <a:spcBef>
                <a:spcPts val="600"/>
              </a:spcBef>
              <a:buNone/>
            </a:pPr>
            <a:endParaRPr lang="bg-BG" sz="1800" b="1" dirty="0">
              <a:solidFill>
                <a:srgbClr val="195019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67544" y="408771"/>
            <a:ext cx="8064896" cy="1076013"/>
            <a:chOff x="251520" y="408771"/>
            <a:chExt cx="8064896" cy="1076013"/>
          </a:xfrm>
        </p:grpSpPr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756" y="408771"/>
              <a:ext cx="2755388" cy="859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8"/>
            <p:cNvGrpSpPr/>
            <p:nvPr/>
          </p:nvGrpSpPr>
          <p:grpSpPr>
            <a:xfrm>
              <a:off x="251520" y="416496"/>
              <a:ext cx="2205633" cy="1068288"/>
              <a:chOff x="251520" y="344488"/>
              <a:chExt cx="2205633" cy="1068288"/>
            </a:xfrm>
          </p:grpSpPr>
          <p:sp>
            <p:nvSpPr>
              <p:cNvPr id="15" name="Text Box 2"/>
              <p:cNvSpPr txBox="1">
                <a:spLocks noChangeArrowheads="1"/>
              </p:cNvSpPr>
              <p:nvPr/>
            </p:nvSpPr>
            <p:spPr bwMode="auto">
              <a:xfrm>
                <a:off x="251520" y="718623"/>
                <a:ext cx="2205633" cy="694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5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bg-BG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Европейски съюз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6" name="Picture 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6788" y="344488"/>
                <a:ext cx="827087" cy="560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6876256" y="441286"/>
              <a:ext cx="1440160" cy="899482"/>
              <a:chOff x="7417804" y="301625"/>
              <a:chExt cx="1440160" cy="899482"/>
            </a:xfrm>
          </p:grpSpPr>
          <p:sp>
            <p:nvSpPr>
              <p:cNvPr id="13" name="Text Box 2"/>
              <p:cNvSpPr txBox="1">
                <a:spLocks noChangeArrowheads="1"/>
              </p:cNvSpPr>
              <p:nvPr/>
            </p:nvSpPr>
            <p:spPr bwMode="auto">
              <a:xfrm>
                <a:off x="7417804" y="548680"/>
                <a:ext cx="1440160" cy="6524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Решения за</a:t>
                </a:r>
                <a:endPara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по-добър живот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4" name="Picture 3" descr="logo1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9578" y="301625"/>
                <a:ext cx="836612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9415454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259632" y="1886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r>
              <a:rPr lang="bg-BG" sz="3000" b="1" dirty="0" smtClean="0">
                <a:solidFill>
                  <a:srgbClr val="1F497D">
                    <a:lumMod val="75000"/>
                  </a:srgbClr>
                </a:solidFill>
              </a:rPr>
              <a:t>.</a:t>
            </a: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8168" y="972679"/>
            <a:ext cx="903649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2400" b="1" dirty="0" smtClean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НАЦИОНАЛНО НИВО</a:t>
            </a:r>
          </a:p>
          <a:p>
            <a:pPr algn="just"/>
            <a:endParaRPr lang="bg-BG" sz="1000" b="1" dirty="0" smtClean="0">
              <a:solidFill>
                <a:srgbClr val="195019"/>
              </a:solidFill>
              <a:latin typeface="Arial"/>
              <a:cs typeface="Arial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36104" y="223570"/>
            <a:ext cx="8028384" cy="778098"/>
          </a:xfrm>
        </p:spPr>
        <p:txBody>
          <a:bodyPr>
            <a:normAutofit fontScale="90000"/>
          </a:bodyPr>
          <a:lstStyle/>
          <a:p>
            <a:pPr marL="0" indent="0" algn="r">
              <a:spcBef>
                <a:spcPts val="0"/>
              </a:spcBef>
              <a:defRPr/>
            </a:pPr>
            <a:r>
              <a:rPr lang="bg-BG" sz="2800" b="1" dirty="0" smtClean="0">
                <a:solidFill>
                  <a:srgbClr val="195019"/>
                </a:solidFill>
                <a:latin typeface="Arial"/>
                <a:cs typeface="Arial"/>
              </a:rPr>
              <a:t>НАУЧЕНИ УРОЦИ</a:t>
            </a:r>
            <a:r>
              <a:rPr lang="bg-BG" sz="2800" b="1" dirty="0">
                <a:solidFill>
                  <a:srgbClr val="195019"/>
                </a:solidFill>
                <a:latin typeface="Arial"/>
                <a:cs typeface="Arial"/>
              </a:rPr>
              <a:t/>
            </a:r>
            <a:br>
              <a:rPr lang="bg-BG" sz="2800" b="1" dirty="0">
                <a:solidFill>
                  <a:srgbClr val="195019"/>
                </a:solidFill>
                <a:latin typeface="Arial"/>
                <a:cs typeface="Arial"/>
              </a:rPr>
            </a:br>
            <a:r>
              <a:rPr lang="bg-BG" sz="2800" b="1" dirty="0" smtClean="0">
                <a:solidFill>
                  <a:srgbClr val="195019"/>
                </a:solidFill>
                <a:latin typeface="Arial"/>
                <a:cs typeface="Arial"/>
              </a:rPr>
              <a:t>от програмен период 2007-2013  </a:t>
            </a:r>
            <a:endParaRPr lang="bg-BG" sz="28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8168" y="1412776"/>
            <a:ext cx="8738816" cy="5583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Промяна на правилата: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Правилата са създадени в началото на програмния период и обхващат общи принципи;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4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Прилагането им се „пречупва“ през призмата на различните програми с техните </a:t>
            </a: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специфики, както </a:t>
            </a:r>
            <a:r>
              <a:rPr lang="bg-BG" sz="14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през особеностите на различните типове бенефициенти – централна и местна администрация, НПО, юридически лица със стопанска дейност</a:t>
            </a: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Системата се „учи“, което създава усещането за нестабилност в правилата;</a:t>
            </a:r>
            <a:endParaRPr lang="bg-BG" sz="1400" i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8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Превратно разбиране за ролята на всяка една институция в процеса по програмиране и изпълнение на оперативните програми: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Споделена отговорност означава поемане на отговорност на всяко едно ниво, в зависимост от задачите, а не колективна безотговорност;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Своевременно решаване на въпроси с хоризонтален характер или от компетентността на няколко институции;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8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bg-BG" sz="20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Ф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инансовата </a:t>
            </a:r>
            <a:r>
              <a:rPr lang="bg-BG" sz="20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обезпеченост на проектите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4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Стратегията за </a:t>
            </a:r>
            <a:r>
              <a:rPr lang="bg-BG" sz="1400" i="1" dirty="0" err="1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наддоговаряне</a:t>
            </a:r>
            <a:r>
              <a:rPr lang="bg-BG" sz="14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 е унифицирана по всички програми</a:t>
            </a: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Националното </a:t>
            </a:r>
            <a:r>
              <a:rPr lang="bg-BG" sz="1400" i="1" dirty="0" err="1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съфинансиране</a:t>
            </a: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 е </a:t>
            </a: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единственият </a:t>
            </a: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ангажимент – финансови корекции, ликвидни средства, недопустими разходи след периода за допустимост;</a:t>
            </a:r>
            <a:endParaRPr lang="bg-BG" sz="1400" i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22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2" descr="logo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62" y="162389"/>
            <a:ext cx="701546" cy="42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150" y="162389"/>
            <a:ext cx="701546" cy="43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740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259632" y="1886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r>
              <a:rPr lang="bg-BG" sz="3000" b="1" dirty="0" smtClean="0">
                <a:solidFill>
                  <a:srgbClr val="1F497D">
                    <a:lumMod val="75000"/>
                  </a:srgbClr>
                </a:solidFill>
              </a:rPr>
              <a:t>.</a:t>
            </a: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8168" y="1124744"/>
            <a:ext cx="903649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2400" b="1" dirty="0" smtClean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НИВО ОПЕРАТИВНА ПРОГРАМА</a:t>
            </a:r>
          </a:p>
          <a:p>
            <a:pPr algn="just"/>
            <a:endParaRPr lang="bg-BG" sz="1000" b="1" dirty="0" smtClean="0">
              <a:solidFill>
                <a:srgbClr val="195019"/>
              </a:solidFill>
              <a:latin typeface="Arial"/>
              <a:cs typeface="Arial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36104" y="223570"/>
            <a:ext cx="8028384" cy="778098"/>
          </a:xfrm>
        </p:spPr>
        <p:txBody>
          <a:bodyPr>
            <a:normAutofit fontScale="90000"/>
          </a:bodyPr>
          <a:lstStyle/>
          <a:p>
            <a:pPr marL="0" indent="0" algn="r">
              <a:spcBef>
                <a:spcPts val="0"/>
              </a:spcBef>
              <a:defRPr/>
            </a:pPr>
            <a:r>
              <a:rPr lang="bg-BG" sz="2800" b="1" dirty="0" smtClean="0">
                <a:solidFill>
                  <a:srgbClr val="195019"/>
                </a:solidFill>
                <a:latin typeface="Arial"/>
                <a:cs typeface="Arial"/>
              </a:rPr>
              <a:t>НАУЧЕНИ УРОЦИ - 2</a:t>
            </a:r>
            <a:br>
              <a:rPr lang="bg-BG" sz="2800" b="1" dirty="0" smtClean="0">
                <a:solidFill>
                  <a:srgbClr val="195019"/>
                </a:solidFill>
                <a:latin typeface="Arial"/>
                <a:cs typeface="Arial"/>
              </a:rPr>
            </a:br>
            <a:r>
              <a:rPr lang="bg-BG" sz="2800" b="1" dirty="0" smtClean="0">
                <a:solidFill>
                  <a:srgbClr val="195019"/>
                </a:solidFill>
                <a:latin typeface="Arial"/>
                <a:cs typeface="Arial"/>
              </a:rPr>
              <a:t>от програмен период 2007-2013  </a:t>
            </a:r>
            <a:endParaRPr lang="bg-BG" sz="28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8168" y="1748613"/>
            <a:ext cx="8738816" cy="4312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Подценяване на планирането: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Непоследователност в планирането на ниво приоритетна ос от гледна точка:</a:t>
            </a:r>
          </a:p>
          <a:p>
            <a:pPr marL="504825" indent="-28575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Разпределение на финансовия ресурс;</a:t>
            </a:r>
          </a:p>
          <a:p>
            <a:pPr marL="504825" indent="-28575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Постигане на индикаторите по програмата;</a:t>
            </a:r>
          </a:p>
          <a:p>
            <a:pPr marL="504825" indent="-28575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Необходимите човешки ресурси за осигуряване на изпълнението на всички задачи;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1400" i="1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800" i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Решаване на проблемите след възникването им вместо превантивна работа: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Анализ на наличната информация, за да </a:t>
            </a: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 предвиждат </a:t>
            </a: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проблемите и да се предлага работеща стратегия за </a:t>
            </a: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преодоляването им</a:t>
            </a: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Стандартизиране и опростяване на процесите;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Ефективна обратна връзка с национални органи, бенефициенти и Комитет за наблюдение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22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2" descr="logo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62" y="162389"/>
            <a:ext cx="701546" cy="42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150" y="162389"/>
            <a:ext cx="701546" cy="43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679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259632" y="1886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r>
              <a:rPr lang="bg-BG" sz="3000" b="1" dirty="0" smtClean="0">
                <a:solidFill>
                  <a:srgbClr val="1F497D">
                    <a:lumMod val="75000"/>
                  </a:srgbClr>
                </a:solidFill>
              </a:rPr>
              <a:t>.</a:t>
            </a: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8168" y="1124744"/>
            <a:ext cx="903649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2400" b="1" dirty="0" smtClean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НИВО БЕНЕФИЦИЕНТ/ИЗПЪЛНИТЕЛ</a:t>
            </a:r>
          </a:p>
          <a:p>
            <a:pPr algn="just"/>
            <a:endParaRPr lang="bg-BG" sz="1000" b="1" dirty="0" smtClean="0">
              <a:solidFill>
                <a:srgbClr val="195019"/>
              </a:solidFill>
              <a:latin typeface="Arial"/>
              <a:cs typeface="Arial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36104" y="223570"/>
            <a:ext cx="8028384" cy="778098"/>
          </a:xfrm>
        </p:spPr>
        <p:txBody>
          <a:bodyPr>
            <a:normAutofit fontScale="90000"/>
          </a:bodyPr>
          <a:lstStyle/>
          <a:p>
            <a:pPr marL="0" indent="0" algn="r">
              <a:spcBef>
                <a:spcPts val="0"/>
              </a:spcBef>
              <a:defRPr/>
            </a:pPr>
            <a:r>
              <a:rPr lang="bg-BG" sz="2800" b="1" dirty="0" smtClean="0">
                <a:solidFill>
                  <a:srgbClr val="195019"/>
                </a:solidFill>
                <a:latin typeface="Arial"/>
                <a:cs typeface="Arial"/>
              </a:rPr>
              <a:t>НАУЧЕНИ УРОЦИ - 3</a:t>
            </a:r>
            <a:br>
              <a:rPr lang="bg-BG" sz="2800" b="1" dirty="0" smtClean="0">
                <a:solidFill>
                  <a:srgbClr val="195019"/>
                </a:solidFill>
                <a:latin typeface="Arial"/>
                <a:cs typeface="Arial"/>
              </a:rPr>
            </a:br>
            <a:r>
              <a:rPr lang="bg-BG" sz="2800" b="1" dirty="0" smtClean="0">
                <a:solidFill>
                  <a:srgbClr val="195019"/>
                </a:solidFill>
                <a:latin typeface="Arial"/>
                <a:cs typeface="Arial"/>
              </a:rPr>
              <a:t>от програмен период 2007-2013  </a:t>
            </a:r>
            <a:endParaRPr lang="bg-BG" sz="28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8168" y="1748613"/>
            <a:ext cx="8738816" cy="3651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Подценяване подготовката на проекти: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Неразбиране на концепцията за проектен цикъл: подценяване на интердисциплинарния подход, липса на адекватни данни, работа от бюро, липса на визия за изпълнението на проекта, неефективно </a:t>
            </a:r>
            <a:r>
              <a:rPr lang="bg-BG" sz="1400" i="1" dirty="0" err="1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бюджетиране</a:t>
            </a: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800" i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Загърбване на проектния принцип: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4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Изпълнението на проекта започва след подписване на договор за безвъзмездна помощ, а не преди това: липса на екип, стратегия за провеждане на обществени поръчки</a:t>
            </a: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Неправилно планиране на финансовите потоци на проектите;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1400" i="1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Надценяване капацитета на изпълнителите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20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2" descr="logo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62" y="162389"/>
            <a:ext cx="701546" cy="42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150" y="162389"/>
            <a:ext cx="701546" cy="43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22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5000"/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805270" y="176305"/>
            <a:ext cx="7186970" cy="8545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  <a:defRPr/>
            </a:pPr>
            <a:r>
              <a:rPr lang="bg-BG" sz="2800" b="1" dirty="0">
                <a:solidFill>
                  <a:srgbClr val="195019"/>
                </a:solidFill>
                <a:latin typeface="Arial"/>
                <a:cs typeface="Arial"/>
              </a:rPr>
              <a:t>НАУЧЕНИ УРОЦИ - </a:t>
            </a:r>
            <a:r>
              <a:rPr lang="bg-BG" sz="2800" b="1" dirty="0" smtClean="0">
                <a:solidFill>
                  <a:srgbClr val="195019"/>
                </a:solidFill>
                <a:latin typeface="Arial"/>
                <a:cs typeface="Arial"/>
              </a:rPr>
              <a:t>4</a:t>
            </a:r>
            <a:r>
              <a:rPr lang="bg-BG" sz="2800" b="1" dirty="0">
                <a:solidFill>
                  <a:srgbClr val="195019"/>
                </a:solidFill>
                <a:latin typeface="Arial"/>
                <a:cs typeface="Arial"/>
              </a:rPr>
              <a:t/>
            </a:r>
            <a:br>
              <a:rPr lang="bg-BG" sz="2800" b="1" dirty="0">
                <a:solidFill>
                  <a:srgbClr val="195019"/>
                </a:solidFill>
                <a:latin typeface="Arial"/>
                <a:cs typeface="Arial"/>
              </a:rPr>
            </a:br>
            <a:r>
              <a:rPr lang="bg-BG" sz="2800" b="1" dirty="0">
                <a:solidFill>
                  <a:srgbClr val="195019"/>
                </a:solidFill>
                <a:latin typeface="Arial"/>
                <a:cs typeface="Arial"/>
              </a:rPr>
              <a:t>от програмен период 2007-2013 </a:t>
            </a:r>
            <a:endParaRPr lang="bg-BG" sz="28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0958" y="2060848"/>
            <a:ext cx="8640960" cy="2990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bg-BG" sz="2000" dirty="0" err="1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Кооперативност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между институциите на национално ниво:</a:t>
            </a:r>
            <a:endParaRPr lang="bg-BG" sz="20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Разбиране гледната точка на другия и приемане на неговите ограничения;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1400" i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Познаване на всеки проект и 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бенефициент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4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Съществуването на координатори по проектите е възможност за индивидуален подход към </a:t>
            </a: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всеки;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1400" i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Създаден капацитет и при бенефициентите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4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грешките се </a:t>
            </a:r>
            <a:r>
              <a:rPr lang="bg-BG" sz="14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учим</a:t>
            </a:r>
            <a:r>
              <a:rPr lang="bg-BG" sz="14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pic>
        <p:nvPicPr>
          <p:cNvPr id="12" name="Picture 12" descr="logo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62" y="162389"/>
            <a:ext cx="701546" cy="42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150" y="162389"/>
            <a:ext cx="701546" cy="43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18168" y="1268760"/>
            <a:ext cx="903649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2400" b="1" dirty="0" smtClean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НЕЩО ХУБАВО</a:t>
            </a:r>
          </a:p>
          <a:p>
            <a:pPr algn="just"/>
            <a:endParaRPr lang="bg-BG" sz="1000" b="1" dirty="0" smtClean="0">
              <a:solidFill>
                <a:srgbClr val="19501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06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1331640" y="132702"/>
            <a:ext cx="7704856" cy="1080120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  <a:defRPr/>
            </a:pPr>
            <a:r>
              <a:rPr lang="bg-BG" sz="28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Нови моменти за</a:t>
            </a:r>
          </a:p>
          <a:p>
            <a:pPr marL="0" indent="0" algn="r">
              <a:spcBef>
                <a:spcPts val="0"/>
              </a:spcBef>
              <a:buNone/>
              <a:defRPr/>
            </a:pPr>
            <a:r>
              <a:rPr lang="bg-BG" sz="28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програмен период 2014-20202</a:t>
            </a:r>
            <a:endParaRPr lang="bg-BG" sz="28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525887151"/>
              </p:ext>
            </p:extLst>
          </p:nvPr>
        </p:nvGraphicFramePr>
        <p:xfrm>
          <a:off x="539552" y="1340768"/>
          <a:ext cx="8064896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12" descr="logo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62" y="162389"/>
            <a:ext cx="701546" cy="42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150" y="162389"/>
            <a:ext cx="701546" cy="43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712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259632" y="1886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r>
              <a:rPr lang="bg-BG" sz="3000" b="1" dirty="0" smtClean="0">
                <a:solidFill>
                  <a:srgbClr val="1F497D">
                    <a:lumMod val="75000"/>
                  </a:srgbClr>
                </a:solidFill>
              </a:rPr>
              <a:t>.</a:t>
            </a: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36104" y="223570"/>
            <a:ext cx="8028384" cy="778098"/>
          </a:xfrm>
        </p:spPr>
        <p:txBody>
          <a:bodyPr>
            <a:normAutofit/>
          </a:bodyPr>
          <a:lstStyle/>
          <a:p>
            <a:pPr marL="0" indent="0" algn="r">
              <a:spcBef>
                <a:spcPts val="0"/>
              </a:spcBef>
              <a:defRPr/>
            </a:pPr>
            <a:r>
              <a:rPr lang="bg-BG" sz="2800" b="1" dirty="0" smtClean="0">
                <a:solidFill>
                  <a:srgbClr val="195019"/>
                </a:solidFill>
                <a:latin typeface="Arial"/>
                <a:cs typeface="Arial"/>
              </a:rPr>
              <a:t>Индикатори</a:t>
            </a:r>
            <a:endParaRPr lang="bg-BG" sz="28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3934" y="1271113"/>
            <a:ext cx="8856984" cy="3276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Важността на индикаторите се увеличава, защото фокусът е постигането на резултати;</a:t>
            </a:r>
          </a:p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Индикаторите са: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резултат 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всяка приоритетна ос има посочен индикатор за резултат. Той измерва ефектът от предприетите мерки. Неговото постигане се следи към 2023 г. спрямо базова стойност, годината преди начало на програмен период.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bg-BG" sz="16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Пример: Приоритетна ос 4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6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bg-BG" sz="16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2" descr="logo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62" y="162389"/>
            <a:ext cx="701546" cy="42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150" y="162389"/>
            <a:ext cx="701546" cy="43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179105"/>
              </p:ext>
            </p:extLst>
          </p:nvPr>
        </p:nvGraphicFramePr>
        <p:xfrm>
          <a:off x="1138531" y="4365104"/>
          <a:ext cx="6337300" cy="21869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27300"/>
                <a:gridCol w="1282700"/>
                <a:gridCol w="1244600"/>
                <a:gridCol w="1282700"/>
              </a:tblGrid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bg-BG" sz="1000" u="none" strike="noStrike" dirty="0">
                          <a:effectLst/>
                        </a:rPr>
                        <a:t>Резултат 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000" u="none" strike="noStrike">
                          <a:effectLst/>
                        </a:rPr>
                        <a:t>базова ст-ст (2013)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000" u="none" strike="noStrike">
                          <a:effectLst/>
                        </a:rPr>
                        <a:t>целева ст-ст (2020)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087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Специфична цел 1: </a:t>
                      </a:r>
                      <a:r>
                        <a:rPr lang="bg-BG" sz="1000" u="none" strike="noStrike" noProof="0" dirty="0" smtClean="0">
                          <a:effectLst/>
                        </a:rPr>
                        <a:t>Повишаване</a:t>
                      </a:r>
                      <a:r>
                        <a:rPr lang="ru-RU" sz="1000" u="none" strike="noStrike" dirty="0" smtClean="0">
                          <a:effectLst/>
                        </a:rPr>
                        <a:t> </a:t>
                      </a:r>
                      <a:r>
                        <a:rPr lang="bg-BG" sz="1000" u="none" strike="noStrike" noProof="0" dirty="0" smtClean="0">
                          <a:effectLst/>
                        </a:rPr>
                        <a:t>защитата</a:t>
                      </a:r>
                      <a:r>
                        <a:rPr lang="ru-RU" sz="1000" u="none" strike="noStrike" dirty="0" smtClean="0">
                          <a:effectLst/>
                        </a:rPr>
                        <a:t> </a:t>
                      </a:r>
                      <a:r>
                        <a:rPr lang="ru-RU" sz="1000" u="none" strike="noStrike" dirty="0">
                          <a:effectLst/>
                        </a:rPr>
                        <a:t>и </a:t>
                      </a:r>
                      <a:r>
                        <a:rPr lang="bg-BG" sz="1000" u="none" strike="noStrike" noProof="0" dirty="0" smtClean="0">
                          <a:effectLst/>
                        </a:rPr>
                        <a:t>готовността</a:t>
                      </a:r>
                      <a:r>
                        <a:rPr lang="ru-RU" sz="1000" u="none" strike="noStrike" dirty="0" smtClean="0">
                          <a:effectLst/>
                        </a:rPr>
                        <a:t> </a:t>
                      </a:r>
                      <a:r>
                        <a:rPr lang="ru-RU" sz="1000" u="none" strike="noStrike" dirty="0">
                          <a:effectLst/>
                        </a:rPr>
                        <a:t>за адекватна реакция на </a:t>
                      </a:r>
                      <a:r>
                        <a:rPr lang="bg-BG" sz="1000" u="none" strike="noStrike" noProof="0" dirty="0" smtClean="0">
                          <a:effectLst/>
                        </a:rPr>
                        <a:t>населението</a:t>
                      </a:r>
                      <a:r>
                        <a:rPr lang="ru-RU" sz="1000" u="none" strike="noStrike" dirty="0" smtClean="0">
                          <a:effectLst/>
                        </a:rPr>
                        <a:t> </a:t>
                      </a:r>
                      <a:r>
                        <a:rPr lang="ru-RU" sz="1000" u="none" strike="noStrike" dirty="0">
                          <a:effectLst/>
                        </a:rPr>
                        <a:t>при наводнения</a:t>
                      </a:r>
                      <a:br>
                        <a:rPr lang="ru-RU" sz="1000" u="none" strike="noStrike" dirty="0">
                          <a:effectLst/>
                        </a:rPr>
                      </a:b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bg-BG" sz="1000" u="none" strike="noStrike" noProof="0" dirty="0" smtClean="0">
                          <a:effectLst/>
                        </a:rPr>
                        <a:t>Райони</a:t>
                      </a:r>
                      <a:r>
                        <a:rPr lang="ru-RU" sz="1000" u="none" strike="noStrike" dirty="0" smtClean="0">
                          <a:effectLst/>
                        </a:rPr>
                        <a:t> </a:t>
                      </a:r>
                      <a:r>
                        <a:rPr lang="bg-BG" sz="1000" u="none" strike="noStrike" noProof="0" dirty="0" smtClean="0">
                          <a:effectLst/>
                        </a:rPr>
                        <a:t>със</a:t>
                      </a:r>
                      <a:r>
                        <a:rPr lang="ru-RU" sz="1000" u="none" strike="noStrike" dirty="0" smtClean="0">
                          <a:effectLst/>
                        </a:rPr>
                        <a:t> </a:t>
                      </a:r>
                      <a:r>
                        <a:rPr lang="ru-RU" sz="1000" u="none" strike="noStrike" dirty="0">
                          <a:effectLst/>
                        </a:rPr>
                        <a:t>значителен</a:t>
                      </a:r>
                      <a:br>
                        <a:rPr lang="ru-RU" sz="1000" u="none" strike="noStrike" dirty="0">
                          <a:effectLst/>
                        </a:rPr>
                      </a:br>
                      <a:r>
                        <a:rPr lang="ru-RU" sz="1000" u="none" strike="noStrike" dirty="0">
                          <a:effectLst/>
                        </a:rPr>
                        <a:t>потенциален риск от наводнения, в</a:t>
                      </a:r>
                      <a:br>
                        <a:rPr lang="ru-RU" sz="1000" u="none" strike="noStrike" dirty="0">
                          <a:effectLst/>
                        </a:rPr>
                      </a:br>
                      <a:r>
                        <a:rPr lang="bg-BG" sz="1000" u="none" strike="noStrike" noProof="0" dirty="0" smtClean="0">
                          <a:effectLst/>
                        </a:rPr>
                        <a:t>които</a:t>
                      </a:r>
                      <a:r>
                        <a:rPr lang="ru-RU" sz="1000" u="none" strike="noStrike" dirty="0" smtClean="0">
                          <a:effectLst/>
                        </a:rPr>
                        <a:t> </a:t>
                      </a:r>
                      <a:r>
                        <a:rPr lang="bg-BG" sz="1000" u="none" strike="noStrike" noProof="0" dirty="0" smtClean="0">
                          <a:effectLst/>
                        </a:rPr>
                        <a:t>населението</a:t>
                      </a:r>
                      <a:r>
                        <a:rPr lang="ru-RU" sz="1000" u="none" strike="noStrike" dirty="0" smtClean="0">
                          <a:effectLst/>
                        </a:rPr>
                        <a:t> </a:t>
                      </a:r>
                      <a:r>
                        <a:rPr lang="bg-BG" sz="1000" u="none" strike="noStrike" noProof="0" dirty="0" smtClean="0">
                          <a:effectLst/>
                        </a:rPr>
                        <a:t>няма</a:t>
                      </a:r>
                      <a:r>
                        <a:rPr lang="ru-RU" sz="1000" u="none" strike="noStrike" dirty="0" smtClean="0">
                          <a:effectLst/>
                        </a:rPr>
                        <a:t> </a:t>
                      </a:r>
                      <a:r>
                        <a:rPr lang="bg-BG" sz="1000" u="none" strike="noStrike" noProof="0" dirty="0" smtClean="0">
                          <a:effectLst/>
                        </a:rPr>
                        <a:t>готовност</a:t>
                      </a:r>
                      <a:r>
                        <a:rPr lang="ru-RU" sz="1000" u="none" strike="noStrike" dirty="0">
                          <a:effectLst/>
                        </a:rPr>
                        <a:t/>
                      </a:r>
                      <a:br>
                        <a:rPr lang="ru-RU" sz="1000" u="none" strike="noStrike" dirty="0">
                          <a:effectLst/>
                        </a:rPr>
                      </a:br>
                      <a:r>
                        <a:rPr lang="ru-RU" sz="1000" u="none" strike="noStrike" dirty="0">
                          <a:effectLst/>
                        </a:rPr>
                        <a:t>за адекватна реакция при</a:t>
                      </a:r>
                      <a:br>
                        <a:rPr lang="ru-RU" sz="1000" u="none" strike="noStrike" dirty="0">
                          <a:effectLst/>
                        </a:rPr>
                      </a:br>
                      <a:r>
                        <a:rPr lang="ru-RU" sz="1000" u="none" strike="noStrike" dirty="0">
                          <a:effectLst/>
                        </a:rPr>
                        <a:t>наводнения (</a:t>
                      </a:r>
                      <a:r>
                        <a:rPr lang="ru-RU" sz="1000" u="none" strike="noStrike" dirty="0" err="1">
                          <a:effectLst/>
                        </a:rPr>
                        <a:t>бр</a:t>
                      </a:r>
                      <a:r>
                        <a:rPr lang="ru-RU" sz="1000" u="none" strike="noStrike" dirty="0">
                          <a:effectLst/>
                        </a:rPr>
                        <a:t>.)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5029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Специфична цел 2: Повишаване защитата на населението от свлачищни процеси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Население в риск от свлачища (лица)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520 000,00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460 000,00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754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259632" y="1886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r>
              <a:rPr lang="bg-BG" sz="3000" b="1" dirty="0" smtClean="0">
                <a:solidFill>
                  <a:srgbClr val="1F497D">
                    <a:lumMod val="75000"/>
                  </a:srgbClr>
                </a:solidFill>
              </a:rPr>
              <a:t>.</a:t>
            </a: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36104" y="223570"/>
            <a:ext cx="8028384" cy="778098"/>
          </a:xfrm>
        </p:spPr>
        <p:txBody>
          <a:bodyPr>
            <a:normAutofit/>
          </a:bodyPr>
          <a:lstStyle/>
          <a:p>
            <a:pPr marL="0" indent="0" algn="r">
              <a:spcBef>
                <a:spcPts val="0"/>
              </a:spcBef>
              <a:defRPr/>
            </a:pPr>
            <a:r>
              <a:rPr lang="bg-BG" sz="2800" b="1" dirty="0" smtClean="0">
                <a:solidFill>
                  <a:srgbClr val="195019"/>
                </a:solidFill>
                <a:latin typeface="Arial"/>
                <a:cs typeface="Arial"/>
              </a:rPr>
              <a:t>Индикатори - 2</a:t>
            </a:r>
            <a:endParaRPr lang="bg-BG" sz="28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3934" y="1271113"/>
            <a:ext cx="8856984" cy="3615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20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Индикаторите са: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i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изпълнение 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измерват 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преките резултати от програмата и показват т.нар. „продукти“ по програмата.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Неговото постигане се следи към 2023 г. С цел следене на напредъка на ниво ЕС, Комисията общи индикатори за програмата. УО използват както общи, така и специфични индикатори, които отразяват индивидуалните особености на програмата.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bg-BG" sz="16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Пример: Приоритетна ос 4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16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bg-BG" sz="16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2" descr="logo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62" y="162389"/>
            <a:ext cx="701546" cy="42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150" y="162389"/>
            <a:ext cx="701546" cy="43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794544"/>
              </p:ext>
            </p:extLst>
          </p:nvPr>
        </p:nvGraphicFramePr>
        <p:xfrm>
          <a:off x="1054520" y="4653136"/>
          <a:ext cx="5054600" cy="1188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27300"/>
                <a:gridCol w="1282700"/>
                <a:gridCol w="1244600"/>
              </a:tblGrid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bg-BG" sz="1000" u="none" strike="noStrike" dirty="0">
                          <a:effectLst/>
                        </a:rPr>
                        <a:t>Изпълнение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000" u="none" strike="noStrike">
                          <a:effectLst/>
                        </a:rPr>
                        <a:t>мерна единица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000" u="none" strike="noStrike">
                          <a:effectLst/>
                        </a:rPr>
                        <a:t>целева ст-ст (2023)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352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Брой жители, които се ползват от мерки за защита от наводнения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брой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2 750 000,00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5029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 err="1">
                          <a:effectLst/>
                        </a:rPr>
                        <a:t>Установени</a:t>
                      </a:r>
                      <a:r>
                        <a:rPr lang="ru-RU" sz="1000" u="none" strike="noStrike" dirty="0">
                          <a:effectLst/>
                        </a:rPr>
                        <a:t> </a:t>
                      </a:r>
                      <a:r>
                        <a:rPr lang="ru-RU" sz="1000" u="none" strike="noStrike" dirty="0" err="1">
                          <a:effectLst/>
                        </a:rPr>
                        <a:t>центрове</a:t>
                      </a:r>
                      <a:r>
                        <a:rPr lang="ru-RU" sz="1000" u="none" strike="noStrike" dirty="0">
                          <a:effectLst/>
                        </a:rPr>
                        <a:t> за </a:t>
                      </a:r>
                      <a:r>
                        <a:rPr lang="ru-RU" sz="1000" u="none" strike="noStrike" dirty="0" err="1">
                          <a:effectLst/>
                        </a:rPr>
                        <a:t>повишаване</a:t>
                      </a:r>
                      <a:r>
                        <a:rPr lang="ru-RU" sz="1000" u="none" strike="noStrike" dirty="0">
                          <a:effectLst/>
                        </a:rPr>
                        <a:t> </a:t>
                      </a:r>
                      <a:r>
                        <a:rPr lang="ru-RU" sz="1000" u="none" strike="noStrike" dirty="0" err="1">
                          <a:effectLst/>
                        </a:rPr>
                        <a:t>готовността</a:t>
                      </a:r>
                      <a:r>
                        <a:rPr lang="ru-RU" sz="1000" u="none" strike="noStrike" dirty="0">
                          <a:effectLst/>
                        </a:rPr>
                        <a:t> на </a:t>
                      </a:r>
                      <a:r>
                        <a:rPr lang="ru-RU" sz="1000" u="none" strike="noStrike" dirty="0" err="1">
                          <a:effectLst/>
                        </a:rPr>
                        <a:t>населението</a:t>
                      </a:r>
                      <a:r>
                        <a:rPr lang="ru-RU" sz="1000" u="none" strike="noStrike" dirty="0">
                          <a:effectLst/>
                        </a:rPr>
                        <a:t> за адекватна реакция при наводнения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брой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bg-BG" sz="1000" u="none" strike="noStrike">
                          <a:effectLst/>
                        </a:rPr>
                        <a:t>Укрепени свлачища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хектари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80,00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00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259632" y="188640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r">
              <a:spcBef>
                <a:spcPts val="0"/>
              </a:spcBef>
              <a:buClr>
                <a:srgbClr val="17375E"/>
              </a:buClr>
              <a:buSzPct val="75000"/>
              <a:buFont typeface="Arial" pitchFamily="34" charset="0"/>
              <a:buNone/>
            </a:pPr>
            <a:r>
              <a:rPr lang="bg-BG" sz="3000" b="1" dirty="0" smtClean="0">
                <a:solidFill>
                  <a:srgbClr val="1F497D">
                    <a:lumMod val="75000"/>
                  </a:srgbClr>
                </a:solidFill>
              </a:rPr>
              <a:t>.</a:t>
            </a:r>
            <a:endParaRPr lang="en-US" sz="3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36104" y="223570"/>
            <a:ext cx="8028384" cy="778098"/>
          </a:xfrm>
        </p:spPr>
        <p:txBody>
          <a:bodyPr>
            <a:normAutofit/>
          </a:bodyPr>
          <a:lstStyle/>
          <a:p>
            <a:pPr marL="0" indent="0" algn="r">
              <a:spcBef>
                <a:spcPts val="0"/>
              </a:spcBef>
              <a:defRPr/>
            </a:pPr>
            <a:r>
              <a:rPr lang="bg-BG" sz="2800" b="1" dirty="0" smtClean="0">
                <a:solidFill>
                  <a:srgbClr val="195019"/>
                </a:solidFill>
                <a:latin typeface="Arial"/>
                <a:cs typeface="Arial"/>
              </a:rPr>
              <a:t>Рамка за изпълнение</a:t>
            </a:r>
            <a:endParaRPr lang="bg-BG" sz="28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3934" y="1271113"/>
            <a:ext cx="8856984" cy="4903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20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Рамката за изпълнение се състои от финансови и физически индикатори, чието постигане се засича към 2018 г. и 2023 г.</a:t>
            </a:r>
          </a:p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Финансовият индикатор е размер на сертифицирани разходи към 2018 г. и в края на периода. </a:t>
            </a:r>
          </a:p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Физическият индикатор е съвпада (в голяма 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част) 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индикаторите за изпълнение;</a:t>
            </a:r>
          </a:p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bg-BG" sz="20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случай на непостигане УО губи т.нар. „резерв“ по оста, който е в размер на 6</a:t>
            </a: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%;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bg-BG" sz="16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</a:t>
            </a:r>
            <a:r>
              <a:rPr lang="bg-BG" sz="16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Приоритетна ос 4</a:t>
            </a: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endParaRPr lang="bg-BG" sz="20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3888" indent="-40481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endParaRPr lang="bg-BG" sz="20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9075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sz="20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bg-BG" sz="16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bg-BG" sz="16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2" descr="logo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62" y="162389"/>
            <a:ext cx="701546" cy="42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150" y="162389"/>
            <a:ext cx="701546" cy="43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190161"/>
              </p:ext>
            </p:extLst>
          </p:nvPr>
        </p:nvGraphicFramePr>
        <p:xfrm>
          <a:off x="1979712" y="5085184"/>
          <a:ext cx="6337300" cy="8458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27300"/>
                <a:gridCol w="1282700"/>
                <a:gridCol w="1244600"/>
                <a:gridCol w="1282700"/>
              </a:tblGrid>
              <a:tr h="3352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Рамка за изпълнение (физически индикатор)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000" u="none" strike="noStrike">
                          <a:effectLst/>
                        </a:rPr>
                        <a:t>мерна единица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000" u="none" strike="noStrike">
                          <a:effectLst/>
                        </a:rPr>
                        <a:t>целева ст-ст (2018)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000" u="none" strike="noStrike">
                          <a:effectLst/>
                        </a:rPr>
                        <a:t>целева ст-ст (2023)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352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Брой жители, които се ползват от мерки за защита от наводнения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брой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1 300 000,00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2 750 000,00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bg-BG" sz="1000" u="none" strike="noStrike">
                          <a:effectLst/>
                        </a:rPr>
                        <a:t>Укрепени свлачища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000" u="none" strike="noStrike">
                          <a:effectLst/>
                        </a:rPr>
                        <a:t>хектари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2,00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80,00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147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6321</TotalTime>
  <Words>1193</Words>
  <Application>Microsoft Office PowerPoint</Application>
  <PresentationFormat>On-screen Show (4:3)</PresentationFormat>
  <Paragraphs>199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НАУЧЕНИ УРОЦИ от програмен период 2007-2013  </vt:lpstr>
      <vt:lpstr>НАУЧЕНИ УРОЦИ - 2 от програмен период 2007-2013  </vt:lpstr>
      <vt:lpstr>НАУЧЕНИ УРОЦИ - 3 от програмен период 2007-2013  </vt:lpstr>
      <vt:lpstr>PowerPoint Presentation</vt:lpstr>
      <vt:lpstr>PowerPoint Presentation</vt:lpstr>
      <vt:lpstr>Индикатори</vt:lpstr>
      <vt:lpstr>Индикатори - 2</vt:lpstr>
      <vt:lpstr>Рамка за изпълнение</vt:lpstr>
      <vt:lpstr>Финансови инструменти</vt:lpstr>
      <vt:lpstr>Финансови инструменти</vt:lpstr>
      <vt:lpstr>ARACHNE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DVasileva</dc:creator>
  <cp:lastModifiedBy>user</cp:lastModifiedBy>
  <cp:revision>1314</cp:revision>
  <cp:lastPrinted>2015-05-15T17:24:26Z</cp:lastPrinted>
  <dcterms:created xsi:type="dcterms:W3CDTF">2013-04-02T07:50:56Z</dcterms:created>
  <dcterms:modified xsi:type="dcterms:W3CDTF">2015-09-11T06:11:48Z</dcterms:modified>
</cp:coreProperties>
</file>