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70" r:id="rId5"/>
    <p:sldId id="271" r:id="rId6"/>
    <p:sldId id="256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</a:rPr>
              <a:t>РАЗДЕЛЯНЕ НА ЕТАПИ НА ПРОЕКТИ ЗА ИЗГРАЖДАНЕ НА ВИК ИНФРАСТРУКТУРА, ЧИЕТО ИЗПЪЛНЕНИЕ Е СТАРТИРАЛО ПО ОПОС </a:t>
            </a:r>
            <a:r>
              <a:rPr lang="bg-BG" sz="3600" b="1" dirty="0" smtClean="0">
                <a:solidFill>
                  <a:schemeClr val="tx2">
                    <a:lumMod val="75000"/>
                  </a:schemeClr>
                </a:solidFill>
              </a:rPr>
              <a:t>2007-2013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bg-BG" sz="3600" b="1" dirty="0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bg-BG" sz="36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b="1" dirty="0">
                <a:solidFill>
                  <a:schemeClr val="tx2">
                    <a:lumMod val="7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bg-BG" dirty="0"/>
              <a:t>С Решение на Европейската комисия </a:t>
            </a:r>
            <a:r>
              <a:rPr lang="en-US" dirty="0"/>
              <a:t>C(2015) 2771 </a:t>
            </a:r>
            <a:r>
              <a:rPr lang="bg-BG" dirty="0"/>
              <a:t>от 30.04.2015 г. за изменение на Решение С(2013) 1573 за одобряване на насоки относно приключването на оперативните програми, приети за подпомагане от Европейския фонд за регионално развитие, Европейския социален фонд и Кохезионния фонд (2007-2013 г.) и Приложение към него, са изменени Насоките относно приключването на Програмен период 2007-2013 г. Допусната е възможност, като са регламентирани специфични правила, при наличие на определени условия, проекти, които са одобрени и за които има сключени Договори за безвъзмездна финансова помощ, но не са приключени в края на Програмен период 2007-2013 г., да бъдат разделени на етапи в рамките на два програмни периода.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38340" y="709226"/>
            <a:ext cx="7772400" cy="2448272"/>
          </a:xfrm>
        </p:spPr>
        <p:txBody>
          <a:bodyPr>
            <a:normAutofit/>
          </a:bodyPr>
          <a:lstStyle/>
          <a:p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200" b="1" dirty="0">
                <a:solidFill>
                  <a:srgbClr val="1F497D">
                    <a:lumMod val="75000"/>
                  </a:srgbClr>
                </a:solidFill>
              </a:rPr>
              <a:t>Стъпки за разделяне на етапи на </a:t>
            </a:r>
            <a:r>
              <a:rPr lang="bg-BG" sz="2200" b="1" dirty="0" smtClean="0">
                <a:solidFill>
                  <a:srgbClr val="1F497D">
                    <a:lumMod val="75000"/>
                  </a:srgbClr>
                </a:solidFill>
              </a:rPr>
              <a:t>проектите</a:t>
            </a: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надолу 12"/>
          <p:cNvSpPr/>
          <p:nvPr/>
        </p:nvSpPr>
        <p:spPr>
          <a:xfrm>
            <a:off x="4477834" y="4708972"/>
            <a:ext cx="200716" cy="273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Стрелка надолу 13"/>
          <p:cNvSpPr/>
          <p:nvPr/>
        </p:nvSpPr>
        <p:spPr>
          <a:xfrm>
            <a:off x="4473210" y="3101200"/>
            <a:ext cx="200716" cy="273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Овал 1"/>
          <p:cNvSpPr/>
          <p:nvPr/>
        </p:nvSpPr>
        <p:spPr>
          <a:xfrm>
            <a:off x="858377" y="1772817"/>
            <a:ext cx="7488832" cy="136016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700" dirty="0" smtClean="0">
                <a:solidFill>
                  <a:prstClr val="black"/>
                </a:solidFill>
              </a:rPr>
              <a:t>Идентифициране на забава в изпълнението на част от дейностите/компонентите по проекта</a:t>
            </a:r>
            <a:endParaRPr lang="bg-BG" sz="1700" dirty="0">
              <a:solidFill>
                <a:prstClr val="black"/>
              </a:solidFill>
            </a:endParaRPr>
          </a:p>
        </p:txBody>
      </p:sp>
      <p:sp>
        <p:nvSpPr>
          <p:cNvPr id="17" name="Овал 2"/>
          <p:cNvSpPr/>
          <p:nvPr/>
        </p:nvSpPr>
        <p:spPr>
          <a:xfrm>
            <a:off x="858377" y="3375786"/>
            <a:ext cx="7488832" cy="133318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700" dirty="0" smtClean="0">
                <a:solidFill>
                  <a:prstClr val="black"/>
                </a:solidFill>
              </a:rPr>
              <a:t>Осъществяване на засилен </a:t>
            </a:r>
            <a:r>
              <a:rPr lang="ru-RU" sz="1700" dirty="0" smtClean="0">
                <a:solidFill>
                  <a:prstClr val="black"/>
                </a:solidFill>
              </a:rPr>
              <a:t>мониторинг </a:t>
            </a:r>
            <a:r>
              <a:rPr lang="ru-RU" sz="1700" dirty="0">
                <a:solidFill>
                  <a:prstClr val="black"/>
                </a:solidFill>
              </a:rPr>
              <a:t>по проекта от страна на УО на </a:t>
            </a:r>
            <a:r>
              <a:rPr lang="ru-RU" sz="1700" dirty="0" smtClean="0">
                <a:solidFill>
                  <a:prstClr val="black"/>
                </a:solidFill>
              </a:rPr>
              <a:t>ОПОС</a:t>
            </a:r>
            <a:endParaRPr lang="bg-BG" sz="1700" dirty="0">
              <a:solidFill>
                <a:prstClr val="black"/>
              </a:solidFill>
            </a:endParaRPr>
          </a:p>
        </p:txBody>
      </p:sp>
      <p:sp>
        <p:nvSpPr>
          <p:cNvPr id="18" name="Овал 14"/>
          <p:cNvSpPr/>
          <p:nvPr/>
        </p:nvSpPr>
        <p:spPr>
          <a:xfrm>
            <a:off x="858377" y="5045771"/>
            <a:ext cx="7488832" cy="154554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err="1">
                <a:solidFill>
                  <a:prstClr val="black"/>
                </a:solidFill>
              </a:rPr>
              <a:t>Извършване</a:t>
            </a:r>
            <a:r>
              <a:rPr lang="ru-RU" sz="1700" dirty="0">
                <a:solidFill>
                  <a:prstClr val="black"/>
                </a:solidFill>
              </a:rPr>
              <a:t> на </a:t>
            </a:r>
            <a:r>
              <a:rPr lang="ru-RU" sz="1700" dirty="0" smtClean="0">
                <a:solidFill>
                  <a:prstClr val="black"/>
                </a:solidFill>
              </a:rPr>
              <a:t>анализ по </a:t>
            </a:r>
            <a:r>
              <a:rPr lang="ru-RU" sz="1700" dirty="0">
                <a:solidFill>
                  <a:prstClr val="black"/>
                </a:solidFill>
              </a:rPr>
              <a:t>отношение </a:t>
            </a:r>
            <a:r>
              <a:rPr lang="ru-RU" sz="1700" dirty="0" smtClean="0">
                <a:solidFill>
                  <a:prstClr val="black"/>
                </a:solidFill>
              </a:rPr>
              <a:t>на </a:t>
            </a:r>
            <a:r>
              <a:rPr lang="ru-RU" sz="1700" dirty="0" err="1">
                <a:solidFill>
                  <a:prstClr val="black"/>
                </a:solidFill>
              </a:rPr>
              <a:t>разделяне</a:t>
            </a:r>
            <a:r>
              <a:rPr lang="ru-RU" sz="1700" dirty="0">
                <a:solidFill>
                  <a:prstClr val="black"/>
                </a:solidFill>
              </a:rPr>
              <a:t> на </a:t>
            </a:r>
            <a:r>
              <a:rPr lang="ru-RU" sz="1700" dirty="0" err="1" smtClean="0">
                <a:solidFill>
                  <a:prstClr val="black"/>
                </a:solidFill>
              </a:rPr>
              <a:t>компонентите</a:t>
            </a:r>
            <a:r>
              <a:rPr lang="ru-RU" sz="1700" dirty="0" smtClean="0">
                <a:solidFill>
                  <a:prstClr val="black"/>
                </a:solidFill>
              </a:rPr>
              <a:t>, които </a:t>
            </a:r>
            <a:r>
              <a:rPr lang="ru-RU" sz="1700" dirty="0" err="1" smtClean="0">
                <a:solidFill>
                  <a:prstClr val="black"/>
                </a:solidFill>
              </a:rPr>
              <a:t>могат</a:t>
            </a:r>
            <a:r>
              <a:rPr lang="ru-RU" sz="1700" dirty="0" smtClean="0">
                <a:solidFill>
                  <a:prstClr val="black"/>
                </a:solidFill>
              </a:rPr>
              <a:t> да </a:t>
            </a:r>
            <a:r>
              <a:rPr lang="ru-RU" sz="1700" dirty="0" err="1" smtClean="0">
                <a:solidFill>
                  <a:prstClr val="black"/>
                </a:solidFill>
              </a:rPr>
              <a:t>бъдат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финансирани</a:t>
            </a:r>
            <a:r>
              <a:rPr lang="ru-RU" sz="1700" dirty="0" smtClean="0">
                <a:solidFill>
                  <a:prstClr val="black"/>
                </a:solidFill>
              </a:rPr>
              <a:t> от ОПОС 2014-2020</a:t>
            </a:r>
            <a:endParaRPr lang="bg-BG" sz="17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38340" y="709226"/>
            <a:ext cx="7772400" cy="2448272"/>
          </a:xfrm>
        </p:spPr>
        <p:txBody>
          <a:bodyPr>
            <a:normAutofit/>
          </a:bodyPr>
          <a:lstStyle/>
          <a:p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200" b="1" dirty="0">
                <a:solidFill>
                  <a:srgbClr val="1F497D">
                    <a:lumMod val="75000"/>
                  </a:srgbClr>
                </a:solidFill>
              </a:rPr>
              <a:t>Стъпки за разделяне на етапи на </a:t>
            </a:r>
            <a:r>
              <a:rPr lang="bg-BG" sz="2200" b="1" dirty="0" smtClean="0">
                <a:solidFill>
                  <a:srgbClr val="1F497D">
                    <a:lumMod val="75000"/>
                  </a:srgbClr>
                </a:solidFill>
              </a:rPr>
              <a:t>проектите</a:t>
            </a: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958470" y="3265986"/>
            <a:ext cx="7200798" cy="1348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700" dirty="0" smtClean="0">
              <a:solidFill>
                <a:prstClr val="black"/>
              </a:solidFill>
            </a:endParaRPr>
          </a:p>
          <a:p>
            <a:pPr lvl="0" algn="ctr"/>
            <a:endParaRPr lang="ru-RU" sz="1700" dirty="0">
              <a:solidFill>
                <a:prstClr val="black"/>
              </a:solidFill>
            </a:endParaRPr>
          </a:p>
          <a:p>
            <a:pPr lvl="0" algn="ctr"/>
            <a:r>
              <a:rPr lang="bg-BG" sz="1700" dirty="0" smtClean="0">
                <a:solidFill>
                  <a:prstClr val="black"/>
                </a:solidFill>
              </a:rPr>
              <a:t>Сключване на Допълнително споразумение към ДБФП за намаляване на обхвата и отпадане на компонентите, които ще се изпълняват във втори </a:t>
            </a:r>
            <a:r>
              <a:rPr lang="ru-RU" sz="1700" dirty="0" err="1" smtClean="0">
                <a:solidFill>
                  <a:prstClr val="black"/>
                </a:solidFill>
              </a:rPr>
              <a:t>етап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на проекта по ОПОС 2014-2020 г. </a:t>
            </a:r>
            <a:endParaRPr lang="ru-RU" sz="1700" dirty="0" smtClean="0">
              <a:solidFill>
                <a:prstClr val="black"/>
              </a:solidFill>
            </a:endParaRPr>
          </a:p>
          <a:p>
            <a:pPr lvl="0" algn="ctr"/>
            <a:endParaRPr lang="ru-RU" sz="1700" dirty="0">
              <a:solidFill>
                <a:prstClr val="black"/>
              </a:solidFill>
            </a:endParaRPr>
          </a:p>
          <a:p>
            <a:pPr algn="ctr"/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968752" y="1724830"/>
            <a:ext cx="7200799" cy="1241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700" dirty="0" smtClean="0">
                <a:solidFill>
                  <a:prstClr val="black"/>
                </a:solidFill>
              </a:rPr>
              <a:t>Уведомяване на бенефициента относно възможността за разделяне на проекта на етапи и условията</a:t>
            </a:r>
            <a:r>
              <a:rPr lang="en-US" sz="1700" dirty="0" smtClean="0">
                <a:solidFill>
                  <a:prstClr val="black"/>
                </a:solidFill>
              </a:rPr>
              <a:t>,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при които това може да се случи</a:t>
            </a:r>
          </a:p>
        </p:txBody>
      </p:sp>
      <p:sp>
        <p:nvSpPr>
          <p:cNvPr id="14" name="Стрелка надолу 12"/>
          <p:cNvSpPr/>
          <p:nvPr/>
        </p:nvSpPr>
        <p:spPr>
          <a:xfrm>
            <a:off x="4482735" y="2965998"/>
            <a:ext cx="200716" cy="273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1464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38340" y="709226"/>
            <a:ext cx="7772400" cy="2448272"/>
          </a:xfrm>
        </p:spPr>
        <p:txBody>
          <a:bodyPr>
            <a:normAutofit/>
          </a:bodyPr>
          <a:lstStyle/>
          <a:p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2200" b="1" dirty="0">
                <a:solidFill>
                  <a:srgbClr val="1F497D">
                    <a:lumMod val="75000"/>
                  </a:srgbClr>
                </a:solidFill>
              </a:rPr>
              <a:t>Стъпки за разделяне на етапи на </a:t>
            </a:r>
            <a:r>
              <a:rPr lang="bg-BG" sz="2200" b="1" dirty="0" smtClean="0">
                <a:solidFill>
                  <a:srgbClr val="1F497D">
                    <a:lumMod val="75000"/>
                  </a:srgbClr>
                </a:solidFill>
              </a:rPr>
              <a:t>проектите</a:t>
            </a: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2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надолу 12"/>
          <p:cNvSpPr/>
          <p:nvPr/>
        </p:nvSpPr>
        <p:spPr>
          <a:xfrm>
            <a:off x="4458511" y="4704448"/>
            <a:ext cx="200716" cy="273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Стрелка надолу 13"/>
          <p:cNvSpPr/>
          <p:nvPr/>
        </p:nvSpPr>
        <p:spPr>
          <a:xfrm>
            <a:off x="4458511" y="3124158"/>
            <a:ext cx="200716" cy="273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Овал 4"/>
          <p:cNvSpPr/>
          <p:nvPr/>
        </p:nvSpPr>
        <p:spPr>
          <a:xfrm>
            <a:off x="828928" y="1760422"/>
            <a:ext cx="7560840" cy="13032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err="1">
                <a:solidFill>
                  <a:prstClr val="black"/>
                </a:solidFill>
              </a:rPr>
              <a:t>Обявяване</a:t>
            </a:r>
            <a:r>
              <a:rPr lang="ru-RU" sz="1700" dirty="0">
                <a:solidFill>
                  <a:prstClr val="black"/>
                </a:solidFill>
              </a:rPr>
              <a:t> на процедура за </a:t>
            </a:r>
            <a:r>
              <a:rPr lang="ru-RU" sz="1700" dirty="0" err="1">
                <a:solidFill>
                  <a:prstClr val="black"/>
                </a:solidFill>
              </a:rPr>
              <a:t>директно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предоставяне</a:t>
            </a:r>
            <a:r>
              <a:rPr lang="ru-RU" sz="1700" dirty="0">
                <a:solidFill>
                  <a:prstClr val="black"/>
                </a:solidFill>
              </a:rPr>
              <a:t> на БФП за </a:t>
            </a:r>
            <a:r>
              <a:rPr lang="ru-RU" sz="1700" dirty="0" err="1" smtClean="0">
                <a:solidFill>
                  <a:prstClr val="black"/>
                </a:solidFill>
              </a:rPr>
              <a:t>втори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етап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на </a:t>
            </a:r>
            <a:r>
              <a:rPr lang="ru-RU" sz="1700" dirty="0" err="1">
                <a:solidFill>
                  <a:prstClr val="black"/>
                </a:solidFill>
              </a:rPr>
              <a:t>проектите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16" name="Овал 5"/>
          <p:cNvSpPr/>
          <p:nvPr/>
        </p:nvSpPr>
        <p:spPr>
          <a:xfrm>
            <a:off x="900936" y="5034448"/>
            <a:ext cx="7488832" cy="13117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prstClr val="black"/>
                </a:solidFill>
              </a:rPr>
              <a:t>Оценка, </a:t>
            </a:r>
            <a:r>
              <a:rPr lang="ru-RU" sz="1700" dirty="0" err="1">
                <a:solidFill>
                  <a:prstClr val="black"/>
                </a:solidFill>
              </a:rPr>
              <a:t>издаване</a:t>
            </a:r>
            <a:r>
              <a:rPr lang="ru-RU" sz="1700" dirty="0">
                <a:solidFill>
                  <a:prstClr val="black"/>
                </a:solidFill>
              </a:rPr>
              <a:t> на решение за </a:t>
            </a:r>
            <a:r>
              <a:rPr lang="ru-RU" sz="1700" dirty="0" err="1">
                <a:solidFill>
                  <a:prstClr val="black"/>
                </a:solidFill>
              </a:rPr>
              <a:t>предоставяне</a:t>
            </a:r>
            <a:r>
              <a:rPr lang="ru-RU" sz="1700" dirty="0">
                <a:solidFill>
                  <a:prstClr val="black"/>
                </a:solidFill>
              </a:rPr>
              <a:t> на БФП и </a:t>
            </a:r>
            <a:r>
              <a:rPr lang="ru-RU" sz="1700" dirty="0" err="1">
                <a:solidFill>
                  <a:prstClr val="black"/>
                </a:solidFill>
              </a:rPr>
              <a:t>сключване</a:t>
            </a:r>
            <a:r>
              <a:rPr lang="ru-RU" sz="1700" dirty="0">
                <a:solidFill>
                  <a:prstClr val="black"/>
                </a:solidFill>
              </a:rPr>
              <a:t> на </a:t>
            </a:r>
            <a:r>
              <a:rPr lang="ru-RU" sz="1700" dirty="0" smtClean="0">
                <a:solidFill>
                  <a:prstClr val="black"/>
                </a:solidFill>
              </a:rPr>
              <a:t>договори </a:t>
            </a:r>
            <a:r>
              <a:rPr lang="ru-RU" sz="1700" dirty="0">
                <a:solidFill>
                  <a:prstClr val="black"/>
                </a:solidFill>
              </a:rPr>
              <a:t>за </a:t>
            </a:r>
            <a:r>
              <a:rPr lang="ru-RU" sz="1700" dirty="0" err="1" smtClean="0">
                <a:solidFill>
                  <a:prstClr val="black"/>
                </a:solidFill>
              </a:rPr>
              <a:t>финансиране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от ОПОС </a:t>
            </a:r>
            <a:r>
              <a:rPr lang="ru-RU" sz="1700" dirty="0">
                <a:solidFill>
                  <a:prstClr val="black"/>
                </a:solidFill>
              </a:rPr>
              <a:t>2014-2020 </a:t>
            </a:r>
            <a:r>
              <a:rPr lang="ru-RU" sz="1700" dirty="0" smtClean="0">
                <a:solidFill>
                  <a:prstClr val="black"/>
                </a:solidFill>
              </a:rPr>
              <a:t>на </a:t>
            </a:r>
            <a:r>
              <a:rPr lang="ru-RU" sz="1700" dirty="0" err="1" smtClean="0">
                <a:solidFill>
                  <a:prstClr val="black"/>
                </a:solidFill>
              </a:rPr>
              <a:t>втори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етап</a:t>
            </a:r>
            <a:r>
              <a:rPr lang="ru-RU" sz="1700" dirty="0" smtClean="0">
                <a:solidFill>
                  <a:prstClr val="black"/>
                </a:solidFill>
              </a:rPr>
              <a:t> на </a:t>
            </a:r>
            <a:r>
              <a:rPr lang="ru-RU" sz="1700" dirty="0" err="1" smtClean="0">
                <a:solidFill>
                  <a:prstClr val="black"/>
                </a:solidFill>
              </a:rPr>
              <a:t>проектите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17" name="Овал 6"/>
          <p:cNvSpPr/>
          <p:nvPr/>
        </p:nvSpPr>
        <p:spPr>
          <a:xfrm>
            <a:off x="900936" y="3409760"/>
            <a:ext cx="7488832" cy="126155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700" dirty="0" err="1" smtClean="0">
                <a:solidFill>
                  <a:prstClr val="black"/>
                </a:solidFill>
              </a:rPr>
              <a:t>Подаване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на </a:t>
            </a:r>
            <a:r>
              <a:rPr lang="ru-RU" sz="1700" dirty="0" err="1">
                <a:solidFill>
                  <a:prstClr val="black"/>
                </a:solidFill>
              </a:rPr>
              <a:t>проектни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предложения, </a:t>
            </a:r>
            <a:r>
              <a:rPr lang="ru-RU" sz="1700" dirty="0" err="1" smtClean="0">
                <a:solidFill>
                  <a:prstClr val="black"/>
                </a:solidFill>
              </a:rPr>
              <a:t>включващи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втори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етап</a:t>
            </a:r>
            <a:r>
              <a:rPr lang="ru-RU" sz="1700" dirty="0">
                <a:solidFill>
                  <a:prstClr val="black"/>
                </a:solidFill>
              </a:rPr>
              <a:t> на </a:t>
            </a:r>
            <a:r>
              <a:rPr lang="ru-RU" sz="1700" dirty="0" err="1">
                <a:solidFill>
                  <a:prstClr val="black"/>
                </a:solidFill>
              </a:rPr>
              <a:t>проектите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503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9652" y="1052736"/>
            <a:ext cx="7772400" cy="1470025"/>
          </a:xfrm>
        </p:spPr>
        <p:txBody>
          <a:bodyPr>
            <a:normAutofit/>
          </a:bodyPr>
          <a:lstStyle/>
          <a:p>
            <a:r>
              <a:rPr lang="bg-BG" sz="2400" dirty="0" smtClean="0"/>
              <a:t>Предизвикателства пред разделените проекти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94" y="441106"/>
            <a:ext cx="2900350" cy="50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55576" y="1988840"/>
            <a:ext cx="722364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bg-BG" sz="1600" b="1" dirty="0">
              <a:ea typeface="Times New Roman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ea typeface="Times New Roman"/>
              </a:rPr>
              <a:t> </a:t>
            </a:r>
            <a:r>
              <a:rPr lang="bg-BG" sz="1600" dirty="0" smtClean="0">
                <a:ea typeface="Times New Roman"/>
              </a:rPr>
              <a:t> Процесът по разделяне на проект на етапи трябва да гарантира:</a:t>
            </a:r>
          </a:p>
          <a:p>
            <a:pPr algn="just"/>
            <a:r>
              <a:rPr lang="bg-BG" sz="1600" dirty="0">
                <a:ea typeface="Times New Roman"/>
              </a:rPr>
              <a:t>	</a:t>
            </a:r>
            <a:r>
              <a:rPr lang="bg-BG" sz="1600" i="1" dirty="0" smtClean="0">
                <a:ea typeface="Times New Roman"/>
              </a:rPr>
              <a:t>ясно отделяне на финансовите потоци по двата етапа</a:t>
            </a:r>
          </a:p>
          <a:p>
            <a:pPr algn="just"/>
            <a:r>
              <a:rPr lang="bg-BG" sz="1600" i="1" dirty="0" smtClean="0">
                <a:ea typeface="Times New Roman"/>
              </a:rPr>
              <a:t>	ясно обособяване на физическите етапи</a:t>
            </a:r>
          </a:p>
          <a:p>
            <a:pPr algn="just"/>
            <a:r>
              <a:rPr lang="bg-BG" sz="1600" i="1" dirty="0">
                <a:ea typeface="Times New Roman"/>
              </a:rPr>
              <a:t>	</a:t>
            </a:r>
            <a:r>
              <a:rPr lang="bg-BG" sz="1600" i="1" dirty="0" smtClean="0">
                <a:ea typeface="Times New Roman"/>
              </a:rPr>
              <a:t>ясна </a:t>
            </a:r>
            <a:r>
              <a:rPr lang="bg-BG" sz="1600" i="1" dirty="0" err="1" smtClean="0">
                <a:ea typeface="Times New Roman"/>
              </a:rPr>
              <a:t>одитна</a:t>
            </a:r>
            <a:r>
              <a:rPr lang="bg-BG" sz="1600" i="1" dirty="0" smtClean="0">
                <a:ea typeface="Times New Roman"/>
              </a:rPr>
              <a:t> следа </a:t>
            </a:r>
            <a:endParaRPr lang="ru-RU" sz="1600" i="1" dirty="0">
              <a:ea typeface="Times New Roman"/>
            </a:endParaRPr>
          </a:p>
          <a:p>
            <a:pPr algn="just">
              <a:buFont typeface="Wingdings" pitchFamily="2" charset="2"/>
              <a:buChar char="ü"/>
            </a:pPr>
            <a:endParaRPr lang="bg-BG" sz="1600" dirty="0">
              <a:ea typeface="Times New Roman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ea typeface="Times New Roman"/>
              </a:rPr>
              <a:t> </a:t>
            </a:r>
            <a:r>
              <a:rPr lang="bg-BG" sz="1600" dirty="0" smtClean="0">
                <a:ea typeface="Times New Roman"/>
              </a:rPr>
              <a:t> Разделянето на проект на етапи се отнася към договора за безвъзмездна помощ. Отговорност на бенефициента е да преце</a:t>
            </a:r>
            <a:r>
              <a:rPr lang="bg-BG" sz="1600" dirty="0" smtClean="0">
                <a:ea typeface="Times New Roman"/>
              </a:rPr>
              <a:t>ни своите законосъобразни действия спрямо договорите с изпълнители за строителство и строителен надзор.</a:t>
            </a:r>
          </a:p>
          <a:p>
            <a:pPr algn="just">
              <a:buFont typeface="Wingdings" pitchFamily="2" charset="2"/>
              <a:buChar char="ü"/>
            </a:pPr>
            <a:endParaRPr lang="bg-BG" sz="1600" dirty="0">
              <a:ea typeface="Times New Roman"/>
            </a:endParaRPr>
          </a:p>
          <a:p>
            <a:pPr algn="just">
              <a:buFont typeface="Wingdings" pitchFamily="2" charset="2"/>
              <a:buChar char="ü"/>
            </a:pPr>
            <a:r>
              <a:rPr lang="bg-BG" sz="1600" dirty="0" smtClean="0">
                <a:ea typeface="Times New Roman"/>
              </a:rPr>
              <a:t> Неизпълнението на втората фаза на проекта, в указаните срокове, ще доведе до възстановяване от бенефициента на безвъзмездната помощ и по двете фази. </a:t>
            </a:r>
            <a:endParaRPr lang="bg-BG" sz="1600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43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>
              <a:spcBef>
                <a:spcPts val="600"/>
              </a:spcBef>
            </a:pP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ХРИСТИНА АТЕВА</a:t>
            </a:r>
            <a:br>
              <a:rPr lang="bg-BG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отдел „Оценка на проекти и договаряне“</a:t>
            </a:r>
            <a:br>
              <a:rPr lang="bg-BG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274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РАЗДЕЛЯНЕ НА ЕТАПИ НА ПРОЕКТИ ЗА ИЗГРАЖДАНЕ НА ВИК ИНФРАСТРУКТУРА, ЧИЕТО ИЗПЪЛНЕНИЕ Е СТАРТИРАЛО ПО ОПОС 2007-2013 г. </vt:lpstr>
      <vt:lpstr>PowerPoint Presentation</vt:lpstr>
      <vt:lpstr> Стъпки за разделяне на етапи на проектите    </vt:lpstr>
      <vt:lpstr> Стъпки за разделяне на етапи на проектите    </vt:lpstr>
      <vt:lpstr> Стъпки за разделяне на етапи на проектите    </vt:lpstr>
      <vt:lpstr>Предизвикателства пред разделените проекти </vt:lpstr>
      <vt:lpstr> БЛАГОДАРЯ ЗА ВНИМАНИЕТО  ХРИСТИНА АТЕВА отдел „Оценка на проекти и договаряне“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user</cp:lastModifiedBy>
  <cp:revision>57</cp:revision>
  <dcterms:created xsi:type="dcterms:W3CDTF">2015-09-08T07:54:54Z</dcterms:created>
  <dcterms:modified xsi:type="dcterms:W3CDTF">2015-09-10T03:40:36Z</dcterms:modified>
</cp:coreProperties>
</file>