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6" r:id="rId5"/>
    <p:sldId id="259" r:id="rId6"/>
    <p:sldId id="261" r:id="rId7"/>
    <p:sldId id="262" r:id="rId8"/>
    <p:sldId id="263" r:id="rId9"/>
    <p:sldId id="266" r:id="rId10"/>
    <p:sldId id="270" r:id="rId11"/>
    <p:sldId id="271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43" autoAdjust="0"/>
  </p:normalViewPr>
  <p:slideViewPr>
    <p:cSldViewPr>
      <p:cViewPr>
        <p:scale>
          <a:sx n="118" d="100"/>
          <a:sy n="118" d="100"/>
        </p:scale>
        <p:origin x="-143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pe@moew.government.b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Изпълнение на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ГОДИШЕН </a:t>
            </a: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ПЛАН ЗА 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ДЕЙСТВИЕ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ЗА 2015 г.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ОПОС 2014-2020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към </a:t>
            </a:r>
            <a:r>
              <a:rPr lang="bg-BG" sz="2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септември 2015 г.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2656" y="1178560"/>
            <a:ext cx="8229600" cy="1143000"/>
          </a:xfrm>
        </p:spPr>
        <p:txBody>
          <a:bodyPr>
            <a:normAutofit/>
          </a:bodyPr>
          <a:lstStyle/>
          <a:p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Годишен план за действие за 2015</a:t>
            </a:r>
            <a:b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1988840"/>
            <a:ext cx="807524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КАКВО ПРЕДСТОИ ДО КРАЯ НА 2015 г.</a:t>
            </a: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Още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срещи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информационни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дни за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представяне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процедурите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в ИГРП за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2015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г.;</a:t>
            </a:r>
          </a:p>
          <a:p>
            <a:pPr>
              <a:lnSpc>
                <a:spcPct val="150000"/>
              </a:lnSpc>
            </a:pP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Обучителни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семинари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изпълнение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Семинар </a:t>
            </a:r>
            <a:r>
              <a:rPr lang="bg-BG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журналисти;</a:t>
            </a:r>
          </a:p>
          <a:p>
            <a:pPr>
              <a:lnSpc>
                <a:spcPct val="150000"/>
              </a:lnSpc>
            </a:pPr>
            <a:r>
              <a:rPr lang="bg-BG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Провеждане на срещи с ученици от 1-7 клас;</a:t>
            </a:r>
          </a:p>
          <a:p>
            <a:pPr>
              <a:lnSpc>
                <a:spcPct val="150000"/>
              </a:lnSpc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Трето </a:t>
            </a:r>
            <a:r>
              <a:rPr lang="bg-BG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заседание на КН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4" y="5013176"/>
            <a:ext cx="9108504" cy="18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4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2656" y="1178560"/>
            <a:ext cx="8229600" cy="1143000"/>
          </a:xfrm>
        </p:spPr>
        <p:txBody>
          <a:bodyPr>
            <a:normAutofit/>
          </a:bodyPr>
          <a:lstStyle/>
          <a:p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Годишен план за действие за 2016</a:t>
            </a:r>
            <a:b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1700808"/>
            <a:ext cx="8075240" cy="34563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Срещи и информационни дни за представяне на процедурите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ИГРП за 2016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</a:t>
            </a: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bg-BG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Дипляни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представящи условията за кандидатстване по конкурентни процедури по </a:t>
            </a:r>
            <a:r>
              <a:rPr lang="bg-BG" sz="1600">
                <a:solidFill>
                  <a:schemeClr val="tx1">
                    <a:lumMod val="65000"/>
                    <a:lumOff val="35000"/>
                  </a:schemeClr>
                </a:solidFill>
              </a:rPr>
              <a:t>ИГРП </a:t>
            </a:r>
            <a:r>
              <a:rPr lang="bg-BG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 2016 г.;</a:t>
            </a: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Обучителни семинари за бенефициенти;</a:t>
            </a:r>
          </a:p>
          <a:p>
            <a:pPr>
              <a:lnSpc>
                <a:spcPct val="150000"/>
              </a:lnSpc>
            </a:pPr>
            <a:r>
              <a:rPr lang="bg-BG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Информационно-образователна кампания;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Сайт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2014-2020 г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Годишно информационно събитие;</a:t>
            </a:r>
          </a:p>
          <a:p>
            <a:pPr>
              <a:lnSpc>
                <a:spcPct val="150000"/>
              </a:lnSpc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Две заседания на КН;</a:t>
            </a:r>
          </a:p>
          <a:p>
            <a:pPr>
              <a:lnSpc>
                <a:spcPct val="150000"/>
              </a:lnSpc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Семинар за журналисти;</a:t>
            </a:r>
          </a:p>
          <a:p>
            <a:pPr>
              <a:lnSpc>
                <a:spcPct val="150000"/>
              </a:lnSpc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bg-BG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89558"/>
            <a:ext cx="9144000" cy="200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69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2656" y="11785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Годишен план за действие за 2015</a:t>
            </a:r>
            <a:b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изпълнение на Националната комуникационна стратегия 2014-2020 г. </a:t>
            </a:r>
            <a:endParaRPr lang="bg-BG" sz="2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1988840"/>
            <a:ext cx="8075240" cy="30243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КАКВО ИЗПЪЛНИХМЕ: </a:t>
            </a: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Tx/>
              <a:buChar char="-"/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 публични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събития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 представяне на ОПОС 2014-2020 г.  и ИГРП 2015 г.;</a:t>
            </a: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публикации в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печатни и онлайн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медии за представяне на ОПОС 2014-2020 г., ИГРП за 2015 г. и откритите процедури за набиране на проектни предложения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 репортажи и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рубрики в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електронни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медии за представяне на ОПОС 2014-2020 г. и ИГРП за 2015 г.; </a:t>
            </a: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публикации в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интернет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страницата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и в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единния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информационен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портал;</a:t>
            </a:r>
          </a:p>
          <a:p>
            <a:pPr>
              <a:buFontTx/>
              <a:buChar char="-"/>
            </a:pP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4000 бр. печатни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материали за представяне на ОПОС 2014-2020 г. и първата обявена конкурентна процедура;    </a:t>
            </a:r>
            <a:endParaRPr lang="bg-BG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4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21256" y="12643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Пресконференция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 повод одобрението на Оперативна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програма</a:t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Околна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среда 2014-2020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г.</a:t>
            </a:r>
            <a: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/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94" y="441106"/>
            <a:ext cx="2900350" cy="50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NMihova\Desktop\143454643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60"/>
            <a:ext cx="3333167" cy="250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8"/>
          <p:cNvSpPr txBox="1">
            <a:spLocks/>
          </p:cNvSpPr>
          <p:nvPr/>
        </p:nvSpPr>
        <p:spPr>
          <a:xfrm>
            <a:off x="3851920" y="3068960"/>
            <a:ext cx="496855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bg-BG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„Чрез реализирането на проектите по новата ОП "Околна среда"           подсигуряваме инфраструктура, която ще бъде използвана до 2050 г. и след това. Бюджетът на новата оперативна програма е 3,5 млрд. лв. Сумата е същата както за периода 2007-2013 г. Така общият размер на инвестициите за по-чиста природа е 7 млрд. лв. </a:t>
            </a:r>
            <a:br>
              <a:rPr lang="bg-BG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Чрез реализирането на тези проекти гражданите ще получават  качествени услуги, ще опазваме по-добре природните си  дадености и ще подпомагаме българския бизнес.“</a:t>
            </a:r>
            <a:r>
              <a:rPr lang="bg-BG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72669" y="1282133"/>
            <a:ext cx="7772400" cy="1470025"/>
          </a:xfrm>
        </p:spPr>
        <p:txBody>
          <a:bodyPr>
            <a:normAutofit/>
          </a:bodyPr>
          <a:lstStyle/>
          <a:p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Оперативна </a:t>
            </a:r>
            <a:r>
              <a:rPr lang="bg-BG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програма „Околна среда“ участва в изложението „Една посока, много възможности“  -  първото по рода си събитие през настоящия програмен период 2014-2020 г., с което се отбеляза старта на работата по </a:t>
            </a:r>
            <a:r>
              <a:rPr lang="bg-BG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програмите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94" y="441106"/>
            <a:ext cx="2900350" cy="50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NMihova\Desktop\file-2001-20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599" y="2924943"/>
            <a:ext cx="2088232" cy="2796629"/>
          </a:xfrm>
          <a:prstGeom prst="rect">
            <a:avLst/>
          </a:prstGeom>
          <a:noFill/>
          <a:scene3d>
            <a:camera prst="orthographicFront">
              <a:rot lat="0" lon="10499978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file-2002-204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39952" y="2924943"/>
            <a:ext cx="2781382" cy="2076847"/>
          </a:xfrm>
          <a:prstGeom prst="rect">
            <a:avLst/>
          </a:prstGeom>
          <a:noFill/>
          <a:scene3d>
            <a:camera prst="orthographicFront">
              <a:rot lat="0" lon="1079997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4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73" y="476672"/>
            <a:ext cx="2769192" cy="48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8"/>
          <p:cNvSpPr>
            <a:spLocks noGrp="1"/>
          </p:cNvSpPr>
          <p:nvPr>
            <p:ph type="ctrTitle"/>
          </p:nvPr>
        </p:nvSpPr>
        <p:spPr>
          <a:xfrm>
            <a:off x="672669" y="1282133"/>
            <a:ext cx="7772400" cy="1470025"/>
          </a:xfrm>
        </p:spPr>
        <p:txBody>
          <a:bodyPr>
            <a:normAutofit/>
          </a:bodyPr>
          <a:lstStyle/>
          <a:p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Първи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Комитет за наблюдение на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Оперативна програма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„Околна среда 2014-2020 г.“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4" name="Picture 2" descr="C:\Users\NMihova\Desktop\file-2046-208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47864" y="2636912"/>
            <a:ext cx="3370087" cy="2233275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NMihova\Desktop\file-2045-208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8568" y="2636912"/>
            <a:ext cx="2897668" cy="2223185"/>
          </a:xfrm>
          <a:prstGeom prst="rect">
            <a:avLst/>
          </a:prstGeom>
          <a:noFill/>
          <a:scene3d>
            <a:camera prst="orthographicFront">
              <a:rot lat="0" lon="1079997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8"/>
          <p:cNvSpPr txBox="1">
            <a:spLocks/>
          </p:cNvSpPr>
          <p:nvPr/>
        </p:nvSpPr>
        <p:spPr>
          <a:xfrm>
            <a:off x="6797103" y="2420888"/>
            <a:ext cx="2300547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„На базата на опита да започнем ОПОС 2014-2020 г., начертали стъпките и пътя. Постигнатото добро сътрудничество с бенефициентите, бизнеса и социалните партньори е основата за успешни партньорски взаимоотношения и в бъдеще“</a:t>
            </a:r>
            <a:endParaRPr lang="bg-BG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73" y="476672"/>
            <a:ext cx="2769192" cy="48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8"/>
          <p:cNvSpPr>
            <a:spLocks noGrp="1"/>
          </p:cNvSpPr>
          <p:nvPr>
            <p:ph type="ctrTitle"/>
          </p:nvPr>
        </p:nvSpPr>
        <p:spPr>
          <a:xfrm>
            <a:off x="672669" y="11417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редставяне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ОПОС 2014-2020 г. пред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неправителствените организации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4860032" y="2492896"/>
            <a:ext cx="3816424" cy="2793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bg-BG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Управляващият орган представи ОПОС 2014-2020 г. и Индикативната 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работна програма за 2015 г. </a:t>
            </a:r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пред представители на над 40 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неправителствени </a:t>
            </a:r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организации.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098" name="Picture 2" descr="C:\Users\NMihova\Desktop\file-2049-208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316070"/>
            <a:ext cx="3960441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09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73" y="476672"/>
            <a:ext cx="2769192" cy="48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8"/>
          <p:cNvSpPr>
            <a:spLocks noGrp="1"/>
          </p:cNvSpPr>
          <p:nvPr>
            <p:ph type="ctrTitle"/>
          </p:nvPr>
        </p:nvSpPr>
        <p:spPr>
          <a:xfrm>
            <a:off x="672669" y="128213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Обявяване на първите две процедури за набиране на проектни предложения по оперативна програма „Околна среда 2014-2020 г.“</a:t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4427984" y="2636912"/>
            <a:ext cx="4320480" cy="26819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bg-BG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Обявени са </a:t>
            </a:r>
            <a:r>
              <a:rPr lang="bg-BG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първите две процедури за набиране на проектни предложения по оперативна програма „Околна среда 2014-2020“: по приоритетна ос „Отпадъци“ – за подбор на проекти и по приоритетна ос „Води“ – за директно предоставяне. По тях могат да бъдат договорени до 159 млн. лв. общо. От 31 юли поканите и условията за кандидатстване за бъдещите бенефициенти са публични и тече срокът за подготовка на проекти. </a:t>
            </a:r>
            <a:r>
              <a:rPr lang="bg-BG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 </a:t>
            </a:r>
            <a:r>
              <a:rPr lang="bg-BG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обявяването на първите две процедури стартира реалното изпълнение на </a:t>
            </a:r>
            <a:r>
              <a:rPr lang="bg-BG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програмата.</a:t>
            </a:r>
            <a:endParaRPr lang="bg-BG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22" name="Picture 2" descr="C:\Users\NMihova\Desktop\file-2053-209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3829856" cy="253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09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73" y="476672"/>
            <a:ext cx="2769192" cy="48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8"/>
          <p:cNvSpPr>
            <a:spLocks noGrp="1"/>
          </p:cNvSpPr>
          <p:nvPr>
            <p:ph type="ctrTitle"/>
          </p:nvPr>
        </p:nvSpPr>
        <p:spPr>
          <a:xfrm>
            <a:off x="672669" y="128213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Първо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публично представяне на процедурата за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компостиращи инсталации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4427984" y="2420888"/>
            <a:ext cx="4320480" cy="26819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 август 2015 г. се проведе първото публично представяне на процедурата за конкурентен подбор на проекти - BG16M10P002-2.001 „Проектиране и изграждане на компостиращи инсталации за разделно събрани зелени и/или биоразградими отпадъци, вкл. осигуряване на необходимото оборудване и на съоръжения и техника за разделно събиране на зелени и биоразградими отпадъци".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148" name="Picture 4" descr="C:\Users\NMihova\Desktop\file-2055-209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3600400" cy="238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9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2656" y="980728"/>
            <a:ext cx="8229600" cy="1143000"/>
          </a:xfrm>
        </p:spPr>
        <p:txBody>
          <a:bodyPr>
            <a:normAutofit/>
          </a:bodyPr>
          <a:lstStyle/>
          <a:p>
            <a:endParaRPr 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9482" y="1806094"/>
            <a:ext cx="807524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bg-BG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Дипляни</a:t>
            </a:r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Процедура за предоставяне на безвъзмездна финансова помощ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BG16M10P002-2.001</a:t>
            </a:r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</a:t>
            </a: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NMihova\Desktop\Capturefsafdsf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18" y="2708919"/>
            <a:ext cx="4461115" cy="318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NMihova\Desktop\CaptureKJ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57" y="2708920"/>
            <a:ext cx="4497459" cy="318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5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503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Изпълнение на ГОДИШЕН ПЛАН ЗА ДЕЙСТВИЕ ЗА 2015 г. ОПОС 2014-2020  към септември 2015 г. </vt:lpstr>
      <vt:lpstr> Годишен план за действие за 2015 в изпълнение на Националната комуникационна стратегия 2014-2020 г. </vt:lpstr>
      <vt:lpstr> Пресконференция по повод одобрението на Оперативна програма Околна среда 2014-2020 г.    </vt:lpstr>
      <vt:lpstr>Оперативна програма „Околна среда“ участва в изложението „Една посока, много възможности“  -  първото по рода си събитие през настоящия програмен период 2014-2020 г., с което се отбеляза старта на работата по програмите  </vt:lpstr>
      <vt:lpstr> Първи Комитет за наблюдение на  Оперативна програма „Околна среда 2014-2020 г.“  </vt:lpstr>
      <vt:lpstr>  Представяне на ОПОС 2014-2020 г. пред неправителствените организации    </vt:lpstr>
      <vt:lpstr>  Обявяване на първите две процедури за набиране на проектни предложения по оперативна програма „Околна среда 2014-2020 г.“   </vt:lpstr>
      <vt:lpstr>  Първо публично представяне на процедурата за компостиращи инсталации    </vt:lpstr>
      <vt:lpstr>PowerPoint Presentation</vt:lpstr>
      <vt:lpstr>Годишен план за действие за 2015 </vt:lpstr>
      <vt:lpstr>Годишен план за действие за 2016 </vt:lpstr>
      <vt:lpstr> БЛАГОДАРЯ ЗА ВНИМАНИЕТО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user</cp:lastModifiedBy>
  <cp:revision>79</cp:revision>
  <dcterms:created xsi:type="dcterms:W3CDTF">2015-09-08T07:54:54Z</dcterms:created>
  <dcterms:modified xsi:type="dcterms:W3CDTF">2015-09-11T05:45:39Z</dcterms:modified>
</cp:coreProperties>
</file>