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0" r:id="rId2"/>
    <p:sldId id="258" r:id="rId3"/>
    <p:sldId id="278" r:id="rId4"/>
    <p:sldId id="280" r:id="rId5"/>
    <p:sldId id="276" r:id="rId6"/>
    <p:sldId id="277" r:id="rId7"/>
    <p:sldId id="279" r:id="rId8"/>
    <p:sldId id="281" r:id="rId9"/>
    <p:sldId id="275" r:id="rId10"/>
    <p:sldId id="269" r:id="rId11"/>
  </p:sldIdLst>
  <p:sldSz cx="9144000" cy="6858000" type="screen4x3"/>
  <p:notesSz cx="6858000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3950" autoAdjust="0"/>
  </p:normalViewPr>
  <p:slideViewPr>
    <p:cSldViewPr>
      <p:cViewPr>
        <p:scale>
          <a:sx n="90" d="100"/>
          <a:sy n="90" d="100"/>
        </p:scale>
        <p:origin x="-160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1D0BB9-4E50-4EDF-A67D-EF517E0B966B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77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15153"/>
            <a:ext cx="548640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035DFC-BBE1-4CDA-B981-A5954F5C1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817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5407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6245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dirty="0" smtClean="0"/>
              <a:t>Ход</a:t>
            </a:r>
            <a:r>
              <a:rPr lang="bg-BG" baseline="0" dirty="0" smtClean="0"/>
              <a:t> на изпълнение:</a:t>
            </a:r>
          </a:p>
          <a:p>
            <a:r>
              <a:rPr lang="bg-BG" noProof="0" dirty="0" smtClean="0"/>
              <a:t>По Д.1:</a:t>
            </a:r>
          </a:p>
          <a:p>
            <a:r>
              <a:rPr lang="bg-BG" noProof="0" dirty="0" smtClean="0"/>
              <a:t>Проектът на нов ЗОП е внесен в НС. В края на м. 07.15 г. е създадена група за подготовка на Правилник към него. </a:t>
            </a:r>
          </a:p>
          <a:p>
            <a:endParaRPr lang="bg-BG" noProof="0" dirty="0" smtClean="0"/>
          </a:p>
          <a:p>
            <a:r>
              <a:rPr lang="bg-BG" noProof="0" dirty="0" smtClean="0"/>
              <a:t>По</a:t>
            </a:r>
            <a:r>
              <a:rPr lang="bg-BG" baseline="0" noProof="0" dirty="0" smtClean="0"/>
              <a:t> Д.2:</a:t>
            </a:r>
          </a:p>
          <a:p>
            <a:r>
              <a:rPr lang="bg-BG" noProof="0" dirty="0" smtClean="0"/>
              <a:t>С проекта на нов ЗОП е разширен обхватът на предварителния контрол, който АОП осъществява върху процедури, финансирани с европейски средства. ИА „ОСЕС“ е </a:t>
            </a:r>
            <a:r>
              <a:rPr lang="bg-BG" noProof="0" dirty="0" err="1" smtClean="0"/>
              <a:t>актулизирала</a:t>
            </a:r>
            <a:r>
              <a:rPr lang="bg-BG" noProof="0" dirty="0" smtClean="0"/>
              <a:t> контролните листове за проверка на поръчки по ЗОП и ПМС 55/2007 г. и 69/2013 г. (http://www.aeuf.minfin.bg/bg/page/24). Подготвен е анализ на констатирани нередности, с цел избягването им в бъдеще, и практиките на ИА “ОСЕС” ( http://www.aeuf.minfin.bg/bg/page/121).</a:t>
            </a:r>
          </a:p>
          <a:p>
            <a:endParaRPr lang="bg-BG" noProof="0" dirty="0" smtClean="0"/>
          </a:p>
          <a:p>
            <a:r>
              <a:rPr lang="bg-BG" noProof="0" dirty="0" smtClean="0"/>
              <a:t>По Д.3:</a:t>
            </a:r>
          </a:p>
          <a:p>
            <a:r>
              <a:rPr lang="bg-BG" noProof="0" dirty="0" smtClean="0"/>
              <a:t>Проектът на нов ЗОП включва глава относно обжалването на обществени поръчки, която е изградена върху виждането за двустепенна система /както и досега/ с първа инстанция Комисия за защита на конкуренцията и втора - Върховният административен съд. Тази глава, както и останалата част от проекта на ЗОП, са в пълно съответствие с релевантните европейски директиви и постановяват текстове за подобряване на процеса на обжалване, така че отговорните органи да оптимизират своите дейности.</a:t>
            </a:r>
          </a:p>
          <a:p>
            <a:endParaRPr lang="bg-BG" noProof="0" dirty="0" smtClean="0"/>
          </a:p>
          <a:p>
            <a:r>
              <a:rPr lang="bg-BG" noProof="0" dirty="0" smtClean="0"/>
              <a:t> </a:t>
            </a:r>
            <a:endParaRPr lang="bg-BG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657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noProof="0" dirty="0" smtClean="0"/>
              <a:t>Ход</a:t>
            </a:r>
            <a:r>
              <a:rPr lang="bg-BG" baseline="0" noProof="0" dirty="0" smtClean="0"/>
              <a:t> на изпълнение:</a:t>
            </a:r>
            <a:endParaRPr lang="bg-BG" noProof="0" dirty="0" smtClean="0"/>
          </a:p>
          <a:p>
            <a:r>
              <a:rPr lang="bg-BG" noProof="0" dirty="0" smtClean="0"/>
              <a:t>По Д.4: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bg-BG" noProof="0" dirty="0" smtClean="0"/>
              <a:t>Ангажиментът се изпълнява текущо от УО на ОПОС.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bg-BG" noProof="0" dirty="0" smtClean="0"/>
              <a:t>Съгласуван е план за обучения между ИПА и АОП. 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bg-BG" noProof="0" dirty="0" smtClean="0"/>
              <a:t>Допълнителни мерки за обучение за бенефициенти са предвидени по ОПДУ. </a:t>
            </a:r>
          </a:p>
          <a:p>
            <a:pPr marL="171450" indent="-171450">
              <a:buFont typeface="Arial" pitchFamily="34" charset="0"/>
              <a:buChar char="•"/>
            </a:pPr>
            <a:endParaRPr lang="bg-BG" noProof="0" dirty="0" smtClean="0"/>
          </a:p>
          <a:p>
            <a:pPr marL="0" indent="0">
              <a:buFont typeface="Arial" pitchFamily="34" charset="0"/>
              <a:buNone/>
            </a:pPr>
            <a:r>
              <a:rPr lang="bg-BG" noProof="0" dirty="0" smtClean="0"/>
              <a:t>По Д.5: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bg-BG" noProof="0" dirty="0" smtClean="0"/>
              <a:t>ИА ОСЕС е актуализирала на методологията за проверка на обществени поръчка  и е разпространила актуализираните контролни листове с цел въвеждане на единни практики, достъпни</a:t>
            </a:r>
            <a:r>
              <a:rPr lang="bg-BG" baseline="0" noProof="0" dirty="0" smtClean="0"/>
              <a:t> на публичния портал</a:t>
            </a:r>
            <a:r>
              <a:rPr lang="bg-BG" noProof="0" dirty="0" smtClean="0"/>
              <a:t> (http://www.aeuf.minfin.bg/bg/page/24)).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bg-BG" noProof="0" dirty="0" smtClean="0"/>
              <a:t>Публикуван е анализ на </a:t>
            </a:r>
            <a:r>
              <a:rPr lang="bg-BG" noProof="0" dirty="0" err="1" smtClean="0"/>
              <a:t>нер</a:t>
            </a:r>
            <a:r>
              <a:rPr lang="en-US" noProof="0" dirty="0" smtClean="0"/>
              <a:t>e</a:t>
            </a:r>
            <a:r>
              <a:rPr lang="bg-BG" noProof="0" dirty="0" err="1" smtClean="0"/>
              <a:t>дностите</a:t>
            </a:r>
            <a:r>
              <a:rPr lang="bg-BG" noProof="0" dirty="0" smtClean="0"/>
              <a:t> в областта на обществените поръчки, установени от ИА «ОСЕС» през 2014 г., с цел избягването им (http://www.aeuf.minfin.bg/bg/page/121).</a:t>
            </a:r>
          </a:p>
          <a:p>
            <a:pPr marL="171450" indent="-171450">
              <a:buFont typeface="Arial" pitchFamily="34" charset="0"/>
              <a:buChar char="•"/>
            </a:pPr>
            <a:endParaRPr lang="bg-BG" noProof="0" dirty="0" smtClean="0"/>
          </a:p>
          <a:p>
            <a:pPr marL="0" indent="0">
              <a:buFont typeface="Arial" pitchFamily="34" charset="0"/>
              <a:buNone/>
            </a:pPr>
            <a:r>
              <a:rPr lang="bg-BG" noProof="0" dirty="0" smtClean="0"/>
              <a:t>По Д.6:</a:t>
            </a:r>
          </a:p>
          <a:p>
            <a:pPr marL="0" indent="0">
              <a:buFont typeface="Arial" pitchFamily="34" charset="0"/>
              <a:buNone/>
            </a:pPr>
            <a:r>
              <a:rPr lang="bg-BG" noProof="0" dirty="0" smtClean="0"/>
              <a:t>Изпълнява се по проект “Укрепване капацитета на АОП, усъвършенстване на системата на предварителен контрол върху процедури, финансиране с европейски средства”.</a:t>
            </a:r>
          </a:p>
          <a:p>
            <a:pPr marL="0" indent="0">
              <a:buFont typeface="Arial" pitchFamily="34" charset="0"/>
              <a:buNone/>
            </a:pPr>
            <a:endParaRPr lang="bg-BG" noProof="0" dirty="0" smtClean="0"/>
          </a:p>
          <a:p>
            <a:pPr marL="0" indent="0">
              <a:buFont typeface="Arial" pitchFamily="34" charset="0"/>
              <a:buNone/>
            </a:pPr>
            <a:r>
              <a:rPr lang="bg-BG" noProof="0" dirty="0" smtClean="0"/>
              <a:t>По Д.7: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bg-BG" noProof="0" dirty="0" smtClean="0"/>
              <a:t>Съгласуван е план за обучения между ИПА и АОП.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bg-BG" noProof="0" dirty="0" smtClean="0"/>
              <a:t>АОП е публикувала множество методически указания на публичния портал.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bg-BG" noProof="0" dirty="0" smtClean="0"/>
              <a:t>ОПДУ предвижда подобни обучения, а УО на ОПОС</a:t>
            </a:r>
            <a:r>
              <a:rPr lang="en-US" noProof="0" dirty="0" smtClean="0"/>
              <a:t> - </a:t>
            </a:r>
            <a:r>
              <a:rPr lang="bg-BG" noProof="0" dirty="0" smtClean="0"/>
              <a:t>конкретни, свързани с изпълнението на проектите по ОПОС. </a:t>
            </a:r>
          </a:p>
          <a:p>
            <a:pPr marL="0" indent="0">
              <a:buFont typeface="Arial" pitchFamily="34" charset="0"/>
              <a:buNone/>
            </a:pPr>
            <a:endParaRPr lang="bg-BG" noProof="0" dirty="0" smtClean="0"/>
          </a:p>
          <a:p>
            <a:pPr marL="0" indent="0">
              <a:buFont typeface="Arial" pitchFamily="34" charset="0"/>
              <a:buNone/>
            </a:pPr>
            <a:endParaRPr lang="bg-BG" noProof="0" dirty="0" smtClean="0"/>
          </a:p>
          <a:p>
            <a:pPr marL="0" indent="0">
              <a:buFont typeface="Arial" pitchFamily="34" charset="0"/>
              <a:buNone/>
            </a:pPr>
            <a:endParaRPr lang="bg-BG" noProof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827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dirty="0" smtClean="0"/>
              <a:t>Ход на изпълнение:</a:t>
            </a:r>
          </a:p>
          <a:p>
            <a:r>
              <a:rPr lang="bg-BG" dirty="0" smtClean="0"/>
              <a:t>Д1: е изпълнено </a:t>
            </a:r>
          </a:p>
          <a:p>
            <a:endParaRPr lang="bg-BG" dirty="0" smtClean="0"/>
          </a:p>
          <a:p>
            <a:r>
              <a:rPr lang="bg-BG" dirty="0" smtClean="0"/>
              <a:t>По</a:t>
            </a:r>
            <a:r>
              <a:rPr lang="bg-BG" baseline="0" dirty="0" smtClean="0"/>
              <a:t> Д.2:</a:t>
            </a:r>
          </a:p>
          <a:p>
            <a:r>
              <a:rPr lang="bg-BG" noProof="0" dirty="0" smtClean="0"/>
              <a:t>Стартира работата на изпълнител по т. 1 и 2 от Плана за действие в тази посока към ПО 5. </a:t>
            </a:r>
          </a:p>
          <a:p>
            <a:endParaRPr lang="bg-BG" noProof="0" dirty="0" smtClean="0"/>
          </a:p>
          <a:p>
            <a:endParaRPr lang="bg-BG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1022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dirty="0" smtClean="0"/>
              <a:t>Ход на изпълнение:</a:t>
            </a:r>
          </a:p>
          <a:p>
            <a:endParaRPr lang="en-US" dirty="0" smtClean="0"/>
          </a:p>
          <a:p>
            <a:r>
              <a:rPr lang="bg-BG" dirty="0" smtClean="0"/>
              <a:t>По Д.1: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dirty="0" smtClean="0"/>
              <a:t>Подготвени са картите за риска от наводнения за Басейнова дирекция „Черноморски район“ и Басейнова дирекция “Западнобеломорски район“.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dirty="0" smtClean="0"/>
              <a:t>Прогнозният срок за подготовка на картите за Басейнова дирекция „Източнобеломорски район“ е 31.12.2015 г.;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dirty="0" smtClean="0"/>
              <a:t>Процедурата за басейнова дирекция „Дунавски район“</a:t>
            </a:r>
            <a:r>
              <a:rPr lang="en-US" dirty="0" smtClean="0"/>
              <a:t> </a:t>
            </a:r>
            <a:r>
              <a:rPr lang="ru-RU" dirty="0" smtClean="0"/>
              <a:t>е на ниво избор на изпълнител. </a:t>
            </a:r>
            <a:endParaRPr lang="en-US" dirty="0" smtClean="0"/>
          </a:p>
          <a:p>
            <a:pPr marL="171450" indent="-171450">
              <a:buFont typeface="Arial" pitchFamily="34" charset="0"/>
              <a:buChar char="•"/>
            </a:pPr>
            <a:endParaRPr lang="ru-RU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bg-BG" noProof="0" dirty="0" smtClean="0"/>
              <a:t>Изготвени са:</a:t>
            </a:r>
          </a:p>
          <a:p>
            <a:pPr marL="171450" indent="-171450">
              <a:buFontTx/>
              <a:buChar char="-"/>
            </a:pPr>
            <a:r>
              <a:rPr lang="bg-BG" noProof="0" dirty="0" smtClean="0"/>
              <a:t>Национален каталог от мерки и национални приоритети за управление на риска от наводнения</a:t>
            </a:r>
            <a:r>
              <a:rPr lang="bg-BG" baseline="0" noProof="0" dirty="0" smtClean="0"/>
              <a:t> и </a:t>
            </a:r>
            <a:r>
              <a:rPr lang="bg-BG" noProof="0" dirty="0" smtClean="0"/>
              <a:t>Методика за анализ на разходите и ползите за целите на оценка на мерките в ПУРН, които са основа за разработване на ПУРН. </a:t>
            </a:r>
          </a:p>
          <a:p>
            <a:pPr marL="171450" indent="-171450">
              <a:buFontTx/>
              <a:buChar char="-"/>
            </a:pPr>
            <a:r>
              <a:rPr lang="bg-BG" noProof="0" dirty="0" smtClean="0"/>
              <a:t>Планирано</a:t>
            </a:r>
            <a:r>
              <a:rPr lang="bg-BG" baseline="0" noProof="0" dirty="0" smtClean="0"/>
              <a:t> е </a:t>
            </a:r>
            <a:r>
              <a:rPr lang="bg-BG" noProof="0" dirty="0" smtClean="0"/>
              <a:t>извършването на Екологична оценка за ПУРН да се осъществи през юни 2016 г. </a:t>
            </a:r>
          </a:p>
          <a:p>
            <a:endParaRPr lang="bg-BG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4494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noProof="0" dirty="0" smtClean="0"/>
              <a:t>Ход на изпълнението:</a:t>
            </a:r>
          </a:p>
          <a:p>
            <a:r>
              <a:rPr lang="bg-BG" u="sng" noProof="0" dirty="0" smtClean="0"/>
              <a:t>По Д.1:</a:t>
            </a:r>
            <a:r>
              <a:rPr lang="bg-BG" u="sng" baseline="0" noProof="0" dirty="0" smtClean="0"/>
              <a:t> </a:t>
            </a:r>
          </a:p>
          <a:p>
            <a:r>
              <a:rPr lang="bg-BG" sz="1400" noProof="0" dirty="0" smtClean="0"/>
              <a:t>В процес на разглеждане е втори етап от изпълнението на проучването. Очаква се завършване на договора през януари 2016 г.</a:t>
            </a:r>
          </a:p>
          <a:p>
            <a:endParaRPr lang="bg-BG" noProof="0" dirty="0" smtClean="0"/>
          </a:p>
          <a:p>
            <a:r>
              <a:rPr lang="bg-BG" u="sng" noProof="0" dirty="0" smtClean="0"/>
              <a:t>По Д.2:</a:t>
            </a:r>
          </a:p>
          <a:p>
            <a:pPr marL="0" indent="0">
              <a:buNone/>
            </a:pPr>
            <a:r>
              <a:rPr lang="bg-BG" sz="1400" noProof="0" dirty="0" smtClean="0">
                <a:solidFill>
                  <a:schemeClr val="tx1"/>
                </a:solidFill>
              </a:rPr>
              <a:t>В процес на изпълнение е трети (последен етап) от договора, който ще бъде завършен до 15 ноември 2015 г.</a:t>
            </a:r>
          </a:p>
          <a:p>
            <a:pPr marL="0" indent="0">
              <a:buNone/>
            </a:pPr>
            <a:endParaRPr lang="bg-BG" sz="1400" noProof="0" dirty="0" smtClean="0"/>
          </a:p>
          <a:p>
            <a:pPr marL="0" indent="0">
              <a:buNone/>
            </a:pPr>
            <a:r>
              <a:rPr lang="bg-BG" sz="1400" u="sng" noProof="0" dirty="0" smtClean="0"/>
              <a:t>По Д.3: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bg-BG" sz="1400" noProof="0" dirty="0" smtClean="0"/>
              <a:t>В процес на подготовка е проекта на наредба.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bg-BG" sz="1400" noProof="0" dirty="0" smtClean="0"/>
              <a:t>Представени са норми за водопотребление за напояване и в сектор туризъм.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bg-BG" sz="1400" noProof="0" dirty="0" smtClean="0"/>
              <a:t>Очакват се допълнителни предложения и от другите ведомства, осъществяващи политики в области, свързани с ползване на води (напр. енергетика, здравеопазване, земеделие-сектор животновъдство).</a:t>
            </a:r>
          </a:p>
          <a:p>
            <a:pPr marL="285750" indent="-285750">
              <a:buFont typeface="Arial" pitchFamily="34" charset="0"/>
              <a:buChar char="•"/>
            </a:pPr>
            <a:endParaRPr lang="bg-BG" sz="1400" noProof="0" dirty="0" smtClean="0"/>
          </a:p>
          <a:p>
            <a:pPr marL="0" indent="0">
              <a:buFont typeface="Arial" pitchFamily="34" charset="0"/>
              <a:buNone/>
            </a:pPr>
            <a:r>
              <a:rPr lang="bg-BG" sz="1400" i="0" u="sng" noProof="0" dirty="0" smtClean="0"/>
              <a:t>По Д.4:</a:t>
            </a:r>
          </a:p>
          <a:p>
            <a:pPr marL="0" indent="0">
              <a:buFont typeface="Arial" pitchFamily="34" charset="0"/>
              <a:buNone/>
            </a:pPr>
            <a:r>
              <a:rPr lang="bg-BG" sz="1400" noProof="0" dirty="0" smtClean="0"/>
              <a:t>Подготвени са </a:t>
            </a:r>
            <a:r>
              <a:rPr lang="bg-BG" sz="1400" b="1" noProof="0" dirty="0" smtClean="0"/>
              <a:t>проекти на</a:t>
            </a:r>
            <a:r>
              <a:rPr lang="bg-BG" sz="1400" noProof="0" dirty="0" smtClean="0"/>
              <a:t>:</a:t>
            </a:r>
          </a:p>
          <a:p>
            <a:pPr marL="285750" indent="-285750">
              <a:buFontTx/>
              <a:buChar char="-"/>
            </a:pPr>
            <a:r>
              <a:rPr lang="bg-BG" sz="1400" noProof="0" dirty="0" smtClean="0"/>
              <a:t>Наредба за дългосрочните нива на показателите за качество на  водоснабдителните и канализационни услуги;</a:t>
            </a:r>
          </a:p>
          <a:p>
            <a: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bg-BG" sz="1400" noProof="0" dirty="0" smtClean="0"/>
              <a:t>Наредба за регулиране на цените на водоснабдителните и канализационни услуги и указания към тях;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sz="1400" noProof="0" dirty="0" smtClean="0"/>
              <a:t>Изготвени са също: </a:t>
            </a:r>
          </a:p>
          <a:p>
            <a:pPr marL="285750" indent="-285750">
              <a:buFontTx/>
              <a:buChar char="-"/>
            </a:pPr>
            <a:r>
              <a:rPr lang="bg-BG" sz="1400" noProof="0" dirty="0" smtClean="0"/>
              <a:t>Проект на Насоки за предефиниране на границите на агломерациите по смисъла на Директивата за пречистването на градските отпадъчни води (ДПГОВ) и предложения за законодателни промени в ЗУТ и приложими наредби, свързани с въвеждането на нови възможности за прилагане на най-често прилаганите в Европа и стандартизирани (БДС EN 12566) съоръжения за локално пречистване на отпадъчни води (т.нар. индивидуални и други подходящи системи).</a:t>
            </a:r>
          </a:p>
          <a:p>
            <a:pPr marL="0" indent="0">
              <a:buFont typeface="Arial" pitchFamily="34" charset="0"/>
              <a:buNone/>
            </a:pPr>
            <a:endParaRPr lang="bg-BG" sz="1400" noProof="0" dirty="0" smtClean="0"/>
          </a:p>
          <a:p>
            <a:pPr marL="0" indent="0">
              <a:buNone/>
            </a:pPr>
            <a:endParaRPr lang="ru-RU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2105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noProof="0" dirty="0" smtClean="0"/>
              <a:t>Ход на изпълнение:</a:t>
            </a:r>
          </a:p>
          <a:p>
            <a:r>
              <a:rPr lang="ru-RU" u="sng" noProof="0" dirty="0" smtClean="0"/>
              <a:t>Д.5: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noProof="0" dirty="0" smtClean="0"/>
              <a:t>Според доклад на Световна банка за МРРБ и след извършен анализ (в рамките на проект на МРРБ, изпълняван по ОПОС</a:t>
            </a:r>
            <a:r>
              <a:rPr lang="ru-RU" baseline="0" noProof="0" dirty="0" smtClean="0"/>
              <a:t> 2007-2013 г.) </a:t>
            </a:r>
            <a:r>
              <a:rPr lang="ru-RU" b="1" noProof="0" dirty="0" smtClean="0"/>
              <a:t>ползите от въвеждането на подобен подход биха били по-малки от разходите по въвеждането му</a:t>
            </a:r>
            <a:r>
              <a:rPr lang="ru-RU" noProof="0" dirty="0" smtClean="0"/>
              <a:t>. </a:t>
            </a:r>
          </a:p>
          <a:p>
            <a:pPr marL="0" indent="0">
              <a:buFont typeface="Arial" pitchFamily="34" charset="0"/>
              <a:buNone/>
            </a:pPr>
            <a:r>
              <a:rPr lang="ru-RU" i="1" noProof="0" dirty="0" smtClean="0"/>
              <a:t>(МРРБ може да даде повече разяснения по</a:t>
            </a:r>
            <a:r>
              <a:rPr lang="ru-RU" i="1" baseline="0" noProof="0" dirty="0" smtClean="0"/>
              <a:t> заключенията в доклада на СБ.)</a:t>
            </a:r>
            <a:endParaRPr lang="ru-RU" i="1" noProof="0" dirty="0" smtClean="0"/>
          </a:p>
          <a:p>
            <a:pPr marL="171450" indent="-171450">
              <a:buFont typeface="Arial" pitchFamily="34" charset="0"/>
              <a:buChar char="•"/>
            </a:pPr>
            <a:endParaRPr lang="ru-RU" noProof="0" dirty="0" smtClean="0"/>
          </a:p>
          <a:p>
            <a:pPr marL="0" indent="0">
              <a:buFont typeface="Arial" pitchFamily="34" charset="0"/>
              <a:buNone/>
            </a:pPr>
            <a:r>
              <a:rPr lang="ru-RU" u="sng" noProof="0" dirty="0" smtClean="0"/>
              <a:t>Д.6: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noProof="0" dirty="0" smtClean="0"/>
              <a:t>В процес на разработване е проект на изменение и допълнение на тарифата за таксите.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noProof="0" dirty="0" smtClean="0"/>
              <a:t>Очаква се проектът на тарифа да е наличен до края на ноември 2015 г.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noProof="0" dirty="0" smtClean="0"/>
              <a:t>По отношение </a:t>
            </a:r>
            <a:r>
              <a:rPr lang="ru-RU" baseline="0" noProof="0" dirty="0" smtClean="0"/>
              <a:t>таксите за замърсяване на водите от дифузни източници от селското стопанство, Законът за водите предвижда  издаване на отделна наредба, за която водещо е МЗХ.</a:t>
            </a:r>
            <a:endParaRPr lang="ru-RU" noProof="0" dirty="0" smtClean="0"/>
          </a:p>
          <a:p>
            <a:pPr marL="0" indent="0">
              <a:buFont typeface="Arial" pitchFamily="34" charset="0"/>
              <a:buNone/>
            </a:pPr>
            <a:endParaRPr lang="ru-RU" noProof="0" dirty="0" smtClean="0"/>
          </a:p>
          <a:p>
            <a:pPr marL="0" indent="0">
              <a:buFont typeface="Arial" pitchFamily="34" charset="0"/>
              <a:buNone/>
            </a:pPr>
            <a:r>
              <a:rPr lang="ru-RU" b="1" noProof="0" dirty="0" smtClean="0"/>
              <a:t>Д.7 е изпълнено </a:t>
            </a:r>
            <a:r>
              <a:rPr lang="ru-RU" noProof="0" dirty="0" smtClean="0"/>
              <a:t>от МОСВ през</a:t>
            </a:r>
            <a:r>
              <a:rPr lang="ru-RU" baseline="0" noProof="0" dirty="0" smtClean="0"/>
              <a:t> март 2015 г. </a:t>
            </a:r>
            <a:endParaRPr lang="ru-RU" noProof="0" dirty="0" smtClean="0"/>
          </a:p>
          <a:p>
            <a:pPr marL="0" indent="0">
              <a:buFont typeface="Arial" pitchFamily="34" charset="0"/>
              <a:buNone/>
            </a:pPr>
            <a:endParaRPr lang="ru-RU" noProof="0" dirty="0" smtClean="0"/>
          </a:p>
          <a:p>
            <a:pPr marL="0" indent="0">
              <a:buFont typeface="Arial" pitchFamily="34" charset="0"/>
              <a:buNone/>
            </a:pPr>
            <a:r>
              <a:rPr lang="ru-RU" b="1" noProof="0" dirty="0" smtClean="0"/>
              <a:t>Д.8 е изпълнено </a:t>
            </a:r>
            <a:r>
              <a:rPr lang="ru-RU" noProof="0" dirty="0" smtClean="0"/>
              <a:t>от МОСВ. ЗиД на ЗВ е онародван в ДВ, бр. 58/31.07.15</a:t>
            </a:r>
            <a:r>
              <a:rPr lang="ru-RU" baseline="0" noProof="0" dirty="0" smtClean="0"/>
              <a:t> г. </a:t>
            </a:r>
            <a:endParaRPr lang="ru-RU" noProof="0" dirty="0" smtClean="0"/>
          </a:p>
          <a:p>
            <a:pPr marL="0" indent="0">
              <a:buFont typeface="Arial" pitchFamily="34" charset="0"/>
              <a:buNone/>
            </a:pPr>
            <a:endParaRPr lang="ru-RU" noProof="0" dirty="0" smtClean="0"/>
          </a:p>
          <a:p>
            <a:pPr marL="0" indent="0">
              <a:buFont typeface="Arial" pitchFamily="34" charset="0"/>
              <a:buNone/>
            </a:pPr>
            <a:r>
              <a:rPr lang="ru-RU" u="sng" noProof="0" dirty="0" smtClean="0"/>
              <a:t>Д.9:</a:t>
            </a:r>
            <a:r>
              <a:rPr lang="ru-RU" noProof="0" dirty="0" smtClean="0"/>
              <a:t> </a:t>
            </a:r>
          </a:p>
          <a:p>
            <a:pPr marL="0" indent="0">
              <a:buFont typeface="Arial" pitchFamily="34" charset="0"/>
              <a:buNone/>
            </a:pPr>
            <a:r>
              <a:rPr lang="ru-RU" noProof="0" dirty="0" smtClean="0"/>
              <a:t>Стартирал процес по подготовка за сключване на договор за стопанисване, поддържане и експлоатация на ВиК системите и съоръженията и предоставяне на ВиК услугите съгласно чл. 198п, ал. 1, предложение първо от Закона за водите.</a:t>
            </a:r>
          </a:p>
          <a:p>
            <a:pPr marL="0" indent="0">
              <a:buFont typeface="Arial" pitchFamily="34" charset="0"/>
              <a:buNone/>
            </a:pPr>
            <a:r>
              <a:rPr lang="ru-RU" noProof="0" dirty="0" smtClean="0"/>
              <a:t>(</a:t>
            </a:r>
            <a:r>
              <a:rPr lang="ru-RU" i="1" noProof="0" dirty="0" smtClean="0"/>
              <a:t>По информация от МРРБ, процесът</a:t>
            </a:r>
            <a:r>
              <a:rPr lang="ru-RU" i="1" baseline="0" noProof="0" dirty="0" smtClean="0"/>
              <a:t> по сключване на договорите м/у АвиК и ВиКО да приключи до средата на 2016 г</a:t>
            </a:r>
            <a:r>
              <a:rPr lang="ru-RU" baseline="0" noProof="0" dirty="0" smtClean="0"/>
              <a:t>.</a:t>
            </a:r>
            <a:r>
              <a:rPr lang="ru-RU" noProof="0" dirty="0" smtClean="0"/>
              <a:t>)	</a:t>
            </a:r>
          </a:p>
          <a:p>
            <a:pPr marL="0" indent="0">
              <a:buFont typeface="Arial" pitchFamily="34" charset="0"/>
              <a:buNone/>
            </a:pPr>
            <a:endParaRPr lang="ru-RU" noProof="0" dirty="0" smtClean="0"/>
          </a:p>
          <a:p>
            <a:pPr marL="0" indent="0">
              <a:buFont typeface="Arial" pitchFamily="34" charset="0"/>
              <a:buNone/>
            </a:pPr>
            <a:endParaRPr lang="ru-RU" noProof="0" dirty="0" smtClean="0"/>
          </a:p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5291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noProof="0" dirty="0" smtClean="0"/>
              <a:t>Ход на изпълнение:</a:t>
            </a:r>
          </a:p>
          <a:p>
            <a:endParaRPr lang="bg-BG" noProof="0" dirty="0" smtClean="0"/>
          </a:p>
          <a:p>
            <a:r>
              <a:rPr lang="bg-BG" u="sng" noProof="0" dirty="0" smtClean="0"/>
              <a:t>Д.1: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bg-BG" noProof="0" dirty="0" smtClean="0"/>
              <a:t>На 16 ноември 2015 г. вторите ПУРБ ще бъдат публикувани за консултации с обществеността, които ще продължат до месец май 2016 г.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bg-BG" noProof="0" dirty="0" smtClean="0"/>
              <a:t>В същия период ще бъде извършена екологична оценка и обществени обсъждания чрез ОПОС 2014-2020 г.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bg-BG" noProof="0" dirty="0" smtClean="0"/>
              <a:t>Очаква се ПУРБ да бъдат приети от МС към средата на 2016 г. и до месец декември 2016 г. да бъдат докладвани на ЕК.</a:t>
            </a:r>
          </a:p>
          <a:p>
            <a:endParaRPr lang="bg-BG" noProof="0" dirty="0" smtClean="0"/>
          </a:p>
          <a:p>
            <a:r>
              <a:rPr lang="bg-BG" u="sng" noProof="0" dirty="0" smtClean="0"/>
              <a:t>Д.2:</a:t>
            </a:r>
            <a:r>
              <a:rPr lang="bg-BG" noProof="0" dirty="0" smtClean="0"/>
              <a:t>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bg-BG" noProof="0" dirty="0" smtClean="0"/>
              <a:t>Завършена е и е докладвана на ЕК </a:t>
            </a:r>
            <a:r>
              <a:rPr lang="bg-BG" noProof="0" dirty="0" err="1" smtClean="0"/>
              <a:t>интеркалибрацията</a:t>
            </a:r>
            <a:r>
              <a:rPr lang="bg-BG" noProof="0" dirty="0" smtClean="0"/>
              <a:t> за морските води.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bg-BG" noProof="0" dirty="0" smtClean="0"/>
              <a:t>Изпълнява се програма за </a:t>
            </a:r>
            <a:r>
              <a:rPr lang="bg-BG" noProof="0" dirty="0" err="1" smtClean="0"/>
              <a:t>интеркалибрация</a:t>
            </a:r>
            <a:r>
              <a:rPr lang="bg-BG" noProof="0" dirty="0" smtClean="0"/>
              <a:t> за водите на р.Дунав.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bg-BG" noProof="0" dirty="0" smtClean="0"/>
              <a:t>Нови резултати се очакват до края на годината. </a:t>
            </a:r>
          </a:p>
          <a:p>
            <a:endParaRPr lang="bg-BG" noProof="0" dirty="0" smtClean="0"/>
          </a:p>
          <a:p>
            <a:endParaRPr lang="bg-BG" noProof="0" dirty="0" smtClean="0"/>
          </a:p>
          <a:p>
            <a:r>
              <a:rPr lang="bg-BG" noProof="0" dirty="0" smtClean="0"/>
              <a:t>Д.3:</a:t>
            </a:r>
          </a:p>
          <a:p>
            <a:r>
              <a:rPr lang="bg-BG" b="0" noProof="0" dirty="0" smtClean="0"/>
              <a:t>Част от предвидените дейности се изпълняват от МОСВ с наличните данни, т.к. по различни причини </a:t>
            </a:r>
            <a:r>
              <a:rPr lang="bg-BG" noProof="0" dirty="0" smtClean="0"/>
              <a:t>част от посочените проучвания не са възложени на външни изпълнители (</a:t>
            </a:r>
            <a:r>
              <a:rPr lang="bg-BG" i="1" noProof="0" dirty="0" smtClean="0"/>
              <a:t>или обществените поръчки са прекратени</a:t>
            </a:r>
            <a:r>
              <a:rPr lang="bg-BG" noProof="0" dirty="0" smtClean="0"/>
              <a:t>). </a:t>
            </a:r>
          </a:p>
          <a:p>
            <a:r>
              <a:rPr lang="bg-BG" noProof="0" dirty="0" smtClean="0"/>
              <a:t>В процес на изпълнение са проучванията за оценката на химичното състояние и актуализирането на типологията и класификационната система на повърхностните води. Затруднения се срещат при изпълнение на оценката на въздействието на дифузните източници (поради необходимостта от набирането на обемна информация от различни източници). </a:t>
            </a:r>
          </a:p>
          <a:p>
            <a:r>
              <a:rPr lang="bg-BG" i="1" noProof="0" dirty="0" smtClean="0"/>
              <a:t>(Дирекция УВ може да даде допълнителни пояснения при необходимост).</a:t>
            </a:r>
          </a:p>
          <a:p>
            <a:endParaRPr lang="bg-BG" noProof="0" dirty="0" smtClean="0"/>
          </a:p>
          <a:p>
            <a:r>
              <a:rPr lang="bg-BG" u="sng" noProof="0" dirty="0" smtClean="0"/>
              <a:t>Д.4: </a:t>
            </a:r>
          </a:p>
          <a:p>
            <a:r>
              <a:rPr lang="bg-BG" noProof="0" dirty="0" smtClean="0"/>
              <a:t>Предвидени са за финансиране по ОПОС 2014-2020 г. през 2016 г. на база планирания мониторинг във вторите ПУРБ.</a:t>
            </a:r>
          </a:p>
          <a:p>
            <a:endParaRPr lang="bg-BG" noProof="0" dirty="0" smtClean="0"/>
          </a:p>
          <a:p>
            <a:r>
              <a:rPr lang="bg-BG" u="sng" noProof="0" dirty="0" smtClean="0"/>
              <a:t>Д.5:</a:t>
            </a:r>
          </a:p>
          <a:p>
            <a:r>
              <a:rPr lang="bg-BG" noProof="0" dirty="0" smtClean="0"/>
              <a:t>Изпълняват се 4 договора  с финансиране по Норвежкия механизъм за изпълнение на мерките,  планирани в първите ПУРБ и докладвани на ЕК през 2010 г.</a:t>
            </a:r>
          </a:p>
          <a:p>
            <a:endParaRPr lang="bg-BG" noProof="0" dirty="0" smtClean="0"/>
          </a:p>
          <a:p>
            <a:r>
              <a:rPr lang="bg-BG" noProof="0" dirty="0" smtClean="0"/>
              <a:t>(</a:t>
            </a:r>
            <a:r>
              <a:rPr lang="bg-BG" i="1" noProof="0" dirty="0" smtClean="0"/>
              <a:t>Обръщаме внимание, че срокът за изпълнение на 4-те договора е удължен с 1 година, т.е. срокът</a:t>
            </a:r>
            <a:r>
              <a:rPr lang="bg-BG" i="1" baseline="0" noProof="0" dirty="0" smtClean="0"/>
              <a:t>, докладван към МС – декември 2015 г. може да се удължи</a:t>
            </a:r>
            <a:r>
              <a:rPr lang="bg-BG" noProof="0" dirty="0" smtClean="0"/>
              <a:t>). </a:t>
            </a:r>
          </a:p>
          <a:p>
            <a:endParaRPr lang="bg-BG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053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152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695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485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099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032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968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329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677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60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563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342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85462-A0DE-42CE-949E-7CE9F9AE293A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882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ope@moew.government.bg" TargetMode="External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090663"/>
          </a:xfrm>
        </p:spPr>
        <p:txBody>
          <a:bodyPr>
            <a:normAutofit fontScale="90000"/>
          </a:bodyPr>
          <a:lstStyle/>
          <a:p>
            <a:r>
              <a:rPr lang="bg-BG" sz="3600" b="1" dirty="0" smtClean="0"/>
              <a:t/>
            </a:r>
            <a:br>
              <a:rPr lang="bg-BG" sz="3600" b="1" dirty="0" smtClean="0"/>
            </a:br>
            <a:r>
              <a:rPr lang="bg-BG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Напредък в изпълнението </a:t>
            </a:r>
            <a:br>
              <a:rPr lang="bg-BG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предварителните условия</a:t>
            </a:r>
            <a:br>
              <a:rPr lang="bg-BG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на ОПОС 2014-2020 г.</a:t>
            </a:r>
            <a:br>
              <a:rPr lang="ru-RU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" y="4551853"/>
            <a:ext cx="9108504" cy="2322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5369" y="3933056"/>
            <a:ext cx="2667000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906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bg-BG" sz="3600" b="1" dirty="0" smtClean="0"/>
              <a:t/>
            </a:r>
            <a:br>
              <a:rPr lang="bg-BG" sz="3600" b="1" dirty="0" smtClean="0"/>
            </a:br>
            <a:r>
              <a:rPr lang="bg-BG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БЛАГОДАРЯ ЗА ВНИМАНИЕТО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ope@moew.government.bg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://ope.moew.government.bg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" y="4551853"/>
            <a:ext cx="9108504" cy="2322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712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411760" y="1253285"/>
            <a:ext cx="6210496" cy="51953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bg-BG" sz="2400" b="1" i="1" dirty="0" smtClean="0">
                <a:solidFill>
                  <a:srgbClr val="00B050"/>
                </a:solidFill>
              </a:rPr>
              <a:t>Приложими ОПУ и ТПУ за ОПОС 2014-2020 г.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5500910"/>
            <a:ext cx="9097650" cy="135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95536" y="1772816"/>
            <a:ext cx="8437782" cy="4680520"/>
          </a:xfrm>
        </p:spPr>
        <p:txBody>
          <a:bodyPr>
            <a:normAutofit/>
          </a:bodyPr>
          <a:lstStyle/>
          <a:p>
            <a:pPr marL="180975" indent="-180975">
              <a:buNone/>
            </a:pPr>
            <a:endParaRPr lang="ru-RU" sz="1600" b="1" dirty="0" smtClean="0"/>
          </a:p>
          <a:p>
            <a:pPr marL="180975" indent="-180975">
              <a:buNone/>
            </a:pPr>
            <a:r>
              <a:rPr lang="bg-BG" sz="1600" b="1" dirty="0" smtClean="0"/>
              <a:t>ОБЩИ ПРЕДВАРИТЕЛНИ УСЛОВИЯ (ОПУ) ОТ ТАБЛ. 24 НА ОПОС 2014-2020: </a:t>
            </a:r>
          </a:p>
          <a:p>
            <a:r>
              <a:rPr lang="bg-BG" sz="1600" dirty="0" smtClean="0"/>
              <a:t>№ 4 (обществени поръчки) </a:t>
            </a:r>
            <a:endParaRPr lang="en-US" sz="1600" dirty="0" smtClean="0"/>
          </a:p>
          <a:p>
            <a:r>
              <a:rPr lang="bg-BG" sz="1600" dirty="0" smtClean="0"/>
              <a:t>№ 5 ( държавни помощи)</a:t>
            </a:r>
            <a:endParaRPr lang="en-US" sz="1600" dirty="0" smtClean="0"/>
          </a:p>
          <a:p>
            <a:r>
              <a:rPr lang="bg-BG" sz="1600" dirty="0" smtClean="0"/>
              <a:t>№ 6 ( ОВОС и ЕО) и </a:t>
            </a:r>
            <a:endParaRPr lang="en-US" sz="1600" dirty="0" smtClean="0"/>
          </a:p>
          <a:p>
            <a:r>
              <a:rPr lang="bg-BG" sz="1600" dirty="0" smtClean="0"/>
              <a:t>№ 7 (статистическа база и система)</a:t>
            </a:r>
          </a:p>
          <a:p>
            <a:pPr marL="0" indent="0">
              <a:buNone/>
            </a:pPr>
            <a:endParaRPr lang="bg-BG" sz="1600" dirty="0" smtClean="0"/>
          </a:p>
          <a:p>
            <a:pPr marL="0" indent="0">
              <a:buNone/>
            </a:pPr>
            <a:r>
              <a:rPr lang="bg-BG" sz="1600" dirty="0" smtClean="0"/>
              <a:t>ПЛАН ЗА ДЕЙСТВИЕ СЪГЛАСНО ТАБЛ. 25 ПО ОПУ</a:t>
            </a:r>
            <a:r>
              <a:rPr lang="en-US" sz="1600" dirty="0"/>
              <a:t>:</a:t>
            </a:r>
            <a:r>
              <a:rPr lang="bg-BG" sz="1600" dirty="0" smtClean="0"/>
              <a:t> </a:t>
            </a:r>
            <a:r>
              <a:rPr lang="bg-BG" sz="1600" b="1" dirty="0" smtClean="0"/>
              <a:t>№ 4 (7 действия)</a:t>
            </a:r>
            <a:r>
              <a:rPr lang="bg-BG" sz="1600" dirty="0" smtClean="0"/>
              <a:t> и </a:t>
            </a:r>
            <a:r>
              <a:rPr lang="bg-BG" sz="1600" b="1" dirty="0" smtClean="0"/>
              <a:t>№ 7 (3 действия)</a:t>
            </a:r>
          </a:p>
          <a:p>
            <a:pPr marL="0" indent="0">
              <a:buNone/>
            </a:pPr>
            <a:endParaRPr lang="bg-BG" sz="1600" dirty="0" smtClean="0"/>
          </a:p>
          <a:p>
            <a:pPr marL="0" indent="0">
              <a:buNone/>
            </a:pPr>
            <a:r>
              <a:rPr lang="bg-BG" sz="1600" b="1" dirty="0" smtClean="0"/>
              <a:t>ТЕМАТИЧНИ ПРЕДВАРИТЕЛНИ УСЛОВИЯ (ТПУ) ОТ ТАБЛ. 24 НА ОПОС 2014-2020:</a:t>
            </a:r>
          </a:p>
          <a:p>
            <a:r>
              <a:rPr lang="bg-BG" sz="1600" dirty="0" smtClean="0"/>
              <a:t>№ 5.1 «Управление на риска» и </a:t>
            </a:r>
            <a:endParaRPr lang="en-US" sz="1600" dirty="0" smtClean="0"/>
          </a:p>
          <a:p>
            <a:r>
              <a:rPr lang="bg-BG" sz="1600" dirty="0" smtClean="0"/>
              <a:t>№ 6.1. сектор «Води»</a:t>
            </a:r>
          </a:p>
          <a:p>
            <a:pPr marL="0" indent="0">
              <a:buNone/>
            </a:pPr>
            <a:endParaRPr lang="bg-BG" sz="1600" dirty="0" smtClean="0"/>
          </a:p>
          <a:p>
            <a:pPr marL="0" indent="0">
              <a:buNone/>
            </a:pPr>
            <a:r>
              <a:rPr lang="bg-BG" sz="1600" dirty="0" smtClean="0"/>
              <a:t>ПЛАН ЗА ДЕЙСТВИЕ СЪГЛАСНО ТАБЛ. 26 ПО ТПУ</a:t>
            </a:r>
            <a:r>
              <a:rPr lang="en-US" sz="1600" dirty="0"/>
              <a:t>:</a:t>
            </a:r>
            <a:r>
              <a:rPr lang="bg-BG" sz="1600" dirty="0" smtClean="0"/>
              <a:t> </a:t>
            </a:r>
            <a:r>
              <a:rPr lang="bg-BG" sz="1600" b="1" dirty="0" smtClean="0"/>
              <a:t>№ 5.1 (</a:t>
            </a:r>
            <a:r>
              <a:rPr lang="bg-BG" sz="1600" b="1" dirty="0" err="1" smtClean="0"/>
              <a:t>1</a:t>
            </a:r>
            <a:r>
              <a:rPr lang="bg-BG" sz="1600" b="1" dirty="0" smtClean="0"/>
              <a:t> действие) </a:t>
            </a:r>
            <a:r>
              <a:rPr lang="bg-BG" sz="1600" dirty="0" smtClean="0"/>
              <a:t>и </a:t>
            </a:r>
            <a:r>
              <a:rPr lang="bg-BG" sz="1600" b="1" dirty="0" smtClean="0"/>
              <a:t>6.1. (14 действия)</a:t>
            </a:r>
          </a:p>
          <a:p>
            <a:pPr marL="0" indent="0">
              <a:buNone/>
            </a:pPr>
            <a:endParaRPr lang="ru-RU" sz="1600" dirty="0"/>
          </a:p>
          <a:p>
            <a:pPr marL="0" indent="0">
              <a:buNone/>
            </a:pPr>
            <a:endParaRPr lang="ru-RU" sz="1600" dirty="0" smtClean="0"/>
          </a:p>
        </p:txBody>
      </p:sp>
    </p:spTree>
    <p:extLst>
      <p:ext uri="{BB962C8B-B14F-4D97-AF65-F5344CB8AC3E}">
        <p14:creationId xmlns:p14="http://schemas.microsoft.com/office/powerpoint/2010/main" val="294906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411760" y="1253285"/>
            <a:ext cx="6210496" cy="51953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bg-BG" sz="2400" b="1" i="1" dirty="0" smtClean="0">
                <a:solidFill>
                  <a:srgbClr val="00B050"/>
                </a:solidFill>
              </a:rPr>
              <a:t>План за действие по ОПУ № 4 </a:t>
            </a:r>
            <a:r>
              <a:rPr lang="bg-BG" sz="2400" b="1" i="1" u="sng" dirty="0" smtClean="0">
                <a:solidFill>
                  <a:srgbClr val="00B050"/>
                </a:solidFill>
              </a:rPr>
              <a:t>(1)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5500910"/>
            <a:ext cx="9097650" cy="135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95536" y="1772816"/>
            <a:ext cx="8437782" cy="468052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n-US" sz="1500" dirty="0" smtClean="0"/>
          </a:p>
          <a:p>
            <a:pPr marL="0" indent="0" algn="just">
              <a:buNone/>
            </a:pPr>
            <a:r>
              <a:rPr lang="bg-BG" sz="1500" dirty="0" smtClean="0"/>
              <a:t>Д1. Установяване на </a:t>
            </a:r>
            <a:r>
              <a:rPr lang="bg-BG" sz="1500" b="1" dirty="0" smtClean="0"/>
              <a:t>кодифицирано, устойчиво и опростено законодателство в областта на обществените поръчки </a:t>
            </a:r>
            <a:r>
              <a:rPr lang="bg-BG" sz="1500" dirty="0" smtClean="0"/>
              <a:t>чрез приемане на нов Закон за обществените поръчки и подзаконови актове по прилагането му. </a:t>
            </a:r>
          </a:p>
          <a:p>
            <a:pPr marL="0" indent="0" algn="just">
              <a:buNone/>
            </a:pPr>
            <a:endParaRPr lang="bg-BG" sz="1200" dirty="0" smtClean="0"/>
          </a:p>
          <a:p>
            <a:pPr marL="0" indent="0" algn="just">
              <a:buNone/>
            </a:pPr>
            <a:r>
              <a:rPr lang="bg-BG" sz="1200" dirty="0" smtClean="0"/>
              <a:t>Отг.: МИ, АОП. Предвидено за изпълнение: 01.2016 г. </a:t>
            </a:r>
          </a:p>
          <a:p>
            <a:pPr marL="0" indent="0" algn="just">
              <a:buNone/>
            </a:pPr>
            <a:endParaRPr lang="bg-BG" sz="1500" dirty="0" smtClean="0"/>
          </a:p>
          <a:p>
            <a:pPr marL="0" indent="0" algn="just">
              <a:buNone/>
            </a:pPr>
            <a:r>
              <a:rPr lang="bg-BG" sz="1500" dirty="0" smtClean="0"/>
              <a:t>Д2. </a:t>
            </a:r>
            <a:r>
              <a:rPr lang="bg-BG" sz="1500" b="1" dirty="0" smtClean="0"/>
              <a:t>Въвеждане на мерки за засилване на системите за управление и контрол на европейските фондове,</a:t>
            </a:r>
            <a:r>
              <a:rPr lang="bg-BG" sz="1500" dirty="0" smtClean="0"/>
              <a:t> вкл. ефективно сътрудничество с цел гарантиране на съгласуваност на действията при предварителния и последващ контрол. </a:t>
            </a:r>
          </a:p>
          <a:p>
            <a:pPr marL="0" indent="0" algn="just">
              <a:buNone/>
            </a:pPr>
            <a:endParaRPr lang="bg-BG" sz="1500" dirty="0" smtClean="0"/>
          </a:p>
          <a:p>
            <a:pPr marL="0" indent="0" algn="just">
              <a:buNone/>
            </a:pPr>
            <a:r>
              <a:rPr lang="bg-BG" sz="1200" dirty="0" smtClean="0"/>
              <a:t>Отг.: УО, ЦКЗ, ИА «ОСЕС», АОП, СП, АДФИ. Предвидено за изпълнение: 01.2016 г. </a:t>
            </a:r>
          </a:p>
          <a:p>
            <a:pPr marL="0" indent="0" algn="just">
              <a:buNone/>
            </a:pPr>
            <a:r>
              <a:rPr lang="bg-BG" sz="1600" dirty="0" smtClean="0"/>
              <a:t>  </a:t>
            </a:r>
          </a:p>
          <a:p>
            <a:pPr marL="0" indent="0" algn="just">
              <a:buNone/>
            </a:pPr>
            <a:r>
              <a:rPr lang="bg-BG" sz="1600" dirty="0" smtClean="0"/>
              <a:t>Д3. </a:t>
            </a:r>
            <a:r>
              <a:rPr lang="bg-BG" sz="1600" b="1" dirty="0" smtClean="0"/>
              <a:t>Преглед на системата за обжалване </a:t>
            </a:r>
            <a:r>
              <a:rPr lang="bg-BG" sz="1600" dirty="0" smtClean="0"/>
              <a:t>и предложения за нейното оптимизиране. </a:t>
            </a:r>
          </a:p>
          <a:p>
            <a:pPr marL="0" indent="0" algn="just">
              <a:buNone/>
            </a:pPr>
            <a:endParaRPr lang="bg-BG" sz="1200" dirty="0" smtClean="0"/>
          </a:p>
          <a:p>
            <a:pPr marL="0" indent="0" algn="just">
              <a:buNone/>
            </a:pPr>
            <a:r>
              <a:rPr lang="bg-BG" sz="1200" dirty="0" smtClean="0"/>
              <a:t>Отг. : КЗК, ВАС. Предвидено за изпълнение: 01.2016 г. </a:t>
            </a:r>
          </a:p>
          <a:p>
            <a:pPr marL="0" indent="0" algn="just">
              <a:buNone/>
            </a:pPr>
            <a:endParaRPr lang="ru-RU" sz="1600" dirty="0" smtClean="0"/>
          </a:p>
          <a:p>
            <a:pPr marL="0" indent="0">
              <a:buNone/>
            </a:pPr>
            <a:r>
              <a:rPr lang="ru-RU" sz="1700" dirty="0"/>
              <a:t>	</a:t>
            </a:r>
            <a:endParaRPr lang="en-US" sz="1600" dirty="0"/>
          </a:p>
          <a:p>
            <a:pPr marL="0" indent="0">
              <a:buNone/>
            </a:pP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900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411760" y="1253285"/>
            <a:ext cx="6210496" cy="51953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bg-BG" sz="2400" b="1" i="1" dirty="0" smtClean="0">
                <a:solidFill>
                  <a:srgbClr val="00B050"/>
                </a:solidFill>
              </a:rPr>
              <a:t>План за действие по ОПУ № 4 </a:t>
            </a:r>
            <a:r>
              <a:rPr lang="bg-BG" sz="2400" b="1" i="1" u="sng" dirty="0" smtClean="0">
                <a:solidFill>
                  <a:srgbClr val="00B050"/>
                </a:solidFill>
              </a:rPr>
              <a:t>(2)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5500910"/>
            <a:ext cx="9097650" cy="135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95536" y="1772816"/>
            <a:ext cx="8437782" cy="4680520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endParaRPr lang="en-US" sz="1900" dirty="0" smtClean="0"/>
          </a:p>
          <a:p>
            <a:pPr marL="0" indent="0" algn="just">
              <a:buNone/>
            </a:pPr>
            <a:r>
              <a:rPr lang="bg-BG" sz="1900" dirty="0" smtClean="0"/>
              <a:t>Д.4. Изработване и изпълнение на </a:t>
            </a:r>
            <a:r>
              <a:rPr lang="bg-BG" sz="1900" b="1" dirty="0" smtClean="0"/>
              <a:t>програма за обучение и развитие на персонала, който участва в управлението на европейските фондове</a:t>
            </a:r>
            <a:r>
              <a:rPr lang="bg-BG" sz="1900" dirty="0" smtClean="0"/>
              <a:t>. </a:t>
            </a:r>
          </a:p>
          <a:p>
            <a:pPr marL="0" indent="0" algn="just">
              <a:buNone/>
            </a:pPr>
            <a:endParaRPr lang="bg-BG" sz="1600" dirty="0" smtClean="0"/>
          </a:p>
          <a:p>
            <a:pPr marL="0" indent="0" algn="just">
              <a:buNone/>
            </a:pPr>
            <a:r>
              <a:rPr lang="bg-BG" sz="1600" dirty="0" smtClean="0"/>
              <a:t>Отг.:  ИПА, УО, АОП. Предвидено за изпълнение: 12.2016 г.</a:t>
            </a:r>
          </a:p>
          <a:p>
            <a:pPr marL="0" indent="0" algn="just">
              <a:buNone/>
            </a:pPr>
            <a:endParaRPr lang="bg-BG" sz="2000" dirty="0" smtClean="0"/>
          </a:p>
          <a:p>
            <a:pPr marL="0" indent="0" algn="just">
              <a:buNone/>
            </a:pPr>
            <a:r>
              <a:rPr lang="bg-BG" sz="1900" dirty="0" smtClean="0"/>
              <a:t>Д.5. Преразглеждане и </a:t>
            </a:r>
            <a:r>
              <a:rPr lang="bg-BG" sz="1900" b="1" dirty="0" smtClean="0"/>
              <a:t>актуализиране на съществуващата система за разпространение и обмен на информацията между персонала от УО и бенефициентите и останалите заинтересовани страни </a:t>
            </a:r>
            <a:r>
              <a:rPr lang="bg-BG" sz="1900" dirty="0" smtClean="0"/>
              <a:t>по отношение на правилата за обществените поръчки с оглед установяване на единна практика. </a:t>
            </a:r>
          </a:p>
          <a:p>
            <a:pPr marL="0" indent="0" algn="just">
              <a:buNone/>
            </a:pPr>
            <a:endParaRPr lang="bg-BG" sz="1800" dirty="0" smtClean="0"/>
          </a:p>
          <a:p>
            <a:pPr marL="0" indent="0" algn="just">
              <a:buNone/>
            </a:pPr>
            <a:r>
              <a:rPr lang="bg-BG" sz="1500" dirty="0" smtClean="0"/>
              <a:t>Отг.:  УО, ЦКЗ, ИА «ОСЕС», АОП, СП, АДФИ. Предвидено за изпълнение: 12.2016 г.</a:t>
            </a:r>
          </a:p>
          <a:p>
            <a:pPr marL="0" indent="0" algn="just">
              <a:buNone/>
            </a:pPr>
            <a:endParaRPr lang="bg-BG" sz="1600" dirty="0" smtClean="0"/>
          </a:p>
          <a:p>
            <a:pPr marL="0" indent="0" algn="just">
              <a:buNone/>
            </a:pPr>
            <a:r>
              <a:rPr lang="bg-BG" sz="1900" dirty="0" smtClean="0"/>
              <a:t>Д.6. Укрепване и стабилитет на административния капацитет на АОП чрез увеличаване на персонала и провеждане на специализирани обучения.</a:t>
            </a:r>
          </a:p>
          <a:p>
            <a:pPr marL="0" indent="0" algn="just">
              <a:buNone/>
            </a:pPr>
            <a:endParaRPr lang="bg-BG" sz="1500" dirty="0" smtClean="0"/>
          </a:p>
          <a:p>
            <a:pPr marL="0" indent="0" algn="just">
              <a:buNone/>
            </a:pPr>
            <a:r>
              <a:rPr lang="bg-BG" sz="1500" dirty="0" smtClean="0"/>
              <a:t>Отг.: МИ, АОП. Предвидено за изпълнение: 12.2015 г.</a:t>
            </a:r>
          </a:p>
          <a:p>
            <a:pPr marL="0" indent="0">
              <a:buNone/>
            </a:pPr>
            <a:endParaRPr lang="bg-BG" sz="1600" dirty="0" smtClean="0"/>
          </a:p>
          <a:p>
            <a:pPr marL="0" indent="0" algn="just">
              <a:buNone/>
            </a:pPr>
            <a:r>
              <a:rPr lang="bg-BG" sz="1900" dirty="0" smtClean="0"/>
              <a:t>Д.7. Осигуряване на </a:t>
            </a:r>
            <a:r>
              <a:rPr lang="bg-BG" sz="1900" b="1" dirty="0" smtClean="0"/>
              <a:t>техническа помощ за лицата, които прилагат правилата за възлагане на обществени поръчки </a:t>
            </a:r>
            <a:r>
              <a:rPr lang="bg-BG" sz="1900" dirty="0" smtClean="0"/>
              <a:t>чрез организиране и провеждане на текущи обучения и други необходими мерки/действия определени след проучване и консултации със съответните целеви групи. </a:t>
            </a:r>
          </a:p>
          <a:p>
            <a:pPr marL="0" indent="0" algn="just">
              <a:buNone/>
            </a:pPr>
            <a:endParaRPr lang="bg-BG" sz="1800" dirty="0" smtClean="0"/>
          </a:p>
          <a:p>
            <a:pPr marL="0" indent="0" algn="just">
              <a:buNone/>
            </a:pPr>
            <a:r>
              <a:rPr lang="bg-BG" sz="1500" dirty="0" smtClean="0"/>
              <a:t>Отг.:  ИПА, УО, АОП. Предвидено за изпълнение: 12.2015 г.</a:t>
            </a:r>
          </a:p>
          <a:p>
            <a:pPr marL="180975" indent="-180975">
              <a:buNone/>
            </a:pPr>
            <a:endParaRPr lang="ru-RU" sz="1700" i="1" dirty="0" smtClean="0"/>
          </a:p>
          <a:p>
            <a:pPr marL="0" indent="0">
              <a:buNone/>
            </a:pPr>
            <a:r>
              <a:rPr lang="ru-RU" sz="1700" dirty="0"/>
              <a:t>	</a:t>
            </a:r>
            <a:endParaRPr lang="en-US" sz="1600" dirty="0"/>
          </a:p>
          <a:p>
            <a:pPr marL="0" indent="0">
              <a:buNone/>
            </a:pP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13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411760" y="1253285"/>
            <a:ext cx="6210496" cy="51953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bg-BG" sz="2400" b="1" i="1" dirty="0" smtClean="0">
                <a:solidFill>
                  <a:srgbClr val="00B050"/>
                </a:solidFill>
              </a:rPr>
              <a:t>                       </a:t>
            </a:r>
            <a:r>
              <a:rPr lang="bg-BG" sz="2400" b="1" i="1" u="sng" dirty="0" smtClean="0">
                <a:solidFill>
                  <a:srgbClr val="00B050"/>
                </a:solidFill>
              </a:rPr>
              <a:t>План за действие по ОПУ № 7 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5500910"/>
            <a:ext cx="9097650" cy="135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95536" y="1772816"/>
            <a:ext cx="8437782" cy="4680520"/>
          </a:xfrm>
        </p:spPr>
        <p:txBody>
          <a:bodyPr>
            <a:normAutofit/>
          </a:bodyPr>
          <a:lstStyle/>
          <a:p>
            <a:pPr marL="180975" indent="-180975">
              <a:buNone/>
            </a:pPr>
            <a:endParaRPr lang="ru-RU" sz="1600" b="1" dirty="0" smtClean="0"/>
          </a:p>
          <a:p>
            <a:pPr marL="0" indent="0">
              <a:buNone/>
            </a:pPr>
            <a:endParaRPr lang="en-US" sz="1500" dirty="0" smtClean="0"/>
          </a:p>
          <a:p>
            <a:pPr marL="0" indent="0">
              <a:buNone/>
            </a:pPr>
            <a:r>
              <a:rPr lang="bg-BG" sz="1500" dirty="0" smtClean="0"/>
              <a:t>Д1. </a:t>
            </a:r>
            <a:r>
              <a:rPr lang="bg-BG" sz="1500" b="1" dirty="0" smtClean="0"/>
              <a:t>Избор на показатели за резултат за всяка оперативна програма </a:t>
            </a:r>
            <a:r>
              <a:rPr lang="bg-BG" sz="1500" dirty="0" smtClean="0"/>
              <a:t>до два месеца след одобрението на ОП.</a:t>
            </a:r>
          </a:p>
          <a:p>
            <a:pPr marL="0" indent="0" algn="just">
              <a:buNone/>
            </a:pPr>
            <a:endParaRPr lang="bg-BG" sz="1200" b="1" i="1" dirty="0" smtClean="0"/>
          </a:p>
          <a:p>
            <a:pPr marL="0" indent="0" algn="just">
              <a:buNone/>
            </a:pPr>
            <a:r>
              <a:rPr lang="bg-BG" sz="1200" dirty="0" err="1" smtClean="0"/>
              <a:t>Отг</a:t>
            </a:r>
            <a:r>
              <a:rPr lang="bg-BG" sz="1200" dirty="0" smtClean="0"/>
              <a:t>: НСИ И УО на ОПОС</a:t>
            </a:r>
            <a:r>
              <a:rPr lang="bg-BG" sz="1200" b="1" dirty="0" smtClean="0"/>
              <a:t>. ИЗПЪЛНЕНО. </a:t>
            </a:r>
            <a:r>
              <a:rPr lang="ru-RU" sz="1200" b="1" dirty="0" smtClean="0"/>
              <a:t>  </a:t>
            </a:r>
            <a:endParaRPr lang="bg-BG" sz="1200" b="1" dirty="0" smtClean="0"/>
          </a:p>
          <a:p>
            <a:pPr marL="0" indent="0" algn="just">
              <a:buNone/>
            </a:pPr>
            <a:endParaRPr lang="bg-BG" sz="1400" i="1" dirty="0" smtClean="0"/>
          </a:p>
          <a:p>
            <a:pPr marL="0" indent="0" algn="just">
              <a:buNone/>
            </a:pPr>
            <a:r>
              <a:rPr lang="bg-BG" sz="1400" dirty="0" smtClean="0"/>
              <a:t>Д.2. </a:t>
            </a:r>
            <a:r>
              <a:rPr lang="bg-BG" sz="1400" b="1" dirty="0" smtClean="0"/>
              <a:t>Определяне на базови и целеви стойности на показателите за резултат, въз основа на план за действие по ПО 5</a:t>
            </a:r>
            <a:r>
              <a:rPr lang="bg-BG" sz="1400" dirty="0" smtClean="0"/>
              <a:t> „Подобряване на качеството на атмосферния въздух“. </a:t>
            </a:r>
          </a:p>
          <a:p>
            <a:pPr marL="0" indent="0" algn="just">
              <a:buNone/>
            </a:pPr>
            <a:endParaRPr lang="bg-BG" sz="1400" dirty="0"/>
          </a:p>
          <a:p>
            <a:pPr marL="0" indent="0" algn="just">
              <a:buNone/>
            </a:pPr>
            <a:r>
              <a:rPr lang="bg-BG" sz="1200" dirty="0" smtClean="0"/>
              <a:t>Отг.: НСИ, УО. Предвидено за изпълнение: 12.2016 г.</a:t>
            </a:r>
          </a:p>
          <a:p>
            <a:pPr marL="0" indent="0" algn="just">
              <a:buNone/>
            </a:pPr>
            <a:endParaRPr lang="bg-BG" sz="1200" i="1" dirty="0" smtClean="0"/>
          </a:p>
          <a:p>
            <a:pPr marL="0" indent="0" algn="just">
              <a:buNone/>
            </a:pPr>
            <a:r>
              <a:rPr lang="bg-BG" sz="1400" dirty="0" smtClean="0"/>
              <a:t> </a:t>
            </a:r>
            <a:endParaRPr lang="ru-RU" sz="1200" i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1700" dirty="0"/>
              <a:t>	</a:t>
            </a:r>
            <a:endParaRPr lang="en-US" sz="1600" dirty="0"/>
          </a:p>
          <a:p>
            <a:pPr marL="0" indent="0">
              <a:buNone/>
            </a:pP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9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411760" y="1253285"/>
            <a:ext cx="6210496" cy="51953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bg-BG" sz="2400" b="1" i="1" dirty="0" smtClean="0">
                <a:solidFill>
                  <a:srgbClr val="00B050"/>
                </a:solidFill>
              </a:rPr>
              <a:t>План за действие по ТПУ № 5.1. </a:t>
            </a:r>
            <a:r>
              <a:rPr lang="bg-BG" sz="2400" b="1" i="1" u="sng" dirty="0" smtClean="0">
                <a:solidFill>
                  <a:srgbClr val="00B050"/>
                </a:solidFill>
              </a:rPr>
              <a:t> 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5500910"/>
            <a:ext cx="9097650" cy="135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95536" y="1772816"/>
            <a:ext cx="8437782" cy="4680520"/>
          </a:xfrm>
        </p:spPr>
        <p:txBody>
          <a:bodyPr>
            <a:normAutofit/>
          </a:bodyPr>
          <a:lstStyle/>
          <a:p>
            <a:pPr marL="180975" indent="-180975">
              <a:buNone/>
            </a:pPr>
            <a:endParaRPr lang="ru-RU" sz="1600" b="1" dirty="0" smtClean="0"/>
          </a:p>
          <a:p>
            <a:pPr marL="0" indent="0">
              <a:buNone/>
            </a:pPr>
            <a:endParaRPr lang="bg-BG" sz="1400" dirty="0" smtClean="0"/>
          </a:p>
          <a:p>
            <a:pPr marL="0" indent="0">
              <a:buNone/>
            </a:pPr>
            <a:endParaRPr lang="bg-BG" sz="1400" dirty="0" smtClean="0"/>
          </a:p>
          <a:p>
            <a:pPr marL="0" indent="0">
              <a:buNone/>
            </a:pPr>
            <a:r>
              <a:rPr lang="bg-BG" sz="1800" dirty="0" smtClean="0"/>
              <a:t>Д1. Приемане на </a:t>
            </a:r>
            <a:r>
              <a:rPr lang="bg-BG" sz="1800" b="1" dirty="0" smtClean="0"/>
              <a:t>планове за управление на риска от наводнения</a:t>
            </a:r>
            <a:r>
              <a:rPr lang="bg-BG" sz="1800" dirty="0" smtClean="0"/>
              <a:t>, вкл. национален каталог от мерки и национални приоритети за управление на риска от наводнения. </a:t>
            </a:r>
          </a:p>
          <a:p>
            <a:pPr marL="0" indent="0">
              <a:buNone/>
            </a:pPr>
            <a:endParaRPr lang="bg-BG" sz="1400" dirty="0"/>
          </a:p>
          <a:p>
            <a:pPr marL="0" indent="0">
              <a:buNone/>
            </a:pPr>
            <a:r>
              <a:rPr lang="bg-BG" sz="1200" dirty="0" smtClean="0"/>
              <a:t>Отг.: МОСВ, МВР. Предвидено за изпълнение: 31.12.2016 г. </a:t>
            </a:r>
          </a:p>
          <a:p>
            <a:pPr marL="0" indent="0">
              <a:buNone/>
            </a:pPr>
            <a:endParaRPr lang="bg-BG" sz="1200" dirty="0" smtClean="0"/>
          </a:p>
          <a:p>
            <a:pPr marL="180975" indent="-180975">
              <a:buNone/>
            </a:pPr>
            <a:endParaRPr lang="ru-RU" sz="1400" dirty="0" smtClean="0"/>
          </a:p>
          <a:p>
            <a:pPr marL="0" indent="0">
              <a:buNone/>
            </a:pPr>
            <a:r>
              <a:rPr lang="ru-RU" sz="1700" dirty="0"/>
              <a:t>	</a:t>
            </a:r>
            <a:endParaRPr lang="en-US" sz="1600" dirty="0"/>
          </a:p>
          <a:p>
            <a:pPr marL="0" indent="0">
              <a:buNone/>
            </a:pP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56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411760" y="1253285"/>
            <a:ext cx="6210496" cy="51953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bg-BG" sz="2400" b="1" i="1" dirty="0" smtClean="0">
                <a:solidFill>
                  <a:srgbClr val="00B050"/>
                </a:solidFill>
              </a:rPr>
              <a:t>План за действие по ТПУ № 6.1. (1)  </a:t>
            </a:r>
            <a:r>
              <a:rPr lang="bg-BG" sz="2400" b="1" i="1" u="sng" dirty="0" smtClean="0">
                <a:solidFill>
                  <a:srgbClr val="00B050"/>
                </a:solidFill>
              </a:rPr>
              <a:t> 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5500910"/>
            <a:ext cx="9097650" cy="135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67544" y="1772816"/>
            <a:ext cx="8437782" cy="4680520"/>
          </a:xfrm>
        </p:spPr>
        <p:txBody>
          <a:bodyPr>
            <a:normAutofit/>
          </a:bodyPr>
          <a:lstStyle/>
          <a:p>
            <a:pPr marL="180975" indent="-180975">
              <a:buNone/>
            </a:pPr>
            <a:endParaRPr lang="ru-RU" sz="1600" b="1" dirty="0" smtClean="0"/>
          </a:p>
          <a:p>
            <a:pPr marL="0" indent="0">
              <a:buNone/>
              <a:tabLst>
                <a:tab pos="0" algn="l"/>
              </a:tabLst>
            </a:pPr>
            <a:r>
              <a:rPr lang="bg-BG" sz="1500" dirty="0" smtClean="0"/>
              <a:t>Д.1. Изпълнение на национално </a:t>
            </a:r>
            <a:r>
              <a:rPr lang="bg-BG" sz="1500" b="1" dirty="0" smtClean="0"/>
              <a:t>проучване  за осигуряване на необходимите данни за изменение на климата и въздействието му върху водите</a:t>
            </a:r>
            <a:r>
              <a:rPr lang="bg-BG" sz="1500" dirty="0" smtClean="0"/>
              <a:t>. </a:t>
            </a:r>
          </a:p>
          <a:p>
            <a:pPr marL="0" indent="0">
              <a:buNone/>
              <a:tabLst>
                <a:tab pos="0" algn="l"/>
              </a:tabLst>
            </a:pPr>
            <a:endParaRPr lang="bg-BG" sz="1200" i="1" dirty="0" smtClean="0"/>
          </a:p>
          <a:p>
            <a:pPr marL="0" indent="0">
              <a:buNone/>
              <a:tabLst>
                <a:tab pos="0" algn="l"/>
              </a:tabLst>
            </a:pPr>
            <a:r>
              <a:rPr lang="bg-BG" sz="1200" dirty="0" smtClean="0"/>
              <a:t>Отг.: МОСВ. Предвидено за изпълнение: 31.12.2015 г.  </a:t>
            </a:r>
          </a:p>
          <a:p>
            <a:pPr marL="0" indent="0">
              <a:buNone/>
              <a:tabLst>
                <a:tab pos="0" algn="l"/>
              </a:tabLst>
            </a:pPr>
            <a:endParaRPr lang="bg-BG" sz="1600" dirty="0" smtClean="0"/>
          </a:p>
          <a:p>
            <a:pPr marL="0" indent="0">
              <a:buNone/>
            </a:pPr>
            <a:r>
              <a:rPr lang="bg-BG" sz="1500" dirty="0" smtClean="0"/>
              <a:t>Д.2 Изготвяне на </a:t>
            </a:r>
            <a:r>
              <a:rPr lang="bg-BG" sz="1500" b="1" dirty="0" smtClean="0"/>
              <a:t>икономически анализ на водоползването за периода 2007-2013 г</a:t>
            </a:r>
            <a:r>
              <a:rPr lang="bg-BG" sz="1500" dirty="0" smtClean="0"/>
              <a:t>. на който да се основават мерките и ценовата политика във вторите ПУРБ.</a:t>
            </a:r>
          </a:p>
          <a:p>
            <a:pPr marL="0" indent="0">
              <a:buNone/>
            </a:pPr>
            <a:endParaRPr lang="bg-BG" sz="1200" i="1" dirty="0" smtClean="0"/>
          </a:p>
          <a:p>
            <a:pPr marL="0" indent="0">
              <a:buNone/>
            </a:pPr>
            <a:r>
              <a:rPr lang="bg-BG" sz="1200" dirty="0" smtClean="0"/>
              <a:t>Отг.: МОСВ. Предвидено за изпълнение: 31.12.2015 г.  </a:t>
            </a:r>
          </a:p>
          <a:p>
            <a:pPr marL="180975" indent="-180975">
              <a:buNone/>
            </a:pPr>
            <a:endParaRPr lang="bg-BG" sz="1600" dirty="0" smtClean="0"/>
          </a:p>
          <a:p>
            <a:pPr marL="0" indent="0">
              <a:buNone/>
            </a:pPr>
            <a:r>
              <a:rPr lang="bg-BG" sz="1500" dirty="0" smtClean="0"/>
              <a:t>Д.3. Приемане на </a:t>
            </a:r>
            <a:r>
              <a:rPr lang="bg-BG" sz="1500" b="1" dirty="0" smtClean="0"/>
              <a:t>Наредба за нормите за водопотребление </a:t>
            </a:r>
            <a:r>
              <a:rPr lang="bg-BG" sz="1500" dirty="0" smtClean="0"/>
              <a:t>по чл. 117а, от Закона за водите. </a:t>
            </a:r>
          </a:p>
          <a:p>
            <a:pPr marL="0" indent="0">
              <a:buNone/>
            </a:pPr>
            <a:endParaRPr lang="bg-BG" sz="1200" dirty="0" smtClean="0"/>
          </a:p>
          <a:p>
            <a:pPr marL="0" indent="0">
              <a:buNone/>
            </a:pPr>
            <a:r>
              <a:rPr lang="bg-BG" sz="1200" dirty="0" smtClean="0"/>
              <a:t>Отг.:  МОСВ, МРРБ, МЗХ, МИ, МЗ. Предвидено за изпълнение: 31.12.2015 г. </a:t>
            </a:r>
          </a:p>
          <a:p>
            <a:pPr marL="180975" indent="-180975">
              <a:buNone/>
            </a:pPr>
            <a:endParaRPr lang="bg-BG" sz="1500" dirty="0" smtClean="0"/>
          </a:p>
          <a:p>
            <a:pPr marL="180975" indent="-180975">
              <a:buNone/>
            </a:pPr>
            <a:r>
              <a:rPr lang="bg-BG" sz="1500" dirty="0" smtClean="0"/>
              <a:t>Д.4. Приемане на </a:t>
            </a:r>
            <a:r>
              <a:rPr lang="bg-BG" sz="1500" b="1" dirty="0" smtClean="0"/>
              <a:t>законодателни промени в регулаторната рамка на отрасъл ВиК</a:t>
            </a:r>
            <a:r>
              <a:rPr lang="bg-BG" sz="1500" dirty="0" smtClean="0"/>
              <a:t>. </a:t>
            </a:r>
          </a:p>
          <a:p>
            <a:pPr marL="180975" indent="-180975">
              <a:buNone/>
            </a:pPr>
            <a:endParaRPr lang="bg-BG" sz="1200" dirty="0" smtClean="0"/>
          </a:p>
          <a:p>
            <a:pPr marL="180975" indent="-180975">
              <a:buNone/>
            </a:pPr>
            <a:r>
              <a:rPr lang="bg-BG" sz="1200" dirty="0" smtClean="0"/>
              <a:t>Отг.:  МРРБ, КЕВР, МОСВ. Предвидено за изпълнение: 31.12.2015 г. </a:t>
            </a:r>
          </a:p>
          <a:p>
            <a:pPr marL="180975" indent="-180975">
              <a:buNone/>
            </a:pPr>
            <a:endParaRPr lang="bg-BG" sz="1500" dirty="0" smtClean="0"/>
          </a:p>
        </p:txBody>
      </p:sp>
    </p:spTree>
    <p:extLst>
      <p:ext uri="{BB962C8B-B14F-4D97-AF65-F5344CB8AC3E}">
        <p14:creationId xmlns:p14="http://schemas.microsoft.com/office/powerpoint/2010/main" val="11868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411760" y="1253285"/>
            <a:ext cx="6210496" cy="51953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bg-BG" sz="2400" b="1" i="1" dirty="0" smtClean="0">
                <a:solidFill>
                  <a:srgbClr val="00B050"/>
                </a:solidFill>
              </a:rPr>
              <a:t>План за действие по ТПУ № 6.1. (2)  </a:t>
            </a:r>
            <a:r>
              <a:rPr lang="bg-BG" sz="2400" b="1" i="1" u="sng" dirty="0" smtClean="0">
                <a:solidFill>
                  <a:srgbClr val="00B050"/>
                </a:solidFill>
              </a:rPr>
              <a:t> 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5500910"/>
            <a:ext cx="9097650" cy="135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95536" y="1772816"/>
            <a:ext cx="8437782" cy="47880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bg-BG" sz="1500" dirty="0" smtClean="0"/>
              <a:t>Д.5. </a:t>
            </a:r>
            <a:r>
              <a:rPr lang="bg-BG" sz="1500" b="1" dirty="0" smtClean="0"/>
              <a:t>Въвеждане на различни цени на услугата водоснабдяване </a:t>
            </a:r>
            <a:r>
              <a:rPr lang="bg-BG" sz="1500" dirty="0" smtClean="0"/>
              <a:t>за абонати, ползващи вода в рамките на нормите за водопотребление и абонатите, надвишаващи тези норми. </a:t>
            </a:r>
          </a:p>
          <a:p>
            <a:pPr marL="0" indent="0" algn="just">
              <a:spcBef>
                <a:spcPts val="600"/>
              </a:spcBef>
              <a:buNone/>
            </a:pPr>
            <a:r>
              <a:rPr lang="bg-BG" sz="1200" dirty="0" smtClean="0"/>
              <a:t>Отг.: МОСВ. Предвидено за изпълнение: 12.2015 г. </a:t>
            </a:r>
          </a:p>
          <a:p>
            <a:pPr marL="0" indent="0" algn="just">
              <a:buNone/>
            </a:pPr>
            <a:endParaRPr lang="bg-BG" sz="1200" dirty="0" smtClean="0"/>
          </a:p>
          <a:p>
            <a:pPr marL="0" indent="0" algn="just">
              <a:buNone/>
            </a:pPr>
            <a:r>
              <a:rPr lang="bg-BG" sz="1500" dirty="0" smtClean="0"/>
              <a:t>Д.6.  Изменение на тарифата за таксите за водовземане, за ползване на воден обект и за замърсяване. </a:t>
            </a:r>
          </a:p>
          <a:p>
            <a:pPr marL="0" indent="0" algn="just">
              <a:spcBef>
                <a:spcPts val="600"/>
              </a:spcBef>
              <a:buNone/>
            </a:pPr>
            <a:r>
              <a:rPr lang="bg-BG" sz="1200" dirty="0" smtClean="0"/>
              <a:t>Отг.:  МОСВ.</a:t>
            </a:r>
            <a:r>
              <a:rPr lang="ru-RU" sz="1200" dirty="0"/>
              <a:t> Предвидено за </a:t>
            </a:r>
            <a:r>
              <a:rPr lang="bg-BG" sz="1200" dirty="0" smtClean="0"/>
              <a:t>изпълнение</a:t>
            </a:r>
            <a:r>
              <a:rPr lang="ru-RU" sz="1200" dirty="0" smtClean="0"/>
              <a:t>: </a:t>
            </a:r>
            <a:r>
              <a:rPr lang="ru-RU" sz="1200" dirty="0"/>
              <a:t>12.2015 г. </a:t>
            </a:r>
            <a:endParaRPr lang="bg-BG" sz="1200" dirty="0" smtClean="0"/>
          </a:p>
          <a:p>
            <a:pPr marL="180975" indent="-180975" algn="just">
              <a:buNone/>
            </a:pPr>
            <a:endParaRPr lang="bg-BG" sz="1300" i="1" dirty="0" smtClean="0"/>
          </a:p>
          <a:p>
            <a:pPr marL="0" indent="0" algn="just">
              <a:buNone/>
            </a:pPr>
            <a:r>
              <a:rPr lang="bg-BG" sz="1500" dirty="0" smtClean="0"/>
              <a:t>Д.7. Разработване на анализ за възстановяване на разходите по налични статистически данни. </a:t>
            </a:r>
          </a:p>
          <a:p>
            <a:pPr marL="0" indent="0" algn="just">
              <a:spcBef>
                <a:spcPts val="600"/>
              </a:spcBef>
              <a:buNone/>
            </a:pPr>
            <a:r>
              <a:rPr lang="bg-BG" sz="1200" dirty="0" smtClean="0"/>
              <a:t>Отг.: МОСВ. </a:t>
            </a:r>
            <a:r>
              <a:rPr lang="bg-BG" sz="1200" b="1" dirty="0" smtClean="0"/>
              <a:t>ИЗПЪЛНЕНО ПРЕЗ МАРТ 2015 Г.</a:t>
            </a:r>
          </a:p>
          <a:p>
            <a:pPr marL="0" indent="0" algn="just">
              <a:buNone/>
            </a:pPr>
            <a:endParaRPr lang="bg-BG" sz="1300" i="1" dirty="0"/>
          </a:p>
          <a:p>
            <a:pPr marL="0" indent="0" algn="just">
              <a:buNone/>
            </a:pPr>
            <a:r>
              <a:rPr lang="bg-BG" sz="1500" dirty="0" smtClean="0"/>
              <a:t>Д.8. Приемане на ЗИД на ЗВ, с което да се въведат прости и приложими механизми за определяне на таксата за замърсяване. </a:t>
            </a:r>
          </a:p>
          <a:p>
            <a:pPr marL="0" indent="0" algn="just">
              <a:spcBef>
                <a:spcPts val="600"/>
              </a:spcBef>
              <a:buNone/>
            </a:pPr>
            <a:r>
              <a:rPr lang="bg-BG" sz="1200" dirty="0" smtClean="0"/>
              <a:t>Отг.: МОСВ. </a:t>
            </a:r>
            <a:r>
              <a:rPr lang="bg-BG" sz="1200" b="1" dirty="0" smtClean="0"/>
              <a:t>ИЗПЪЛНЕНО. ЗИД НА ЗВ Е ОБНАРОДВАН В ДВ, БР.58/31.07.2015 Г.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bg-BG" sz="1500" dirty="0" smtClean="0"/>
              <a:t>Д.9. Въвеждане на </a:t>
            </a:r>
            <a:r>
              <a:rPr lang="bg-BG" sz="1500" b="1" dirty="0" smtClean="0"/>
              <a:t>механизъм за обособяване на приходите</a:t>
            </a:r>
            <a:r>
              <a:rPr lang="bg-BG" sz="1500" dirty="0" smtClean="0"/>
              <a:t>, на базата на пълна амортизация на активите, включително активи, финансирани от безвъзмездна помощ, които да бъдат използвани за реинвестиране във ВиК инфраструктура.</a:t>
            </a:r>
          </a:p>
          <a:p>
            <a:pPr marL="0" indent="0" algn="just">
              <a:spcBef>
                <a:spcPts val="600"/>
              </a:spcBef>
              <a:buNone/>
            </a:pPr>
            <a:r>
              <a:rPr lang="bg-BG" sz="1200" dirty="0" smtClean="0"/>
              <a:t>Отг.: МРРБ и КЕВР. Предвидено за изпълнение: 12.2016 г. </a:t>
            </a:r>
          </a:p>
          <a:p>
            <a:pPr marL="0" indent="0">
              <a:buNone/>
            </a:pP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81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411760" y="1253285"/>
            <a:ext cx="6210496" cy="51953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bg-BG" sz="2400" b="1" i="1" dirty="0" smtClean="0">
                <a:solidFill>
                  <a:srgbClr val="00B050"/>
                </a:solidFill>
              </a:rPr>
              <a:t>               </a:t>
            </a:r>
            <a:r>
              <a:rPr lang="bg-BG" sz="2400" b="1" i="1" dirty="0">
                <a:solidFill>
                  <a:srgbClr val="00B050"/>
                </a:solidFill>
              </a:rPr>
              <a:t> План за действие по ОПУ № 6.1. </a:t>
            </a:r>
            <a:r>
              <a:rPr lang="bg-BG" sz="2400" b="1" i="1" u="sng" dirty="0" smtClean="0">
                <a:solidFill>
                  <a:srgbClr val="00B050"/>
                </a:solidFill>
              </a:rPr>
              <a:t>(3) 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5500910"/>
            <a:ext cx="9097650" cy="135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95536" y="1772816"/>
            <a:ext cx="8437782" cy="4680520"/>
          </a:xfrm>
        </p:spPr>
        <p:txBody>
          <a:bodyPr>
            <a:normAutofit fontScale="92500" lnSpcReduction="20000"/>
          </a:bodyPr>
          <a:lstStyle/>
          <a:p>
            <a:pPr marL="180975" indent="-180975">
              <a:buNone/>
            </a:pPr>
            <a:endParaRPr lang="ru-RU" sz="1600" b="1" dirty="0" smtClean="0"/>
          </a:p>
          <a:p>
            <a:pPr marL="180975" indent="-180975">
              <a:buNone/>
            </a:pPr>
            <a:r>
              <a:rPr lang="bg-BG" sz="1700" dirty="0" smtClean="0"/>
              <a:t>Д.1. Приемане на </a:t>
            </a:r>
            <a:r>
              <a:rPr lang="bg-BG" sz="1700" b="1" dirty="0" smtClean="0"/>
              <a:t>вторите ПУРБ</a:t>
            </a:r>
            <a:r>
              <a:rPr lang="bg-BG" sz="1700" dirty="0" smtClean="0"/>
              <a:t>. </a:t>
            </a:r>
          </a:p>
          <a:p>
            <a:pPr marL="180975" indent="-180975">
              <a:buNone/>
            </a:pPr>
            <a:r>
              <a:rPr lang="bg-BG" sz="1500" dirty="0" smtClean="0"/>
              <a:t>Отг. МОСВ. Предвидено за изпълнение 12.2016 г. </a:t>
            </a:r>
          </a:p>
          <a:p>
            <a:pPr marL="180975" indent="-180975">
              <a:buNone/>
            </a:pPr>
            <a:endParaRPr lang="bg-BG" sz="1400" i="1" dirty="0" smtClean="0"/>
          </a:p>
          <a:p>
            <a:pPr marL="0" indent="0">
              <a:buNone/>
            </a:pPr>
            <a:r>
              <a:rPr lang="bg-BG" sz="1700" dirty="0" smtClean="0"/>
              <a:t>Д.2. Изпълнение на </a:t>
            </a:r>
            <a:r>
              <a:rPr lang="bg-BG" sz="1700" b="1" dirty="0" smtClean="0"/>
              <a:t>тригодишната програма за завършване на интеркалибрирането на методите за анализ и стойностите на биологичните елементи за качество</a:t>
            </a:r>
            <a:r>
              <a:rPr lang="bg-BG" sz="1700" dirty="0" smtClean="0"/>
              <a:t> (БЕК) за типовете повърхностни води на територията на България, съответстващи на определени общоевропейски типове. </a:t>
            </a:r>
          </a:p>
          <a:p>
            <a:pPr marL="0" indent="0">
              <a:buNone/>
            </a:pPr>
            <a:r>
              <a:rPr lang="bg-BG" sz="1500" dirty="0" smtClean="0"/>
              <a:t>Отг.: МОСВ. Предвидено за изпълнение: 12.2015 г. </a:t>
            </a:r>
          </a:p>
          <a:p>
            <a:pPr marL="0" indent="0" algn="just">
              <a:buNone/>
            </a:pPr>
            <a:endParaRPr lang="bg-BG" sz="1700" dirty="0" smtClean="0"/>
          </a:p>
          <a:p>
            <a:pPr marL="0" indent="0">
              <a:buNone/>
            </a:pPr>
            <a:r>
              <a:rPr lang="bg-BG" sz="1700" dirty="0" smtClean="0"/>
              <a:t>Д.3. Извършване на национални </a:t>
            </a:r>
            <a:r>
              <a:rPr lang="bg-BG" sz="1700" b="1" dirty="0" smtClean="0"/>
              <a:t>проучвания за преодоляване на пропуските в първите ПУРБ</a:t>
            </a:r>
          </a:p>
          <a:p>
            <a:pPr marL="0" indent="0" algn="just">
              <a:buNone/>
            </a:pPr>
            <a:r>
              <a:rPr lang="bg-BG" sz="1500" dirty="0" smtClean="0"/>
              <a:t>Отг.: МОСВ. </a:t>
            </a:r>
            <a:r>
              <a:rPr lang="ru-RU" sz="1500" dirty="0"/>
              <a:t>Предвидено за </a:t>
            </a:r>
            <a:r>
              <a:rPr lang="bg-BG" sz="1500" dirty="0" smtClean="0"/>
              <a:t>изпълнение: 12.2015 </a:t>
            </a:r>
            <a:r>
              <a:rPr lang="ru-RU" sz="1500" dirty="0" smtClean="0"/>
              <a:t>г</a:t>
            </a:r>
            <a:r>
              <a:rPr lang="ru-RU" sz="1500" dirty="0"/>
              <a:t>. </a:t>
            </a:r>
          </a:p>
          <a:p>
            <a:pPr marL="0" indent="0" algn="just">
              <a:buNone/>
            </a:pPr>
            <a:endParaRPr lang="bg-BG" sz="1400" dirty="0" smtClean="0"/>
          </a:p>
          <a:p>
            <a:pPr marL="0" indent="0" algn="just">
              <a:buNone/>
            </a:pPr>
            <a:endParaRPr lang="bg-BG" sz="1400" i="1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bg-BG" sz="1700" dirty="0" smtClean="0"/>
              <a:t>Д.4. Инвестиции за доизграждане на </a:t>
            </a:r>
            <a:r>
              <a:rPr lang="bg-BG" sz="1700" b="1" dirty="0" smtClean="0"/>
              <a:t>мрежите за мониторинг.</a:t>
            </a:r>
          </a:p>
          <a:p>
            <a:pPr marL="180975" indent="-180975">
              <a:buNone/>
            </a:pPr>
            <a:r>
              <a:rPr lang="bg-BG" sz="1500" dirty="0" smtClean="0"/>
              <a:t>Отг.: МОСВ</a:t>
            </a:r>
            <a:r>
              <a:rPr lang="bg-BG" sz="1400" i="1" dirty="0" smtClean="0"/>
              <a:t>. </a:t>
            </a:r>
            <a:r>
              <a:rPr lang="bg-BG" sz="1400" dirty="0"/>
              <a:t>Предвидено за изпълнение: </a:t>
            </a:r>
            <a:r>
              <a:rPr lang="bg-BG" sz="1400" dirty="0" smtClean="0"/>
              <a:t>12.2016 </a:t>
            </a:r>
            <a:r>
              <a:rPr lang="bg-BG" sz="1400" dirty="0"/>
              <a:t>г. </a:t>
            </a:r>
          </a:p>
          <a:p>
            <a:pPr marL="180975" indent="-180975">
              <a:buNone/>
            </a:pPr>
            <a:endParaRPr lang="bg-BG" sz="1400" i="1" dirty="0" smtClean="0"/>
          </a:p>
          <a:p>
            <a:pPr marL="0" indent="0">
              <a:buNone/>
            </a:pPr>
            <a:r>
              <a:rPr lang="bg-BG" sz="1700" dirty="0" smtClean="0"/>
              <a:t>Д.5. Изпълнение на </a:t>
            </a:r>
            <a:r>
              <a:rPr lang="bg-BG" sz="1700" b="1" dirty="0" smtClean="0"/>
              <a:t>предприети мерки съгласно чл. 11(5) за водни тела</a:t>
            </a:r>
            <a:r>
              <a:rPr lang="bg-BG" sz="1700" dirty="0" smtClean="0"/>
              <a:t>, за които има риск  да постигнат целите по чл. 4. </a:t>
            </a:r>
          </a:p>
          <a:p>
            <a:pPr marL="0" indent="0">
              <a:buNone/>
            </a:pPr>
            <a:r>
              <a:rPr lang="bg-BG" sz="1500" dirty="0"/>
              <a:t>Отг.: </a:t>
            </a:r>
            <a:r>
              <a:rPr lang="bg-BG" sz="1500" dirty="0" smtClean="0"/>
              <a:t>МОСВ. </a:t>
            </a:r>
            <a:r>
              <a:rPr lang="ru-RU" sz="1500" dirty="0"/>
              <a:t>Предвидено за </a:t>
            </a:r>
            <a:r>
              <a:rPr lang="bg-BG" sz="1500" dirty="0" smtClean="0"/>
              <a:t>изпълнение</a:t>
            </a:r>
            <a:r>
              <a:rPr lang="ru-RU" sz="1500" dirty="0" smtClean="0"/>
              <a:t>: </a:t>
            </a:r>
            <a:r>
              <a:rPr lang="ru-RU" sz="1500" dirty="0"/>
              <a:t>12.2015 г. </a:t>
            </a:r>
          </a:p>
          <a:p>
            <a:pPr marL="0" indent="0">
              <a:buNone/>
            </a:pPr>
            <a:endParaRPr lang="bg-BG" sz="1700" dirty="0"/>
          </a:p>
          <a:p>
            <a:pPr marL="0" indent="0">
              <a:buNone/>
            </a:pPr>
            <a:endParaRPr lang="bg-BG" sz="1700" dirty="0" smtClean="0"/>
          </a:p>
          <a:p>
            <a:pPr marL="0" indent="0">
              <a:buNone/>
            </a:pPr>
            <a:endParaRPr lang="en-US" sz="1400" i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33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2131</TotalTime>
  <Words>2337</Words>
  <Application>Microsoft Office PowerPoint</Application>
  <PresentationFormat>On-screen Show (4:3)</PresentationFormat>
  <Paragraphs>240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 Напредък в изпълнението  на предварителните условия  на ОПОС 2014-2020 г.   </vt:lpstr>
      <vt:lpstr>Приложими ОПУ и ТПУ за ОПОС 2014-2020 г.</vt:lpstr>
      <vt:lpstr>План за действие по ОПУ № 4 (1)</vt:lpstr>
      <vt:lpstr>План за действие по ОПУ № 4 (2)</vt:lpstr>
      <vt:lpstr>                       План за действие по ОПУ № 7 </vt:lpstr>
      <vt:lpstr>План за действие по ТПУ № 5.1.  </vt:lpstr>
      <vt:lpstr>План за действие по ТПУ № 6.1. (1)   </vt:lpstr>
      <vt:lpstr>План за действие по ТПУ № 6.1. (2)   </vt:lpstr>
      <vt:lpstr>                План за действие по ОПУ № 6.1. (3) </vt:lpstr>
      <vt:lpstr> БЛАГОДАРЯ ЗА ВНИМАНИЕТО   ope@moew.government.bg  http://ope.moew.government.bg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NMihova</dc:creator>
  <cp:lastModifiedBy>SZhekova</cp:lastModifiedBy>
  <cp:revision>168</cp:revision>
  <cp:lastPrinted>2015-10-07T12:59:24Z</cp:lastPrinted>
  <dcterms:created xsi:type="dcterms:W3CDTF">2015-09-08T07:54:54Z</dcterms:created>
  <dcterms:modified xsi:type="dcterms:W3CDTF">2015-10-07T15:28:31Z</dcterms:modified>
</cp:coreProperties>
</file>