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72" r:id="rId4"/>
    <p:sldId id="273" r:id="rId5"/>
    <p:sldId id="26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943" autoAdjust="0"/>
  </p:normalViewPr>
  <p:slideViewPr>
    <p:cSldViewPr>
      <p:cViewPr>
        <p:scale>
          <a:sx n="90" d="100"/>
          <a:sy n="90" d="100"/>
        </p:scale>
        <p:origin x="-1608" y="-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2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9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8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99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3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6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2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6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6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4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8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ope@moew.government.b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90663"/>
          </a:xfrm>
        </p:spPr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Стратегически план за </a:t>
            </a:r>
            <a:r>
              <a:rPr lang="ru-RU" sz="3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изпълнение</a:t>
            </a: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приоритетна ос 2 „</a:t>
            </a:r>
            <a:r>
              <a:rPr lang="ru-RU" sz="3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Отпадъци</a:t>
            </a: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</a:t>
            </a:r>
            <a:b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ОПОС 2014-2020 г.</a:t>
            </a:r>
            <a:b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41121" y="565709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bg-BG" altLang="en-US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Трето заседание на </a:t>
            </a:r>
          </a:p>
          <a:p>
            <a:pPr algn="r">
              <a:spcBef>
                <a:spcPct val="0"/>
              </a:spcBef>
            </a:pPr>
            <a:r>
              <a:rPr lang="bg-BG" altLang="en-US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Комитет за наблюдение </a:t>
            </a:r>
          </a:p>
          <a:p>
            <a:pPr algn="r">
              <a:spcBef>
                <a:spcPct val="0"/>
              </a:spcBef>
            </a:pPr>
            <a:r>
              <a:rPr lang="bg-BG" altLang="en-US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ОПОС 2014-2020 г.,</a:t>
            </a:r>
          </a:p>
          <a:p>
            <a:pPr algn="r">
              <a:spcBef>
                <a:spcPct val="0"/>
              </a:spcBef>
            </a:pPr>
            <a:r>
              <a:rPr lang="bg-BG" altLang="en-US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08 октомври 2015 г.</a:t>
            </a:r>
          </a:p>
        </p:txBody>
      </p:sp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08" y="3871623"/>
            <a:ext cx="2160239" cy="2986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2015 год.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MMTsvetkova\Desktop\OPOS KNOP\showimage.aspx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916832"/>
            <a:ext cx="1944216" cy="1561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2267744" y="1772816"/>
            <a:ext cx="6565574" cy="4320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1.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Процедура за </a:t>
            </a:r>
            <a:r>
              <a:rPr lang="ru-RU" sz="16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подбор на </a:t>
            </a:r>
            <a:r>
              <a:rPr lang="ru-RU" sz="1600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проекти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„</a:t>
            </a:r>
            <a:r>
              <a:rPr lang="ru-RU" sz="1600" b="1" i="1" dirty="0" err="1" smtClean="0"/>
              <a:t>Проектиране</a:t>
            </a:r>
            <a:r>
              <a:rPr lang="ru-RU" sz="1600" b="1" i="1" dirty="0" smtClean="0"/>
              <a:t> и </a:t>
            </a:r>
            <a:r>
              <a:rPr lang="ru-RU" sz="1600" b="1" i="1" dirty="0" err="1" smtClean="0"/>
              <a:t>изграждане</a:t>
            </a:r>
            <a:r>
              <a:rPr lang="ru-RU" sz="1600" b="1" i="1" dirty="0" smtClean="0"/>
              <a:t> на </a:t>
            </a:r>
            <a:r>
              <a:rPr lang="ru-RU" sz="1600" b="1" i="1" dirty="0" err="1" smtClean="0">
                <a:solidFill>
                  <a:srgbClr val="00B0F0"/>
                </a:solidFill>
              </a:rPr>
              <a:t>компостиращи</a:t>
            </a:r>
            <a:r>
              <a:rPr lang="ru-RU" sz="1600" b="1" i="1" dirty="0" smtClean="0">
                <a:solidFill>
                  <a:srgbClr val="00B0F0"/>
                </a:solidFill>
              </a:rPr>
              <a:t> </a:t>
            </a:r>
            <a:r>
              <a:rPr lang="ru-RU" sz="1600" b="1" i="1" dirty="0" err="1" smtClean="0">
                <a:solidFill>
                  <a:srgbClr val="00B0F0"/>
                </a:solidFill>
              </a:rPr>
              <a:t>инсталации</a:t>
            </a:r>
            <a:r>
              <a:rPr lang="ru-RU" sz="1600" b="1" i="1" dirty="0" smtClean="0">
                <a:solidFill>
                  <a:srgbClr val="00B0F0"/>
                </a:solidFill>
              </a:rPr>
              <a:t> </a:t>
            </a:r>
            <a:r>
              <a:rPr lang="ru-RU" sz="1600" b="1" i="1" dirty="0" smtClean="0"/>
              <a:t>за </a:t>
            </a:r>
            <a:r>
              <a:rPr lang="ru-RU" sz="1600" b="1" i="1" dirty="0" err="1" smtClean="0"/>
              <a:t>разделно</a:t>
            </a:r>
            <a:r>
              <a:rPr lang="ru-RU" sz="1600" b="1" i="1" dirty="0" smtClean="0"/>
              <a:t> </a:t>
            </a:r>
            <a:r>
              <a:rPr lang="ru-RU" sz="1600" b="1" i="1" dirty="0" err="1" smtClean="0"/>
              <a:t>събрани</a:t>
            </a:r>
            <a:r>
              <a:rPr lang="ru-RU" sz="1600" b="1" i="1" dirty="0" smtClean="0"/>
              <a:t> зелени и/или </a:t>
            </a:r>
            <a:r>
              <a:rPr lang="ru-RU" sz="1600" b="1" i="1" dirty="0" err="1" smtClean="0"/>
              <a:t>биоразградими</a:t>
            </a:r>
            <a:r>
              <a:rPr lang="ru-RU" sz="1600" b="1" i="1" dirty="0" smtClean="0"/>
              <a:t> </a:t>
            </a:r>
            <a:r>
              <a:rPr lang="ru-RU" sz="1600" b="1" i="1" dirty="0" err="1" smtClean="0"/>
              <a:t>отпадъци</a:t>
            </a:r>
            <a:r>
              <a:rPr lang="ru-RU" sz="1600" b="1" i="1" dirty="0" smtClean="0"/>
              <a:t>, вкл. </a:t>
            </a:r>
            <a:r>
              <a:rPr lang="ru-RU" sz="1600" b="1" i="1" dirty="0" err="1" smtClean="0"/>
              <a:t>осигуряване</a:t>
            </a:r>
            <a:r>
              <a:rPr lang="ru-RU" sz="1600" b="1" i="1" dirty="0" smtClean="0"/>
              <a:t> на </a:t>
            </a:r>
            <a:r>
              <a:rPr lang="ru-RU" sz="1600" b="1" i="1" dirty="0" err="1" smtClean="0"/>
              <a:t>необходимото</a:t>
            </a:r>
            <a:r>
              <a:rPr lang="ru-RU" sz="1600" b="1" i="1" dirty="0" smtClean="0"/>
              <a:t> </a:t>
            </a:r>
            <a:r>
              <a:rPr lang="ru-RU" sz="1600" b="1" i="1" dirty="0" err="1" smtClean="0"/>
              <a:t>оборудване</a:t>
            </a:r>
            <a:r>
              <a:rPr lang="ru-RU" sz="1600" b="1" i="1" dirty="0" smtClean="0"/>
              <a:t> и на </a:t>
            </a:r>
            <a:r>
              <a:rPr lang="ru-RU" sz="1600" b="1" i="1" dirty="0" err="1" smtClean="0"/>
              <a:t>съоръжения</a:t>
            </a:r>
            <a:r>
              <a:rPr lang="ru-RU" sz="1600" b="1" i="1" dirty="0" smtClean="0"/>
              <a:t> и техника за </a:t>
            </a:r>
            <a:r>
              <a:rPr lang="ru-RU" sz="1600" b="1" i="1" dirty="0" err="1" smtClean="0"/>
              <a:t>разделно</a:t>
            </a:r>
            <a:r>
              <a:rPr lang="ru-RU" sz="1600" b="1" i="1" dirty="0" smtClean="0"/>
              <a:t> </a:t>
            </a:r>
            <a:r>
              <a:rPr lang="ru-RU" sz="1600" b="1" i="1" dirty="0" err="1" smtClean="0"/>
              <a:t>събиране</a:t>
            </a:r>
            <a:r>
              <a:rPr lang="ru-RU" sz="1600" b="1" i="1" dirty="0" smtClean="0"/>
              <a:t> на зелени и </a:t>
            </a:r>
            <a:r>
              <a:rPr lang="ru-RU" sz="1600" b="1" i="1" dirty="0" err="1" smtClean="0"/>
              <a:t>биоразградими</a:t>
            </a:r>
            <a:r>
              <a:rPr lang="ru-RU" sz="1600" b="1" i="1" dirty="0" smtClean="0"/>
              <a:t> </a:t>
            </a:r>
            <a:r>
              <a:rPr lang="ru-RU" sz="1600" b="1" i="1" dirty="0" err="1" smtClean="0"/>
              <a:t>отпадъци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“.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Обща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стойност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-  97 791 500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лв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.;  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Бенефициенти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-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общини</a:t>
            </a:r>
            <a:endParaRPr lang="bg-BG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bg-BG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2.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Процедура за </a:t>
            </a:r>
            <a:r>
              <a:rPr lang="ru-RU" sz="16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подбор на </a:t>
            </a:r>
            <a:r>
              <a:rPr lang="ru-RU" sz="1600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проекти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„</a:t>
            </a:r>
            <a:r>
              <a:rPr lang="ru-RU" sz="1600" b="1" i="1" dirty="0" err="1" smtClean="0"/>
              <a:t>Проектиране</a:t>
            </a:r>
            <a:r>
              <a:rPr lang="ru-RU" sz="1600" b="1" i="1" dirty="0" smtClean="0"/>
              <a:t> и </a:t>
            </a:r>
            <a:r>
              <a:rPr lang="ru-RU" sz="1600" b="1" i="1" dirty="0" err="1" smtClean="0"/>
              <a:t>изграждане</a:t>
            </a:r>
            <a:r>
              <a:rPr lang="ru-RU" sz="1600" b="1" i="1" dirty="0" smtClean="0"/>
              <a:t> на </a:t>
            </a:r>
            <a:r>
              <a:rPr lang="ru-RU" sz="1600" b="1" i="1" dirty="0" err="1" smtClean="0">
                <a:solidFill>
                  <a:srgbClr val="00B0F0"/>
                </a:solidFill>
              </a:rPr>
              <a:t>инсталации</a:t>
            </a:r>
            <a:r>
              <a:rPr lang="ru-RU" sz="1600" b="1" i="1" dirty="0" smtClean="0">
                <a:solidFill>
                  <a:srgbClr val="00B0F0"/>
                </a:solidFill>
              </a:rPr>
              <a:t> за </a:t>
            </a:r>
            <a:r>
              <a:rPr lang="ru-RU" sz="1600" b="1" i="1" dirty="0" err="1" smtClean="0">
                <a:solidFill>
                  <a:srgbClr val="00B0F0"/>
                </a:solidFill>
              </a:rPr>
              <a:t>предварително</a:t>
            </a:r>
            <a:r>
              <a:rPr lang="ru-RU" sz="1600" b="1" i="1" dirty="0" smtClean="0">
                <a:solidFill>
                  <a:srgbClr val="00B0F0"/>
                </a:solidFill>
              </a:rPr>
              <a:t> </a:t>
            </a:r>
            <a:r>
              <a:rPr lang="ru-RU" sz="1600" b="1" i="1" dirty="0" err="1" smtClean="0">
                <a:solidFill>
                  <a:srgbClr val="00B0F0"/>
                </a:solidFill>
              </a:rPr>
              <a:t>третиране</a:t>
            </a:r>
            <a:r>
              <a:rPr lang="ru-RU" sz="1600" b="1" i="1" dirty="0" smtClean="0"/>
              <a:t> на </a:t>
            </a:r>
            <a:r>
              <a:rPr lang="ru-RU" sz="1600" b="1" i="1" dirty="0" err="1" smtClean="0"/>
              <a:t>битови</a:t>
            </a:r>
            <a:r>
              <a:rPr lang="ru-RU" sz="1600" b="1" i="1" dirty="0" smtClean="0"/>
              <a:t> </a:t>
            </a:r>
            <a:r>
              <a:rPr lang="ru-RU" sz="1600" b="1" i="1" dirty="0" err="1" smtClean="0"/>
              <a:t>отпадъци</a:t>
            </a:r>
            <a:r>
              <a:rPr lang="ru-RU" sz="1600" b="1" i="1" dirty="0" smtClean="0"/>
              <a:t>, вкл. </a:t>
            </a:r>
            <a:r>
              <a:rPr lang="ru-RU" sz="1600" b="1" i="1" dirty="0" err="1" smtClean="0"/>
              <a:t>осигуряване</a:t>
            </a:r>
            <a:r>
              <a:rPr lang="ru-RU" sz="1600" b="1" i="1" dirty="0" smtClean="0"/>
              <a:t> на </a:t>
            </a:r>
            <a:r>
              <a:rPr lang="ru-RU" sz="1600" b="1" i="1" dirty="0" err="1" smtClean="0"/>
              <a:t>необходимото</a:t>
            </a:r>
            <a:r>
              <a:rPr lang="ru-RU" sz="1600" b="1" i="1" dirty="0" smtClean="0"/>
              <a:t> </a:t>
            </a:r>
            <a:r>
              <a:rPr lang="ru-RU" sz="1600" b="1" i="1" dirty="0" err="1" smtClean="0"/>
              <a:t>оборудване</a:t>
            </a:r>
            <a:r>
              <a:rPr lang="ru-RU" sz="1600" b="1" i="1" dirty="0" smtClean="0"/>
              <a:t> и за  </a:t>
            </a:r>
            <a:r>
              <a:rPr lang="ru-RU" sz="1600" b="1" i="1" dirty="0" err="1" smtClean="0"/>
              <a:t>проектиране</a:t>
            </a:r>
            <a:r>
              <a:rPr lang="ru-RU" sz="1600" b="1" i="1" dirty="0" smtClean="0"/>
              <a:t> и </a:t>
            </a:r>
            <a:r>
              <a:rPr lang="ru-RU" sz="1600" b="1" i="1" dirty="0" err="1" smtClean="0"/>
              <a:t>изграждане</a:t>
            </a:r>
            <a:r>
              <a:rPr lang="ru-RU" sz="1600" b="1" i="1" dirty="0" smtClean="0"/>
              <a:t> на </a:t>
            </a:r>
            <a:r>
              <a:rPr lang="ru-RU" sz="1600" b="1" i="1" dirty="0" err="1" smtClean="0">
                <a:solidFill>
                  <a:srgbClr val="00B0F0"/>
                </a:solidFill>
              </a:rPr>
              <a:t>компостиращи</a:t>
            </a:r>
            <a:r>
              <a:rPr lang="ru-RU" sz="1600" b="1" i="1" dirty="0" smtClean="0">
                <a:solidFill>
                  <a:srgbClr val="00B0F0"/>
                </a:solidFill>
              </a:rPr>
              <a:t> </a:t>
            </a:r>
            <a:r>
              <a:rPr lang="ru-RU" sz="1600" b="1" i="1" dirty="0" err="1" smtClean="0">
                <a:solidFill>
                  <a:srgbClr val="00B0F0"/>
                </a:solidFill>
              </a:rPr>
              <a:t>инсталации</a:t>
            </a:r>
            <a:r>
              <a:rPr lang="ru-RU" sz="1600" b="1" i="1" dirty="0" smtClean="0">
                <a:solidFill>
                  <a:srgbClr val="00B0F0"/>
                </a:solidFill>
              </a:rPr>
              <a:t> </a:t>
            </a:r>
            <a:r>
              <a:rPr lang="ru-RU" sz="1600" b="1" i="1" dirty="0" smtClean="0"/>
              <a:t>за </a:t>
            </a:r>
            <a:r>
              <a:rPr lang="ru-RU" sz="1600" b="1" i="1" dirty="0" err="1" smtClean="0"/>
              <a:t>разделно</a:t>
            </a:r>
            <a:r>
              <a:rPr lang="ru-RU" sz="1600" b="1" i="1" dirty="0" smtClean="0"/>
              <a:t> </a:t>
            </a:r>
            <a:r>
              <a:rPr lang="ru-RU" sz="1600" b="1" i="1" dirty="0" err="1" smtClean="0"/>
              <a:t>събрани</a:t>
            </a:r>
            <a:r>
              <a:rPr lang="ru-RU" sz="1600" b="1" i="1" dirty="0" smtClean="0"/>
              <a:t> зелени и /или </a:t>
            </a:r>
            <a:r>
              <a:rPr lang="ru-RU" sz="1600" b="1" i="1" dirty="0" err="1" smtClean="0"/>
              <a:t>биоразградими</a:t>
            </a:r>
            <a:r>
              <a:rPr lang="ru-RU" sz="1600" b="1" i="1" dirty="0" smtClean="0"/>
              <a:t> </a:t>
            </a:r>
            <a:r>
              <a:rPr lang="ru-RU" sz="1600" b="1" i="1" dirty="0" err="1" smtClean="0"/>
              <a:t>битови</a:t>
            </a:r>
            <a:r>
              <a:rPr lang="ru-RU" sz="1600" b="1" i="1" dirty="0" smtClean="0"/>
              <a:t> </a:t>
            </a:r>
            <a:r>
              <a:rPr lang="ru-RU" sz="1600" b="1" i="1" dirty="0" err="1" smtClean="0"/>
              <a:t>отпадъци</a:t>
            </a:r>
            <a:r>
              <a:rPr lang="ru-RU" sz="1600" b="1" i="1" dirty="0" smtClean="0"/>
              <a:t> и за на </a:t>
            </a:r>
            <a:r>
              <a:rPr lang="ru-RU" sz="1600" b="1" i="1" dirty="0" err="1" smtClean="0"/>
              <a:t>съоръжения</a:t>
            </a:r>
            <a:r>
              <a:rPr lang="ru-RU" sz="1600" b="1" i="1" dirty="0" smtClean="0"/>
              <a:t> и техника за </a:t>
            </a:r>
            <a:r>
              <a:rPr lang="ru-RU" sz="1600" b="1" i="1" dirty="0" err="1" smtClean="0"/>
              <a:t>разделно</a:t>
            </a:r>
            <a:r>
              <a:rPr lang="ru-RU" sz="1600" b="1" i="1" dirty="0" smtClean="0"/>
              <a:t> </a:t>
            </a:r>
            <a:r>
              <a:rPr lang="ru-RU" sz="1600" b="1" i="1" dirty="0" err="1" smtClean="0"/>
              <a:t>събиране</a:t>
            </a:r>
            <a:r>
              <a:rPr lang="ru-RU" sz="1600" b="1" i="1" dirty="0" smtClean="0"/>
              <a:t> на зелени и </a:t>
            </a:r>
            <a:r>
              <a:rPr lang="ru-RU" sz="1600" b="1" i="1" dirty="0" err="1" smtClean="0"/>
              <a:t>биоразградими</a:t>
            </a:r>
            <a:r>
              <a:rPr lang="ru-RU" sz="1600" b="1" i="1" dirty="0" smtClean="0"/>
              <a:t> </a:t>
            </a:r>
            <a:r>
              <a:rPr lang="ru-RU" sz="1600" b="1" i="1" dirty="0" err="1" smtClean="0"/>
              <a:t>битови</a:t>
            </a:r>
            <a:r>
              <a:rPr lang="ru-RU" sz="1600" b="1" i="1" dirty="0" smtClean="0"/>
              <a:t> </a:t>
            </a:r>
            <a:r>
              <a:rPr lang="ru-RU" sz="1600" b="1" i="1" dirty="0" err="1" smtClean="0"/>
              <a:t>отпадъци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Обща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стойност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- 131 040 610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лв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.;  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Бенефициенти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-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общини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475656" y="1136741"/>
            <a:ext cx="6786560" cy="44752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2016 год.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123207" cy="91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156" y="25893"/>
            <a:ext cx="933494" cy="1026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566" y="260648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369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3" y="1916832"/>
            <a:ext cx="169368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705331" y="1700809"/>
            <a:ext cx="7350949" cy="42484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1.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П</a:t>
            </a:r>
            <a:r>
              <a:rPr lang="bg-BG" sz="1600" dirty="0" err="1" smtClean="0"/>
              <a:t>роцедура</a:t>
            </a:r>
            <a:r>
              <a:rPr lang="bg-BG" sz="1600" dirty="0" smtClean="0"/>
              <a:t> </a:t>
            </a:r>
            <a:r>
              <a:rPr lang="bg-BG" sz="1600" dirty="0"/>
              <a:t>на </a:t>
            </a:r>
            <a:r>
              <a:rPr lang="bg-BG" sz="1600" u="sng" dirty="0"/>
              <a:t>директно предоставяне</a:t>
            </a:r>
            <a:r>
              <a:rPr lang="bg-BG" sz="1600" dirty="0"/>
              <a:t> </a:t>
            </a:r>
            <a:r>
              <a:rPr lang="bg-BG" sz="1600" i="1" dirty="0"/>
              <a:t>„</a:t>
            </a:r>
            <a:r>
              <a:rPr lang="bg-BG" sz="1600" b="1" i="1" dirty="0"/>
              <a:t>Проектиране и изграждане на </a:t>
            </a:r>
            <a:r>
              <a:rPr lang="bg-BG" sz="1600" b="1" i="1" dirty="0">
                <a:solidFill>
                  <a:srgbClr val="00B0F0"/>
                </a:solidFill>
              </a:rPr>
              <a:t>анаеробни инсталации </a:t>
            </a:r>
            <a:r>
              <a:rPr lang="bg-BG" sz="1600" b="1" i="1" dirty="0"/>
              <a:t>за разделно събрани </a:t>
            </a:r>
            <a:r>
              <a:rPr lang="bg-BG" sz="1600" b="1" i="1" dirty="0" err="1"/>
              <a:t>биоразградими</a:t>
            </a:r>
            <a:r>
              <a:rPr lang="bg-BG" sz="1600" b="1" i="1" dirty="0"/>
              <a:t>  </a:t>
            </a:r>
            <a:r>
              <a:rPr lang="bg-BG" sz="1600" b="1" i="1" dirty="0" smtClean="0"/>
              <a:t>отпадъци</a:t>
            </a:r>
            <a:r>
              <a:rPr lang="bg-BG" sz="1600" i="1" dirty="0"/>
              <a:t>“</a:t>
            </a:r>
            <a:r>
              <a:rPr lang="bg-BG" sz="1600" dirty="0"/>
              <a:t>.</a:t>
            </a: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Обща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стойност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 101 703 160 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лв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.; 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Бенефициенти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-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общини</a:t>
            </a:r>
            <a:endParaRPr lang="bg-BG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bg-BG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2.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Процедура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</a:t>
            </a:r>
            <a:r>
              <a:rPr lang="ru-RU" sz="1600" u="sng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директно</a:t>
            </a:r>
            <a:r>
              <a:rPr lang="ru-RU" sz="16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u="sng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предоставяне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„</a:t>
            </a:r>
            <a:r>
              <a:rPr lang="ru-RU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Проектиране</a:t>
            </a:r>
            <a:r>
              <a:rPr lang="ru-RU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и </a:t>
            </a:r>
            <a:r>
              <a:rPr lang="ru-RU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изграждане</a:t>
            </a:r>
            <a:r>
              <a:rPr lang="ru-RU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инсталация</a:t>
            </a:r>
            <a:r>
              <a:rPr lang="ru-RU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за </a:t>
            </a:r>
            <a:r>
              <a:rPr lang="ru-RU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комбинирано</a:t>
            </a:r>
            <a:r>
              <a:rPr lang="ru-RU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производство на </a:t>
            </a:r>
            <a:r>
              <a:rPr lang="ru-RU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енергия</a:t>
            </a:r>
            <a:r>
              <a:rPr lang="ru-RU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в София с </a:t>
            </a:r>
            <a:r>
              <a:rPr lang="ru-RU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оползотворяване</a:t>
            </a:r>
            <a:r>
              <a:rPr lang="ru-RU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RDF – </a:t>
            </a:r>
            <a:r>
              <a:rPr lang="ru-RU" sz="1600" b="1" i="1" dirty="0" err="1">
                <a:solidFill>
                  <a:srgbClr val="00B0F0"/>
                </a:solidFill>
              </a:rPr>
              <a:t>трета</a:t>
            </a:r>
            <a:r>
              <a:rPr lang="ru-RU" sz="1600" b="1" i="1" dirty="0">
                <a:solidFill>
                  <a:srgbClr val="00B0F0"/>
                </a:solidFill>
              </a:rPr>
              <a:t> фаза на </a:t>
            </a:r>
            <a:r>
              <a:rPr lang="ru-RU" sz="1600" b="1" i="1" dirty="0" err="1">
                <a:solidFill>
                  <a:srgbClr val="00B0F0"/>
                </a:solidFill>
              </a:rPr>
              <a:t>интегрирана</a:t>
            </a:r>
            <a:r>
              <a:rPr lang="ru-RU" sz="1600" b="1" i="1" dirty="0">
                <a:solidFill>
                  <a:srgbClr val="00B0F0"/>
                </a:solidFill>
              </a:rPr>
              <a:t> система от </a:t>
            </a:r>
            <a:r>
              <a:rPr lang="ru-RU" sz="1600" b="1" i="1" dirty="0" err="1">
                <a:solidFill>
                  <a:srgbClr val="00B0F0"/>
                </a:solidFill>
              </a:rPr>
              <a:t>съоръжения</a:t>
            </a:r>
            <a:r>
              <a:rPr lang="ru-RU" sz="1600" b="1" i="1" dirty="0">
                <a:solidFill>
                  <a:srgbClr val="00B0F0"/>
                </a:solidFill>
              </a:rPr>
              <a:t> за </a:t>
            </a:r>
            <a:r>
              <a:rPr lang="ru-RU" sz="1600" b="1" i="1" dirty="0" err="1">
                <a:solidFill>
                  <a:srgbClr val="00B0F0"/>
                </a:solidFill>
              </a:rPr>
              <a:t>третиране</a:t>
            </a:r>
            <a:r>
              <a:rPr lang="ru-RU" sz="1600" b="1" i="1" dirty="0">
                <a:solidFill>
                  <a:srgbClr val="00B0F0"/>
                </a:solidFill>
              </a:rPr>
              <a:t> на </a:t>
            </a:r>
            <a:r>
              <a:rPr lang="ru-RU" sz="1600" b="1" i="1" dirty="0" err="1">
                <a:solidFill>
                  <a:srgbClr val="00B0F0"/>
                </a:solidFill>
              </a:rPr>
              <a:t>битовите</a:t>
            </a:r>
            <a:r>
              <a:rPr lang="ru-RU" sz="1600" b="1" i="1" dirty="0">
                <a:solidFill>
                  <a:srgbClr val="00B0F0"/>
                </a:solidFill>
              </a:rPr>
              <a:t> </a:t>
            </a:r>
            <a:r>
              <a:rPr lang="ru-RU" sz="1600" b="1" i="1" dirty="0" err="1">
                <a:solidFill>
                  <a:srgbClr val="00B0F0"/>
                </a:solidFill>
              </a:rPr>
              <a:t>отпадъци</a:t>
            </a:r>
            <a:r>
              <a:rPr lang="ru-RU" sz="1600" b="1" i="1" dirty="0">
                <a:solidFill>
                  <a:srgbClr val="00B0F0"/>
                </a:solidFill>
              </a:rPr>
              <a:t> на </a:t>
            </a:r>
            <a:r>
              <a:rPr lang="ru-RU" sz="1600" b="1" i="1" dirty="0" err="1">
                <a:solidFill>
                  <a:srgbClr val="00B0F0"/>
                </a:solidFill>
              </a:rPr>
              <a:t>Столична</a:t>
            </a:r>
            <a:r>
              <a:rPr lang="ru-RU" sz="1600" b="1" i="1" dirty="0">
                <a:solidFill>
                  <a:srgbClr val="00B0F0"/>
                </a:solidFill>
              </a:rPr>
              <a:t> община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“. </a:t>
            </a: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Обща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стойност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Общият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размер на БФП  по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процедурата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ще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бъде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определен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въз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основа на АРП на проекта и след анализ за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приложимостта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законодателството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за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държавни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помощи,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планиран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за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извършване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от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Джаспърс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  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Бенефициент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Столична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община</a:t>
            </a:r>
          </a:p>
          <a:p>
            <a:pPr marL="0" indent="0">
              <a:buNone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Процедура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 подбор на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проекти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„</a:t>
            </a:r>
            <a:r>
              <a:rPr lang="ru-RU" sz="1600" b="1" i="1" dirty="0" err="1"/>
              <a:t>Изпълнение</a:t>
            </a:r>
            <a:r>
              <a:rPr lang="ru-RU" sz="1600" b="1" i="1" dirty="0"/>
              <a:t> на </a:t>
            </a:r>
            <a:r>
              <a:rPr lang="ru-RU" sz="1600" b="1" i="1" dirty="0" err="1">
                <a:solidFill>
                  <a:srgbClr val="00B0F0"/>
                </a:solidFill>
              </a:rPr>
              <a:t>демонстрационни</a:t>
            </a:r>
            <a:r>
              <a:rPr lang="ru-RU" sz="1600" b="1" i="1" dirty="0" smtClean="0">
                <a:solidFill>
                  <a:srgbClr val="00B0F0"/>
                </a:solidFill>
              </a:rPr>
              <a:t>/ </a:t>
            </a:r>
            <a:r>
              <a:rPr lang="ru-RU" sz="1600" b="1" i="1" dirty="0" err="1" smtClean="0">
                <a:solidFill>
                  <a:srgbClr val="00B0F0"/>
                </a:solidFill>
              </a:rPr>
              <a:t>пилотни</a:t>
            </a:r>
            <a:r>
              <a:rPr lang="ru-RU" sz="1600" b="1" i="1" dirty="0" smtClean="0">
                <a:solidFill>
                  <a:srgbClr val="00B0F0"/>
                </a:solidFill>
              </a:rPr>
              <a:t> </a:t>
            </a:r>
            <a:r>
              <a:rPr lang="ru-RU" sz="1600" b="1" i="1" dirty="0" err="1">
                <a:solidFill>
                  <a:srgbClr val="00B0F0"/>
                </a:solidFill>
              </a:rPr>
              <a:t>проекти</a:t>
            </a:r>
            <a:r>
              <a:rPr lang="ru-RU" sz="1600" b="1" i="1" dirty="0"/>
              <a:t> в </a:t>
            </a:r>
            <a:r>
              <a:rPr lang="ru-RU" sz="1600" b="1" i="1" dirty="0" err="1"/>
              <a:t>областта</a:t>
            </a:r>
            <a:r>
              <a:rPr lang="ru-RU" sz="1600" b="1" i="1" dirty="0"/>
              <a:t> на </a:t>
            </a:r>
            <a:r>
              <a:rPr lang="ru-RU" sz="1600" b="1" i="1" dirty="0" err="1"/>
              <a:t>управлението</a:t>
            </a:r>
            <a:r>
              <a:rPr lang="ru-RU" sz="1600" b="1" i="1" dirty="0"/>
              <a:t> на </a:t>
            </a:r>
            <a:r>
              <a:rPr lang="ru-RU" sz="1600" b="1" i="1" dirty="0" err="1" smtClean="0"/>
              <a:t>отпадъците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 </a:t>
            </a: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Обща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стойност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- 9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779 150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лв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.; 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Бенефициенти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общини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бизнес и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НПО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88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043608" y="1253284"/>
            <a:ext cx="6840760" cy="44752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2017 год.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369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181352"/>
            <a:ext cx="3934979" cy="2998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331640" y="1916833"/>
            <a:ext cx="7501678" cy="25922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1.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Процедура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 </a:t>
            </a:r>
            <a:r>
              <a:rPr lang="ru-RU" sz="16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подбор на </a:t>
            </a:r>
            <a:r>
              <a:rPr lang="ru-RU" sz="1600" u="sng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проекти</a:t>
            </a:r>
            <a:r>
              <a:rPr lang="ru-RU" sz="16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„</a:t>
            </a:r>
            <a:r>
              <a:rPr lang="ru-RU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Проектиране</a:t>
            </a:r>
            <a:r>
              <a:rPr lang="ru-RU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и </a:t>
            </a:r>
            <a:r>
              <a:rPr lang="ru-RU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изграждане</a:t>
            </a:r>
            <a:r>
              <a:rPr lang="ru-RU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600" b="1" i="1" dirty="0" err="1">
                <a:solidFill>
                  <a:srgbClr val="00B0F0"/>
                </a:solidFill>
              </a:rPr>
              <a:t>инсталации</a:t>
            </a:r>
            <a:r>
              <a:rPr lang="ru-RU" sz="1600" b="1" i="1" dirty="0">
                <a:solidFill>
                  <a:srgbClr val="00B0F0"/>
                </a:solidFill>
              </a:rPr>
              <a:t> за </a:t>
            </a:r>
            <a:r>
              <a:rPr lang="ru-RU" sz="1600" b="1" i="1" dirty="0" err="1">
                <a:solidFill>
                  <a:srgbClr val="00B0F0"/>
                </a:solidFill>
              </a:rPr>
              <a:t>предварително</a:t>
            </a:r>
            <a:r>
              <a:rPr lang="ru-RU" sz="1600" b="1" i="1" dirty="0">
                <a:solidFill>
                  <a:srgbClr val="00B0F0"/>
                </a:solidFill>
              </a:rPr>
              <a:t> </a:t>
            </a:r>
            <a:r>
              <a:rPr lang="ru-RU" sz="1600" b="1" i="1" dirty="0" err="1">
                <a:solidFill>
                  <a:srgbClr val="00B0F0"/>
                </a:solidFill>
              </a:rPr>
              <a:t>третиране</a:t>
            </a:r>
            <a:r>
              <a:rPr lang="ru-RU" sz="1600" b="1" i="1" dirty="0">
                <a:solidFill>
                  <a:srgbClr val="00B0F0"/>
                </a:solidFill>
              </a:rPr>
              <a:t> </a:t>
            </a:r>
            <a:r>
              <a:rPr lang="ru-RU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</a:t>
            </a:r>
            <a:r>
              <a:rPr lang="ru-RU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битови</a:t>
            </a:r>
            <a:r>
              <a:rPr lang="ru-RU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отпадъци</a:t>
            </a:r>
            <a:r>
              <a:rPr lang="ru-RU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вкл. </a:t>
            </a:r>
            <a:r>
              <a:rPr lang="ru-RU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осигуряване</a:t>
            </a:r>
            <a:r>
              <a:rPr lang="ru-RU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необходимото</a:t>
            </a:r>
            <a:r>
              <a:rPr lang="ru-RU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оборудване</a:t>
            </a: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“.    </a:t>
            </a:r>
            <a:endParaRPr lang="ru-RU" sz="16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Обща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стойност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предстои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уточняване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 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Бенефициенти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-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общини</a:t>
            </a:r>
            <a:endParaRPr lang="bg-BG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bg-BG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2.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„</a:t>
            </a:r>
            <a:r>
              <a:rPr lang="ru-RU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Проектиране</a:t>
            </a:r>
            <a:r>
              <a:rPr lang="ru-RU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и </a:t>
            </a:r>
            <a:r>
              <a:rPr lang="ru-RU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изграждане</a:t>
            </a:r>
            <a:r>
              <a:rPr lang="ru-RU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sz="1600" b="1" i="1" dirty="0" err="1">
                <a:solidFill>
                  <a:srgbClr val="00B0F0"/>
                </a:solidFill>
              </a:rPr>
              <a:t>центрове</a:t>
            </a:r>
            <a:r>
              <a:rPr lang="ru-RU" sz="1600" b="1" i="1" dirty="0">
                <a:solidFill>
                  <a:srgbClr val="00B0F0"/>
                </a:solidFill>
              </a:rPr>
              <a:t> за повторна </a:t>
            </a:r>
            <a:r>
              <a:rPr lang="ru-RU" sz="1600" b="1" i="1" dirty="0" err="1">
                <a:solidFill>
                  <a:srgbClr val="00B0F0"/>
                </a:solidFill>
              </a:rPr>
              <a:t>употреба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–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 - </a:t>
            </a:r>
            <a:r>
              <a:rPr lang="ru-RU" sz="16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финансов инструмент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        Обща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стойност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 44 566 844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лв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.;  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                                             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Бенефициенти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–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общини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бизнес и НПО</a:t>
            </a: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66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БЛАГОДАРЯ ЗА ВНИМАНИЕТО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ope@moew.government.bg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://ope.moew.government.bg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12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1319</TotalTime>
  <Words>174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 Стратегически план за изпълнение на приоритетна ос 2 „Отпадъци“  на ОПОС 2014-2020 г.   </vt:lpstr>
      <vt:lpstr>2015 год.</vt:lpstr>
      <vt:lpstr>2016 год.</vt:lpstr>
      <vt:lpstr>2017 год.</vt:lpstr>
      <vt:lpstr> БЛАГОДАРЯ ЗА ВНИМАНИЕТО   ope@moew.government.bg  http://ope.moew.government.bg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NMihova</dc:creator>
  <cp:lastModifiedBy>Programming</cp:lastModifiedBy>
  <cp:revision>96</cp:revision>
  <dcterms:created xsi:type="dcterms:W3CDTF">2015-09-08T07:54:54Z</dcterms:created>
  <dcterms:modified xsi:type="dcterms:W3CDTF">2015-10-07T06:58:38Z</dcterms:modified>
</cp:coreProperties>
</file>