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0" r:id="rId3"/>
    <p:sldId id="271" r:id="rId4"/>
    <p:sldId id="276" r:id="rId5"/>
    <p:sldId id="279" r:id="rId6"/>
    <p:sldId id="280" r:id="rId7"/>
    <p:sldId id="281" r:id="rId8"/>
    <p:sldId id="283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43" autoAdjust="0"/>
  </p:normalViewPr>
  <p:slideViewPr>
    <p:cSldViewPr>
      <p:cViewPr>
        <p:scale>
          <a:sx n="100" d="100"/>
          <a:sy n="100" d="100"/>
        </p:scale>
        <p:origin x="-1308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ope@moew.government.b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8609" y="1289261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Стратегически план за изпълнение на приоритетна ос 3 „Натура 2000 и биоразнообразие“</a:t>
            </a:r>
            <a:br>
              <a:rPr lang="bg-BG" sz="3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ОПОС 2014-2020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5157192"/>
            <a:ext cx="9108504" cy="171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550" y="3212976"/>
            <a:ext cx="3816424" cy="23318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08104" y="5673993"/>
            <a:ext cx="3639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Трето заседание на </a:t>
            </a:r>
          </a:p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Комитет за наблюдение </a:t>
            </a:r>
          </a:p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ОПОС 2014-2020 г.,</a:t>
            </a:r>
          </a:p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08 октомври 2015 г.</a:t>
            </a: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1484784"/>
            <a:ext cx="8075240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Обявяването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на 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процедурите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за периода 2015 – 2020 г. е 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обвързано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с :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cs typeface="Aharoni" panose="02010803020104030203" pitchFamily="2" charset="-79"/>
            </a:endParaRPr>
          </a:p>
          <a:p>
            <a:pPr algn="just"/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ангажименти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съгласно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Директива за хабитатите и Директива за 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птиците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cs typeface="Aharoni" panose="02010803020104030203" pitchFamily="2" charset="-79"/>
            </a:endParaRPr>
          </a:p>
          <a:p>
            <a:pPr algn="just"/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постигане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на целите на 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индикаторите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по ОПОС 2014 – 2020 г.</a:t>
            </a:r>
          </a:p>
          <a:p>
            <a:pPr algn="just"/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необходимост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от активно и 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ефективно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управление на 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мрежата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Натура 2000</a:t>
            </a:r>
          </a:p>
          <a:p>
            <a:pPr algn="just"/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актуализация на 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мерките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в 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Националната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haroni" panose="02010803020104030203" pitchFamily="2" charset="-79"/>
              </a:rPr>
              <a:t> приоритетна рамка за действие за Натура 2000</a:t>
            </a: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4" y="5013176"/>
            <a:ext cx="9108504" cy="182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4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2060848"/>
            <a:ext cx="8075240" cy="424847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Развитие на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управленски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подход за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мрежата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НАТУРА 2000 и за управление на НПРД</a:t>
            </a:r>
          </a:p>
          <a:p>
            <a:pPr algn="just"/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процедурата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 980 000 </a:t>
            </a:r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/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дирекция НСЗП в МОСВ </a:t>
            </a:r>
          </a:p>
          <a:p>
            <a:pPr marL="0" indent="0" algn="just">
              <a:buNone/>
            </a:pPr>
            <a:endParaRPr lang="ru-RU" sz="23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Определяне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допълване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мрежата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от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морски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защитени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зони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Анализи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проучвания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видове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природни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местообитания, предмет на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докладване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по чл. 17 от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Директивата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местообитанията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чл. 12 от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Директивата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птиците</a:t>
            </a:r>
            <a:endParaRPr lang="ru-RU" sz="23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23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</a:t>
            </a:r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процедурата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 35 204 940 </a:t>
            </a:r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/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дирекция НСЗП в МОСВ и ИАОС</a:t>
            </a:r>
          </a:p>
          <a:p>
            <a:pPr marL="0" indent="0" algn="just">
              <a:buNone/>
            </a:pPr>
            <a:endParaRPr lang="ru-RU" sz="23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Дейности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природозащитното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състояние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видове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местообитания в </a:t>
            </a:r>
            <a:r>
              <a:rPr lang="ru-RU" sz="23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мрежата</a:t>
            </a:r>
            <a:r>
              <a:rPr lang="ru-RU" sz="2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Натура 2000</a:t>
            </a:r>
          </a:p>
          <a:p>
            <a:pPr algn="just"/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процедурата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 34 525 822 </a:t>
            </a:r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/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структури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МОСВ и МЗХ, ЮЛНЦ, </a:t>
            </a:r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23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научни</a:t>
            </a:r>
            <a:r>
              <a:rPr lang="ru-RU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3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институти</a:t>
            </a:r>
            <a:endParaRPr lang="bg-BG" sz="2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44000" cy="47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>
            <a:spLocks noGrp="1"/>
          </p:cNvSpPr>
          <p:nvPr>
            <p:ph type="title"/>
          </p:nvPr>
        </p:nvSpPr>
        <p:spPr>
          <a:xfrm>
            <a:off x="971599" y="1360503"/>
            <a:ext cx="7650113" cy="48432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2015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69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2132856"/>
            <a:ext cx="8075240" cy="417646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Повишаване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информираността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заинтересованите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страни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мрежата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Натура 2000</a:t>
            </a:r>
          </a:p>
          <a:p>
            <a:pPr algn="just"/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процедурата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 4 300 000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/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дирекция НСЗП в МОСВ</a:t>
            </a:r>
          </a:p>
          <a:p>
            <a:pPr marL="0" indent="0" algn="just">
              <a:buNone/>
            </a:pP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природозащитното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състояние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видове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в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мрежата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Натура 2000 чрез Подхода ВОМР</a:t>
            </a:r>
          </a:p>
          <a:p>
            <a:pPr algn="just"/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процедурата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 38 057 </a:t>
            </a:r>
            <a:r>
              <a:rPr lang="en-US" sz="1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ru-RU" sz="1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31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/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ЮЛНЦ,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МИГ</a:t>
            </a:r>
          </a:p>
          <a:p>
            <a:pPr marL="0" indent="0" algn="just">
              <a:buNone/>
            </a:pP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Дейности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подобряване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природозащитното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състояние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видове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местообитания в </a:t>
            </a:r>
            <a:r>
              <a:rPr lang="ru-RU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мрежата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Натура 2000</a:t>
            </a:r>
          </a:p>
          <a:p>
            <a:pPr algn="just"/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процедурата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 19 474 178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/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структури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МОСВ и МЗХ, ЮЛНЦ,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научни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институти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4000" cy="68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>
            <a:spLocks noGrp="1"/>
          </p:cNvSpPr>
          <p:nvPr>
            <p:ph type="title"/>
          </p:nvPr>
        </p:nvSpPr>
        <p:spPr>
          <a:xfrm>
            <a:off x="755575" y="1360503"/>
            <a:ext cx="7920881" cy="48432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</a:t>
            </a:r>
            <a:r>
              <a:rPr lang="en-US" sz="2400" b="1" i="1" u="sng" dirty="0" smtClean="0">
                <a:solidFill>
                  <a:srgbClr val="00B050"/>
                </a:solidFill>
              </a:rPr>
              <a:t>6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18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2132856"/>
            <a:ext cx="8075240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bg-BG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bg-BG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Подкрепа за развитие и управление на екосистемни услуги</a:t>
            </a:r>
          </a:p>
          <a:p>
            <a:pPr marL="0" indent="0" algn="just">
              <a:buNone/>
            </a:pPr>
            <a:endParaRPr lang="bg-BG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bg-BG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 на процедурата </a:t>
            </a:r>
            <a:r>
              <a:rPr lang="bg-BG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 5 867 490 лв</a:t>
            </a:r>
            <a:r>
              <a:rPr lang="bg-BG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/>
            <a:r>
              <a:rPr lang="bg-BG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 – структури на МОСВ и МЗХ</a:t>
            </a: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9144000" cy="176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>
            <a:spLocks noGrp="1"/>
          </p:cNvSpPr>
          <p:nvPr>
            <p:ph type="title"/>
          </p:nvPr>
        </p:nvSpPr>
        <p:spPr>
          <a:xfrm>
            <a:off x="683567" y="1360503"/>
            <a:ext cx="7938145" cy="55632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</a:t>
            </a:r>
            <a:r>
              <a:rPr lang="en-US" sz="2400" b="1" i="1" u="sng" dirty="0" smtClean="0">
                <a:solidFill>
                  <a:srgbClr val="00B050"/>
                </a:solidFill>
              </a:rPr>
              <a:t>7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44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2132856"/>
            <a:ext cx="8075240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Изготвяне/ актуализиране/ хармонизиране на планове за управление на ЗЗ, планове за действие за видове и други стратегически документи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bg-BG" sz="19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bg-BG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 на процедурата </a:t>
            </a:r>
            <a:r>
              <a:rPr lang="bg-BG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 23 469 960 лв</a:t>
            </a:r>
            <a:r>
              <a:rPr lang="bg-BG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r>
              <a:rPr lang="bg-BG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 -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bg-BG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структури на МОСВ и МЗХ, ЮЛНЦ, общини, научни институти, органи за управление на защитени зони, структура за управление на Натура 2000</a:t>
            </a: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9144000" cy="176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7848872" cy="50405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</a:t>
            </a:r>
            <a:r>
              <a:rPr lang="en-US" sz="2400" b="1" i="1" u="sng" dirty="0" smtClean="0">
                <a:solidFill>
                  <a:srgbClr val="00B050"/>
                </a:solidFill>
              </a:rPr>
              <a:t>8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2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2132856"/>
            <a:ext cx="8075240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ru-RU" sz="19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Техническа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помощ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9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подпомагане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управлението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9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мрежата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Натура 2000</a:t>
            </a:r>
          </a:p>
          <a:p>
            <a:pPr algn="just"/>
            <a:r>
              <a:rPr lang="ru-RU" sz="1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</a:t>
            </a:r>
            <a:r>
              <a:rPr lang="ru-RU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процедурата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 17 411 303 </a:t>
            </a:r>
            <a:r>
              <a:rPr lang="ru-RU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/>
            <a:r>
              <a:rPr lang="ru-RU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 </a:t>
            </a:r>
            <a:r>
              <a:rPr lang="ru-RU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органът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ru-RU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органите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управление на Натура 2000 </a:t>
            </a:r>
          </a:p>
          <a:p>
            <a:pPr marL="0" indent="0" algn="just">
              <a:buNone/>
            </a:pPr>
            <a:endParaRPr lang="ru-RU" sz="19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</a:t>
            </a:r>
            <a:r>
              <a:rPr lang="ru-RU" sz="19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Техническа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помощ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9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подпомагане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управлението</a:t>
            </a:r>
            <a:r>
              <a:rPr lang="ru-RU" sz="1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НПРД и НИКС</a:t>
            </a:r>
          </a:p>
          <a:p>
            <a:pPr algn="just"/>
            <a:r>
              <a:rPr lang="ru-RU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процедурата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 14 682 577 </a:t>
            </a:r>
            <a:r>
              <a:rPr lang="ru-RU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/>
            <a:r>
              <a:rPr lang="ru-RU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 </a:t>
            </a:r>
            <a:r>
              <a:rPr lang="bg-BG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</a:t>
            </a:r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управление на </a:t>
            </a:r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НПРД</a:t>
            </a:r>
            <a:endParaRPr lang="ru-RU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endParaRPr lang="ru-RU" sz="1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9144000" cy="176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>
            <a:spLocks noGrp="1"/>
          </p:cNvSpPr>
          <p:nvPr>
            <p:ph type="title"/>
          </p:nvPr>
        </p:nvSpPr>
        <p:spPr>
          <a:xfrm>
            <a:off x="755575" y="1556793"/>
            <a:ext cx="7866137" cy="4320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</a:t>
            </a:r>
            <a:r>
              <a:rPr lang="en-US" sz="2400" b="1" i="1" u="sng" dirty="0" smtClean="0">
                <a:solidFill>
                  <a:srgbClr val="00B050"/>
                </a:solidFill>
              </a:rPr>
              <a:t>9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0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2656" y="1178560"/>
            <a:ext cx="8229600" cy="1143000"/>
          </a:xfrm>
        </p:spPr>
        <p:txBody>
          <a:bodyPr>
            <a:normAutofit/>
          </a:bodyPr>
          <a:lstStyle/>
          <a:p>
            <a:r>
              <a:rPr lang="bg-BG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Стратегически план за изпълнение на приоритетна ос 3 „Натура 2000 и биоразнообразие“</a:t>
            </a:r>
            <a:endParaRPr lang="bg-BG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2132856"/>
            <a:ext cx="8075240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endParaRPr lang="bg-BG" sz="19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bg-BG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 необходимост през периода 2017 – 2019 г. ще бъде обявена процедура за допълване на сухоземната част от мрежата Натура 2000 на стойност 782 332 лв.</a:t>
            </a: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9144000" cy="176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5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494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 Стратегически план за изпълнение на приоритетна ос 3 „Натура 2000 и биоразнообразие“ ОПОС 2014-2020  </vt:lpstr>
      <vt:lpstr>PowerPoint Presentation</vt:lpstr>
      <vt:lpstr>2015 год.</vt:lpstr>
      <vt:lpstr>2016 год.</vt:lpstr>
      <vt:lpstr>2017 год.</vt:lpstr>
      <vt:lpstr>2018 год.</vt:lpstr>
      <vt:lpstr>2019 год.</vt:lpstr>
      <vt:lpstr>Стратегически план за изпълнение на приоритетна ос 3 „Натура 2000 и биоразнообразие“</vt:lpstr>
      <vt:lpstr> БЛАГОДАРЯ ЗА ВНИМАНИЕТО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Programming</cp:lastModifiedBy>
  <cp:revision>114</cp:revision>
  <dcterms:created xsi:type="dcterms:W3CDTF">2015-09-08T07:54:54Z</dcterms:created>
  <dcterms:modified xsi:type="dcterms:W3CDTF">2015-10-07T06:55:24Z</dcterms:modified>
</cp:coreProperties>
</file>