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92" r:id="rId3"/>
    <p:sldId id="405" r:id="rId4"/>
    <p:sldId id="418" r:id="rId5"/>
    <p:sldId id="406" r:id="rId6"/>
    <p:sldId id="408" r:id="rId7"/>
    <p:sldId id="409" r:id="rId8"/>
    <p:sldId id="419" r:id="rId9"/>
    <p:sldId id="410" r:id="rId10"/>
    <p:sldId id="411" r:id="rId11"/>
    <p:sldId id="412" r:id="rId12"/>
    <p:sldId id="413" r:id="rId13"/>
    <p:sldId id="414" r:id="rId14"/>
    <p:sldId id="417" r:id="rId15"/>
    <p:sldId id="398" r:id="rId16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17375E"/>
    <a:srgbClr val="CC3300"/>
    <a:srgbClr val="003300"/>
    <a:srgbClr val="663300"/>
    <a:srgbClr val="FFCC00"/>
    <a:srgbClr val="000066"/>
    <a:srgbClr val="000099"/>
    <a:srgbClr val="FF99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0" autoAdjust="0"/>
    <p:restoredTop sz="94911" autoAdjust="0"/>
  </p:normalViewPr>
  <p:slideViewPr>
    <p:cSldViewPr>
      <p:cViewPr>
        <p:scale>
          <a:sx n="80" d="100"/>
          <a:sy n="80" d="100"/>
        </p:scale>
        <p:origin x="-1974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t>07.10.2015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t>07.10.2015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2847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10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11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12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13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>
                <a:solidFill>
                  <a:prstClr val="black"/>
                </a:solidFill>
              </a:rPr>
              <a:pPr/>
              <a:t>14</a:t>
            </a:fld>
            <a:endParaRPr lang="bg-B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365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2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3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4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5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6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7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8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878FC3-8DF6-4737-9D4F-839897A6690C}" type="slidenum">
              <a:rPr lang="bg-BG" smtClean="0"/>
              <a:pPr>
                <a:defRPr/>
              </a:pPr>
              <a:t>9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648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099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939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817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19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977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00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46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0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69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500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973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669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715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0966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77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77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5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62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301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7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05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61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31CDB-9F6F-4F34-A203-4C73DD400C6E}" type="datetimeFigureOut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36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31CDB-9F6F-4F34-A203-4C73DD400C6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0D09-95BE-481B-84AB-35C029DC860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10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8197" y="4554196"/>
            <a:ext cx="86409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3600" dirty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ОПЕРАТИВНА</a:t>
            </a:r>
            <a:r>
              <a:rPr lang="bg-BG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bg-BG" sz="3600" dirty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ПРОГРАМА </a:t>
            </a:r>
            <a:endParaRPr lang="en-US" sz="3600" dirty="0" smtClean="0">
              <a:solidFill>
                <a:srgbClr val="00584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bg-BG" sz="3600" dirty="0" smtClean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„</a:t>
            </a:r>
            <a:r>
              <a:rPr lang="bg-BG" sz="3600" dirty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ОКОЛНА </a:t>
            </a:r>
            <a:r>
              <a:rPr lang="bg-BG" sz="3600" dirty="0" smtClean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СРЕДА</a:t>
            </a:r>
            <a:r>
              <a:rPr lang="en-US" sz="3600" dirty="0" smtClean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2014 – 2020</a:t>
            </a:r>
            <a:r>
              <a:rPr lang="bg-BG" sz="3600" dirty="0" smtClean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“</a:t>
            </a:r>
            <a:endParaRPr lang="bg-BG" sz="3600" dirty="0">
              <a:solidFill>
                <a:srgbClr val="00584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97" y="5759947"/>
            <a:ext cx="89644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2800" dirty="0" smtClean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ИНДИКАТИВНА ГОДИШНА РАБОТНА ПРОГРАМА ЗА 201</a:t>
            </a:r>
            <a:r>
              <a:rPr lang="en-US" sz="2800" dirty="0" smtClean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6</a:t>
            </a:r>
            <a:r>
              <a:rPr lang="bg-BG" sz="2800" dirty="0" smtClean="0">
                <a:solidFill>
                  <a:srgbClr val="0058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г.</a:t>
            </a:r>
            <a:endParaRPr lang="bg-BG" sz="2800" dirty="0">
              <a:solidFill>
                <a:srgbClr val="00584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97" y="403028"/>
            <a:ext cx="1513428" cy="12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SSyuleyman\Desktop\Untitle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40" y="424879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1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9796" y="1628800"/>
            <a:ext cx="8460432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ПОДОБРЯВАНЕ НА ПРИРОДОЗАЩИТНОТО СЪСТОЯНИЕ НА ВИДОВЕ И МЕСТООБИТАНИЯ В МРЕЖАТА НАТУРА 2000</a:t>
            </a:r>
          </a:p>
          <a:p>
            <a:pPr marL="0" lvl="1" algn="just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endParaRPr lang="ru-RU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ru-RU" sz="2000" dirty="0">
                <a:solidFill>
                  <a:srgbClr val="17375E"/>
                </a:solidFill>
              </a:rPr>
              <a:t>19 474 </a:t>
            </a:r>
            <a:r>
              <a:rPr lang="ru-RU" sz="2000" dirty="0" smtClean="0">
                <a:solidFill>
                  <a:srgbClr val="17375E"/>
                </a:solidFill>
              </a:rPr>
              <a:t>178 </a:t>
            </a:r>
            <a:r>
              <a:rPr lang="ru-RU" sz="2000" dirty="0" err="1" smtClean="0">
                <a:solidFill>
                  <a:srgbClr val="17375E"/>
                </a:solidFill>
              </a:rPr>
              <a:t>лв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 smtClean="0">
                <a:solidFill>
                  <a:srgbClr val="17375E"/>
                </a:solidFill>
              </a:rPr>
              <a:t>Структури </a:t>
            </a:r>
            <a:r>
              <a:rPr lang="ru-RU" sz="2000" dirty="0">
                <a:solidFill>
                  <a:srgbClr val="17375E"/>
                </a:solidFill>
              </a:rPr>
              <a:t>на МОСВ и МЗХ, ЮЛНЦ, общини, </a:t>
            </a:r>
            <a:r>
              <a:rPr lang="ru-RU" sz="2000" dirty="0" err="1">
                <a:solidFill>
                  <a:srgbClr val="17375E"/>
                </a:solidFill>
              </a:rPr>
              <a:t>научни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институти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Подобрено природозащитно състояние на видове и местообитания в мрежата Натура </a:t>
            </a:r>
            <a:r>
              <a:rPr lang="ru-RU" sz="2000" dirty="0" smtClean="0">
                <a:solidFill>
                  <a:srgbClr val="17375E"/>
                </a:solidFill>
              </a:rPr>
              <a:t>2000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>
                <a:solidFill>
                  <a:srgbClr val="17375E"/>
                </a:solidFill>
              </a:rPr>
              <a:t>Четвърто тримесечие на </a:t>
            </a:r>
            <a:r>
              <a:rPr lang="ru-RU" sz="2000" dirty="0" smtClean="0">
                <a:solidFill>
                  <a:srgbClr val="17375E"/>
                </a:solidFill>
              </a:rPr>
              <a:t>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ru-RU" altLang="en-US" sz="2000" b="1" dirty="0">
                <a:solidFill>
                  <a:srgbClr val="669900"/>
                </a:solidFill>
              </a:rPr>
              <a:t>Приоритетна ос 3 „Натура 2000 и биоразнообразие“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016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620" y="220967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730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9796" y="1843950"/>
            <a:ext cx="8460432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МЕРКИ ЗА ВЪВЕЖДАНЕ НА РЕШЕНИЯ ЗА ПРЕВЕНЦИЯ И УПРАВЛЕНИЕ НА РИСКА ОТ НАВОДНЕНИЯ, В Т. Ч. ЕКОСИСТЕМНО БАЗИРАНИ РЕШЕНИЯ</a:t>
            </a:r>
          </a:p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endParaRPr lang="ru-RU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ru-RU" sz="2000" dirty="0" smtClean="0">
                <a:solidFill>
                  <a:srgbClr val="17375E"/>
                </a:solidFill>
              </a:rPr>
              <a:t>20 </a:t>
            </a:r>
            <a:r>
              <a:rPr lang="ru-RU" sz="2000" dirty="0">
                <a:solidFill>
                  <a:srgbClr val="17375E"/>
                </a:solidFill>
              </a:rPr>
              <a:t>000 </a:t>
            </a:r>
            <a:r>
              <a:rPr lang="ru-RU" sz="2000" dirty="0" smtClean="0">
                <a:solidFill>
                  <a:srgbClr val="17375E"/>
                </a:solidFill>
              </a:rPr>
              <a:t>000 </a:t>
            </a:r>
            <a:r>
              <a:rPr lang="ru-RU" sz="2000" dirty="0" err="1" smtClean="0">
                <a:solidFill>
                  <a:srgbClr val="17375E"/>
                </a:solidFill>
              </a:rPr>
              <a:t>лв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 err="1">
                <a:solidFill>
                  <a:srgbClr val="17375E"/>
                </a:solidFill>
              </a:rPr>
              <a:t>Общини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Изграждане на зелена инфраструктура, </a:t>
            </a:r>
            <a:r>
              <a:rPr lang="ru-RU" sz="2000" dirty="0" err="1">
                <a:solidFill>
                  <a:srgbClr val="17375E"/>
                </a:solidFill>
              </a:rPr>
              <a:t>защитна</a:t>
            </a:r>
            <a:r>
              <a:rPr lang="ru-RU" sz="2000" dirty="0">
                <a:solidFill>
                  <a:srgbClr val="17375E"/>
                </a:solidFill>
              </a:rPr>
              <a:t> инфраструктура и </a:t>
            </a:r>
            <a:r>
              <a:rPr lang="ru-RU" sz="2000" dirty="0" err="1">
                <a:solidFill>
                  <a:srgbClr val="17375E"/>
                </a:solidFill>
              </a:rPr>
              <a:t>хидротехнически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съоръжения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 err="1" smtClean="0">
                <a:solidFill>
                  <a:srgbClr val="17375E"/>
                </a:solidFill>
              </a:rPr>
              <a:t>Първо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тримесечие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на </a:t>
            </a:r>
            <a:r>
              <a:rPr lang="ru-RU" sz="2000" dirty="0" smtClean="0">
                <a:solidFill>
                  <a:srgbClr val="17375E"/>
                </a:solidFill>
              </a:rPr>
              <a:t>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ru-RU" altLang="en-US" sz="2000" b="1" dirty="0">
                <a:solidFill>
                  <a:srgbClr val="669900"/>
                </a:solidFill>
              </a:rPr>
              <a:t>Приоритетна ос 4 „Превенция и управление на риска от наводнения и свлачища“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70" y="116632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571" y="276698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6419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-58662" y="-100364"/>
            <a:ext cx="9202661" cy="69583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3915" y="1772816"/>
            <a:ext cx="8460432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ИЗПЪЛНЕНИЕ НА ПРОУЧВАНИЯ И ОЦЕНКИ ВЪВ ВРЪЗКА С ВТОРИ ПУРН ЗА ПЕРИОДА 2021-2027 Г.</a:t>
            </a:r>
          </a:p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endParaRPr lang="ru-RU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ru-RU" sz="2000" dirty="0" smtClean="0">
                <a:solidFill>
                  <a:srgbClr val="17375E"/>
                </a:solidFill>
              </a:rPr>
              <a:t>7 000 000 </a:t>
            </a:r>
            <a:r>
              <a:rPr lang="ru-RU" sz="2000" dirty="0" err="1" smtClean="0">
                <a:solidFill>
                  <a:srgbClr val="17375E"/>
                </a:solidFill>
              </a:rPr>
              <a:t>лв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>
                <a:solidFill>
                  <a:srgbClr val="17375E"/>
                </a:solidFill>
              </a:rPr>
              <a:t>Дирекция „Управление на </a:t>
            </a:r>
            <a:r>
              <a:rPr lang="ru-RU" sz="2000" dirty="0" smtClean="0">
                <a:solidFill>
                  <a:srgbClr val="17375E"/>
                </a:solidFill>
              </a:rPr>
              <a:t>водите“ в МОСВ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Разработване</a:t>
            </a:r>
            <a:r>
              <a:rPr lang="ru-RU" sz="2000" dirty="0">
                <a:solidFill>
                  <a:srgbClr val="17375E"/>
                </a:solidFill>
              </a:rPr>
              <a:t> на ПУРН в </a:t>
            </a:r>
            <a:r>
              <a:rPr lang="ru-RU" sz="2000" dirty="0" err="1">
                <a:solidFill>
                  <a:srgbClr val="17375E"/>
                </a:solidFill>
              </a:rPr>
              <a:t>съответствие</a:t>
            </a:r>
            <a:r>
              <a:rPr lang="ru-RU" sz="2000" dirty="0">
                <a:solidFill>
                  <a:srgbClr val="17375E"/>
                </a:solidFill>
              </a:rPr>
              <a:t> с </a:t>
            </a:r>
            <a:r>
              <a:rPr lang="ru-RU" sz="2000" dirty="0" err="1">
                <a:solidFill>
                  <a:srgbClr val="17375E"/>
                </a:solidFill>
              </a:rPr>
              <a:t>Директивата</a:t>
            </a:r>
            <a:r>
              <a:rPr lang="ru-RU" sz="2000" dirty="0">
                <a:solidFill>
                  <a:srgbClr val="17375E"/>
                </a:solidFill>
              </a:rPr>
              <a:t> за </a:t>
            </a:r>
            <a:r>
              <a:rPr lang="ru-RU" sz="2000" dirty="0" err="1">
                <a:solidFill>
                  <a:srgbClr val="17375E"/>
                </a:solidFill>
              </a:rPr>
              <a:t>наводненията</a:t>
            </a:r>
            <a:r>
              <a:rPr lang="ru-RU" sz="2000" dirty="0">
                <a:solidFill>
                  <a:srgbClr val="17375E"/>
                </a:solidFill>
              </a:rPr>
              <a:t> и </a:t>
            </a:r>
            <a:r>
              <a:rPr lang="ru-RU" sz="2000" dirty="0" err="1">
                <a:solidFill>
                  <a:srgbClr val="17375E"/>
                </a:solidFill>
              </a:rPr>
              <a:t>Стратегията</a:t>
            </a:r>
            <a:r>
              <a:rPr lang="ru-RU" sz="2000" dirty="0">
                <a:solidFill>
                  <a:srgbClr val="17375E"/>
                </a:solidFill>
              </a:rPr>
              <a:t> за защита от бедствия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 err="1" smtClean="0">
                <a:solidFill>
                  <a:srgbClr val="17375E"/>
                </a:solidFill>
              </a:rPr>
              <a:t>Четвърто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тримесечие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на </a:t>
            </a:r>
            <a:r>
              <a:rPr lang="ru-RU" sz="2000" dirty="0" smtClean="0">
                <a:solidFill>
                  <a:srgbClr val="17375E"/>
                </a:solidFill>
              </a:rPr>
              <a:t>2016 </a:t>
            </a:r>
            <a:r>
              <a:rPr lang="ru-RU" sz="2000" dirty="0">
                <a:solidFill>
                  <a:srgbClr val="17375E"/>
                </a:solidFill>
              </a:rPr>
              <a:t>г.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78138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ru-RU" altLang="en-US" sz="2000" b="1" dirty="0">
                <a:solidFill>
                  <a:srgbClr val="669900"/>
                </a:solidFill>
              </a:rPr>
              <a:t>Приоритетна ос 4 „Превенция и управление на риска от наводнения и свлачища“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6" y="27781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250" y="116632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803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131" y="1340768"/>
            <a:ext cx="8460432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МЕРКИ ЗА ПОДОБРЯВАНЕ КАЧЕСТВОТО НА АТМОСФЕРНИЯ ВЪЗДУХ</a:t>
            </a:r>
          </a:p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endParaRPr lang="ru-RU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ru-RU" sz="2000" dirty="0" smtClean="0">
                <a:solidFill>
                  <a:srgbClr val="17375E"/>
                </a:solidFill>
              </a:rPr>
              <a:t>111 </a:t>
            </a:r>
            <a:r>
              <a:rPr lang="ru-RU" sz="2000" dirty="0">
                <a:solidFill>
                  <a:srgbClr val="17375E"/>
                </a:solidFill>
              </a:rPr>
              <a:t>000 </a:t>
            </a:r>
            <a:r>
              <a:rPr lang="ru-RU" sz="2000" dirty="0" smtClean="0">
                <a:solidFill>
                  <a:srgbClr val="17375E"/>
                </a:solidFill>
              </a:rPr>
              <a:t>000 </a:t>
            </a:r>
            <a:r>
              <a:rPr lang="ru-RU" sz="2000" dirty="0" err="1" smtClean="0">
                <a:solidFill>
                  <a:srgbClr val="17375E"/>
                </a:solidFill>
              </a:rPr>
              <a:t>лв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 err="1">
                <a:solidFill>
                  <a:srgbClr val="17375E"/>
                </a:solidFill>
              </a:rPr>
              <a:t>Общини</a:t>
            </a:r>
            <a:r>
              <a:rPr lang="ru-RU" sz="2000" dirty="0">
                <a:solidFill>
                  <a:srgbClr val="17375E"/>
                </a:solidFill>
              </a:rPr>
              <a:t> с нарушено качество на </a:t>
            </a:r>
            <a:r>
              <a:rPr lang="ru-RU" sz="2000" dirty="0" err="1">
                <a:solidFill>
                  <a:srgbClr val="17375E"/>
                </a:solidFill>
              </a:rPr>
              <a:t>атмосферния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въздух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Намаляване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замърсяването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атмосферния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въздух</a:t>
            </a:r>
            <a:r>
              <a:rPr lang="ru-RU" sz="2000" dirty="0">
                <a:solidFill>
                  <a:srgbClr val="17375E"/>
                </a:solidFill>
              </a:rPr>
              <a:t> чрез </a:t>
            </a:r>
            <a:r>
              <a:rPr lang="ru-RU" sz="2000" dirty="0" err="1">
                <a:solidFill>
                  <a:srgbClr val="17375E"/>
                </a:solidFill>
              </a:rPr>
              <a:t>понижаване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количествата</a:t>
            </a:r>
            <a:r>
              <a:rPr lang="ru-RU" sz="2000" dirty="0">
                <a:solidFill>
                  <a:srgbClr val="17375E"/>
                </a:solidFill>
              </a:rPr>
              <a:t> на ФПЧ 10 и </a:t>
            </a:r>
            <a:r>
              <a:rPr lang="ru-RU" sz="2000" dirty="0" err="1">
                <a:solidFill>
                  <a:srgbClr val="17375E"/>
                </a:solidFill>
              </a:rPr>
              <a:t>NOx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 err="1" smtClean="0">
                <a:solidFill>
                  <a:srgbClr val="17375E"/>
                </a:solidFill>
              </a:rPr>
              <a:t>Второ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тримесечие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на </a:t>
            </a:r>
            <a:r>
              <a:rPr lang="ru-RU" sz="2000" dirty="0" smtClean="0">
                <a:solidFill>
                  <a:srgbClr val="17375E"/>
                </a:solidFill>
              </a:rPr>
              <a:t>201</a:t>
            </a:r>
            <a:r>
              <a:rPr lang="en-US" sz="2000" smtClean="0">
                <a:solidFill>
                  <a:srgbClr val="17375E"/>
                </a:solidFill>
              </a:rPr>
              <a:t>6</a:t>
            </a:r>
            <a:r>
              <a:rPr lang="ru-RU" sz="2000" smtClean="0">
                <a:solidFill>
                  <a:srgbClr val="17375E"/>
                </a:solidFill>
              </a:rPr>
              <a:t> </a:t>
            </a:r>
            <a:r>
              <a:rPr lang="ru-RU" sz="2000" dirty="0" smtClean="0">
                <a:solidFill>
                  <a:srgbClr val="17375E"/>
                </a:solidFill>
              </a:rPr>
              <a:t>г.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ru-RU" altLang="en-US" sz="2000" b="1" dirty="0">
                <a:solidFill>
                  <a:srgbClr val="669900"/>
                </a:solidFill>
              </a:rPr>
              <a:t>Приоритетна ос 5 „Подобряване качеството на атмосферния въздух“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830" y="276698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564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7503" y="640637"/>
            <a:ext cx="8070853" cy="498936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1800"/>
              </a:spcBef>
              <a:buNone/>
            </a:pPr>
            <a:endParaRPr lang="en-US" sz="26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58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4300" b="1" dirty="0" smtClean="0">
                <a:solidFill>
                  <a:srgbClr val="1F497D">
                    <a:lumMod val="75000"/>
                  </a:srgbClr>
                </a:solidFill>
              </a:rPr>
              <a:t>БЛАГОДАРЯ ЗА ВНИМАНИЕТО</a:t>
            </a:r>
            <a:r>
              <a:rPr lang="en-US" sz="4300" b="1" dirty="0" smtClean="0">
                <a:solidFill>
                  <a:srgbClr val="1F497D">
                    <a:lumMod val="75000"/>
                  </a:srgbClr>
                </a:solidFill>
              </a:rPr>
              <a:t>!</a:t>
            </a:r>
            <a:endParaRPr lang="bg-BG" sz="43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2600" b="1" dirty="0">
              <a:solidFill>
                <a:srgbClr val="1F497D">
                  <a:lumMod val="75000"/>
                </a:srgbClr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endParaRPr lang="bg-BG" sz="24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r>
              <a:rPr lang="en-US" sz="2200" b="1" i="1" dirty="0" smtClean="0">
                <a:solidFill>
                  <a:srgbClr val="1F497D">
                    <a:lumMod val="75000"/>
                  </a:srgbClr>
                </a:solidFill>
              </a:rPr>
              <a:t>ope@moew.government.bg</a:t>
            </a:r>
            <a:endParaRPr lang="en-US" sz="2200" b="1" i="1" dirty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59" y="317966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62216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59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8874" y="104499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1520" y="1595021"/>
            <a:ext cx="8658708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ДОИЗГРАЖДАНЕ</a:t>
            </a:r>
            <a:r>
              <a:rPr lang="ru-RU" sz="2000" b="1" dirty="0" smtClean="0">
                <a:solidFill>
                  <a:srgbClr val="17375E"/>
                </a:solidFill>
              </a:rPr>
              <a:t> НА СИСТЕМИТЕ ЗА МОНИТОРИНГ НА КОЛИЧЕСТВОТО НА ВОДИТЕ</a:t>
            </a:r>
          </a:p>
          <a:p>
            <a:pPr marL="0" lvl="1" algn="just">
              <a:spcBef>
                <a:spcPts val="600"/>
              </a:spcBef>
              <a:spcAft>
                <a:spcPts val="600"/>
              </a:spcAft>
              <a:tabLst>
                <a:tab pos="266700" algn="l"/>
              </a:tabLst>
            </a:pPr>
            <a:endParaRPr lang="en-US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en-US" sz="2000" dirty="0" smtClean="0">
                <a:solidFill>
                  <a:srgbClr val="17375E"/>
                </a:solidFill>
              </a:rPr>
              <a:t>15 </a:t>
            </a:r>
            <a:r>
              <a:rPr lang="en-US" sz="2000" dirty="0">
                <a:solidFill>
                  <a:srgbClr val="17375E"/>
                </a:solidFill>
              </a:rPr>
              <a:t>0</a:t>
            </a:r>
            <a:r>
              <a:rPr lang="bg-BG" sz="2000" dirty="0" smtClean="0">
                <a:solidFill>
                  <a:srgbClr val="17375E"/>
                </a:solidFill>
              </a:rPr>
              <a:t>00  000</a:t>
            </a:r>
            <a:r>
              <a:rPr lang="en-US" sz="2000" dirty="0" smtClean="0">
                <a:solidFill>
                  <a:srgbClr val="17375E"/>
                </a:solidFill>
              </a:rPr>
              <a:t> </a:t>
            </a:r>
            <a:r>
              <a:rPr lang="bg-BG" sz="2000" dirty="0" smtClean="0">
                <a:solidFill>
                  <a:srgbClr val="17375E"/>
                </a:solidFill>
              </a:rPr>
              <a:t>лв.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>
                <a:solidFill>
                  <a:srgbClr val="17375E"/>
                </a:solidFill>
              </a:rPr>
              <a:t>Дирекция „Управление на водите</a:t>
            </a:r>
            <a:r>
              <a:rPr lang="ru-RU" sz="2000" dirty="0" smtClean="0">
                <a:solidFill>
                  <a:srgbClr val="17375E"/>
                </a:solidFill>
              </a:rPr>
              <a:t>“ в МОСВ</a:t>
            </a:r>
            <a:endParaRPr lang="en-US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Доизграждане</a:t>
            </a:r>
            <a:r>
              <a:rPr lang="ru-RU" sz="2000" dirty="0">
                <a:solidFill>
                  <a:srgbClr val="17375E"/>
                </a:solidFill>
              </a:rPr>
              <a:t> и/или </a:t>
            </a:r>
            <a:r>
              <a:rPr lang="ru-RU" sz="2000" dirty="0" err="1">
                <a:solidFill>
                  <a:srgbClr val="17375E"/>
                </a:solidFill>
              </a:rPr>
              <a:t>оптимизиране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мрежите</a:t>
            </a:r>
            <a:r>
              <a:rPr lang="ru-RU" sz="2000" dirty="0">
                <a:solidFill>
                  <a:srgbClr val="17375E"/>
                </a:solidFill>
              </a:rPr>
              <a:t> за мониторинг на </a:t>
            </a:r>
            <a:r>
              <a:rPr lang="ru-RU" sz="2000" dirty="0" err="1">
                <a:solidFill>
                  <a:srgbClr val="17375E"/>
                </a:solidFill>
              </a:rPr>
              <a:t>количеството</a:t>
            </a:r>
            <a:r>
              <a:rPr lang="ru-RU" sz="2000" dirty="0">
                <a:solidFill>
                  <a:srgbClr val="17375E"/>
                </a:solidFill>
              </a:rPr>
              <a:t> на водите за </a:t>
            </a:r>
            <a:r>
              <a:rPr lang="ru-RU" sz="2000" dirty="0" err="1">
                <a:solidFill>
                  <a:srgbClr val="17375E"/>
                </a:solidFill>
              </a:rPr>
              <a:t>постигане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съответствие</a:t>
            </a:r>
            <a:r>
              <a:rPr lang="ru-RU" sz="2000" dirty="0">
                <a:solidFill>
                  <a:srgbClr val="17375E"/>
                </a:solidFill>
              </a:rPr>
              <a:t> с </a:t>
            </a:r>
            <a:r>
              <a:rPr lang="ru-RU" sz="2000" dirty="0" err="1">
                <a:solidFill>
                  <a:srgbClr val="17375E"/>
                </a:solidFill>
              </a:rPr>
              <a:t>изискванията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европейското</a:t>
            </a:r>
            <a:r>
              <a:rPr lang="ru-RU" sz="2000" dirty="0">
                <a:solidFill>
                  <a:srgbClr val="17375E"/>
                </a:solidFill>
              </a:rPr>
              <a:t> и </a:t>
            </a:r>
            <a:r>
              <a:rPr lang="ru-RU" sz="2000" dirty="0" err="1">
                <a:solidFill>
                  <a:srgbClr val="17375E"/>
                </a:solidFill>
              </a:rPr>
              <a:t>националното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законодателство</a:t>
            </a:r>
            <a:endParaRPr lang="en-US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>
                <a:solidFill>
                  <a:srgbClr val="17375E"/>
                </a:solidFill>
              </a:rPr>
              <a:t>Трето тримесечие на </a:t>
            </a:r>
            <a:r>
              <a:rPr lang="ru-RU" sz="2000" dirty="0" smtClean="0">
                <a:solidFill>
                  <a:srgbClr val="17375E"/>
                </a:solidFill>
              </a:rPr>
              <a:t>201</a:t>
            </a:r>
            <a:r>
              <a:rPr lang="en-US" sz="2000" dirty="0" smtClean="0">
                <a:solidFill>
                  <a:srgbClr val="17375E"/>
                </a:solidFill>
              </a:rPr>
              <a:t>6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bg-BG" altLang="en-US" sz="2000" b="1" dirty="0">
                <a:solidFill>
                  <a:srgbClr val="669900"/>
                </a:solidFill>
              </a:rPr>
              <a:t>Приоритетна ос 1 „Води“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6222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52219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821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7544" y="1738838"/>
            <a:ext cx="84604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ДОИЗГРАЖДАНЕ НА СИСТЕМИТЕ ЗА МОНИТОРИНГ НА КАЧЕСТВОТО НА</a:t>
            </a:r>
            <a:r>
              <a:rPr lang="en-US" sz="2000" b="1" dirty="0" smtClean="0">
                <a:solidFill>
                  <a:srgbClr val="17375E"/>
                </a:solidFill>
              </a:rPr>
              <a:t> </a:t>
            </a:r>
            <a:r>
              <a:rPr lang="bg-BG" sz="2000" b="1" dirty="0" smtClean="0">
                <a:solidFill>
                  <a:srgbClr val="17375E"/>
                </a:solidFill>
              </a:rPr>
              <a:t>ПОДЗЕМНИТЕ</a:t>
            </a:r>
            <a:r>
              <a:rPr lang="ru-RU" sz="2000" b="1" dirty="0" smtClean="0">
                <a:solidFill>
                  <a:srgbClr val="17375E"/>
                </a:solidFill>
              </a:rPr>
              <a:t> ВОДИ</a:t>
            </a:r>
            <a:endParaRPr lang="en-US" sz="2000" b="1" dirty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en-US" sz="2000" dirty="0" smtClean="0">
                <a:solidFill>
                  <a:srgbClr val="17375E"/>
                </a:solidFill>
              </a:rPr>
              <a:t>15</a:t>
            </a:r>
            <a:r>
              <a:rPr lang="en-US" sz="2000" b="1" dirty="0" smtClean="0">
                <a:solidFill>
                  <a:srgbClr val="17375E"/>
                </a:solidFill>
              </a:rPr>
              <a:t> </a:t>
            </a:r>
            <a:r>
              <a:rPr lang="en-US" sz="2000" dirty="0">
                <a:solidFill>
                  <a:srgbClr val="17375E"/>
                </a:solidFill>
              </a:rPr>
              <a:t>0</a:t>
            </a:r>
            <a:r>
              <a:rPr lang="bg-BG" sz="2000" dirty="0" smtClean="0">
                <a:solidFill>
                  <a:srgbClr val="17375E"/>
                </a:solidFill>
              </a:rPr>
              <a:t>00 000 лв.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bg-BG" sz="2000" dirty="0" smtClean="0">
                <a:solidFill>
                  <a:srgbClr val="17375E"/>
                </a:solidFill>
                <a:latin typeface="+mn-lt"/>
              </a:rPr>
              <a:t>Изпълнителна агенция по околна среда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Подобряване</a:t>
            </a:r>
            <a:r>
              <a:rPr lang="ru-RU" sz="2000" dirty="0">
                <a:solidFill>
                  <a:srgbClr val="17375E"/>
                </a:solidFill>
              </a:rPr>
              <a:t> на мониторинга на </a:t>
            </a:r>
            <a:r>
              <a:rPr lang="ru-RU" sz="2000" dirty="0" err="1">
                <a:solidFill>
                  <a:srgbClr val="17375E"/>
                </a:solidFill>
              </a:rPr>
              <a:t>качеството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 smtClean="0">
                <a:solidFill>
                  <a:srgbClr val="17375E"/>
                </a:solidFill>
              </a:rPr>
              <a:t>подземни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води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>
                <a:solidFill>
                  <a:srgbClr val="17375E"/>
                </a:solidFill>
              </a:rPr>
              <a:t>Дата 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>
                <a:solidFill>
                  <a:srgbClr val="17375E"/>
                </a:solidFill>
              </a:rPr>
              <a:t>Трето тримесечие на </a:t>
            </a:r>
            <a:r>
              <a:rPr lang="ru-RU" sz="2000" dirty="0" smtClean="0">
                <a:solidFill>
                  <a:srgbClr val="17375E"/>
                </a:solidFill>
              </a:rPr>
              <a:t>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bg-BG" altLang="en-US" sz="2000" b="1" dirty="0">
                <a:solidFill>
                  <a:srgbClr val="669900"/>
                </a:solidFill>
              </a:rPr>
              <a:t>Приоритетна ос 1 „Води“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31" y="316268"/>
            <a:ext cx="1372524" cy="109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16268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6924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7544" y="1738838"/>
            <a:ext cx="846043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ПОДОБРЯВАНЕ МОНИТОРИНГА ЗА КАЧЕСТВО НА ПИТЕЙНИТЕ ВОДИ</a:t>
            </a:r>
          </a:p>
          <a:p>
            <a:pPr marL="0" lvl="1" algn="just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endParaRPr lang="en-US" sz="2000" b="1" dirty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en-US" sz="2000" dirty="0" smtClean="0">
                <a:solidFill>
                  <a:srgbClr val="17375E"/>
                </a:solidFill>
              </a:rPr>
              <a:t>10 000 000 </a:t>
            </a:r>
            <a:r>
              <a:rPr lang="bg-BG" sz="2000" dirty="0" smtClean="0">
                <a:solidFill>
                  <a:srgbClr val="17375E"/>
                </a:solidFill>
              </a:rPr>
              <a:t>лв.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bg-BG" sz="2000" dirty="0">
                <a:solidFill>
                  <a:srgbClr val="17375E"/>
                </a:solidFill>
              </a:rPr>
              <a:t>Министерство на </a:t>
            </a:r>
            <a:r>
              <a:rPr lang="bg-BG" sz="2000" dirty="0" smtClean="0">
                <a:solidFill>
                  <a:srgbClr val="17375E"/>
                </a:solidFill>
              </a:rPr>
              <a:t>здравеопазването</a:t>
            </a:r>
            <a:endParaRPr lang="ru-RU" sz="2000" dirty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Подобряване</a:t>
            </a:r>
            <a:r>
              <a:rPr lang="ru-RU" sz="2000" dirty="0">
                <a:solidFill>
                  <a:srgbClr val="17375E"/>
                </a:solidFill>
              </a:rPr>
              <a:t> мониторинга за качество на </a:t>
            </a:r>
            <a:r>
              <a:rPr lang="ru-RU" sz="2000" dirty="0" err="1">
                <a:solidFill>
                  <a:srgbClr val="17375E"/>
                </a:solidFill>
              </a:rPr>
              <a:t>питейните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smtClean="0">
                <a:solidFill>
                  <a:srgbClr val="17375E"/>
                </a:solidFill>
              </a:rPr>
              <a:t>води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 err="1" smtClean="0">
                <a:solidFill>
                  <a:srgbClr val="17375E"/>
                </a:solidFill>
              </a:rPr>
              <a:t>Второ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тримесечие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на </a:t>
            </a:r>
            <a:r>
              <a:rPr lang="ru-RU" sz="2000" dirty="0" smtClean="0">
                <a:solidFill>
                  <a:srgbClr val="17375E"/>
                </a:solidFill>
              </a:rPr>
              <a:t>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bg-BG" altLang="en-US" sz="2000" b="1" dirty="0">
                <a:solidFill>
                  <a:srgbClr val="669900"/>
                </a:solidFill>
              </a:rPr>
              <a:t>Приоритетна ос 1 „Води“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6222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37173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195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0539" y="1700808"/>
            <a:ext cx="846043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ПРОЕКТИРАНЕ И ИЗГРАЖДАНЕ НА АНАЕРОБНИ ИНСТАЛАЦИИ ЗА РАЗДЕЛНО СЪБРАНИ БИОРАЗГРАДИМИ  ОТПАДЪЦИ</a:t>
            </a:r>
          </a:p>
          <a:p>
            <a:pPr marL="0" lvl="1" algn="just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endParaRPr lang="ru-RU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en-US" sz="2000" dirty="0" smtClean="0">
                <a:solidFill>
                  <a:srgbClr val="17375E"/>
                </a:solidFill>
              </a:rPr>
              <a:t>101 703 160 </a:t>
            </a:r>
            <a:r>
              <a:rPr lang="bg-BG" sz="2000" dirty="0" smtClean="0">
                <a:solidFill>
                  <a:srgbClr val="17375E"/>
                </a:solidFill>
              </a:rPr>
              <a:t>лв.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 err="1">
                <a:solidFill>
                  <a:srgbClr val="17375E"/>
                </a:solidFill>
              </a:rPr>
              <a:t>Общини</a:t>
            </a:r>
            <a:r>
              <a:rPr lang="ru-RU" sz="2000" dirty="0">
                <a:solidFill>
                  <a:srgbClr val="17375E"/>
                </a:solidFill>
              </a:rPr>
              <a:t>, </a:t>
            </a:r>
            <a:r>
              <a:rPr lang="ru-RU" sz="2000" dirty="0" err="1">
                <a:solidFill>
                  <a:srgbClr val="17375E"/>
                </a:solidFill>
              </a:rPr>
              <a:t>определени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въз</a:t>
            </a:r>
            <a:r>
              <a:rPr lang="bg-BG" sz="2000" dirty="0" smtClean="0">
                <a:solidFill>
                  <a:srgbClr val="17375E"/>
                </a:solidFill>
              </a:rPr>
              <a:t>основа</a:t>
            </a:r>
            <a:r>
              <a:rPr lang="ru-RU" sz="2000" dirty="0" smtClean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предварително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проучване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Намаляване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bg-BG" sz="2000" dirty="0" smtClean="0">
                <a:solidFill>
                  <a:srgbClr val="17375E"/>
                </a:solidFill>
              </a:rPr>
              <a:t>количеството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депонирани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битови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отпадъци</a:t>
            </a:r>
            <a:r>
              <a:rPr lang="ru-RU" sz="2000" dirty="0">
                <a:solidFill>
                  <a:srgbClr val="17375E"/>
                </a:solidFill>
              </a:rPr>
              <a:t> чрез </a:t>
            </a:r>
            <a:r>
              <a:rPr lang="ru-RU" sz="2000" dirty="0" err="1">
                <a:solidFill>
                  <a:srgbClr val="17375E"/>
                </a:solidFill>
              </a:rPr>
              <a:t>осигуряване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допълнителен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капацитет</a:t>
            </a:r>
            <a:r>
              <a:rPr lang="ru-RU" sz="2000" dirty="0">
                <a:solidFill>
                  <a:srgbClr val="17375E"/>
                </a:solidFill>
              </a:rPr>
              <a:t> за </a:t>
            </a:r>
            <a:r>
              <a:rPr lang="ru-RU" sz="2000" dirty="0" err="1">
                <a:solidFill>
                  <a:srgbClr val="17375E"/>
                </a:solidFill>
              </a:rPr>
              <a:t>разделно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събиране</a:t>
            </a:r>
            <a:r>
              <a:rPr lang="ru-RU" sz="2000" dirty="0">
                <a:solidFill>
                  <a:srgbClr val="17375E"/>
                </a:solidFill>
              </a:rPr>
              <a:t> и </a:t>
            </a:r>
            <a:r>
              <a:rPr lang="ru-RU" sz="2000" dirty="0" err="1">
                <a:solidFill>
                  <a:srgbClr val="17375E"/>
                </a:solidFill>
              </a:rPr>
              <a:t>рециклиране</a:t>
            </a:r>
            <a:r>
              <a:rPr lang="ru-RU" sz="2000" dirty="0">
                <a:solidFill>
                  <a:srgbClr val="17375E"/>
                </a:solidFill>
              </a:rPr>
              <a:t> на биоразградими </a:t>
            </a:r>
            <a:r>
              <a:rPr lang="ru-RU" sz="2000" dirty="0" err="1" smtClean="0">
                <a:solidFill>
                  <a:srgbClr val="17375E"/>
                </a:solidFill>
              </a:rPr>
              <a:t>отпадъци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>
                <a:solidFill>
                  <a:srgbClr val="17375E"/>
                </a:solidFill>
              </a:rPr>
              <a:t>Трето тримесечие на </a:t>
            </a:r>
            <a:r>
              <a:rPr lang="ru-RU" sz="2000" dirty="0" smtClean="0">
                <a:solidFill>
                  <a:srgbClr val="17375E"/>
                </a:solidFill>
              </a:rPr>
              <a:t>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bg-BG" altLang="en-US" sz="2000" b="1" dirty="0">
                <a:solidFill>
                  <a:srgbClr val="669900"/>
                </a:solidFill>
              </a:rPr>
              <a:t>Приоритетна ос 2 „Отпадъци“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813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24879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518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131" y="1411632"/>
            <a:ext cx="8460432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ПРОЕКТИРАНЕ И ИЗГРАЖДАНЕ НА ИНСТАЛАЦИЯ ЗА КОМБИНИРАНО ПРОИЗВОДСТВО НА ЕНЕРГИЯ В СОФИЯ С ОПОЛЗОТВОРЯВАНЕ НА RDF – ТРЕТА ФАЗА НА ИНТЕГРИРАНА СИСТЕМА ОТ СЪОРЪЖЕНИЯ ЗА ТРЕТИРАНЕ НА БИТОВИТЕ ОТПАДЪЦИ НА СТОЛИЧНА ОБЩИНА</a:t>
            </a:r>
          </a:p>
          <a:p>
            <a:pPr marL="0" lvl="1" algn="just">
              <a:spcBef>
                <a:spcPts val="600"/>
              </a:spcBef>
              <a:spcAft>
                <a:spcPts val="600"/>
              </a:spcAft>
              <a:tabLst>
                <a:tab pos="266700" algn="l"/>
              </a:tabLst>
            </a:pPr>
            <a:endParaRPr lang="ru-RU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ru-RU" sz="2000" dirty="0">
                <a:solidFill>
                  <a:srgbClr val="17375E"/>
                </a:solidFill>
              </a:rPr>
              <a:t>Общият размер на БФП  по процедурата ще бъде определен въз основа на АРП на проекта и след анализ за приложимостта на законодателството за държавни помощи, планиран за извършване от </a:t>
            </a:r>
            <a:r>
              <a:rPr lang="ru-RU" sz="2000" dirty="0" err="1" smtClean="0">
                <a:solidFill>
                  <a:srgbClr val="17375E"/>
                </a:solidFill>
              </a:rPr>
              <a:t>Джаспърс</a:t>
            </a:r>
            <a:endParaRPr lang="bg-BG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 err="1">
                <a:solidFill>
                  <a:srgbClr val="17375E"/>
                </a:solidFill>
              </a:rPr>
              <a:t>Столична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smtClean="0">
                <a:solidFill>
                  <a:srgbClr val="17375E"/>
                </a:solidFill>
              </a:rPr>
              <a:t>община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Осигуряване на допълнителен капацитет за оползотворяване на битови отпадъци с добив на </a:t>
            </a:r>
            <a:r>
              <a:rPr lang="ru-RU" sz="2000" dirty="0" err="1" smtClean="0">
                <a:solidFill>
                  <a:srgbClr val="17375E"/>
                </a:solidFill>
              </a:rPr>
              <a:t>енергия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 err="1" smtClean="0">
                <a:solidFill>
                  <a:srgbClr val="17375E"/>
                </a:solidFill>
              </a:rPr>
              <a:t>Трето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тримесечие</a:t>
            </a:r>
            <a:r>
              <a:rPr lang="ru-RU" sz="2000" dirty="0" smtClean="0">
                <a:solidFill>
                  <a:srgbClr val="17375E"/>
                </a:solidFill>
              </a:rPr>
              <a:t> на 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bg-BG" altLang="en-US" sz="2000" b="1" dirty="0">
                <a:solidFill>
                  <a:srgbClr val="669900"/>
                </a:solidFill>
              </a:rPr>
              <a:t>Приоритетна ос 2 „Отпадъци“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0016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76698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285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131" y="1340768"/>
            <a:ext cx="84604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ИЗПЪЛНЕНИЕ НА ДЕМОНСТРАЦИОННИ/ПИЛОТНИ ПРОЕКТИ В ОБЛАСТТА НА УПРАВЛЕНИЕТО НА ОТПАДЪЦИТЕ</a:t>
            </a:r>
          </a:p>
          <a:p>
            <a:pPr marL="0" lvl="1" algn="just">
              <a:tabLst>
                <a:tab pos="266700" algn="l"/>
              </a:tabLst>
            </a:pPr>
            <a:endParaRPr lang="bg-BG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ru-RU" sz="2000" dirty="0">
                <a:solidFill>
                  <a:srgbClr val="17375E"/>
                </a:solidFill>
              </a:rPr>
              <a:t>9 779 150 </a:t>
            </a:r>
            <a:r>
              <a:rPr lang="ru-RU" sz="2000" dirty="0" err="1" smtClean="0">
                <a:solidFill>
                  <a:srgbClr val="17375E"/>
                </a:solidFill>
              </a:rPr>
              <a:t>лв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 smtClean="0">
                <a:solidFill>
                  <a:srgbClr val="17375E"/>
                </a:solidFill>
              </a:rPr>
              <a:t>Юридически лица </a:t>
            </a:r>
            <a:r>
              <a:rPr lang="ru-RU" sz="2000" dirty="0" err="1" smtClean="0">
                <a:solidFill>
                  <a:srgbClr val="17375E"/>
                </a:solidFill>
              </a:rPr>
              <a:t>със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стопанска</a:t>
            </a:r>
            <a:r>
              <a:rPr lang="ru-RU" sz="2000" dirty="0" smtClean="0">
                <a:solidFill>
                  <a:srgbClr val="17375E"/>
                </a:solidFill>
              </a:rPr>
              <a:t> цел</a:t>
            </a:r>
            <a:r>
              <a:rPr lang="en-US" sz="2000" dirty="0" smtClean="0">
                <a:solidFill>
                  <a:srgbClr val="17375E"/>
                </a:solidFill>
              </a:rPr>
              <a:t>, 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ю</a:t>
            </a:r>
            <a:r>
              <a:rPr lang="ru-RU" sz="2000" dirty="0" smtClean="0">
                <a:solidFill>
                  <a:srgbClr val="17375E"/>
                </a:solidFill>
              </a:rPr>
              <a:t>ридически лица с </a:t>
            </a:r>
            <a:r>
              <a:rPr lang="ru-RU" sz="2000" dirty="0" err="1" smtClean="0">
                <a:solidFill>
                  <a:srgbClr val="17375E"/>
                </a:solidFill>
              </a:rPr>
              <a:t>нестопанска</a:t>
            </a:r>
            <a:r>
              <a:rPr lang="ru-RU" sz="2000" dirty="0" smtClean="0">
                <a:solidFill>
                  <a:srgbClr val="17375E"/>
                </a:solidFill>
              </a:rPr>
              <a:t> цел</a:t>
            </a:r>
            <a:r>
              <a:rPr lang="en-US" sz="2000" dirty="0" smtClean="0">
                <a:solidFill>
                  <a:srgbClr val="17375E"/>
                </a:solidFill>
              </a:rPr>
              <a:t> </a:t>
            </a:r>
            <a:r>
              <a:rPr lang="bg-BG" sz="2000" dirty="0" smtClean="0">
                <a:solidFill>
                  <a:srgbClr val="17375E"/>
                </a:solidFill>
              </a:rPr>
              <a:t>и общини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Формирането</a:t>
            </a:r>
            <a:r>
              <a:rPr lang="ru-RU" sz="2000" dirty="0">
                <a:solidFill>
                  <a:srgbClr val="17375E"/>
                </a:solidFill>
              </a:rPr>
              <a:t> на общество с </a:t>
            </a:r>
            <a:r>
              <a:rPr lang="ru-RU" sz="2000" dirty="0" err="1">
                <a:solidFill>
                  <a:srgbClr val="17375E"/>
                </a:solidFill>
              </a:rPr>
              <a:t>нулеви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отпадъци</a:t>
            </a:r>
            <a:r>
              <a:rPr lang="ru-RU" sz="2000" dirty="0">
                <a:solidFill>
                  <a:srgbClr val="17375E"/>
                </a:solidFill>
              </a:rPr>
              <a:t> и </a:t>
            </a:r>
            <a:r>
              <a:rPr lang="ru-RU" sz="2000" dirty="0" err="1">
                <a:solidFill>
                  <a:srgbClr val="17375E"/>
                </a:solidFill>
              </a:rPr>
              <a:t>повишаване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общественото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съзнание</a:t>
            </a:r>
            <a:r>
              <a:rPr lang="ru-RU" sz="2000" dirty="0">
                <a:solidFill>
                  <a:srgbClr val="17375E"/>
                </a:solidFill>
              </a:rPr>
              <a:t> за </a:t>
            </a:r>
            <a:r>
              <a:rPr lang="ru-RU" sz="2000" dirty="0" err="1">
                <a:solidFill>
                  <a:srgbClr val="17375E"/>
                </a:solidFill>
              </a:rPr>
              <a:t>спазване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йерархията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smtClean="0">
                <a:solidFill>
                  <a:srgbClr val="17375E"/>
                </a:solidFill>
              </a:rPr>
              <a:t>за управление </a:t>
            </a:r>
            <a:r>
              <a:rPr lang="ru-RU" sz="2000" dirty="0">
                <a:solidFill>
                  <a:srgbClr val="17375E"/>
                </a:solidFill>
              </a:rPr>
              <a:t>на </a:t>
            </a:r>
            <a:r>
              <a:rPr lang="ru-RU" sz="2000" dirty="0" err="1">
                <a:solidFill>
                  <a:srgbClr val="17375E"/>
                </a:solidFill>
              </a:rPr>
              <a:t>отпадъците</a:t>
            </a:r>
            <a:endParaRPr lang="ru-RU" sz="2000" dirty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 err="1" smtClean="0">
                <a:solidFill>
                  <a:srgbClr val="17375E"/>
                </a:solidFill>
              </a:rPr>
              <a:t>Четвърто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тримесечие</a:t>
            </a:r>
            <a:r>
              <a:rPr lang="ru-RU" sz="2000" dirty="0" smtClean="0">
                <a:solidFill>
                  <a:srgbClr val="17375E"/>
                </a:solidFill>
              </a:rPr>
              <a:t> на 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000" dirty="0" smtClean="0">
              <a:solidFill>
                <a:srgbClr val="17375E"/>
              </a:solidFill>
              <a:latin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bg-BG" altLang="en-US" sz="2000" b="1" dirty="0">
                <a:solidFill>
                  <a:srgbClr val="669900"/>
                </a:solidFill>
              </a:rPr>
              <a:t>Приоритетна ос 2 „Отпадъци“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0016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76698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226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131" y="1556792"/>
            <a:ext cx="8460432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ПОВИШАВАНЕ НА ИНФОРМИРАНОСТТА НА ЗАИНТЕРЕСОВАНИТЕ СТРАНИ ЗА МРЕЖАТА НАТУРА 2000</a:t>
            </a:r>
          </a:p>
          <a:p>
            <a:pPr marL="0" lvl="1" algn="just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endParaRPr lang="ru-RU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ru-RU" sz="2000" dirty="0" smtClean="0">
                <a:solidFill>
                  <a:srgbClr val="17375E"/>
                </a:solidFill>
              </a:rPr>
              <a:t>4 300 000 </a:t>
            </a:r>
            <a:r>
              <a:rPr lang="ru-RU" sz="2000" dirty="0" err="1" smtClean="0">
                <a:solidFill>
                  <a:srgbClr val="17375E"/>
                </a:solidFill>
              </a:rPr>
              <a:t>лв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>
                <a:solidFill>
                  <a:srgbClr val="17375E"/>
                </a:solidFill>
              </a:rPr>
              <a:t>Дирекция „Национална служба за защита на природата“ в </a:t>
            </a:r>
            <a:r>
              <a:rPr lang="ru-RU" sz="2000" dirty="0" smtClean="0">
                <a:solidFill>
                  <a:srgbClr val="17375E"/>
                </a:solidFill>
              </a:rPr>
              <a:t>МОСВ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>
                <a:solidFill>
                  <a:srgbClr val="17375E"/>
                </a:solidFill>
              </a:rPr>
              <a:t>Организация на </a:t>
            </a:r>
            <a:r>
              <a:rPr lang="ru-RU" sz="2000" dirty="0" err="1">
                <a:solidFill>
                  <a:srgbClr val="17375E"/>
                </a:solidFill>
              </a:rPr>
              <a:t>различни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видове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събития</a:t>
            </a:r>
            <a:r>
              <a:rPr lang="ru-RU" sz="2000" dirty="0">
                <a:solidFill>
                  <a:srgbClr val="17375E"/>
                </a:solidFill>
              </a:rPr>
              <a:t> с цел </a:t>
            </a:r>
            <a:r>
              <a:rPr lang="ru-RU" sz="2000" dirty="0" err="1">
                <a:solidFill>
                  <a:srgbClr val="17375E"/>
                </a:solidFill>
              </a:rPr>
              <a:t>повишаване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информираността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заинтересованите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страни</a:t>
            </a:r>
            <a:r>
              <a:rPr lang="ru-RU" sz="2000" dirty="0">
                <a:solidFill>
                  <a:srgbClr val="17375E"/>
                </a:solidFill>
              </a:rPr>
              <a:t> за </a:t>
            </a:r>
            <a:r>
              <a:rPr lang="ru-RU" sz="2000" dirty="0" err="1">
                <a:solidFill>
                  <a:srgbClr val="17375E"/>
                </a:solidFill>
              </a:rPr>
              <a:t>мрежата</a:t>
            </a:r>
            <a:r>
              <a:rPr lang="ru-RU" sz="2000" dirty="0">
                <a:solidFill>
                  <a:srgbClr val="17375E"/>
                </a:solidFill>
              </a:rPr>
              <a:t> Натура 2000 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 err="1" smtClean="0">
                <a:solidFill>
                  <a:srgbClr val="17375E"/>
                </a:solidFill>
              </a:rPr>
              <a:t>Второ</a:t>
            </a:r>
            <a:r>
              <a:rPr lang="ru-RU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 smtClean="0">
                <a:solidFill>
                  <a:srgbClr val="17375E"/>
                </a:solidFill>
              </a:rPr>
              <a:t>тримесечие</a:t>
            </a:r>
            <a:r>
              <a:rPr lang="ru-RU" sz="2000" dirty="0" smtClean="0">
                <a:solidFill>
                  <a:srgbClr val="17375E"/>
                </a:solidFill>
              </a:rPr>
              <a:t> на 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000" dirty="0" smtClean="0">
              <a:solidFill>
                <a:srgbClr val="17375E"/>
              </a:solidFill>
              <a:latin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ru-RU" altLang="en-US" sz="2000" b="1" dirty="0">
                <a:solidFill>
                  <a:srgbClr val="669900"/>
                </a:solidFill>
              </a:rPr>
              <a:t>Приоритетна ос 3 „Натура 2000 и биоразнообразие“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33" y="116632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702" y="237583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558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91418" y="5815743"/>
            <a:ext cx="2880320" cy="943724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1784" y="1700808"/>
            <a:ext cx="8460432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ПОДОБРЯВАНЕ НА ПРИРОДОЗАЩИТНОТО СЪСТОЯНИЕ НА ВИДОВЕ В МРЕЖАТА НАТУРА 2000 ЧРЕЗ ПОДХОДА ВОМР</a:t>
            </a:r>
          </a:p>
          <a:p>
            <a:pPr marL="0" lvl="1" algn="just">
              <a:spcBef>
                <a:spcPts val="1200"/>
              </a:spcBef>
              <a:spcAft>
                <a:spcPts val="600"/>
              </a:spcAft>
              <a:tabLst>
                <a:tab pos="266700" algn="l"/>
              </a:tabLst>
            </a:pPr>
            <a:endParaRPr lang="ru-RU" sz="2000" b="1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Общ размер на БФП: </a:t>
            </a:r>
            <a:r>
              <a:rPr lang="ru-RU" sz="2000" dirty="0">
                <a:solidFill>
                  <a:srgbClr val="17375E"/>
                </a:solidFill>
              </a:rPr>
              <a:t>38 057 </a:t>
            </a:r>
            <a:r>
              <a:rPr lang="ru-RU" sz="2000" dirty="0" smtClean="0">
                <a:solidFill>
                  <a:srgbClr val="17375E"/>
                </a:solidFill>
              </a:rPr>
              <a:t>831 </a:t>
            </a:r>
            <a:r>
              <a:rPr lang="ru-RU" sz="2000" dirty="0" err="1" smtClean="0">
                <a:solidFill>
                  <a:srgbClr val="17375E"/>
                </a:solidFill>
              </a:rPr>
              <a:t>лв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  <a:latin typeface="+mn-lt"/>
              </a:rPr>
              <a:t>Допустими кандидати: </a:t>
            </a:r>
            <a:r>
              <a:rPr lang="ru-RU" sz="2000" dirty="0" smtClean="0">
                <a:solidFill>
                  <a:srgbClr val="17375E"/>
                </a:solidFill>
              </a:rPr>
              <a:t>Юридически лица с </a:t>
            </a:r>
            <a:r>
              <a:rPr lang="ru-RU" sz="2000" dirty="0" err="1" smtClean="0">
                <a:solidFill>
                  <a:srgbClr val="17375E"/>
                </a:solidFill>
              </a:rPr>
              <a:t>нестопанска</a:t>
            </a:r>
            <a:r>
              <a:rPr lang="ru-RU" sz="2000" dirty="0" smtClean="0">
                <a:solidFill>
                  <a:srgbClr val="17375E"/>
                </a:solidFill>
              </a:rPr>
              <a:t> цел (вкл. МИГ</a:t>
            </a:r>
            <a:r>
              <a:rPr lang="ru-RU" sz="2000" dirty="0">
                <a:solidFill>
                  <a:srgbClr val="17375E"/>
                </a:solidFill>
              </a:rPr>
              <a:t>, МИРГ</a:t>
            </a:r>
            <a:r>
              <a:rPr lang="ru-RU" sz="2000" dirty="0" smtClean="0">
                <a:solidFill>
                  <a:srgbClr val="17375E"/>
                </a:solidFill>
              </a:rPr>
              <a:t>) и </a:t>
            </a:r>
            <a:r>
              <a:rPr lang="ru-RU" sz="2000" dirty="0" err="1">
                <a:solidFill>
                  <a:srgbClr val="17375E"/>
                </a:solidFill>
              </a:rPr>
              <a:t>общини</a:t>
            </a:r>
            <a:endParaRPr lang="ru-RU" sz="2000" dirty="0" smtClean="0">
              <a:solidFill>
                <a:srgbClr val="17375E"/>
              </a:solidFill>
            </a:endParaRP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bg-BG" sz="2000" b="1" dirty="0" smtClean="0">
                <a:solidFill>
                  <a:srgbClr val="17375E"/>
                </a:solidFill>
              </a:rPr>
              <a:t>Цел:</a:t>
            </a:r>
            <a:r>
              <a:rPr lang="bg-BG" sz="2000" dirty="0" smtClean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Подобряване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природозащитното</a:t>
            </a:r>
            <a:r>
              <a:rPr lang="ru-RU" sz="2000" dirty="0">
                <a:solidFill>
                  <a:srgbClr val="17375E"/>
                </a:solidFill>
              </a:rPr>
              <a:t> </a:t>
            </a:r>
            <a:r>
              <a:rPr lang="ru-RU" sz="2000" dirty="0" err="1">
                <a:solidFill>
                  <a:srgbClr val="17375E"/>
                </a:solidFill>
              </a:rPr>
              <a:t>състояние</a:t>
            </a:r>
            <a:r>
              <a:rPr lang="ru-RU" sz="2000" dirty="0">
                <a:solidFill>
                  <a:srgbClr val="17375E"/>
                </a:solidFill>
              </a:rPr>
              <a:t> на </a:t>
            </a:r>
            <a:r>
              <a:rPr lang="ru-RU" sz="2000" dirty="0" err="1">
                <a:solidFill>
                  <a:srgbClr val="17375E"/>
                </a:solidFill>
              </a:rPr>
              <a:t>видове</a:t>
            </a:r>
            <a:r>
              <a:rPr lang="ru-RU" sz="2000" dirty="0">
                <a:solidFill>
                  <a:srgbClr val="17375E"/>
                </a:solidFill>
              </a:rPr>
              <a:t> от </a:t>
            </a:r>
            <a:r>
              <a:rPr lang="ru-RU" sz="2000" dirty="0" err="1">
                <a:solidFill>
                  <a:srgbClr val="17375E"/>
                </a:solidFill>
              </a:rPr>
              <a:t>мрежата</a:t>
            </a:r>
            <a:r>
              <a:rPr lang="ru-RU" sz="2000" dirty="0">
                <a:solidFill>
                  <a:srgbClr val="17375E"/>
                </a:solidFill>
              </a:rPr>
              <a:t> Натура </a:t>
            </a:r>
            <a:r>
              <a:rPr lang="ru-RU" sz="2000" dirty="0" smtClean="0">
                <a:solidFill>
                  <a:srgbClr val="17375E"/>
                </a:solidFill>
              </a:rPr>
              <a:t>2000</a:t>
            </a:r>
          </a:p>
          <a:p>
            <a:pPr marL="342900" lvl="1" indent="-3429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6700" algn="l"/>
              </a:tabLst>
            </a:pPr>
            <a:r>
              <a:rPr lang="ru-RU" sz="2000" b="1" dirty="0" smtClean="0">
                <a:solidFill>
                  <a:srgbClr val="17375E"/>
                </a:solidFill>
              </a:rPr>
              <a:t>Дата </a:t>
            </a:r>
            <a:r>
              <a:rPr lang="ru-RU" sz="2000" b="1" dirty="0">
                <a:solidFill>
                  <a:srgbClr val="17375E"/>
                </a:solidFill>
              </a:rPr>
              <a:t>на обявяване на </a:t>
            </a:r>
            <a:r>
              <a:rPr lang="ru-RU" sz="2000" b="1" dirty="0" smtClean="0">
                <a:solidFill>
                  <a:srgbClr val="17375E"/>
                </a:solidFill>
              </a:rPr>
              <a:t>процедурата</a:t>
            </a:r>
            <a:r>
              <a:rPr lang="ru-RU" sz="2000" b="1" dirty="0">
                <a:solidFill>
                  <a:srgbClr val="17375E"/>
                </a:solidFill>
              </a:rPr>
              <a:t>: </a:t>
            </a:r>
            <a:r>
              <a:rPr lang="ru-RU" sz="2000" dirty="0">
                <a:solidFill>
                  <a:srgbClr val="17375E"/>
                </a:solidFill>
              </a:rPr>
              <a:t>Трето </a:t>
            </a:r>
            <a:r>
              <a:rPr lang="ru-RU" sz="2000" dirty="0" smtClean="0">
                <a:solidFill>
                  <a:srgbClr val="17375E"/>
                </a:solidFill>
              </a:rPr>
              <a:t>тримесечие на 2016 </a:t>
            </a:r>
            <a:r>
              <a:rPr lang="ru-RU" sz="2000" dirty="0">
                <a:solidFill>
                  <a:srgbClr val="17375E"/>
                </a:solidFill>
              </a:rPr>
              <a:t>г</a:t>
            </a:r>
            <a:r>
              <a:rPr lang="ru-RU" sz="2000" dirty="0" smtClean="0">
                <a:solidFill>
                  <a:srgbClr val="17375E"/>
                </a:solidFill>
              </a:rPr>
              <a:t>.</a:t>
            </a:r>
            <a:endParaRPr lang="en-US" sz="2600" b="1" kern="1000" dirty="0" smtClean="0">
              <a:solidFill>
                <a:srgbClr val="17375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75656" y="116632"/>
            <a:ext cx="64087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buNone/>
            </a:pPr>
            <a:r>
              <a:rPr lang="ru-RU" altLang="en-US" sz="2000" b="1" dirty="0">
                <a:solidFill>
                  <a:srgbClr val="669900"/>
                </a:solidFill>
              </a:rPr>
              <a:t>Приоритетна ос 3 „Натура 2000 и биоразнообразие“</a:t>
            </a:r>
            <a:endParaRPr lang="bg-BG" altLang="en-US" sz="2000" b="1" kern="1200" dirty="0">
              <a:solidFill>
                <a:srgbClr val="6699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3716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Syuleyman\Desktop\Untit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830" y="276698"/>
            <a:ext cx="1188733" cy="9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9562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5007</TotalTime>
  <Words>907</Words>
  <Application>Microsoft Office PowerPoint</Application>
  <PresentationFormat>On-screen Show (4:3)</PresentationFormat>
  <Paragraphs>109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TsBrachkova</cp:lastModifiedBy>
  <cp:revision>1245</cp:revision>
  <cp:lastPrinted>2014-03-10T10:53:14Z</cp:lastPrinted>
  <dcterms:created xsi:type="dcterms:W3CDTF">2013-04-02T07:50:56Z</dcterms:created>
  <dcterms:modified xsi:type="dcterms:W3CDTF">2015-10-07T12:37:41Z</dcterms:modified>
</cp:coreProperties>
</file>