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0" r:id="rId2"/>
    <p:sldId id="258" r:id="rId3"/>
    <p:sldId id="270" r:id="rId4"/>
    <p:sldId id="271" r:id="rId5"/>
    <p:sldId id="26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355" autoAdjust="0"/>
  </p:normalViewPr>
  <p:slideViewPr>
    <p:cSldViewPr>
      <p:cViewPr>
        <p:scale>
          <a:sx n="110" d="100"/>
          <a:sy n="110" d="100"/>
        </p:scale>
        <p:origin x="-10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C42CF2-668B-4EB6-9260-C2C21FB964FE}" type="datetimeFigureOut">
              <a:rPr lang="en-US" smtClean="0"/>
              <a:t>10/7/2015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582AE5-B931-4C28-82DE-26593F91DA97}" type="slidenum">
              <a:rPr lang="en-US" smtClean="0"/>
              <a:t>‹#›</a:t>
            </a:fld>
            <a:endParaRPr lang="en-US"/>
          </a:p>
        </p:txBody>
      </p:sp>
    </p:spTree>
    <p:extLst>
      <p:ext uri="{BB962C8B-B14F-4D97-AF65-F5344CB8AC3E}">
        <p14:creationId xmlns:p14="http://schemas.microsoft.com/office/powerpoint/2010/main" val="4210972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582AE5-B931-4C28-82DE-26593F91DA97}" type="slidenum">
              <a:rPr lang="en-US" smtClean="0"/>
              <a:t>1</a:t>
            </a:fld>
            <a:endParaRPr lang="en-US" dirty="0"/>
          </a:p>
        </p:txBody>
      </p:sp>
    </p:spTree>
    <p:extLst>
      <p:ext uri="{BB962C8B-B14F-4D97-AF65-F5344CB8AC3E}">
        <p14:creationId xmlns:p14="http://schemas.microsoft.com/office/powerpoint/2010/main" val="2205947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sz="1200" kern="1200" dirty="0" smtClean="0">
                <a:solidFill>
                  <a:schemeClr val="tx1"/>
                </a:solidFill>
                <a:effectLst/>
                <a:latin typeface="+mn-lt"/>
                <a:ea typeface="+mn-ea"/>
                <a:cs typeface="+mn-cs"/>
              </a:rPr>
              <a:t>С оглед различния срок за действие на общинските програми за КАВ (краят на 2013, 2014 и 2015 г.) и след анализ на ситуацията се разглежда възможността за предоставяне на общините на финансови средства за преразглеждане на общинските им програми. Видът на процедурата и финансовият ресурс ще бъдат определени на по-късен етап.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B582AE5-B931-4C28-82DE-26593F91DA97}" type="slidenum">
              <a:rPr lang="en-US" smtClean="0"/>
              <a:t>2</a:t>
            </a:fld>
            <a:endParaRPr lang="en-US" dirty="0"/>
          </a:p>
        </p:txBody>
      </p:sp>
    </p:spTree>
    <p:extLst>
      <p:ext uri="{BB962C8B-B14F-4D97-AF65-F5344CB8AC3E}">
        <p14:creationId xmlns:p14="http://schemas.microsoft.com/office/powerpoint/2010/main" val="3631615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mn-lt"/>
                <a:ea typeface="+mn-ea"/>
                <a:cs typeface="+mn-cs"/>
              </a:rPr>
              <a:t>От 2016 г. докладването на данни трябва да се извършва по приоритетни потоци, включващи информация за нивата на замърсяване на атмосферния въздух, прогнозни нива на замърсяване, информация относно общинските програми за КАВ, мерките, заложени в програмите и тяхното изпълнение. Този ангажимент следва да се изпълни от държавите-членки на ЕС чрез осигуряване на софтуер към информационна система и база данни на национално ниво за КАВ за събиране и въвеждане на необходимата информация. </a:t>
            </a:r>
            <a:endParaRPr lang="bg-BG" dirty="0" smtClean="0"/>
          </a:p>
        </p:txBody>
      </p:sp>
      <p:sp>
        <p:nvSpPr>
          <p:cNvPr id="4" name="Slide Number Placeholder 3"/>
          <p:cNvSpPr>
            <a:spLocks noGrp="1"/>
          </p:cNvSpPr>
          <p:nvPr>
            <p:ph type="sldNum" sz="quarter" idx="10"/>
          </p:nvPr>
        </p:nvSpPr>
        <p:spPr/>
        <p:txBody>
          <a:bodyPr/>
          <a:lstStyle/>
          <a:p>
            <a:fld id="{EB582AE5-B931-4C28-82DE-26593F91DA97}" type="slidenum">
              <a:rPr lang="en-US" smtClean="0"/>
              <a:t>3</a:t>
            </a:fld>
            <a:endParaRPr lang="en-US"/>
          </a:p>
        </p:txBody>
      </p:sp>
    </p:spTree>
    <p:extLst>
      <p:ext uri="{BB962C8B-B14F-4D97-AF65-F5344CB8AC3E}">
        <p14:creationId xmlns:p14="http://schemas.microsoft.com/office/powerpoint/2010/main" val="3631615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mn-lt"/>
                <a:ea typeface="+mn-ea"/>
                <a:cs typeface="+mn-cs"/>
              </a:rPr>
              <a:t>Резултатите от изпълнението на проектите по двете процедури, насочени към изпълнението на конкретни мерки за подобряване на КАВ, ще имат пряк принос към индикаторите за резултат и за изпълнение по оста, междинните цели на финансовия индикатор и на индикатора за изпълнение от рамката за изпълнение за Приоритетната ос.</a:t>
            </a:r>
            <a:endParaRPr lang="en-US" sz="1200" kern="1200" dirty="0" smtClean="0">
              <a:solidFill>
                <a:schemeClr val="tx1"/>
              </a:solidFill>
              <a:effectLst/>
              <a:latin typeface="+mn-lt"/>
              <a:ea typeface="+mn-ea"/>
              <a:cs typeface="+mn-cs"/>
            </a:endParaRPr>
          </a:p>
          <a:p>
            <a:endParaRPr lang="bg-BG"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bg-BG" sz="1200" b="0" i="0" u="none" strike="noStrike" kern="1200" baseline="0" noProof="0" dirty="0" smtClean="0">
                <a:solidFill>
                  <a:schemeClr val="tx1"/>
                </a:solidFill>
                <a:latin typeface="+mn-lt"/>
                <a:ea typeface="+mn-ea"/>
                <a:cs typeface="+mn-cs"/>
              </a:rPr>
              <a:t>Мерки, адресиращи замърсяването от битовото отопление, като например: </a:t>
            </a:r>
          </a:p>
          <a:p>
            <a:r>
              <a:rPr lang="bg-BG" sz="1200" b="0" i="0" u="none" strike="noStrike" kern="1200" baseline="0" noProof="0" dirty="0" smtClean="0">
                <a:solidFill>
                  <a:schemeClr val="tx1"/>
                </a:solidFill>
                <a:latin typeface="+mn-lt"/>
                <a:ea typeface="+mn-ea"/>
                <a:cs typeface="+mn-cs"/>
              </a:rPr>
              <a:t>• подмяна на стационарни индивидуални и </a:t>
            </a:r>
            <a:r>
              <a:rPr lang="bg-BG" sz="1200" b="0" i="0" u="none" strike="noStrike" kern="1200" baseline="0" noProof="0" dirty="0" err="1" smtClean="0">
                <a:solidFill>
                  <a:schemeClr val="tx1"/>
                </a:solidFill>
                <a:latin typeface="+mn-lt"/>
                <a:ea typeface="+mn-ea"/>
                <a:cs typeface="+mn-cs"/>
              </a:rPr>
              <a:t>многофамилни</a:t>
            </a:r>
            <a:r>
              <a:rPr lang="bg-BG" sz="1200" b="0" i="0" u="none" strike="noStrike" kern="1200" baseline="0" noProof="0" dirty="0" smtClean="0">
                <a:solidFill>
                  <a:schemeClr val="tx1"/>
                </a:solidFill>
                <a:latin typeface="+mn-lt"/>
                <a:ea typeface="+mn-ea"/>
                <a:cs typeface="+mn-cs"/>
              </a:rPr>
              <a:t> домакински горивни устройства на твърдо гориво; </a:t>
            </a:r>
          </a:p>
          <a:p>
            <a:r>
              <a:rPr lang="bg-BG" sz="1200" b="0" i="0" u="none" strike="noStrike" kern="1200" baseline="0" noProof="0" dirty="0" smtClean="0">
                <a:solidFill>
                  <a:schemeClr val="tx1"/>
                </a:solidFill>
                <a:latin typeface="+mn-lt"/>
                <a:ea typeface="+mn-ea"/>
                <a:cs typeface="+mn-cs"/>
              </a:rPr>
              <a:t>• поставяне на филтри за прахови частици на индивидуални горивни инсталации; </a:t>
            </a:r>
          </a:p>
          <a:p>
            <a:r>
              <a:rPr lang="bg-BG" sz="1200" b="0" i="0" u="none" strike="noStrike" kern="1200" baseline="0" noProof="0" dirty="0" smtClean="0">
                <a:solidFill>
                  <a:schemeClr val="tx1"/>
                </a:solidFill>
                <a:latin typeface="+mn-lt"/>
                <a:ea typeface="+mn-ea"/>
                <a:cs typeface="+mn-cs"/>
              </a:rPr>
              <a:t>• мерки за алтернативно отопление на жилищни райони, състоящи се от индивидуални къщи и/или малки </a:t>
            </a:r>
            <a:r>
              <a:rPr lang="bg-BG" sz="1200" b="0" i="0" u="none" strike="noStrike" kern="1200" baseline="0" noProof="0" dirty="0" err="1" smtClean="0">
                <a:solidFill>
                  <a:schemeClr val="tx1"/>
                </a:solidFill>
                <a:latin typeface="+mn-lt"/>
                <a:ea typeface="+mn-ea"/>
                <a:cs typeface="+mn-cs"/>
              </a:rPr>
              <a:t>многофамилни</a:t>
            </a:r>
            <a:r>
              <a:rPr lang="bg-BG" sz="1200" b="0" i="0" u="none" strike="noStrike" kern="1200" baseline="0" noProof="0" dirty="0" smtClean="0">
                <a:solidFill>
                  <a:schemeClr val="tx1"/>
                </a:solidFill>
                <a:latin typeface="+mn-lt"/>
                <a:ea typeface="+mn-ea"/>
                <a:cs typeface="+mn-cs"/>
              </a:rPr>
              <a:t> сгради, използващи твърдо гориво за отопление; </a:t>
            </a:r>
          </a:p>
          <a:p>
            <a:r>
              <a:rPr lang="bg-BG" sz="1200" b="0" i="0" u="none" strike="noStrike" kern="1200" baseline="0" noProof="0" dirty="0" smtClean="0">
                <a:solidFill>
                  <a:schemeClr val="tx1"/>
                </a:solidFill>
                <a:latin typeface="+mn-lt"/>
                <a:ea typeface="+mn-ea"/>
                <a:cs typeface="+mn-cs"/>
              </a:rPr>
              <a:t>- Мерки, адресиращи замърсяването от обществения транспорт, като например: </a:t>
            </a:r>
          </a:p>
          <a:p>
            <a:pPr marL="0" marR="0" indent="0" algn="l" defTabSz="914400" rtl="0" eaLnBrk="1" fontAlgn="auto" latinLnBrk="0" hangingPunct="1">
              <a:lnSpc>
                <a:spcPct val="100000"/>
              </a:lnSpc>
              <a:spcBef>
                <a:spcPts val="0"/>
              </a:spcBef>
              <a:spcAft>
                <a:spcPts val="0"/>
              </a:spcAft>
              <a:buClrTx/>
              <a:buSzTx/>
              <a:buFontTx/>
              <a:buNone/>
              <a:tabLst/>
              <a:defRPr/>
            </a:pPr>
            <a:r>
              <a:rPr lang="bg-BG" sz="1200" b="0" i="0" u="none" strike="noStrike" kern="1200" baseline="0" noProof="0" dirty="0" smtClean="0">
                <a:solidFill>
                  <a:schemeClr val="tx1"/>
                </a:solidFill>
                <a:latin typeface="+mn-lt"/>
                <a:ea typeface="+mn-ea"/>
                <a:cs typeface="+mn-cs"/>
              </a:rPr>
              <a:t>• намаляване използването на конвенционални горива в обществения транспорт, замяна на изпускателните устройства (</a:t>
            </a:r>
            <a:r>
              <a:rPr lang="bg-BG" sz="1200" b="0" i="0" u="none" strike="noStrike" kern="1200" baseline="0" noProof="0" dirty="0" err="1" smtClean="0">
                <a:solidFill>
                  <a:schemeClr val="tx1"/>
                </a:solidFill>
                <a:latin typeface="+mn-lt"/>
                <a:ea typeface="+mn-ea"/>
                <a:cs typeface="+mn-cs"/>
              </a:rPr>
              <a:t>retrofitting</a:t>
            </a:r>
            <a:r>
              <a:rPr lang="bg-BG" sz="1200" b="0" i="0" u="none" strike="noStrike" kern="1200" baseline="0" noProof="0" dirty="0" smtClean="0">
                <a:solidFill>
                  <a:schemeClr val="tx1"/>
                </a:solidFill>
                <a:latin typeface="+mn-lt"/>
                <a:ea typeface="+mn-ea"/>
                <a:cs typeface="+mn-cs"/>
              </a:rPr>
              <a:t>) на превозните средства на градския транспорт - - -- Други допълнителни мерки, идентифицирани като подходящи от бенефициентите за постигане целите на проект</a:t>
            </a:r>
            <a:r>
              <a:rPr lang="ru-RU" sz="1200" b="0" i="0" u="none" strike="noStrike" kern="1200" baseline="0" dirty="0" smtClean="0">
                <a:solidFill>
                  <a:schemeClr val="tx1"/>
                </a:solidFill>
                <a:latin typeface="+mn-lt"/>
                <a:ea typeface="+mn-ea"/>
                <a:cs typeface="+mn-cs"/>
              </a:rPr>
              <a:t>а. 	</a:t>
            </a:r>
          </a:p>
          <a:p>
            <a:endParaRPr lang="bg-BG" sz="1200" kern="1200" dirty="0" smtClean="0">
              <a:solidFill>
                <a:schemeClr val="tx1"/>
              </a:solidFill>
              <a:effectLst/>
              <a:latin typeface="+mn-lt"/>
              <a:ea typeface="+mn-ea"/>
              <a:cs typeface="+mn-cs"/>
            </a:endParaRPr>
          </a:p>
          <a:p>
            <a:endParaRPr lang="bg-BG" sz="1200" kern="1200" dirty="0" smtClean="0">
              <a:solidFill>
                <a:schemeClr val="tx1"/>
              </a:solidFill>
              <a:effectLst/>
              <a:latin typeface="+mn-lt"/>
              <a:ea typeface="+mn-ea"/>
              <a:cs typeface="+mn-cs"/>
            </a:endParaRPr>
          </a:p>
          <a:p>
            <a:r>
              <a:rPr lang="bg-BG" sz="1200" b="0" i="0" u="none" strike="noStrike" kern="1200" baseline="0" noProof="0" dirty="0" smtClean="0">
                <a:solidFill>
                  <a:schemeClr val="tx1"/>
                </a:solidFill>
                <a:latin typeface="+mn-lt"/>
                <a:ea typeface="+mn-ea"/>
                <a:cs typeface="+mn-cs"/>
              </a:rPr>
              <a:t>Допустими разходи по ПМС № 119 от 20.05.2014 г., в т.ч.: </a:t>
            </a:r>
          </a:p>
          <a:p>
            <a:r>
              <a:rPr lang="bg-BG" sz="1200" b="0" i="0" u="none" strike="noStrike" kern="1200" baseline="0" noProof="0" dirty="0" smtClean="0">
                <a:solidFill>
                  <a:schemeClr val="tx1"/>
                </a:solidFill>
                <a:latin typeface="+mn-lt"/>
                <a:ea typeface="+mn-ea"/>
                <a:cs typeface="+mn-cs"/>
              </a:rPr>
              <a:t>- Разходи за строително-монтажни работи; </a:t>
            </a:r>
          </a:p>
          <a:p>
            <a:r>
              <a:rPr lang="bg-BG" sz="1200" b="0" i="0" u="none" strike="noStrike" kern="1200" baseline="0" noProof="0" dirty="0" smtClean="0">
                <a:solidFill>
                  <a:schemeClr val="tx1"/>
                </a:solidFill>
                <a:latin typeface="+mn-lt"/>
                <a:ea typeface="+mn-ea"/>
                <a:cs typeface="+mn-cs"/>
              </a:rPr>
              <a:t>- Разходи за строителен надзор; </a:t>
            </a:r>
          </a:p>
          <a:p>
            <a:r>
              <a:rPr lang="bg-BG" sz="1200" b="0" i="0" u="none" strike="noStrike" kern="1200" baseline="0" noProof="0" dirty="0" smtClean="0">
                <a:solidFill>
                  <a:schemeClr val="tx1"/>
                </a:solidFill>
                <a:latin typeface="+mn-lt"/>
                <a:ea typeface="+mn-ea"/>
                <a:cs typeface="+mn-cs"/>
              </a:rPr>
              <a:t>- Разходи за авторски надзор; </a:t>
            </a:r>
          </a:p>
          <a:p>
            <a:r>
              <a:rPr lang="bg-BG" sz="1200" b="0" i="0" u="none" strike="noStrike" kern="1200" baseline="0" noProof="0" dirty="0" smtClean="0">
                <a:solidFill>
                  <a:schemeClr val="tx1"/>
                </a:solidFill>
                <a:latin typeface="+mn-lt"/>
                <a:ea typeface="+mn-ea"/>
                <a:cs typeface="+mn-cs"/>
              </a:rPr>
              <a:t>- Разходи за услуги, извършени от икономисти, инженери и други специалисти, пряко свързани с подготовката, оценката на съответствието и/или изпълнението на операцията; </a:t>
            </a:r>
          </a:p>
          <a:p>
            <a:pPr marL="171450" indent="-171450">
              <a:buFontTx/>
              <a:buChar char="-"/>
            </a:pPr>
            <a:r>
              <a:rPr lang="bg-BG" sz="1200" b="0" i="0" u="none" strike="noStrike" kern="1200" baseline="0" noProof="0" dirty="0" smtClean="0">
                <a:solidFill>
                  <a:schemeClr val="tx1"/>
                </a:solidFill>
                <a:latin typeface="+mn-lt"/>
                <a:ea typeface="+mn-ea"/>
                <a:cs typeface="+mn-cs"/>
              </a:rPr>
              <a:t>Разходи за закупуване на земя, осигуряване на достъп и свързани такси, в случай че земята или правото за достъп са необходими за изпълнение на операцията; </a:t>
            </a:r>
          </a:p>
          <a:p>
            <a:pPr marL="171450" indent="-171450">
              <a:buFontTx/>
              <a:buChar char="-"/>
            </a:pPr>
            <a:r>
              <a:rPr lang="bg-BG" sz="1200" b="0" i="0" u="none" strike="noStrike" kern="1200" baseline="0" noProof="0" dirty="0" smtClean="0">
                <a:solidFill>
                  <a:schemeClr val="tx1"/>
                </a:solidFill>
                <a:latin typeface="+mn-lt"/>
                <a:ea typeface="+mn-ea"/>
                <a:cs typeface="+mn-cs"/>
              </a:rPr>
              <a:t>Разходи за покупка и изграждане, доставка и монтаж на специализирани машини, съоръжения и оборудване, пряко свързани с изпълнението на дейностите ; 	</a:t>
            </a:r>
          </a:p>
          <a:p>
            <a:pPr marL="171450" indent="-171450">
              <a:buFontTx/>
              <a:buChar char="-"/>
            </a:pPr>
            <a:r>
              <a:rPr lang="bg-BG" sz="1200" b="0" i="0" u="none" strike="noStrike" kern="1200" baseline="0" noProof="0" dirty="0" smtClean="0">
                <a:solidFill>
                  <a:schemeClr val="tx1"/>
                </a:solidFill>
                <a:latin typeface="+mn-lt"/>
                <a:ea typeface="+mn-ea"/>
                <a:cs typeface="+mn-cs"/>
              </a:rPr>
              <a:t>Разходи за експертни анализи и изследвания; </a:t>
            </a:r>
          </a:p>
          <a:p>
            <a:pPr marL="171450" indent="-171450">
              <a:buFontTx/>
              <a:buChar char="-"/>
            </a:pPr>
            <a:r>
              <a:rPr lang="bg-BG" sz="1200" b="0" i="0" u="none" strike="noStrike" kern="1200" baseline="0" noProof="0" dirty="0" smtClean="0">
                <a:solidFill>
                  <a:schemeClr val="tx1"/>
                </a:solidFill>
                <a:latin typeface="+mn-lt"/>
                <a:ea typeface="+mn-ea"/>
                <a:cs typeface="+mn-cs"/>
              </a:rPr>
              <a:t>Разходи за подготовка, организация и управление; </a:t>
            </a:r>
          </a:p>
          <a:p>
            <a:pPr marL="171450" indent="-171450">
              <a:buFontTx/>
              <a:buChar char="-"/>
            </a:pPr>
            <a:r>
              <a:rPr lang="bg-BG" sz="1200" b="0" i="0" u="none" strike="noStrike" kern="1200" baseline="0" noProof="0" dirty="0" smtClean="0">
                <a:solidFill>
                  <a:schemeClr val="tx1"/>
                </a:solidFill>
                <a:latin typeface="+mn-lt"/>
                <a:ea typeface="+mn-ea"/>
                <a:cs typeface="+mn-cs"/>
              </a:rPr>
              <a:t>Разходи за информация и комуникация; </a:t>
            </a:r>
          </a:p>
          <a:p>
            <a:r>
              <a:rPr lang="en-US" sz="1200" b="0" i="0" u="none" strike="noStrike" kern="1200" baseline="0" dirty="0" smtClean="0">
                <a:solidFill>
                  <a:schemeClr val="tx1"/>
                </a:solidFill>
                <a:latin typeface="+mn-lt"/>
                <a:ea typeface="+mn-ea"/>
                <a:cs typeface="+mn-cs"/>
              </a:rPr>
              <a:t>	</a:t>
            </a:r>
          </a:p>
          <a:p>
            <a:endParaRPr lang="bg-BG"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B582AE5-B931-4C28-82DE-26593F91DA97}" type="slidenum">
              <a:rPr lang="en-US" smtClean="0"/>
              <a:t>4</a:t>
            </a:fld>
            <a:endParaRPr lang="en-US"/>
          </a:p>
        </p:txBody>
      </p:sp>
    </p:spTree>
    <p:extLst>
      <p:ext uri="{BB962C8B-B14F-4D97-AF65-F5344CB8AC3E}">
        <p14:creationId xmlns:p14="http://schemas.microsoft.com/office/powerpoint/2010/main" val="3631615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985462-A0DE-42CE-949E-7CE9F9AE293A}" type="datetimeFigureOut">
              <a:rPr lang="en-US" smtClean="0"/>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4031152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85462-A0DE-42CE-949E-7CE9F9AE293A}" type="datetimeFigureOut">
              <a:rPr lang="en-US" smtClean="0"/>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2138695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85462-A0DE-42CE-949E-7CE9F9AE293A}" type="datetimeFigureOut">
              <a:rPr lang="en-US" smtClean="0"/>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56348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85462-A0DE-42CE-949E-7CE9F9AE293A}" type="datetimeFigureOut">
              <a:rPr lang="en-US" smtClean="0"/>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3851099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985462-A0DE-42CE-949E-7CE9F9AE293A}" type="datetimeFigureOut">
              <a:rPr lang="en-US" smtClean="0"/>
              <a:t>10/7/2015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1161032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985462-A0DE-42CE-949E-7CE9F9AE293A}" type="datetimeFigureOut">
              <a:rPr lang="en-US" smtClean="0"/>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1204968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985462-A0DE-42CE-949E-7CE9F9AE293A}" type="datetimeFigureOut">
              <a:rPr lang="en-US" smtClean="0"/>
              <a:t>10/7/2015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717329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985462-A0DE-42CE-949E-7CE9F9AE293A}" type="datetimeFigureOut">
              <a:rPr lang="en-US" smtClean="0"/>
              <a:t>10/7/2015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4186677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985462-A0DE-42CE-949E-7CE9F9AE293A}" type="datetimeFigureOut">
              <a:rPr lang="en-US" smtClean="0"/>
              <a:t>10/7/2015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13266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85462-A0DE-42CE-949E-7CE9F9AE293A}" type="datetimeFigureOut">
              <a:rPr lang="en-US" smtClean="0"/>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1806563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85462-A0DE-42CE-949E-7CE9F9AE293A}" type="datetimeFigureOut">
              <a:rPr lang="en-US" smtClean="0"/>
              <a:t>10/7/2015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E44E3-EE6F-488A-8ADD-7F73B492E5E5}" type="slidenum">
              <a:rPr lang="en-US" smtClean="0"/>
              <a:t>‹#›</a:t>
            </a:fld>
            <a:endParaRPr lang="en-US"/>
          </a:p>
        </p:txBody>
      </p:sp>
    </p:spTree>
    <p:extLst>
      <p:ext uri="{BB962C8B-B14F-4D97-AF65-F5344CB8AC3E}">
        <p14:creationId xmlns:p14="http://schemas.microsoft.com/office/powerpoint/2010/main" val="622342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985462-A0DE-42CE-949E-7CE9F9AE293A}" type="datetimeFigureOut">
              <a:rPr lang="en-US" smtClean="0"/>
              <a:t>10/7/2015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E44E3-EE6F-488A-8ADD-7F73B492E5E5}" type="slidenum">
              <a:rPr lang="en-US" smtClean="0"/>
              <a:t>‹#›</a:t>
            </a:fld>
            <a:endParaRPr lang="en-US"/>
          </a:p>
        </p:txBody>
      </p:sp>
    </p:spTree>
    <p:extLst>
      <p:ext uri="{BB962C8B-B14F-4D97-AF65-F5344CB8AC3E}">
        <p14:creationId xmlns:p14="http://schemas.microsoft.com/office/powerpoint/2010/main" val="1198882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ope@moew.government.bg" TargetMode="Externa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Mihova\Desktop\Capture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7" y="5241125"/>
            <a:ext cx="9108504" cy="1633197"/>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p:cNvSpPr>
            <a:spLocks noGrp="1"/>
          </p:cNvSpPr>
          <p:nvPr>
            <p:ph type="ctrTitle"/>
          </p:nvPr>
        </p:nvSpPr>
        <p:spPr>
          <a:xfrm>
            <a:off x="490417" y="1253285"/>
            <a:ext cx="8136903" cy="2550145"/>
          </a:xfrm>
        </p:spPr>
        <p:txBody>
          <a:bodyPr>
            <a:normAutofit/>
          </a:bodyPr>
          <a:lstStyle/>
          <a:p>
            <a:r>
              <a:rPr lang="bg-BG" sz="3000" b="1" dirty="0" smtClean="0">
                <a:solidFill>
                  <a:schemeClr val="tx1">
                    <a:lumMod val="65000"/>
                    <a:lumOff val="35000"/>
                  </a:schemeClr>
                </a:solidFill>
              </a:rPr>
              <a:t>План </a:t>
            </a:r>
            <a:r>
              <a:rPr lang="bg-BG" sz="3000" b="1" dirty="0">
                <a:solidFill>
                  <a:schemeClr val="tx1">
                    <a:lumMod val="65000"/>
                    <a:lumOff val="35000"/>
                  </a:schemeClr>
                </a:solidFill>
              </a:rPr>
              <a:t>за изпълнение на </a:t>
            </a:r>
            <a:r>
              <a:rPr lang="bg-BG" sz="3000" b="1" dirty="0" smtClean="0">
                <a:solidFill>
                  <a:schemeClr val="tx1">
                    <a:lumMod val="65000"/>
                    <a:lumOff val="35000"/>
                  </a:schemeClr>
                </a:solidFill>
              </a:rPr>
              <a:t>ос 5</a:t>
            </a:r>
            <a:br>
              <a:rPr lang="bg-BG" sz="3000" b="1" dirty="0" smtClean="0">
                <a:solidFill>
                  <a:schemeClr val="tx1">
                    <a:lumMod val="65000"/>
                    <a:lumOff val="35000"/>
                  </a:schemeClr>
                </a:solidFill>
              </a:rPr>
            </a:br>
            <a:r>
              <a:rPr lang="ru-RU" sz="3000" b="1" dirty="0" smtClean="0">
                <a:solidFill>
                  <a:schemeClr val="tx1">
                    <a:lumMod val="65000"/>
                    <a:lumOff val="35000"/>
                  </a:schemeClr>
                </a:solidFill>
              </a:rPr>
              <a:t>„Подобряване </a:t>
            </a:r>
            <a:r>
              <a:rPr lang="ru-RU" sz="3000" b="1" dirty="0">
                <a:solidFill>
                  <a:schemeClr val="tx1">
                    <a:lumMod val="65000"/>
                    <a:lumOff val="35000"/>
                  </a:schemeClr>
                </a:solidFill>
              </a:rPr>
              <a:t>качеството </a:t>
            </a:r>
            <a:r>
              <a:rPr lang="ru-RU" sz="3000" b="1" dirty="0" smtClean="0">
                <a:solidFill>
                  <a:schemeClr val="tx1">
                    <a:lumMod val="65000"/>
                    <a:lumOff val="35000"/>
                  </a:schemeClr>
                </a:solidFill>
              </a:rPr>
              <a:t>на </a:t>
            </a:r>
            <a:br>
              <a:rPr lang="ru-RU" sz="3000" b="1" dirty="0" smtClean="0">
                <a:solidFill>
                  <a:schemeClr val="tx1">
                    <a:lumMod val="65000"/>
                    <a:lumOff val="35000"/>
                  </a:schemeClr>
                </a:solidFill>
              </a:rPr>
            </a:br>
            <a:r>
              <a:rPr lang="bg-BG" sz="3000" b="1" dirty="0" smtClean="0">
                <a:solidFill>
                  <a:schemeClr val="tx1">
                    <a:lumMod val="65000"/>
                    <a:lumOff val="35000"/>
                  </a:schemeClr>
                </a:solidFill>
              </a:rPr>
              <a:t>атмосферния въздух</a:t>
            </a:r>
            <a:r>
              <a:rPr lang="ru-RU" sz="3000" b="1" dirty="0" smtClean="0">
                <a:solidFill>
                  <a:schemeClr val="tx1">
                    <a:lumMod val="65000"/>
                    <a:lumOff val="35000"/>
                  </a:schemeClr>
                </a:solidFill>
              </a:rPr>
              <a:t>“ </a:t>
            </a:r>
            <a:br>
              <a:rPr lang="ru-RU" sz="3000" b="1" dirty="0" smtClean="0">
                <a:solidFill>
                  <a:schemeClr val="tx1">
                    <a:lumMod val="65000"/>
                    <a:lumOff val="35000"/>
                  </a:schemeClr>
                </a:solidFill>
              </a:rPr>
            </a:br>
            <a:r>
              <a:rPr lang="ru-RU" sz="3000" b="1" dirty="0" smtClean="0">
                <a:solidFill>
                  <a:schemeClr val="tx1">
                    <a:lumMod val="65000"/>
                    <a:lumOff val="35000"/>
                  </a:schemeClr>
                </a:solidFill>
              </a:rPr>
              <a:t>на ОПОС 2014-2020 г.</a:t>
            </a:r>
            <a:r>
              <a:rPr lang="bg-BG" sz="3000" dirty="0" smtClean="0">
                <a:solidFill>
                  <a:schemeClr val="tx1">
                    <a:lumMod val="65000"/>
                    <a:lumOff val="35000"/>
                  </a:schemeClr>
                </a:solidFill>
              </a:rPr>
              <a:t/>
            </a:r>
            <a:br>
              <a:rPr lang="bg-BG" sz="3000" dirty="0" smtClean="0">
                <a:solidFill>
                  <a:schemeClr val="tx1">
                    <a:lumMod val="65000"/>
                    <a:lumOff val="35000"/>
                  </a:schemeClr>
                </a:solidFill>
              </a:rPr>
            </a:br>
            <a:endParaRPr lang="en-US" sz="3000" dirty="0">
              <a:solidFill>
                <a:schemeClr val="tx1">
                  <a:lumMod val="65000"/>
                  <a:lumOff val="35000"/>
                </a:schemeClr>
              </a:solidFill>
            </a:endParaRPr>
          </a:p>
        </p:txBody>
      </p:sp>
      <p:pic>
        <p:nvPicPr>
          <p:cNvPr id="5" name="Picture 4" descr="C:\Users\NMihova\Desktop\Capture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4411" y="133111"/>
            <a:ext cx="1368152" cy="1120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NMihova\Desktop\Capture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25893"/>
            <a:ext cx="1213282" cy="1334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NMihova\Desktop\Capture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2682" y="476672"/>
            <a:ext cx="3769548" cy="6552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19"/>
          <p:cNvSpPr>
            <a:spLocks noChangeArrowheads="1"/>
          </p:cNvSpPr>
          <p:nvPr/>
        </p:nvSpPr>
        <p:spPr bwMode="auto">
          <a:xfrm>
            <a:off x="6228184" y="5980831"/>
            <a:ext cx="2736304"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r" eaLnBrk="1" hangingPunct="1">
              <a:spcBef>
                <a:spcPct val="0"/>
              </a:spcBef>
              <a:buFontTx/>
              <a:buNone/>
            </a:pPr>
            <a:r>
              <a:rPr lang="bg-BG" altLang="en-US" sz="1500" b="1" i="1" dirty="0" smtClean="0">
                <a:solidFill>
                  <a:schemeClr val="tx1">
                    <a:lumMod val="65000"/>
                    <a:lumOff val="35000"/>
                  </a:schemeClr>
                </a:solidFill>
                <a:latin typeface="+mj-lt"/>
                <a:ea typeface="+mj-ea"/>
                <a:cs typeface="+mj-cs"/>
              </a:rPr>
              <a:t>Трето заседание </a:t>
            </a:r>
            <a:r>
              <a:rPr lang="bg-BG" altLang="en-US" sz="1500" b="1" i="1" dirty="0">
                <a:solidFill>
                  <a:schemeClr val="tx1">
                    <a:lumMod val="65000"/>
                    <a:lumOff val="35000"/>
                  </a:schemeClr>
                </a:solidFill>
                <a:latin typeface="+mj-lt"/>
                <a:ea typeface="+mj-ea"/>
                <a:cs typeface="+mj-cs"/>
              </a:rPr>
              <a:t>на </a:t>
            </a:r>
          </a:p>
          <a:p>
            <a:pPr algn="r" eaLnBrk="1" hangingPunct="1">
              <a:spcBef>
                <a:spcPct val="0"/>
              </a:spcBef>
              <a:buFontTx/>
              <a:buNone/>
            </a:pPr>
            <a:r>
              <a:rPr lang="bg-BG" altLang="en-US" sz="1500" b="1" i="1" dirty="0">
                <a:solidFill>
                  <a:schemeClr val="tx1">
                    <a:lumMod val="65000"/>
                    <a:lumOff val="35000"/>
                  </a:schemeClr>
                </a:solidFill>
                <a:latin typeface="+mj-lt"/>
                <a:ea typeface="+mj-ea"/>
                <a:cs typeface="+mj-cs"/>
              </a:rPr>
              <a:t>Комитет за наблюдение </a:t>
            </a:r>
          </a:p>
          <a:p>
            <a:pPr algn="r" eaLnBrk="1" hangingPunct="1">
              <a:spcBef>
                <a:spcPct val="0"/>
              </a:spcBef>
              <a:buFontTx/>
              <a:buNone/>
            </a:pPr>
            <a:r>
              <a:rPr lang="bg-BG" altLang="en-US" sz="1500" b="1" i="1" dirty="0">
                <a:solidFill>
                  <a:schemeClr val="tx1">
                    <a:lumMod val="65000"/>
                    <a:lumOff val="35000"/>
                  </a:schemeClr>
                </a:solidFill>
                <a:latin typeface="+mj-lt"/>
                <a:ea typeface="+mj-ea"/>
                <a:cs typeface="+mj-cs"/>
              </a:rPr>
              <a:t>на ОПОС 2014-2020 г</a:t>
            </a:r>
            <a:r>
              <a:rPr lang="bg-BG" altLang="en-US" sz="1500" b="1" i="1" dirty="0" smtClean="0">
                <a:solidFill>
                  <a:schemeClr val="tx1">
                    <a:lumMod val="65000"/>
                    <a:lumOff val="35000"/>
                  </a:schemeClr>
                </a:solidFill>
                <a:latin typeface="+mj-lt"/>
                <a:ea typeface="+mj-ea"/>
                <a:cs typeface="+mj-cs"/>
              </a:rPr>
              <a:t>.,</a:t>
            </a:r>
            <a:endParaRPr lang="bg-BG" altLang="en-US" sz="1500" b="1" i="1" dirty="0">
              <a:solidFill>
                <a:schemeClr val="tx1">
                  <a:lumMod val="65000"/>
                  <a:lumOff val="35000"/>
                </a:schemeClr>
              </a:solidFill>
              <a:latin typeface="+mj-lt"/>
              <a:ea typeface="+mj-ea"/>
              <a:cs typeface="+mj-cs"/>
            </a:endParaRPr>
          </a:p>
          <a:p>
            <a:pPr algn="r" eaLnBrk="1" hangingPunct="1">
              <a:spcBef>
                <a:spcPct val="0"/>
              </a:spcBef>
              <a:buFontTx/>
              <a:buNone/>
            </a:pPr>
            <a:r>
              <a:rPr lang="bg-BG" altLang="en-US" sz="1500" b="1" i="1" dirty="0" smtClean="0">
                <a:solidFill>
                  <a:schemeClr val="tx1">
                    <a:lumMod val="65000"/>
                    <a:lumOff val="35000"/>
                  </a:schemeClr>
                </a:solidFill>
                <a:latin typeface="+mj-lt"/>
                <a:ea typeface="+mj-ea"/>
                <a:cs typeface="+mj-cs"/>
              </a:rPr>
              <a:t>08 октомври 2015 </a:t>
            </a:r>
            <a:r>
              <a:rPr lang="bg-BG" altLang="en-US" sz="1500" b="1" i="1" dirty="0">
                <a:solidFill>
                  <a:schemeClr val="tx1">
                    <a:lumMod val="65000"/>
                    <a:lumOff val="35000"/>
                  </a:schemeClr>
                </a:solidFill>
                <a:latin typeface="+mj-lt"/>
                <a:ea typeface="+mj-ea"/>
                <a:cs typeface="+mj-cs"/>
              </a:rPr>
              <a:t>г</a:t>
            </a:r>
            <a:r>
              <a:rPr lang="bg-BG" altLang="en-US" sz="1500" b="1" i="1" dirty="0" smtClean="0">
                <a:solidFill>
                  <a:schemeClr val="tx1">
                    <a:lumMod val="65000"/>
                    <a:lumOff val="35000"/>
                  </a:schemeClr>
                </a:solidFill>
                <a:latin typeface="+mj-lt"/>
                <a:ea typeface="+mj-ea"/>
                <a:cs typeface="+mj-cs"/>
              </a:rPr>
              <a:t>.</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8506" y="3370748"/>
            <a:ext cx="3029438" cy="187037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20072" y="3381012"/>
            <a:ext cx="2789640" cy="186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9062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Mihova\Desktop\Capture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085184"/>
            <a:ext cx="9097650" cy="1789138"/>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611560" y="1844824"/>
            <a:ext cx="7992888" cy="1143000"/>
          </a:xfrm>
        </p:spPr>
        <p:txBody>
          <a:bodyPr>
            <a:noAutofit/>
          </a:bodyPr>
          <a:lstStyle/>
          <a:p>
            <a:pPr algn="just"/>
            <a:r>
              <a:rPr lang="bg-BG" sz="2000" b="1" i="1" dirty="0" smtClean="0">
                <a:solidFill>
                  <a:schemeClr val="tx1">
                    <a:lumMod val="65000"/>
                    <a:lumOff val="35000"/>
                  </a:schemeClr>
                </a:solidFill>
              </a:rPr>
              <a:t>Намаляване замърсяването на атмосферния въздух чрез понижаване количествата на фини прахови частици (ФПЧ10) и азотни оксиди (NOx) </a:t>
            </a:r>
            <a:endParaRPr lang="bg-BG" sz="2000" b="1" i="1" dirty="0">
              <a:solidFill>
                <a:schemeClr val="tx1">
                  <a:lumMod val="65000"/>
                  <a:lumOff val="35000"/>
                </a:schemeClr>
              </a:solidFill>
            </a:endParaRPr>
          </a:p>
        </p:txBody>
      </p:sp>
      <p:sp>
        <p:nvSpPr>
          <p:cNvPr id="13" name="Content Placeholder 12"/>
          <p:cNvSpPr>
            <a:spLocks noGrp="1"/>
          </p:cNvSpPr>
          <p:nvPr>
            <p:ph idx="1"/>
          </p:nvPr>
        </p:nvSpPr>
        <p:spPr>
          <a:xfrm>
            <a:off x="683568" y="3068960"/>
            <a:ext cx="7807441" cy="2664296"/>
          </a:xfrm>
        </p:spPr>
        <p:txBody>
          <a:bodyPr>
            <a:normAutofit/>
          </a:bodyPr>
          <a:lstStyle/>
          <a:p>
            <a:pPr marL="0" indent="0">
              <a:buNone/>
            </a:pPr>
            <a:endParaRPr lang="bg-BG" sz="1600" dirty="0" smtClean="0">
              <a:solidFill>
                <a:schemeClr val="tx1">
                  <a:lumMod val="65000"/>
                  <a:lumOff val="35000"/>
                </a:schemeClr>
              </a:solidFill>
            </a:endParaRPr>
          </a:p>
          <a:p>
            <a:pPr algn="just"/>
            <a:r>
              <a:rPr lang="bg-BG" sz="1900" dirty="0" smtClean="0">
                <a:solidFill>
                  <a:schemeClr val="tx1">
                    <a:lumMod val="65000"/>
                    <a:lumOff val="35000"/>
                  </a:schemeClr>
                </a:solidFill>
              </a:rPr>
              <a:t>29 общини са с нарушено качество на въздуха </a:t>
            </a:r>
          </a:p>
          <a:p>
            <a:pPr algn="just">
              <a:spcBef>
                <a:spcPts val="1200"/>
              </a:spcBef>
            </a:pPr>
            <a:r>
              <a:rPr lang="bg-BG" sz="1900" dirty="0" smtClean="0">
                <a:solidFill>
                  <a:schemeClr val="tx1">
                    <a:lumMod val="65000"/>
                    <a:lumOff val="35000"/>
                  </a:schemeClr>
                </a:solidFill>
              </a:rPr>
              <a:t>общински програми </a:t>
            </a:r>
            <a:r>
              <a:rPr lang="ru-RU" sz="1900" dirty="0" smtClean="0">
                <a:solidFill>
                  <a:schemeClr val="tx1">
                    <a:lumMod val="65000"/>
                    <a:lumOff val="35000"/>
                  </a:schemeClr>
                </a:solidFill>
              </a:rPr>
              <a:t>за </a:t>
            </a:r>
            <a:r>
              <a:rPr lang="ru-RU" sz="1900" dirty="0">
                <a:solidFill>
                  <a:schemeClr val="tx1">
                    <a:lumMod val="65000"/>
                    <a:lumOff val="35000"/>
                  </a:schemeClr>
                </a:solidFill>
              </a:rPr>
              <a:t>качество на </a:t>
            </a:r>
            <a:r>
              <a:rPr lang="bg-BG" sz="1900" dirty="0" smtClean="0">
                <a:solidFill>
                  <a:schemeClr val="tx1">
                    <a:lumMod val="65000"/>
                    <a:lumOff val="35000"/>
                  </a:schemeClr>
                </a:solidFill>
              </a:rPr>
              <a:t>атмосферния въздух (КАВ</a:t>
            </a:r>
            <a:r>
              <a:rPr lang="ru-RU" sz="1900" dirty="0" smtClean="0">
                <a:solidFill>
                  <a:schemeClr val="tx1">
                    <a:lumMod val="65000"/>
                    <a:lumOff val="35000"/>
                  </a:schemeClr>
                </a:solidFill>
              </a:rPr>
              <a:t>)</a:t>
            </a:r>
            <a:r>
              <a:rPr lang="bg-BG" sz="1900" dirty="0">
                <a:solidFill>
                  <a:schemeClr val="tx1">
                    <a:lumMod val="65000"/>
                    <a:lumOff val="35000"/>
                  </a:schemeClr>
                </a:solidFill>
              </a:rPr>
              <a:t> </a:t>
            </a:r>
            <a:endParaRPr lang="ru-RU" sz="1900" dirty="0" smtClean="0">
              <a:solidFill>
                <a:schemeClr val="tx1">
                  <a:lumMod val="65000"/>
                  <a:lumOff val="35000"/>
                </a:schemeClr>
              </a:solidFill>
            </a:endParaRPr>
          </a:p>
          <a:p>
            <a:pPr marL="542925" indent="0" algn="just">
              <a:spcBef>
                <a:spcPts val="600"/>
              </a:spcBef>
              <a:buFontTx/>
              <a:buChar char="-"/>
            </a:pPr>
            <a:r>
              <a:rPr lang="bg-BG" sz="1900" dirty="0">
                <a:solidFill>
                  <a:schemeClr val="tx1">
                    <a:lumMod val="65000"/>
                    <a:lumOff val="35000"/>
                  </a:schemeClr>
                </a:solidFill>
              </a:rPr>
              <a:t> </a:t>
            </a:r>
            <a:r>
              <a:rPr lang="bg-BG" sz="1900" dirty="0" smtClean="0">
                <a:solidFill>
                  <a:schemeClr val="tx1">
                    <a:lumMod val="65000"/>
                    <a:lumOff val="35000"/>
                  </a:schemeClr>
                </a:solidFill>
              </a:rPr>
              <a:t> срок </a:t>
            </a:r>
            <a:r>
              <a:rPr lang="bg-BG" sz="1900" dirty="0">
                <a:solidFill>
                  <a:schemeClr val="tx1">
                    <a:lumMod val="65000"/>
                    <a:lumOff val="35000"/>
                  </a:schemeClr>
                </a:solidFill>
              </a:rPr>
              <a:t>за </a:t>
            </a:r>
            <a:r>
              <a:rPr lang="bg-BG" sz="1900" dirty="0" smtClean="0">
                <a:solidFill>
                  <a:schemeClr val="tx1">
                    <a:lumMod val="65000"/>
                    <a:lumOff val="35000"/>
                  </a:schemeClr>
                </a:solidFill>
              </a:rPr>
              <a:t>действие: </a:t>
            </a:r>
            <a:r>
              <a:rPr lang="ru-RU" sz="1900" dirty="0">
                <a:solidFill>
                  <a:schemeClr val="tx1">
                    <a:lumMod val="65000"/>
                    <a:lumOff val="35000"/>
                  </a:schemeClr>
                </a:solidFill>
              </a:rPr>
              <a:t>2013, 2014 и 2015 г.</a:t>
            </a:r>
          </a:p>
          <a:p>
            <a:pPr marL="715963" indent="-173038" algn="just">
              <a:spcBef>
                <a:spcPts val="600"/>
              </a:spcBef>
              <a:buFontTx/>
              <a:buChar char="-"/>
            </a:pPr>
            <a:r>
              <a:rPr lang="bg-BG" sz="1900" dirty="0" smtClean="0">
                <a:solidFill>
                  <a:schemeClr val="tx1">
                    <a:lumMod val="65000"/>
                    <a:lumOff val="35000"/>
                  </a:schemeClr>
                </a:solidFill>
              </a:rPr>
              <a:t>предпоставка за предприемането на адекватни към местните </a:t>
            </a:r>
            <a:r>
              <a:rPr lang="bg-BG" sz="1900" dirty="0">
                <a:solidFill>
                  <a:schemeClr val="tx1">
                    <a:lumMod val="65000"/>
                    <a:lumOff val="35000"/>
                  </a:schemeClr>
                </a:solidFill>
              </a:rPr>
              <a:t>условия </a:t>
            </a:r>
            <a:r>
              <a:rPr lang="bg-BG" sz="1900" dirty="0" smtClean="0">
                <a:solidFill>
                  <a:schemeClr val="tx1">
                    <a:lumMod val="65000"/>
                    <a:lumOff val="35000"/>
                  </a:schemeClr>
                </a:solidFill>
              </a:rPr>
              <a:t>мерки</a:t>
            </a:r>
            <a:endParaRPr lang="en-US" sz="1900" dirty="0">
              <a:solidFill>
                <a:schemeClr val="tx1">
                  <a:lumMod val="65000"/>
                  <a:lumOff val="35000"/>
                </a:schemeClr>
              </a:solidFill>
            </a:endParaRPr>
          </a:p>
        </p:txBody>
      </p:sp>
      <p:pic>
        <p:nvPicPr>
          <p:cNvPr id="5" name="Picture 4" descr="C:\Users\NMihova\Desktop\Capture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4411" y="133111"/>
            <a:ext cx="1368152" cy="1120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NMihova\Desktop\Capture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25893"/>
            <a:ext cx="1213282" cy="1334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NMihova\Desktop\Capture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2682" y="476672"/>
            <a:ext cx="3769548" cy="65528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1"/>
          <p:cNvSpPr txBox="1">
            <a:spLocks/>
          </p:cNvSpPr>
          <p:nvPr/>
        </p:nvSpPr>
        <p:spPr>
          <a:xfrm>
            <a:off x="611560" y="1421904"/>
            <a:ext cx="799288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ru-RU" sz="2000" b="1" dirty="0" smtClean="0">
                <a:solidFill>
                  <a:schemeClr val="tx1">
                    <a:lumMod val="65000"/>
                    <a:lumOff val="35000"/>
                  </a:schemeClr>
                </a:solidFill>
              </a:rPr>
              <a:t>Специфична цел</a:t>
            </a:r>
            <a:r>
              <a:rPr lang="bg-BG" sz="2000" b="1" dirty="0" smtClean="0">
                <a:solidFill>
                  <a:schemeClr val="tx1">
                    <a:lumMod val="65000"/>
                    <a:lumOff val="35000"/>
                  </a:schemeClr>
                </a:solidFill>
              </a:rPr>
              <a:t>:</a:t>
            </a:r>
            <a:endParaRPr lang="en-US" sz="2000" b="1" dirty="0">
              <a:solidFill>
                <a:schemeClr val="tx1">
                  <a:lumMod val="65000"/>
                  <a:lumOff val="35000"/>
                </a:schemeClr>
              </a:solidFill>
            </a:endParaRPr>
          </a:p>
          <a:p>
            <a:pPr algn="just"/>
            <a:r>
              <a:rPr lang="bg-BG" sz="2000" b="1" dirty="0" smtClean="0">
                <a:solidFill>
                  <a:schemeClr val="tx1">
                    <a:lumMod val="65000"/>
                    <a:lumOff val="35000"/>
                  </a:schemeClr>
                </a:solidFill>
              </a:rPr>
              <a:t>              </a:t>
            </a:r>
            <a:br>
              <a:rPr lang="bg-BG" sz="2000" b="1" dirty="0" smtClean="0">
                <a:solidFill>
                  <a:schemeClr val="tx1">
                    <a:lumMod val="65000"/>
                    <a:lumOff val="35000"/>
                  </a:schemeClr>
                </a:solidFill>
              </a:rPr>
            </a:br>
            <a:endParaRPr lang="bg-BG" sz="2000" b="1" i="1" dirty="0">
              <a:solidFill>
                <a:schemeClr val="tx1">
                  <a:lumMod val="65000"/>
                  <a:lumOff val="35000"/>
                </a:schemeClr>
              </a:solidFill>
            </a:endParaRPr>
          </a:p>
        </p:txBody>
      </p:sp>
    </p:spTree>
    <p:extLst>
      <p:ext uri="{BB962C8B-B14F-4D97-AF65-F5344CB8AC3E}">
        <p14:creationId xmlns:p14="http://schemas.microsoft.com/office/powerpoint/2010/main" val="2949062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Mihova\Desktop\Capture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085184"/>
            <a:ext cx="9097650" cy="1789138"/>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732402" y="2420888"/>
            <a:ext cx="7632848" cy="854968"/>
          </a:xfrm>
        </p:spPr>
        <p:txBody>
          <a:bodyPr>
            <a:noAutofit/>
          </a:bodyPr>
          <a:lstStyle/>
          <a:p>
            <a:pPr algn="just"/>
            <a:r>
              <a:rPr lang="bg-BG" sz="2000" b="1" dirty="0">
                <a:solidFill>
                  <a:schemeClr val="tx1">
                    <a:lumMod val="65000"/>
                    <a:lumOff val="35000"/>
                  </a:schemeClr>
                </a:solidFill>
              </a:rPr>
              <a:t>Предложение за процедура на директно предоставяне: </a:t>
            </a:r>
            <a:r>
              <a:rPr lang="bg-BG" sz="2000" b="1" dirty="0" smtClean="0">
                <a:solidFill>
                  <a:schemeClr val="tx1">
                    <a:lumMod val="65000"/>
                    <a:lumOff val="35000"/>
                  </a:schemeClr>
                </a:solidFill>
              </a:rPr>
              <a:t>„</a:t>
            </a:r>
            <a:r>
              <a:rPr lang="bg-BG" sz="2000" b="1" i="1" dirty="0">
                <a:solidFill>
                  <a:schemeClr val="tx1">
                    <a:lumMod val="65000"/>
                    <a:lumOff val="35000"/>
                  </a:schemeClr>
                </a:solidFill>
              </a:rPr>
              <a:t>Създаване на информационна система за докладване на данни за качеството на атмосферния въздух</a:t>
            </a:r>
            <a:r>
              <a:rPr lang="bg-BG" sz="2000" dirty="0" smtClean="0"/>
              <a:t>“</a:t>
            </a:r>
            <a:endParaRPr lang="bg-BG" sz="2000" b="1" dirty="0">
              <a:solidFill>
                <a:schemeClr val="tx1">
                  <a:lumMod val="65000"/>
                  <a:lumOff val="35000"/>
                </a:schemeClr>
              </a:solidFill>
            </a:endParaRPr>
          </a:p>
        </p:txBody>
      </p:sp>
      <p:sp>
        <p:nvSpPr>
          <p:cNvPr id="13" name="Content Placeholder 12"/>
          <p:cNvSpPr>
            <a:spLocks noGrp="1"/>
          </p:cNvSpPr>
          <p:nvPr>
            <p:ph idx="1"/>
          </p:nvPr>
        </p:nvSpPr>
        <p:spPr>
          <a:xfrm>
            <a:off x="683568" y="3356992"/>
            <a:ext cx="7807441" cy="2448272"/>
          </a:xfrm>
        </p:spPr>
        <p:txBody>
          <a:bodyPr>
            <a:normAutofit/>
          </a:bodyPr>
          <a:lstStyle/>
          <a:p>
            <a:pPr algn="just">
              <a:spcBef>
                <a:spcPts val="600"/>
              </a:spcBef>
            </a:pPr>
            <a:r>
              <a:rPr lang="bg-BG" sz="1800" dirty="0" smtClean="0">
                <a:solidFill>
                  <a:schemeClr val="tx1">
                    <a:lumMod val="65000"/>
                    <a:lumOff val="35000"/>
                  </a:schemeClr>
                </a:solidFill>
              </a:rPr>
              <a:t>Размер </a:t>
            </a:r>
            <a:r>
              <a:rPr lang="bg-BG" sz="1800" dirty="0">
                <a:solidFill>
                  <a:schemeClr val="tx1">
                    <a:lumMod val="65000"/>
                    <a:lumOff val="35000"/>
                  </a:schemeClr>
                </a:solidFill>
              </a:rPr>
              <a:t>на БФП: </a:t>
            </a:r>
            <a:r>
              <a:rPr lang="en-US" sz="1800" dirty="0">
                <a:solidFill>
                  <a:schemeClr val="tx1">
                    <a:lumMod val="65000"/>
                    <a:lumOff val="35000"/>
                  </a:schemeClr>
                </a:solidFill>
              </a:rPr>
              <a:t>700 </a:t>
            </a:r>
            <a:r>
              <a:rPr lang="en-US" sz="1800" dirty="0" smtClean="0">
                <a:solidFill>
                  <a:schemeClr val="tx1">
                    <a:lumMod val="65000"/>
                    <a:lumOff val="35000"/>
                  </a:schemeClr>
                </a:solidFill>
              </a:rPr>
              <a:t>000</a:t>
            </a:r>
            <a:r>
              <a:rPr lang="bg-BG" sz="1800" dirty="0" smtClean="0">
                <a:solidFill>
                  <a:schemeClr val="tx1">
                    <a:lumMod val="65000"/>
                    <a:lumOff val="35000"/>
                  </a:schemeClr>
                </a:solidFill>
              </a:rPr>
              <a:t> лв</a:t>
            </a:r>
            <a:r>
              <a:rPr lang="bg-BG" sz="1800" dirty="0">
                <a:solidFill>
                  <a:schemeClr val="tx1">
                    <a:lumMod val="65000"/>
                    <a:lumOff val="35000"/>
                  </a:schemeClr>
                </a:solidFill>
              </a:rPr>
              <a:t>.</a:t>
            </a:r>
            <a:r>
              <a:rPr lang="en-US" sz="1800" dirty="0"/>
              <a:t>	</a:t>
            </a:r>
          </a:p>
          <a:p>
            <a:pPr algn="just">
              <a:spcBef>
                <a:spcPts val="600"/>
              </a:spcBef>
            </a:pPr>
            <a:r>
              <a:rPr lang="bg-BG" sz="1800" dirty="0">
                <a:solidFill>
                  <a:schemeClr val="tx1">
                    <a:lumMod val="65000"/>
                    <a:lumOff val="35000"/>
                  </a:schemeClr>
                </a:solidFill>
              </a:rPr>
              <a:t>Допустим бенефициент: </a:t>
            </a:r>
            <a:r>
              <a:rPr lang="bg-BG" sz="1800" dirty="0" smtClean="0">
                <a:solidFill>
                  <a:schemeClr val="tx1">
                    <a:lumMod val="65000"/>
                    <a:lumOff val="35000"/>
                  </a:schemeClr>
                </a:solidFill>
              </a:rPr>
              <a:t>ИАОС</a:t>
            </a:r>
            <a:endParaRPr lang="bg-BG" sz="1800" dirty="0">
              <a:solidFill>
                <a:schemeClr val="tx1">
                  <a:lumMod val="65000"/>
                  <a:lumOff val="35000"/>
                </a:schemeClr>
              </a:solidFill>
            </a:endParaRPr>
          </a:p>
          <a:p>
            <a:pPr algn="just">
              <a:spcBef>
                <a:spcPts val="600"/>
              </a:spcBef>
            </a:pPr>
            <a:r>
              <a:rPr lang="bg-BG" sz="1800" dirty="0" smtClean="0">
                <a:solidFill>
                  <a:schemeClr val="tx1">
                    <a:lumMod val="65000"/>
                    <a:lumOff val="35000"/>
                  </a:schemeClr>
                </a:solidFill>
              </a:rPr>
              <a:t>Подпомагане при докладването на данни за КАВ до ЕАОС и ЕК </a:t>
            </a:r>
          </a:p>
          <a:p>
            <a:pPr algn="just">
              <a:spcBef>
                <a:spcPts val="600"/>
              </a:spcBef>
            </a:pPr>
            <a:r>
              <a:rPr lang="bg-BG" sz="1800" dirty="0" smtClean="0">
                <a:solidFill>
                  <a:schemeClr val="tx1">
                    <a:lumMod val="65000"/>
                    <a:lumOff val="35000"/>
                  </a:schemeClr>
                </a:solidFill>
              </a:rPr>
              <a:t>Ангажимент съгласно</a:t>
            </a:r>
            <a:r>
              <a:rPr lang="ru-RU" sz="1800" dirty="0" smtClean="0">
                <a:solidFill>
                  <a:schemeClr val="tx1">
                    <a:lumMod val="65000"/>
                    <a:lumOff val="35000"/>
                  </a:schemeClr>
                </a:solidFill>
              </a:rPr>
              <a:t> </a:t>
            </a:r>
            <a:r>
              <a:rPr lang="bg-BG" sz="1800" dirty="0" smtClean="0">
                <a:solidFill>
                  <a:schemeClr val="tx1">
                    <a:lumMod val="65000"/>
                    <a:lumOff val="35000"/>
                  </a:schemeClr>
                </a:solidFill>
              </a:rPr>
              <a:t>изискванията на Решение за изпълнение на Комисията (2011/850/ЕС) от за формулиране на правила за прилагането на Директиви 2008/50/ЕО и 2004/107/ЕО на ЕП и на Съвета относно взаимния обмен на информация и докладване за КАВ</a:t>
            </a:r>
          </a:p>
          <a:p>
            <a:endParaRPr lang="en-US" sz="1400" dirty="0">
              <a:solidFill>
                <a:schemeClr val="tx1">
                  <a:lumMod val="65000"/>
                  <a:lumOff val="35000"/>
                </a:schemeClr>
              </a:solidFill>
            </a:endParaRPr>
          </a:p>
        </p:txBody>
      </p:sp>
      <p:pic>
        <p:nvPicPr>
          <p:cNvPr id="5" name="Picture 4" descr="C:\Users\NMihova\Desktop\Capture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4411" y="133111"/>
            <a:ext cx="1368152" cy="1120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NMihova\Desktop\Capture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25893"/>
            <a:ext cx="1213282" cy="1334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NMihova\Desktop\Capture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2682" y="476672"/>
            <a:ext cx="3769548" cy="65528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1"/>
          <p:cNvSpPr txBox="1">
            <a:spLocks/>
          </p:cNvSpPr>
          <p:nvPr/>
        </p:nvSpPr>
        <p:spPr>
          <a:xfrm>
            <a:off x="683568" y="1556792"/>
            <a:ext cx="7807441" cy="51953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r>
              <a:rPr lang="bg-BG" sz="2400" b="1" i="1" u="sng" dirty="0" smtClean="0">
                <a:solidFill>
                  <a:srgbClr val="00B050"/>
                </a:solidFill>
              </a:rPr>
              <a:t>201</a:t>
            </a:r>
            <a:r>
              <a:rPr lang="en-US" sz="2400" b="1" i="1" u="sng" dirty="0" smtClean="0">
                <a:solidFill>
                  <a:srgbClr val="00B050"/>
                </a:solidFill>
              </a:rPr>
              <a:t>5</a:t>
            </a:r>
            <a:r>
              <a:rPr lang="bg-BG" sz="2400" b="1" i="1" u="sng" dirty="0" smtClean="0">
                <a:solidFill>
                  <a:srgbClr val="00B050"/>
                </a:solidFill>
              </a:rPr>
              <a:t> год.</a:t>
            </a:r>
            <a:endParaRPr lang="bg-BG" sz="2400" b="1" i="1" u="sng" dirty="0">
              <a:solidFill>
                <a:srgbClr val="00B050"/>
              </a:solidFill>
            </a:endParaRPr>
          </a:p>
        </p:txBody>
      </p:sp>
    </p:spTree>
    <p:extLst>
      <p:ext uri="{BB962C8B-B14F-4D97-AF65-F5344CB8AC3E}">
        <p14:creationId xmlns:p14="http://schemas.microsoft.com/office/powerpoint/2010/main" val="1460112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Mihova\Desktop\Capture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5085184"/>
            <a:ext cx="9097650" cy="1789138"/>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755575" y="1637928"/>
            <a:ext cx="7735433" cy="638944"/>
          </a:xfrm>
        </p:spPr>
        <p:txBody>
          <a:bodyPr>
            <a:noAutofit/>
          </a:bodyPr>
          <a:lstStyle/>
          <a:p>
            <a:pPr algn="l"/>
            <a:r>
              <a:rPr lang="en-US" sz="2000" b="1" dirty="0" smtClean="0">
                <a:solidFill>
                  <a:schemeClr val="tx1">
                    <a:lumMod val="65000"/>
                    <a:lumOff val="35000"/>
                  </a:schemeClr>
                </a:solidFill>
              </a:rPr>
              <a:t/>
            </a:r>
            <a:br>
              <a:rPr lang="en-US" sz="2000" b="1" dirty="0" smtClean="0">
                <a:solidFill>
                  <a:schemeClr val="tx1">
                    <a:lumMod val="65000"/>
                    <a:lumOff val="35000"/>
                  </a:schemeClr>
                </a:solidFill>
              </a:rPr>
            </a:br>
            <a:r>
              <a:rPr lang="en-US" sz="2000" b="1" dirty="0">
                <a:solidFill>
                  <a:schemeClr val="tx1">
                    <a:lumMod val="65000"/>
                    <a:lumOff val="35000"/>
                  </a:schemeClr>
                </a:solidFill>
              </a:rPr>
              <a:t/>
            </a:r>
            <a:br>
              <a:rPr lang="en-US" sz="2000" b="1" dirty="0">
                <a:solidFill>
                  <a:schemeClr val="tx1">
                    <a:lumMod val="65000"/>
                    <a:lumOff val="35000"/>
                  </a:schemeClr>
                </a:solidFill>
              </a:rPr>
            </a:br>
            <a:r>
              <a:rPr lang="en-US" sz="2000" b="1" dirty="0" smtClean="0">
                <a:solidFill>
                  <a:schemeClr val="tx1">
                    <a:lumMod val="65000"/>
                    <a:lumOff val="35000"/>
                  </a:schemeClr>
                </a:solidFill>
              </a:rPr>
              <a:t/>
            </a:r>
            <a:br>
              <a:rPr lang="en-US" sz="2000" b="1" dirty="0" smtClean="0">
                <a:solidFill>
                  <a:schemeClr val="tx1">
                    <a:lumMod val="65000"/>
                    <a:lumOff val="35000"/>
                  </a:schemeClr>
                </a:solidFill>
              </a:rPr>
            </a:br>
            <a:r>
              <a:rPr lang="en-US" sz="2000" b="1" dirty="0">
                <a:solidFill>
                  <a:schemeClr val="tx1">
                    <a:lumMod val="65000"/>
                    <a:lumOff val="35000"/>
                  </a:schemeClr>
                </a:solidFill>
              </a:rPr>
              <a:t/>
            </a:r>
            <a:br>
              <a:rPr lang="en-US" sz="2000" b="1" dirty="0">
                <a:solidFill>
                  <a:schemeClr val="tx1">
                    <a:lumMod val="65000"/>
                    <a:lumOff val="35000"/>
                  </a:schemeClr>
                </a:solidFill>
              </a:rPr>
            </a:br>
            <a:r>
              <a:rPr lang="bg-BG" sz="2000" b="1" dirty="0" smtClean="0">
                <a:solidFill>
                  <a:schemeClr val="tx1">
                    <a:lumMod val="65000"/>
                    <a:lumOff val="35000"/>
                  </a:schemeClr>
                </a:solidFill>
              </a:rPr>
              <a:t>Процедура за подбор на проекти </a:t>
            </a:r>
            <a:br>
              <a:rPr lang="bg-BG" sz="2000" b="1" dirty="0" smtClean="0">
                <a:solidFill>
                  <a:schemeClr val="tx1">
                    <a:lumMod val="65000"/>
                    <a:lumOff val="35000"/>
                  </a:schemeClr>
                </a:solidFill>
              </a:rPr>
            </a:br>
            <a:r>
              <a:rPr lang="bg-BG" sz="2000" b="1" dirty="0" smtClean="0">
                <a:solidFill>
                  <a:schemeClr val="tx1">
                    <a:lumMod val="65000"/>
                    <a:lumOff val="35000"/>
                  </a:schemeClr>
                </a:solidFill>
              </a:rPr>
              <a:t>„</a:t>
            </a:r>
            <a:r>
              <a:rPr lang="bg-BG" sz="2000" b="1" i="1" dirty="0" smtClean="0">
                <a:solidFill>
                  <a:schemeClr val="tx1">
                    <a:lumMod val="65000"/>
                    <a:lumOff val="35000"/>
                  </a:schemeClr>
                </a:solidFill>
              </a:rPr>
              <a:t>Мерки за подобряване качеството на атмосферния въздух</a:t>
            </a:r>
            <a:r>
              <a:rPr lang="bg-BG" sz="2000" b="1" dirty="0" smtClean="0">
                <a:solidFill>
                  <a:schemeClr val="tx1">
                    <a:lumMod val="65000"/>
                    <a:lumOff val="35000"/>
                  </a:schemeClr>
                </a:solidFill>
              </a:rPr>
              <a:t>“</a:t>
            </a:r>
            <a:endParaRPr lang="bg-BG" sz="2000" b="1" dirty="0">
              <a:solidFill>
                <a:schemeClr val="tx1">
                  <a:lumMod val="65000"/>
                  <a:lumOff val="35000"/>
                </a:schemeClr>
              </a:solidFill>
            </a:endParaRPr>
          </a:p>
        </p:txBody>
      </p:sp>
      <p:sp>
        <p:nvSpPr>
          <p:cNvPr id="13" name="Content Placeholder 12"/>
          <p:cNvSpPr>
            <a:spLocks noGrp="1"/>
          </p:cNvSpPr>
          <p:nvPr>
            <p:ph idx="1"/>
          </p:nvPr>
        </p:nvSpPr>
        <p:spPr>
          <a:xfrm>
            <a:off x="683568" y="2996952"/>
            <a:ext cx="7807441" cy="2592288"/>
          </a:xfrm>
        </p:spPr>
        <p:txBody>
          <a:bodyPr>
            <a:normAutofit fontScale="85000" lnSpcReduction="20000"/>
          </a:bodyPr>
          <a:lstStyle/>
          <a:p>
            <a:pPr algn="just">
              <a:spcBef>
                <a:spcPts val="600"/>
              </a:spcBef>
            </a:pPr>
            <a:r>
              <a:rPr lang="bg-BG" sz="2100" dirty="0" smtClean="0">
                <a:solidFill>
                  <a:schemeClr val="tx1">
                    <a:lumMod val="65000"/>
                    <a:lumOff val="35000"/>
                  </a:schemeClr>
                </a:solidFill>
              </a:rPr>
              <a:t>Обявяване</a:t>
            </a:r>
            <a:r>
              <a:rPr lang="bg-BG" sz="2100" dirty="0">
                <a:solidFill>
                  <a:schemeClr val="tx1">
                    <a:lumMod val="65000"/>
                    <a:lumOff val="35000"/>
                  </a:schemeClr>
                </a:solidFill>
              </a:rPr>
              <a:t>: в</a:t>
            </a:r>
            <a:r>
              <a:rPr lang="bg-BG" sz="2100" dirty="0" smtClean="0">
                <a:solidFill>
                  <a:schemeClr val="tx1">
                    <a:lumMod val="65000"/>
                    <a:lumOff val="35000"/>
                  </a:schemeClr>
                </a:solidFill>
              </a:rPr>
              <a:t>торо </a:t>
            </a:r>
            <a:r>
              <a:rPr lang="bg-BG" sz="2100" dirty="0">
                <a:solidFill>
                  <a:schemeClr val="tx1">
                    <a:lumMod val="65000"/>
                    <a:lumOff val="35000"/>
                  </a:schemeClr>
                </a:solidFill>
              </a:rPr>
              <a:t>тримесечие на 2016 г. </a:t>
            </a:r>
            <a:r>
              <a:rPr lang="bg-BG" sz="2100" dirty="0" smtClean="0">
                <a:solidFill>
                  <a:schemeClr val="tx1">
                    <a:lumMod val="65000"/>
                    <a:lumOff val="35000"/>
                  </a:schemeClr>
                </a:solidFill>
              </a:rPr>
              <a:t>	</a:t>
            </a:r>
          </a:p>
          <a:p>
            <a:pPr algn="just">
              <a:spcBef>
                <a:spcPts val="600"/>
              </a:spcBef>
            </a:pPr>
            <a:r>
              <a:rPr lang="bg-BG" sz="2100" dirty="0" smtClean="0">
                <a:solidFill>
                  <a:schemeClr val="tx1">
                    <a:lumMod val="65000"/>
                    <a:lumOff val="35000"/>
                  </a:schemeClr>
                </a:solidFill>
              </a:rPr>
              <a:t>Размер </a:t>
            </a:r>
            <a:r>
              <a:rPr lang="bg-BG" sz="2100" dirty="0">
                <a:solidFill>
                  <a:schemeClr val="tx1">
                    <a:lumMod val="65000"/>
                    <a:lumOff val="35000"/>
                  </a:schemeClr>
                </a:solidFill>
              </a:rPr>
              <a:t>на </a:t>
            </a:r>
            <a:r>
              <a:rPr lang="bg-BG" sz="2100" dirty="0" smtClean="0">
                <a:solidFill>
                  <a:schemeClr val="tx1">
                    <a:lumMod val="65000"/>
                    <a:lumOff val="35000"/>
                  </a:schemeClr>
                </a:solidFill>
              </a:rPr>
              <a:t>БФП: </a:t>
            </a:r>
            <a:r>
              <a:rPr lang="en-US" sz="2100" dirty="0" smtClean="0">
                <a:solidFill>
                  <a:schemeClr val="tx1">
                    <a:lumMod val="65000"/>
                    <a:lumOff val="35000"/>
                  </a:schemeClr>
                </a:solidFill>
              </a:rPr>
              <a:t>111 </a:t>
            </a:r>
            <a:r>
              <a:rPr lang="en-US" sz="2100" dirty="0">
                <a:solidFill>
                  <a:schemeClr val="tx1">
                    <a:lumMod val="65000"/>
                    <a:lumOff val="35000"/>
                  </a:schemeClr>
                </a:solidFill>
              </a:rPr>
              <a:t>000 000 </a:t>
            </a:r>
            <a:r>
              <a:rPr lang="bg-BG" sz="2100" dirty="0" smtClean="0">
                <a:solidFill>
                  <a:schemeClr val="tx1">
                    <a:lumMod val="65000"/>
                    <a:lumOff val="35000"/>
                  </a:schemeClr>
                </a:solidFill>
              </a:rPr>
              <a:t>лв.</a:t>
            </a:r>
            <a:r>
              <a:rPr lang="en-US" sz="2100" dirty="0"/>
              <a:t>	</a:t>
            </a:r>
          </a:p>
          <a:p>
            <a:pPr algn="just">
              <a:spcBef>
                <a:spcPts val="600"/>
              </a:spcBef>
            </a:pPr>
            <a:r>
              <a:rPr lang="bg-BG" sz="2100" dirty="0" smtClean="0">
                <a:solidFill>
                  <a:schemeClr val="tx1">
                    <a:lumMod val="65000"/>
                    <a:lumOff val="35000"/>
                  </a:schemeClr>
                </a:solidFill>
              </a:rPr>
              <a:t>Допустим бенефициент: общини</a:t>
            </a:r>
          </a:p>
          <a:p>
            <a:pPr algn="just">
              <a:spcBef>
                <a:spcPts val="600"/>
              </a:spcBef>
            </a:pPr>
            <a:r>
              <a:rPr lang="bg-BG" sz="2100" dirty="0" smtClean="0">
                <a:solidFill>
                  <a:schemeClr val="tx1">
                    <a:lumMod val="65000"/>
                    <a:lumOff val="35000"/>
                  </a:schemeClr>
                </a:solidFill>
              </a:rPr>
              <a:t>Финансиране на </a:t>
            </a:r>
            <a:r>
              <a:rPr lang="bg-BG" sz="2100" dirty="0">
                <a:solidFill>
                  <a:schemeClr val="tx1">
                    <a:lumMod val="65000"/>
                    <a:lumOff val="35000"/>
                  </a:schemeClr>
                </a:solidFill>
              </a:rPr>
              <a:t>мерки, адресиращи основните източници на замърсяване на атмосферния </a:t>
            </a:r>
            <a:r>
              <a:rPr lang="bg-BG" sz="2100" dirty="0" smtClean="0">
                <a:solidFill>
                  <a:schemeClr val="tx1">
                    <a:lumMod val="65000"/>
                    <a:lumOff val="35000"/>
                  </a:schemeClr>
                </a:solidFill>
              </a:rPr>
              <a:t>въздух</a:t>
            </a:r>
          </a:p>
          <a:p>
            <a:pPr marL="542925" indent="0" algn="just">
              <a:spcBef>
                <a:spcPts val="600"/>
              </a:spcBef>
              <a:buNone/>
            </a:pPr>
            <a:endParaRPr lang="en-US" sz="1100" dirty="0" smtClean="0">
              <a:solidFill>
                <a:schemeClr val="tx1">
                  <a:lumMod val="65000"/>
                  <a:lumOff val="35000"/>
                </a:schemeClr>
              </a:solidFill>
            </a:endParaRPr>
          </a:p>
          <a:p>
            <a:pPr marL="542925" indent="0" algn="just">
              <a:spcBef>
                <a:spcPts val="600"/>
              </a:spcBef>
              <a:buNone/>
            </a:pPr>
            <a:endParaRPr lang="bg-BG" sz="1100" dirty="0" smtClean="0">
              <a:solidFill>
                <a:schemeClr val="tx1">
                  <a:lumMod val="65000"/>
                  <a:lumOff val="35000"/>
                </a:schemeClr>
              </a:solidFill>
            </a:endParaRPr>
          </a:p>
          <a:p>
            <a:pPr marL="0" indent="0" algn="just">
              <a:lnSpc>
                <a:spcPct val="120000"/>
              </a:lnSpc>
              <a:spcBef>
                <a:spcPts val="0"/>
              </a:spcBef>
              <a:buNone/>
            </a:pPr>
            <a:r>
              <a:rPr lang="bg-BG" sz="1800" i="1" dirty="0" smtClean="0">
                <a:solidFill>
                  <a:schemeClr val="tx1">
                    <a:lumMod val="65000"/>
                    <a:lumOff val="35000"/>
                  </a:schemeClr>
                </a:solidFill>
              </a:rPr>
              <a:t>Съобразно оставащия ресурс по оста и при необходимост, процедурата </a:t>
            </a:r>
            <a:r>
              <a:rPr lang="bg-BG" sz="1800" i="1" dirty="0">
                <a:solidFill>
                  <a:schemeClr val="tx1">
                    <a:lumMod val="65000"/>
                    <a:lumOff val="35000"/>
                  </a:schemeClr>
                </a:solidFill>
              </a:rPr>
              <a:t>може да бъде </a:t>
            </a:r>
            <a:r>
              <a:rPr lang="bg-BG" sz="1800" b="1" i="1" dirty="0" smtClean="0">
                <a:solidFill>
                  <a:schemeClr val="tx1">
                    <a:lumMod val="65000"/>
                    <a:lumOff val="35000"/>
                  </a:schemeClr>
                </a:solidFill>
              </a:rPr>
              <a:t>повторно</a:t>
            </a:r>
            <a:r>
              <a:rPr lang="bg-BG" sz="1800" i="1" dirty="0" smtClean="0">
                <a:solidFill>
                  <a:schemeClr val="tx1">
                    <a:lumMod val="65000"/>
                    <a:lumOff val="35000"/>
                  </a:schemeClr>
                </a:solidFill>
              </a:rPr>
              <a:t> обявена през </a:t>
            </a:r>
            <a:r>
              <a:rPr lang="bg-BG" sz="1800" i="1" dirty="0">
                <a:solidFill>
                  <a:schemeClr val="tx1">
                    <a:lumMod val="65000"/>
                    <a:lumOff val="35000"/>
                  </a:schemeClr>
                </a:solidFill>
              </a:rPr>
              <a:t>второто тримесечие на 2018 г</a:t>
            </a:r>
            <a:r>
              <a:rPr lang="bg-BG" sz="1800" i="1" dirty="0" smtClean="0">
                <a:solidFill>
                  <a:schemeClr val="tx1">
                    <a:lumMod val="65000"/>
                    <a:lumOff val="35000"/>
                  </a:schemeClr>
                </a:solidFill>
              </a:rPr>
              <a:t>. Срокът за подаване на проектните предложения ще бъде съобразен с проектната готовност на общините.</a:t>
            </a:r>
            <a:endParaRPr lang="bg-BG" sz="1800" i="1" dirty="0">
              <a:solidFill>
                <a:schemeClr val="tx1">
                  <a:lumMod val="65000"/>
                  <a:lumOff val="35000"/>
                </a:schemeClr>
              </a:solidFill>
            </a:endParaRPr>
          </a:p>
        </p:txBody>
      </p:sp>
      <p:pic>
        <p:nvPicPr>
          <p:cNvPr id="5" name="Picture 4" descr="C:\Users\NMihova\Desktop\Capture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4411" y="133111"/>
            <a:ext cx="1368152" cy="1120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NMihova\Desktop\Capture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25893"/>
            <a:ext cx="1213282" cy="1334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NMihova\Desktop\Capture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2682" y="476672"/>
            <a:ext cx="3769548" cy="65528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1"/>
          <p:cNvSpPr txBox="1">
            <a:spLocks/>
          </p:cNvSpPr>
          <p:nvPr/>
        </p:nvSpPr>
        <p:spPr>
          <a:xfrm>
            <a:off x="467180" y="1556792"/>
            <a:ext cx="8350504" cy="51953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r>
              <a:rPr lang="bg-BG" sz="2400" b="1" i="1" u="sng" dirty="0" smtClean="0">
                <a:solidFill>
                  <a:srgbClr val="00B050"/>
                </a:solidFill>
              </a:rPr>
              <a:t>201</a:t>
            </a:r>
            <a:r>
              <a:rPr lang="en-US" sz="2400" b="1" i="1" u="sng" dirty="0" smtClean="0">
                <a:solidFill>
                  <a:srgbClr val="00B050"/>
                </a:solidFill>
              </a:rPr>
              <a:t>6</a:t>
            </a:r>
            <a:r>
              <a:rPr lang="bg-BG" sz="2400" b="1" i="1" u="sng" dirty="0" smtClean="0">
                <a:solidFill>
                  <a:srgbClr val="00B050"/>
                </a:solidFill>
              </a:rPr>
              <a:t> год.</a:t>
            </a:r>
            <a:endParaRPr lang="bg-BG" sz="2400" b="1" i="1" u="sng" dirty="0">
              <a:solidFill>
                <a:srgbClr val="00B050"/>
              </a:solidFill>
            </a:endParaRPr>
          </a:p>
        </p:txBody>
      </p:sp>
    </p:spTree>
    <p:extLst>
      <p:ext uri="{BB962C8B-B14F-4D97-AF65-F5344CB8AC3E}">
        <p14:creationId xmlns:p14="http://schemas.microsoft.com/office/powerpoint/2010/main" val="210583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normAutofit fontScale="90000"/>
          </a:bodyPr>
          <a:lstStyle/>
          <a:p>
            <a:r>
              <a:rPr lang="bg-BG" sz="3600" b="1" dirty="0" smtClean="0"/>
              <a:t/>
            </a:r>
            <a:br>
              <a:rPr lang="bg-BG" sz="3600" b="1" dirty="0" smtClean="0"/>
            </a:br>
            <a:r>
              <a:rPr lang="bg-BG" sz="3600" b="1" dirty="0" smtClean="0">
                <a:solidFill>
                  <a:schemeClr val="tx1">
                    <a:lumMod val="65000"/>
                    <a:lumOff val="35000"/>
                  </a:schemeClr>
                </a:solidFill>
              </a:rPr>
              <a:t>БЛАГОДАРЯ ЗА ВНИМАНИЕТО!</a:t>
            </a:r>
            <a:r>
              <a:rPr lang="en-US" dirty="0">
                <a:solidFill>
                  <a:schemeClr val="tx1">
                    <a:lumMod val="65000"/>
                    <a:lumOff val="35000"/>
                  </a:schemeClr>
                </a:solidFill>
              </a:rPr>
              <a:t/>
            </a:r>
            <a:br>
              <a:rPr lang="en-US" dirty="0">
                <a:solidFill>
                  <a:schemeClr val="tx1">
                    <a:lumMod val="65000"/>
                    <a:lumOff val="35000"/>
                  </a:schemeClr>
                </a:solidFill>
              </a:rPr>
            </a:br>
            <a:r>
              <a:rPr lang="bg-BG" dirty="0" smtClean="0">
                <a:solidFill>
                  <a:schemeClr val="tx1">
                    <a:lumMod val="65000"/>
                    <a:lumOff val="35000"/>
                  </a:schemeClr>
                </a:solidFill>
              </a:rPr>
              <a:t/>
            </a:r>
            <a:br>
              <a:rPr lang="bg-BG" dirty="0" smtClean="0">
                <a:solidFill>
                  <a:schemeClr val="tx1">
                    <a:lumMod val="65000"/>
                    <a:lumOff val="35000"/>
                  </a:schemeClr>
                </a:solidFill>
              </a:rPr>
            </a:br>
            <a:r>
              <a:rPr lang="en-US" sz="1600" dirty="0">
                <a:solidFill>
                  <a:schemeClr val="tx1">
                    <a:lumMod val="65000"/>
                    <a:lumOff val="35000"/>
                  </a:schemeClr>
                </a:solidFill>
              </a:rPr>
              <a:t/>
            </a:r>
            <a:br>
              <a:rPr lang="en-US" sz="1600" dirty="0">
                <a:solidFill>
                  <a:schemeClr val="tx1">
                    <a:lumMod val="65000"/>
                    <a:lumOff val="35000"/>
                  </a:schemeClr>
                </a:solidFill>
              </a:rPr>
            </a:br>
            <a:r>
              <a:rPr lang="en-US" sz="1600" dirty="0">
                <a:solidFill>
                  <a:schemeClr val="tx1">
                    <a:lumMod val="65000"/>
                    <a:lumOff val="35000"/>
                  </a:schemeClr>
                </a:solidFill>
                <a:hlinkClick r:id="rId2"/>
              </a:rPr>
              <a:t>ope@moew.government.bg </a:t>
            </a:r>
            <a:r>
              <a:rPr lang="en-US" sz="1600" dirty="0" smtClean="0">
                <a:solidFill>
                  <a:schemeClr val="tx1">
                    <a:lumMod val="65000"/>
                    <a:lumOff val="35000"/>
                  </a:schemeClr>
                </a:solidFill>
              </a:rPr>
              <a:t/>
            </a:r>
            <a:br>
              <a:rPr lang="en-US" sz="1600" dirty="0" smtClean="0">
                <a:solidFill>
                  <a:schemeClr val="tx1">
                    <a:lumMod val="65000"/>
                    <a:lumOff val="35000"/>
                  </a:schemeClr>
                </a:solidFill>
              </a:rPr>
            </a:br>
            <a:r>
              <a:rPr lang="en-US" sz="1600" dirty="0" smtClean="0">
                <a:solidFill>
                  <a:schemeClr val="tx1">
                    <a:lumMod val="65000"/>
                    <a:lumOff val="35000"/>
                  </a:schemeClr>
                </a:solidFill>
              </a:rPr>
              <a:t>http</a:t>
            </a:r>
            <a:r>
              <a:rPr lang="en-US" sz="1600" dirty="0">
                <a:solidFill>
                  <a:schemeClr val="tx1">
                    <a:lumMod val="65000"/>
                    <a:lumOff val="35000"/>
                  </a:schemeClr>
                </a:solidFill>
              </a:rPr>
              <a:t>://ope.moew.government.bg</a:t>
            </a:r>
            <a:endParaRPr lang="en-US" sz="1800" dirty="0">
              <a:solidFill>
                <a:schemeClr val="tx1">
                  <a:lumMod val="65000"/>
                  <a:lumOff val="35000"/>
                </a:schemeClr>
              </a:solidFill>
            </a:endParaRPr>
          </a:p>
        </p:txBody>
      </p:sp>
      <p:pic>
        <p:nvPicPr>
          <p:cNvPr id="5" name="Picture 4" descr="C:\Users\NMihova\Desktop\Capture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411" y="133111"/>
            <a:ext cx="1368152" cy="1120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NMihova\Desktop\Capture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25893"/>
            <a:ext cx="1213282" cy="1334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NMihova\Desktop\Capture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22682" y="476672"/>
            <a:ext cx="3769548" cy="65528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NMihova\Desktop\Capture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7" y="4551853"/>
            <a:ext cx="9108504" cy="2322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125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1612</TotalTime>
  <Words>439</Words>
  <Application>Microsoft Office PowerPoint</Application>
  <PresentationFormat>On-screen Show (4:3)</PresentationFormat>
  <Paragraphs>56</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План за изпълнение на ос 5 „Подобряване качеството на  атмосферния въздух“  на ОПОС 2014-2020 г. </vt:lpstr>
      <vt:lpstr>Намаляване замърсяването на атмосферния въздух чрез понижаване количествата на фини прахови частици (ФПЧ10) и азотни оксиди (NOx) </vt:lpstr>
      <vt:lpstr>Предложение за процедура на директно предоставяне: „Създаване на информационна система за докладване на данни за качеството на атмосферния въздух“</vt:lpstr>
      <vt:lpstr>    Процедура за подбор на проекти  „Мерки за подобряване качеството на атмосферния въздух“</vt:lpstr>
      <vt:lpstr> БЛАГОДАРЯ ЗА ВНИМАНИЕТО!   ope@moew.government.bg  http://ope.moew.government.bg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NMihova</dc:creator>
  <cp:lastModifiedBy>Programming</cp:lastModifiedBy>
  <cp:revision>125</cp:revision>
  <dcterms:created xsi:type="dcterms:W3CDTF">2015-09-08T07:54:54Z</dcterms:created>
  <dcterms:modified xsi:type="dcterms:W3CDTF">2015-10-07T07:20:41Z</dcterms:modified>
</cp:coreProperties>
</file>