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8" r:id="rId3"/>
    <p:sldId id="275" r:id="rId4"/>
    <p:sldId id="272" r:id="rId5"/>
    <p:sldId id="274" r:id="rId6"/>
    <p:sldId id="273" r:id="rId7"/>
    <p:sldId id="26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7943" autoAdjust="0"/>
  </p:normalViewPr>
  <p:slideViewPr>
    <p:cSldViewPr>
      <p:cViewPr>
        <p:scale>
          <a:sx n="90" d="100"/>
          <a:sy n="90" d="100"/>
        </p:scale>
        <p:origin x="-1608" y="-5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10/7/2015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152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10/7/2015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695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10/7/2015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485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10/7/2015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099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10/7/2015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032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10/7/2015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968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10/7/2015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329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10/7/2015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677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10/7/2015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60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10/7/2015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563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10/7/2015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342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985462-A0DE-42CE-949E-7CE9F9AE293A}" type="datetimeFigureOut">
              <a:rPr lang="en-US" smtClean="0"/>
              <a:t>10/7/2015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882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mailto:ope@moew.government.bg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090663"/>
          </a:xfrm>
        </p:spPr>
        <p:txBody>
          <a:bodyPr>
            <a:normAutofit fontScale="90000"/>
          </a:bodyPr>
          <a:lstStyle/>
          <a:p>
            <a:r>
              <a:rPr lang="bg-BG" sz="3600" b="1" dirty="0" smtClean="0"/>
              <a:t/>
            </a:r>
            <a:br>
              <a:rPr lang="bg-BG" sz="3600" b="1" dirty="0" smtClean="0"/>
            </a:br>
            <a:r>
              <a:rPr lang="ru-RU" sz="3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Стратегически план за </a:t>
            </a:r>
            <a:r>
              <a:rPr lang="ru-RU" sz="36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изпълнение</a:t>
            </a:r>
            <a:r>
              <a:rPr lang="ru-RU" sz="3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на приоритетна ос </a:t>
            </a:r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</a:t>
            </a:r>
            <a:r>
              <a:rPr lang="ru-RU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„Води“</a:t>
            </a:r>
            <a:r>
              <a:rPr lang="ru-RU" sz="3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ru-RU" sz="3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3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на ОПОС 2014-2020 г.</a:t>
            </a:r>
            <a:br>
              <a:rPr lang="ru-RU" sz="3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bg-B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bg-B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7" y="4551853"/>
            <a:ext cx="9108504" cy="2322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789040"/>
            <a:ext cx="3101446" cy="20041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4582030" y="5657671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Bef>
                <a:spcPct val="0"/>
              </a:spcBef>
            </a:pPr>
            <a:r>
              <a:rPr lang="bg-BG" altLang="en-US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Трето заседание на </a:t>
            </a:r>
          </a:p>
          <a:p>
            <a:pPr algn="r">
              <a:spcBef>
                <a:spcPct val="0"/>
              </a:spcBef>
            </a:pPr>
            <a:r>
              <a:rPr lang="bg-BG" altLang="en-US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Комитет за наблюдение </a:t>
            </a:r>
          </a:p>
          <a:p>
            <a:pPr algn="r">
              <a:spcBef>
                <a:spcPct val="0"/>
              </a:spcBef>
            </a:pPr>
            <a:r>
              <a:rPr lang="bg-BG" altLang="en-US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на ОПОС 2014-2020 г.,</a:t>
            </a:r>
          </a:p>
          <a:p>
            <a:pPr algn="r">
              <a:spcBef>
                <a:spcPct val="0"/>
              </a:spcBef>
            </a:pPr>
            <a:r>
              <a:rPr lang="bg-BG" altLang="en-US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08 октомври 2015 г.</a:t>
            </a:r>
          </a:p>
        </p:txBody>
      </p:sp>
    </p:spTree>
    <p:extLst>
      <p:ext uri="{BB962C8B-B14F-4D97-AF65-F5344CB8AC3E}">
        <p14:creationId xmlns:p14="http://schemas.microsoft.com/office/powerpoint/2010/main" val="2949062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98501" y="1378947"/>
            <a:ext cx="8350504" cy="51953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bg-BG" sz="2400" b="1" i="1" u="sng" dirty="0" smtClean="0">
                <a:solidFill>
                  <a:srgbClr val="00B050"/>
                </a:solidFill>
              </a:rPr>
              <a:t>2015 год.</a:t>
            </a:r>
            <a:endParaRPr lang="bg-BG" sz="2400" b="1" i="1" u="sng" dirty="0">
              <a:solidFill>
                <a:srgbClr val="00B050"/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8" y="6179454"/>
            <a:ext cx="9097650" cy="678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395536" y="1988840"/>
            <a:ext cx="8437782" cy="4464496"/>
          </a:xfrm>
        </p:spPr>
        <p:txBody>
          <a:bodyPr>
            <a:normAutofit fontScale="70000" lnSpcReduction="20000"/>
          </a:bodyPr>
          <a:lstStyle/>
          <a:p>
            <a:pPr marL="180975" indent="-180975">
              <a:buNone/>
            </a:pPr>
            <a:r>
              <a:rPr lang="bg-BG" sz="2100" b="1" dirty="0" smtClean="0"/>
              <a:t>1. </a:t>
            </a:r>
            <a:r>
              <a:rPr lang="bg-BG" sz="2100" dirty="0" smtClean="0"/>
              <a:t>Процедура </a:t>
            </a:r>
            <a:r>
              <a:rPr lang="bg-BG" sz="2100" dirty="0"/>
              <a:t>на ДП: </a:t>
            </a:r>
            <a:r>
              <a:rPr lang="bg-BG" sz="2100" b="1" i="1" dirty="0"/>
              <a:t>„</a:t>
            </a:r>
            <a:r>
              <a:rPr lang="en-US" sz="2100" b="1" i="1" dirty="0"/>
              <a:t>BG</a:t>
            </a:r>
            <a:r>
              <a:rPr lang="bg-BG" sz="2100" b="1" i="1" dirty="0"/>
              <a:t>16</a:t>
            </a:r>
            <a:r>
              <a:rPr lang="en-US" sz="2100" b="1" i="1" dirty="0"/>
              <a:t>M</a:t>
            </a:r>
            <a:r>
              <a:rPr lang="bg-BG" sz="2100" b="1" i="1" dirty="0"/>
              <a:t>1</a:t>
            </a:r>
            <a:r>
              <a:rPr lang="en-US" sz="2100" b="1" i="1" dirty="0"/>
              <a:t>OP</a:t>
            </a:r>
            <a:r>
              <a:rPr lang="bg-BG" sz="2100" b="1" i="1" dirty="0"/>
              <a:t>002-1.001 - Подпомагане регионалното инвестиционно планиране на отрасъл </a:t>
            </a:r>
            <a:r>
              <a:rPr lang="bg-BG" sz="2100" b="1" i="1" dirty="0" err="1"/>
              <a:t>ВиК</a:t>
            </a:r>
            <a:r>
              <a:rPr lang="bg-BG" sz="2100" b="1" i="1" dirty="0"/>
              <a:t>“</a:t>
            </a:r>
          </a:p>
          <a:p>
            <a:pPr marL="0" indent="0">
              <a:buNone/>
            </a:pPr>
            <a:r>
              <a:rPr lang="bg-BG" sz="2100" dirty="0"/>
              <a:t>	</a:t>
            </a:r>
            <a:r>
              <a:rPr lang="bg-BG" sz="2100" dirty="0" smtClean="0"/>
              <a:t>Обща стойност: </a:t>
            </a:r>
            <a:r>
              <a:rPr lang="bg-BG" sz="2100" dirty="0"/>
              <a:t>61 512 000 </a:t>
            </a:r>
            <a:r>
              <a:rPr lang="bg-BG" sz="2100" dirty="0" smtClean="0"/>
              <a:t>лв.;</a:t>
            </a:r>
          </a:p>
          <a:p>
            <a:pPr marL="0" indent="0">
              <a:buNone/>
            </a:pPr>
            <a:r>
              <a:rPr lang="bg-BG" sz="2100" dirty="0"/>
              <a:t>	</a:t>
            </a:r>
            <a:r>
              <a:rPr lang="bg-BG" sz="2100" dirty="0" smtClean="0"/>
              <a:t>Бенефициент: </a:t>
            </a:r>
            <a:r>
              <a:rPr lang="bg-BG" sz="2100" dirty="0"/>
              <a:t>дирекция </a:t>
            </a:r>
            <a:r>
              <a:rPr lang="bg-BG" sz="2100" dirty="0" err="1"/>
              <a:t>ВиК</a:t>
            </a:r>
            <a:r>
              <a:rPr lang="bg-BG" sz="2100" dirty="0"/>
              <a:t> в МРРБ </a:t>
            </a:r>
            <a:endParaRPr lang="en-US" sz="2100" dirty="0"/>
          </a:p>
          <a:p>
            <a:pPr marL="180975" indent="-180975">
              <a:buNone/>
            </a:pPr>
            <a:endParaRPr lang="en-US" sz="2100" dirty="0" smtClean="0"/>
          </a:p>
          <a:p>
            <a:pPr marL="180975" indent="-180975">
              <a:buNone/>
            </a:pPr>
            <a:r>
              <a:rPr lang="ru-RU" sz="2100" b="1" dirty="0" smtClean="0"/>
              <a:t>2. </a:t>
            </a:r>
            <a:r>
              <a:rPr lang="ru-RU" sz="2100" dirty="0" smtClean="0"/>
              <a:t>Процедура </a:t>
            </a:r>
            <a:r>
              <a:rPr lang="bg-BG" sz="2100" dirty="0"/>
              <a:t>н</a:t>
            </a:r>
            <a:r>
              <a:rPr lang="ru-RU" sz="2100" dirty="0" smtClean="0"/>
              <a:t>а ДП</a:t>
            </a:r>
            <a:r>
              <a:rPr lang="ru-RU" sz="2100" dirty="0"/>
              <a:t>: </a:t>
            </a:r>
            <a:r>
              <a:rPr lang="ru-RU" sz="2100" b="1" i="1" dirty="0"/>
              <a:t>„</a:t>
            </a:r>
            <a:r>
              <a:rPr lang="bg-BG" sz="2100" b="1" i="1" dirty="0" smtClean="0"/>
              <a:t>Подпомагане </a:t>
            </a:r>
            <a:r>
              <a:rPr lang="bg-BG" sz="2100" b="1" i="1" dirty="0"/>
              <a:t>ефективността, управлението и институционалния капацитет във връзка с изпълнението на реформата във </a:t>
            </a:r>
            <a:r>
              <a:rPr lang="bg-BG" sz="2100" b="1" i="1" dirty="0" err="1"/>
              <a:t>ВиК</a:t>
            </a:r>
            <a:r>
              <a:rPr lang="bg-BG" sz="2100" b="1" i="1" dirty="0"/>
              <a:t> </a:t>
            </a:r>
            <a:r>
              <a:rPr lang="bg-BG" sz="2100" b="1" i="1" dirty="0" smtClean="0"/>
              <a:t>отрасъла</a:t>
            </a:r>
            <a:r>
              <a:rPr lang="ru-RU" sz="2100" b="1" i="1" dirty="0" smtClean="0"/>
              <a:t>“  </a:t>
            </a:r>
            <a:r>
              <a:rPr lang="ru-RU" sz="2100" dirty="0" smtClean="0"/>
              <a:t>	</a:t>
            </a:r>
          </a:p>
          <a:p>
            <a:pPr marL="0" indent="0">
              <a:buNone/>
            </a:pPr>
            <a:r>
              <a:rPr lang="ru-RU" sz="2100" dirty="0"/>
              <a:t>	</a:t>
            </a:r>
            <a:r>
              <a:rPr lang="ru-RU" sz="2100" dirty="0" smtClean="0"/>
              <a:t>Обща </a:t>
            </a:r>
            <a:r>
              <a:rPr lang="ru-RU" sz="2100" dirty="0" err="1" smtClean="0"/>
              <a:t>стойност</a:t>
            </a:r>
            <a:r>
              <a:rPr lang="ru-RU" sz="2100" dirty="0" smtClean="0"/>
              <a:t> -  </a:t>
            </a:r>
            <a:r>
              <a:rPr lang="en-US" sz="2100" dirty="0"/>
              <a:t>15 840 </a:t>
            </a:r>
            <a:r>
              <a:rPr lang="en-US" sz="2100" dirty="0" smtClean="0"/>
              <a:t>000</a:t>
            </a:r>
            <a:r>
              <a:rPr lang="bg-BG" sz="2100" dirty="0" smtClean="0"/>
              <a:t> </a:t>
            </a:r>
            <a:r>
              <a:rPr lang="ru-RU" sz="2100" dirty="0" err="1" smtClean="0"/>
              <a:t>лв</a:t>
            </a:r>
            <a:r>
              <a:rPr lang="ru-RU" sz="2100" dirty="0" smtClean="0"/>
              <a:t>.;   </a:t>
            </a:r>
            <a:endParaRPr lang="en-US" sz="2100" dirty="0" smtClean="0"/>
          </a:p>
          <a:p>
            <a:pPr marL="0" indent="0">
              <a:buNone/>
            </a:pPr>
            <a:r>
              <a:rPr lang="en-US" sz="2100" dirty="0"/>
              <a:t>	</a:t>
            </a:r>
            <a:r>
              <a:rPr lang="ru-RU" sz="2100" dirty="0" err="1" smtClean="0"/>
              <a:t>Бенефициент</a:t>
            </a:r>
            <a:r>
              <a:rPr lang="ru-RU" sz="2100" dirty="0" smtClean="0"/>
              <a:t> – </a:t>
            </a:r>
            <a:r>
              <a:rPr lang="bg-BG" sz="2100" dirty="0"/>
              <a:t>дирекция </a:t>
            </a:r>
            <a:r>
              <a:rPr lang="bg-BG" sz="2100" dirty="0" err="1" smtClean="0"/>
              <a:t>ВиК</a:t>
            </a:r>
            <a:r>
              <a:rPr lang="bg-BG" sz="2100" dirty="0" smtClean="0"/>
              <a:t> в МРРБ </a:t>
            </a:r>
            <a:endParaRPr lang="en-US" sz="2100" dirty="0" smtClean="0"/>
          </a:p>
          <a:p>
            <a:pPr marL="0" indent="0">
              <a:buNone/>
            </a:pPr>
            <a:endParaRPr lang="bg-BG" sz="2100" dirty="0"/>
          </a:p>
          <a:p>
            <a:pPr marL="180975" indent="-180975">
              <a:buNone/>
            </a:pPr>
            <a:r>
              <a:rPr lang="bg-BG" sz="2100" b="1" dirty="0" smtClean="0"/>
              <a:t>3.</a:t>
            </a:r>
            <a:r>
              <a:rPr lang="ru-RU" sz="2100" b="1" dirty="0" smtClean="0"/>
              <a:t> </a:t>
            </a:r>
            <a:r>
              <a:rPr lang="ru-RU" sz="2100" dirty="0"/>
              <a:t>Процедура </a:t>
            </a:r>
            <a:r>
              <a:rPr lang="ru-RU" sz="2100" dirty="0" smtClean="0"/>
              <a:t>на ДП: </a:t>
            </a:r>
            <a:r>
              <a:rPr lang="ru-RU" sz="2100" b="1" i="1" dirty="0" smtClean="0"/>
              <a:t>„</a:t>
            </a:r>
            <a:r>
              <a:rPr lang="bg-BG" sz="2100" b="1" i="1" dirty="0" smtClean="0"/>
              <a:t>Изготвяне </a:t>
            </a:r>
            <a:r>
              <a:rPr lang="bg-BG" sz="2100" b="1" i="1" dirty="0"/>
              <a:t>на  екологични оценки за целите на приемане на  Плановете за управление на речните басейн за периода 2016 -2021 г. и Морската стратегия и </a:t>
            </a:r>
            <a:r>
              <a:rPr lang="bg-BG" sz="2100" b="1" i="1" dirty="0" smtClean="0"/>
              <a:t>програмата </a:t>
            </a:r>
            <a:r>
              <a:rPr lang="bg-BG" sz="2100" b="1" i="1" dirty="0"/>
              <a:t>от </a:t>
            </a:r>
            <a:r>
              <a:rPr lang="bg-BG" sz="2100" b="1" i="1" dirty="0" smtClean="0"/>
              <a:t>мерки“</a:t>
            </a:r>
          </a:p>
          <a:p>
            <a:pPr marL="0" indent="0">
              <a:buNone/>
            </a:pPr>
            <a:r>
              <a:rPr lang="bg-BG" sz="2100" dirty="0" smtClean="0"/>
              <a:t>	Обща стойност - </a:t>
            </a:r>
            <a:r>
              <a:rPr lang="bg-BG" sz="2100" dirty="0"/>
              <a:t>680 000 </a:t>
            </a:r>
            <a:r>
              <a:rPr lang="bg-BG" sz="2100" dirty="0" smtClean="0"/>
              <a:t>лв.; </a:t>
            </a:r>
            <a:endParaRPr lang="en-US" sz="2100" dirty="0" smtClean="0"/>
          </a:p>
          <a:p>
            <a:pPr marL="0" indent="0">
              <a:buNone/>
            </a:pPr>
            <a:r>
              <a:rPr lang="en-US" sz="2100" dirty="0"/>
              <a:t>	</a:t>
            </a:r>
            <a:r>
              <a:rPr lang="bg-BG" sz="2100" dirty="0" smtClean="0"/>
              <a:t>Бенефициент – </a:t>
            </a:r>
            <a:r>
              <a:rPr lang="bg-BG" sz="2100" dirty="0"/>
              <a:t>дирекция </a:t>
            </a:r>
            <a:r>
              <a:rPr lang="bg-BG" sz="2100" dirty="0" smtClean="0"/>
              <a:t>УВ в МОСВ </a:t>
            </a:r>
            <a:endParaRPr lang="en-US" sz="2100" dirty="0" smtClean="0"/>
          </a:p>
          <a:p>
            <a:pPr marL="0" indent="0">
              <a:buNone/>
            </a:pPr>
            <a:endParaRPr lang="bg-BG" sz="2100" dirty="0"/>
          </a:p>
          <a:p>
            <a:pPr marL="180975" indent="-180975">
              <a:buNone/>
            </a:pPr>
            <a:r>
              <a:rPr lang="ru-RU" sz="2100" b="1" dirty="0" smtClean="0"/>
              <a:t>4. </a:t>
            </a:r>
            <a:r>
              <a:rPr lang="ru-RU" sz="2100" dirty="0" smtClean="0"/>
              <a:t>Процедура на ДП </a:t>
            </a:r>
            <a:r>
              <a:rPr lang="ru-RU" sz="2100" b="1" i="1" dirty="0" smtClean="0"/>
              <a:t>„</a:t>
            </a:r>
            <a:r>
              <a:rPr lang="bg-BG" sz="2100" b="1" i="1" dirty="0"/>
              <a:t>Подготовка на РПИП за водоснабдяване и канализация за територията на Столична </a:t>
            </a:r>
            <a:r>
              <a:rPr lang="bg-BG" sz="2100" b="1" i="1" dirty="0" smtClean="0"/>
              <a:t>община</a:t>
            </a:r>
            <a:r>
              <a:rPr lang="ru-RU" sz="2100" b="1" i="1" dirty="0" smtClean="0"/>
              <a:t>“ </a:t>
            </a:r>
          </a:p>
          <a:p>
            <a:pPr marL="0" indent="0">
              <a:buNone/>
            </a:pPr>
            <a:r>
              <a:rPr lang="ru-RU" sz="2100" dirty="0"/>
              <a:t> 	</a:t>
            </a:r>
            <a:r>
              <a:rPr lang="ru-RU" sz="2100" dirty="0" smtClean="0"/>
              <a:t>Обща </a:t>
            </a:r>
            <a:r>
              <a:rPr lang="ru-RU" sz="2100" dirty="0" err="1" smtClean="0"/>
              <a:t>стойност</a:t>
            </a:r>
            <a:r>
              <a:rPr lang="ru-RU" sz="2100" dirty="0" smtClean="0"/>
              <a:t> – 4 500 000 </a:t>
            </a:r>
            <a:r>
              <a:rPr lang="ru-RU" sz="2100" dirty="0" err="1" smtClean="0"/>
              <a:t>лв</a:t>
            </a:r>
            <a:r>
              <a:rPr lang="ru-RU" sz="2100" dirty="0" smtClean="0"/>
              <a:t>.;   </a:t>
            </a:r>
            <a:endParaRPr lang="en-US" sz="2100" dirty="0" smtClean="0"/>
          </a:p>
          <a:p>
            <a:pPr marL="0" indent="0">
              <a:buNone/>
            </a:pPr>
            <a:r>
              <a:rPr lang="en-US" sz="2100" dirty="0"/>
              <a:t>	</a:t>
            </a:r>
            <a:r>
              <a:rPr lang="ru-RU" sz="2100" dirty="0" err="1" smtClean="0"/>
              <a:t>Бенефициент</a:t>
            </a:r>
            <a:r>
              <a:rPr lang="ru-RU" sz="2100" dirty="0" smtClean="0"/>
              <a:t> – </a:t>
            </a:r>
            <a:r>
              <a:rPr lang="ru-RU" sz="2100" dirty="0" err="1" smtClean="0"/>
              <a:t>Столична</a:t>
            </a:r>
            <a:r>
              <a:rPr lang="ru-RU" sz="2100" dirty="0" smtClean="0"/>
              <a:t> община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9062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755576" y="1338837"/>
            <a:ext cx="7848872" cy="51953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bg-BG" sz="2400" b="1" i="1" u="sng" dirty="0" smtClean="0">
                <a:solidFill>
                  <a:srgbClr val="00B050"/>
                </a:solidFill>
              </a:rPr>
              <a:t>2015 год.</a:t>
            </a:r>
            <a:endParaRPr lang="bg-BG" sz="2400" b="1" i="1" u="sng" dirty="0">
              <a:solidFill>
                <a:srgbClr val="00B050"/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8" y="5500910"/>
            <a:ext cx="9097650" cy="1357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683568" y="2132856"/>
            <a:ext cx="8149750" cy="4320480"/>
          </a:xfrm>
        </p:spPr>
        <p:txBody>
          <a:bodyPr>
            <a:normAutofit/>
          </a:bodyPr>
          <a:lstStyle/>
          <a:p>
            <a:pPr marL="180975" indent="-180975">
              <a:buNone/>
            </a:pPr>
            <a:r>
              <a:rPr lang="ru-RU" sz="1800" b="1" dirty="0" smtClean="0"/>
              <a:t>5. </a:t>
            </a:r>
            <a:r>
              <a:rPr lang="ru-RU" sz="1800" dirty="0"/>
              <a:t>Процедура </a:t>
            </a:r>
            <a:r>
              <a:rPr lang="ru-RU" sz="1800" dirty="0" smtClean="0"/>
              <a:t>на ДП</a:t>
            </a:r>
            <a:r>
              <a:rPr lang="bg-BG" sz="1800" dirty="0" smtClean="0"/>
              <a:t>: </a:t>
            </a:r>
            <a:r>
              <a:rPr lang="bg-BG" sz="1800" b="1" i="1" dirty="0" smtClean="0"/>
              <a:t>„Разработване </a:t>
            </a:r>
            <a:r>
              <a:rPr lang="bg-BG" sz="1800" b="1" i="1" dirty="0"/>
              <a:t>и въвеждане на методи за анализ на води</a:t>
            </a:r>
            <a:r>
              <a:rPr lang="ru-RU" sz="1800" b="1" i="1" dirty="0"/>
              <a:t>, </a:t>
            </a:r>
            <a:r>
              <a:rPr lang="bg-BG" sz="1800" b="1" i="1" dirty="0"/>
              <a:t>седименти и </a:t>
            </a:r>
            <a:r>
              <a:rPr lang="bg-BG" sz="1800" b="1" i="1" dirty="0" err="1"/>
              <a:t>биота</a:t>
            </a:r>
            <a:r>
              <a:rPr lang="bg-BG" sz="1800" b="1" i="1" dirty="0"/>
              <a:t> и </a:t>
            </a:r>
            <a:r>
              <a:rPr lang="bg-BG" sz="1800" b="1" i="1" dirty="0" err="1"/>
              <a:t>дооборудване</a:t>
            </a:r>
            <a:r>
              <a:rPr lang="bg-BG" sz="1800" b="1" i="1" dirty="0"/>
              <a:t> на лаборатории на </a:t>
            </a:r>
            <a:r>
              <a:rPr lang="bg-BG" sz="1800" b="1" i="1" dirty="0" smtClean="0"/>
              <a:t>ИАОС“</a:t>
            </a:r>
          </a:p>
          <a:p>
            <a:pPr marL="0" indent="0">
              <a:buNone/>
            </a:pPr>
            <a:r>
              <a:rPr lang="bg-BG" sz="1800" dirty="0"/>
              <a:t>	</a:t>
            </a:r>
            <a:r>
              <a:rPr lang="bg-BG" sz="1800" dirty="0" smtClean="0"/>
              <a:t>Обща стойност - </a:t>
            </a:r>
            <a:r>
              <a:rPr lang="bg-BG" sz="1800" dirty="0"/>
              <a:t>5 050 </a:t>
            </a:r>
            <a:r>
              <a:rPr lang="bg-BG" sz="1800" dirty="0" smtClean="0"/>
              <a:t>000 лв.; Бенефициент – ИАОС;</a:t>
            </a:r>
            <a:endParaRPr lang="en-US" sz="1800" dirty="0" smtClean="0"/>
          </a:p>
          <a:p>
            <a:pPr marL="0" indent="0">
              <a:buNone/>
            </a:pPr>
            <a:endParaRPr lang="bg-BG" sz="1800" dirty="0" smtClean="0"/>
          </a:p>
          <a:p>
            <a:pPr marL="0" indent="0">
              <a:buNone/>
            </a:pPr>
            <a:r>
              <a:rPr lang="bg-BG" sz="1800" b="1" dirty="0" smtClean="0"/>
              <a:t>6. </a:t>
            </a:r>
            <a:r>
              <a:rPr lang="ru-RU" sz="1800" dirty="0"/>
              <a:t>Процедура </a:t>
            </a:r>
            <a:r>
              <a:rPr lang="ru-RU" sz="1800" dirty="0" smtClean="0"/>
              <a:t>на ДП </a:t>
            </a:r>
            <a:r>
              <a:rPr lang="bg-BG" sz="1800" b="1" i="1" dirty="0"/>
              <a:t>„ </a:t>
            </a:r>
            <a:r>
              <a:rPr lang="ru-RU" sz="1800" b="1" i="1" dirty="0" err="1" smtClean="0"/>
              <a:t>Изпълнение</a:t>
            </a:r>
            <a:r>
              <a:rPr lang="ru-RU" sz="1800" b="1" i="1" dirty="0" smtClean="0"/>
              <a:t> </a:t>
            </a:r>
            <a:r>
              <a:rPr lang="ru-RU" sz="1800" b="1" i="1" dirty="0"/>
              <a:t>на </a:t>
            </a:r>
            <a:r>
              <a:rPr lang="ru-RU" sz="1800" b="1" i="1" dirty="0" err="1"/>
              <a:t>ранни</a:t>
            </a:r>
            <a:r>
              <a:rPr lang="ru-RU" sz="1800" b="1" i="1" dirty="0"/>
              <a:t> </a:t>
            </a:r>
            <a:r>
              <a:rPr lang="ru-RU" sz="1800" b="1" i="1" dirty="0" err="1"/>
              <a:t>ВиК</a:t>
            </a:r>
            <a:r>
              <a:rPr lang="ru-RU" sz="1800" b="1" i="1" dirty="0"/>
              <a:t> </a:t>
            </a:r>
            <a:r>
              <a:rPr lang="ru-RU" sz="1800" b="1" i="1" dirty="0" err="1" smtClean="0"/>
              <a:t>проекти</a:t>
            </a:r>
            <a:r>
              <a:rPr lang="bg-BG" sz="1800" b="1" i="1" dirty="0"/>
              <a:t> </a:t>
            </a:r>
            <a:r>
              <a:rPr lang="en-US" sz="1800" b="1" i="1" dirty="0" smtClean="0"/>
              <a:t>“</a:t>
            </a:r>
            <a:r>
              <a:rPr lang="bg-BG" sz="1800" b="1" i="1" dirty="0" smtClean="0"/>
              <a:t> </a:t>
            </a:r>
          </a:p>
          <a:p>
            <a:pPr marL="0" indent="0">
              <a:buNone/>
            </a:pPr>
            <a:r>
              <a:rPr lang="ru-RU" sz="1800" dirty="0"/>
              <a:t>	</a:t>
            </a:r>
            <a:r>
              <a:rPr lang="ru-RU" sz="1800" dirty="0" smtClean="0"/>
              <a:t>Обща </a:t>
            </a:r>
            <a:r>
              <a:rPr lang="ru-RU" sz="1800" dirty="0" err="1" smtClean="0"/>
              <a:t>стойност</a:t>
            </a:r>
            <a:r>
              <a:rPr lang="ru-RU" sz="1800" dirty="0" smtClean="0"/>
              <a:t> - </a:t>
            </a:r>
            <a:r>
              <a:rPr lang="en-GB" sz="1800" dirty="0"/>
              <a:t>519 648 378 </a:t>
            </a:r>
            <a:r>
              <a:rPr lang="bg-BG" sz="1800" dirty="0" smtClean="0"/>
              <a:t>лв.; </a:t>
            </a:r>
            <a:r>
              <a:rPr lang="bg-BG" sz="1800" dirty="0" smtClean="0"/>
              <a:t>Бенефициенти- общини</a:t>
            </a:r>
            <a:endParaRPr lang="en-US" sz="1800" dirty="0" smtClean="0"/>
          </a:p>
          <a:p>
            <a:pPr marL="0" indent="0">
              <a:buNone/>
            </a:pPr>
            <a:endParaRPr lang="bg-BG" sz="1800" dirty="0" smtClean="0"/>
          </a:p>
          <a:p>
            <a:pPr marL="180975" indent="-180975">
              <a:buNone/>
            </a:pPr>
            <a:r>
              <a:rPr lang="bg-BG" sz="1800" b="1" dirty="0" smtClean="0"/>
              <a:t>7. </a:t>
            </a:r>
            <a:r>
              <a:rPr lang="bg-BG" sz="1800" dirty="0"/>
              <a:t>Процедура </a:t>
            </a:r>
            <a:r>
              <a:rPr lang="bg-BG" sz="1800" dirty="0" smtClean="0"/>
              <a:t>на </a:t>
            </a:r>
            <a:r>
              <a:rPr lang="bg-BG" sz="1800" dirty="0"/>
              <a:t>ДП </a:t>
            </a:r>
            <a:r>
              <a:rPr lang="bg-BG" sz="1800" b="1" i="1" dirty="0" smtClean="0"/>
              <a:t>„</a:t>
            </a:r>
            <a:r>
              <a:rPr lang="ru-RU" sz="1800" b="1" i="1" dirty="0" smtClean="0"/>
              <a:t>Втора </a:t>
            </a:r>
            <a:r>
              <a:rPr lang="ru-RU" sz="1800" b="1" i="1" dirty="0"/>
              <a:t>фаза на </a:t>
            </a:r>
            <a:r>
              <a:rPr lang="ru-RU" sz="1800" b="1" i="1" dirty="0" err="1"/>
              <a:t>проекти</a:t>
            </a:r>
            <a:r>
              <a:rPr lang="ru-RU" sz="1800" b="1" i="1" dirty="0"/>
              <a:t> за </a:t>
            </a:r>
            <a:r>
              <a:rPr lang="ru-RU" sz="1800" b="1" i="1" dirty="0" err="1"/>
              <a:t>изграждане</a:t>
            </a:r>
            <a:r>
              <a:rPr lang="ru-RU" sz="1800" b="1" i="1" dirty="0"/>
              <a:t> на </a:t>
            </a:r>
            <a:r>
              <a:rPr lang="ru-RU" sz="1800" b="1" i="1" dirty="0" err="1"/>
              <a:t>ВиК</a:t>
            </a:r>
            <a:r>
              <a:rPr lang="ru-RU" sz="1800" b="1" i="1" dirty="0"/>
              <a:t> инфраструктура, </a:t>
            </a:r>
            <a:r>
              <a:rPr lang="ru-RU" sz="1800" b="1" i="1" dirty="0" err="1"/>
              <a:t>чието</a:t>
            </a:r>
            <a:r>
              <a:rPr lang="ru-RU" sz="1800" b="1" i="1" dirty="0"/>
              <a:t> </a:t>
            </a:r>
            <a:r>
              <a:rPr lang="ru-RU" sz="1800" b="1" i="1" dirty="0" err="1"/>
              <a:t>изпълнение</a:t>
            </a:r>
            <a:r>
              <a:rPr lang="ru-RU" sz="1800" b="1" i="1" dirty="0"/>
              <a:t> е </a:t>
            </a:r>
            <a:r>
              <a:rPr lang="ru-RU" sz="1800" b="1" i="1" dirty="0" err="1"/>
              <a:t>стартирало</a:t>
            </a:r>
            <a:r>
              <a:rPr lang="ru-RU" sz="1800" b="1" i="1" dirty="0"/>
              <a:t> по ОПОС 2007-2013 г</a:t>
            </a:r>
            <a:r>
              <a:rPr lang="ru-RU" sz="1800" b="1" i="1" dirty="0" smtClean="0"/>
              <a:t>.</a:t>
            </a:r>
            <a:r>
              <a:rPr lang="en-US" sz="1800" b="1" i="1" dirty="0" smtClean="0"/>
              <a:t>”</a:t>
            </a:r>
            <a:endParaRPr lang="ru-RU" sz="1800" b="1" i="1" dirty="0" smtClean="0"/>
          </a:p>
          <a:p>
            <a:pPr marL="0" indent="0">
              <a:buNone/>
            </a:pPr>
            <a:r>
              <a:rPr lang="ru-RU" sz="1800" dirty="0"/>
              <a:t>	</a:t>
            </a:r>
            <a:r>
              <a:rPr lang="ru-RU" sz="1800" dirty="0" smtClean="0"/>
              <a:t>Обща </a:t>
            </a:r>
            <a:r>
              <a:rPr lang="ru-RU" sz="1800" dirty="0" err="1" smtClean="0"/>
              <a:t>стойност</a:t>
            </a:r>
            <a:r>
              <a:rPr lang="ru-RU" sz="1800" dirty="0" smtClean="0"/>
              <a:t>: </a:t>
            </a:r>
            <a:r>
              <a:rPr lang="bg-BG" sz="1800" dirty="0"/>
              <a:t>233 979 </a:t>
            </a:r>
            <a:r>
              <a:rPr lang="bg-BG" sz="1800" dirty="0" smtClean="0"/>
              <a:t>581 лв.; Бенефициенти - общини</a:t>
            </a:r>
            <a:endParaRPr lang="ru-RU" sz="18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4363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611560" y="1360503"/>
            <a:ext cx="8010696" cy="44752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r"/>
            <a:r>
              <a:rPr lang="bg-BG" sz="2400" b="1" i="1" u="sng" dirty="0" smtClean="0">
                <a:solidFill>
                  <a:srgbClr val="00B050"/>
                </a:solidFill>
              </a:rPr>
              <a:t>2016 год.</a:t>
            </a:r>
            <a:endParaRPr lang="bg-BG" sz="2400" b="1" i="1" u="sng" dirty="0">
              <a:solidFill>
                <a:srgbClr val="00B050"/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1369" y="5500910"/>
            <a:ext cx="9097650" cy="1357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539552" y="1700809"/>
            <a:ext cx="8424936" cy="3600399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sz="18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r>
              <a:rPr lang="ru-RU" sz="1800" b="1" dirty="0" smtClean="0"/>
              <a:t>1.</a:t>
            </a:r>
            <a:r>
              <a:rPr lang="ru-RU" sz="1800" dirty="0" smtClean="0"/>
              <a:t> П</a:t>
            </a:r>
            <a:r>
              <a:rPr lang="bg-BG" sz="1800" dirty="0" err="1" smtClean="0"/>
              <a:t>роцедура</a:t>
            </a:r>
            <a:r>
              <a:rPr lang="bg-BG" sz="1800" dirty="0" smtClean="0"/>
              <a:t> </a:t>
            </a:r>
            <a:r>
              <a:rPr lang="bg-BG" sz="1800" dirty="0"/>
              <a:t>на </a:t>
            </a:r>
            <a:r>
              <a:rPr lang="bg-BG" sz="1800" dirty="0" smtClean="0"/>
              <a:t>ДП </a:t>
            </a:r>
            <a:r>
              <a:rPr lang="bg-BG" sz="1800" i="1" dirty="0" smtClean="0"/>
              <a:t>„</a:t>
            </a:r>
            <a:r>
              <a:rPr lang="bg-BG" sz="1800" b="1" i="1" dirty="0" smtClean="0"/>
              <a:t>Подобряване на мониторинга на количеството на водите</a:t>
            </a:r>
            <a:r>
              <a:rPr lang="bg-BG" sz="1800" i="1" dirty="0" smtClean="0"/>
              <a:t>“</a:t>
            </a:r>
            <a:r>
              <a:rPr lang="bg-BG" sz="1800" dirty="0" smtClean="0"/>
              <a:t>.</a:t>
            </a:r>
            <a:endParaRPr lang="ru-RU" sz="1800" dirty="0" smtClean="0"/>
          </a:p>
          <a:p>
            <a:pPr marL="0" indent="0">
              <a:buNone/>
            </a:pPr>
            <a:r>
              <a:rPr lang="ru-RU" sz="1800" dirty="0"/>
              <a:t> </a:t>
            </a:r>
            <a:r>
              <a:rPr lang="ru-RU" sz="1800" dirty="0" smtClean="0"/>
              <a:t>	</a:t>
            </a:r>
            <a:r>
              <a:rPr lang="ru-RU" sz="1800" dirty="0"/>
              <a:t>Индикативна </a:t>
            </a:r>
            <a:r>
              <a:rPr lang="ru-RU" sz="1800" dirty="0" err="1"/>
              <a:t>стойност</a:t>
            </a:r>
            <a:r>
              <a:rPr lang="ru-RU" sz="1800" dirty="0"/>
              <a:t> - </a:t>
            </a:r>
            <a:r>
              <a:rPr lang="bg-BG" sz="1800" dirty="0"/>
              <a:t>15</a:t>
            </a:r>
            <a:r>
              <a:rPr lang="en-GB" sz="1800" dirty="0"/>
              <a:t> 000 000 </a:t>
            </a:r>
            <a:r>
              <a:rPr lang="ru-RU" sz="1800" dirty="0" err="1"/>
              <a:t>лв</a:t>
            </a:r>
            <a:r>
              <a:rPr lang="ru-RU" sz="1800" dirty="0"/>
              <a:t>.;  </a:t>
            </a:r>
          </a:p>
          <a:p>
            <a:pPr marL="0" indent="0">
              <a:buNone/>
            </a:pPr>
            <a:r>
              <a:rPr lang="ru-RU" sz="1800" dirty="0"/>
              <a:t>	</a:t>
            </a:r>
            <a:r>
              <a:rPr lang="ru-RU" sz="1800" dirty="0" err="1"/>
              <a:t>Бенефициент</a:t>
            </a:r>
            <a:r>
              <a:rPr lang="ru-RU" sz="1800" dirty="0"/>
              <a:t> – </a:t>
            </a:r>
            <a:r>
              <a:rPr lang="bg-BG" sz="1800" dirty="0"/>
              <a:t>дирекция УВ в </a:t>
            </a:r>
            <a:r>
              <a:rPr lang="bg-BG" sz="1800" dirty="0" smtClean="0"/>
              <a:t>МОСВ.</a:t>
            </a:r>
            <a:endParaRPr lang="bg-BG" sz="1800" dirty="0"/>
          </a:p>
          <a:p>
            <a:pPr marL="0" indent="0">
              <a:buNone/>
            </a:pPr>
            <a:endParaRPr lang="bg-BG" sz="1800" dirty="0" smtClean="0"/>
          </a:p>
          <a:p>
            <a:pPr marL="0" indent="0">
              <a:buNone/>
            </a:pPr>
            <a:r>
              <a:rPr lang="bg-BG" sz="1800" b="1" dirty="0" smtClean="0"/>
              <a:t>2. </a:t>
            </a:r>
            <a:r>
              <a:rPr lang="ru-RU" sz="1800" dirty="0" smtClean="0"/>
              <a:t>П</a:t>
            </a:r>
            <a:r>
              <a:rPr lang="bg-BG" sz="1800" dirty="0" err="1"/>
              <a:t>роцедура</a:t>
            </a:r>
            <a:r>
              <a:rPr lang="bg-BG" sz="1800" dirty="0"/>
              <a:t> на ДП </a:t>
            </a:r>
            <a:r>
              <a:rPr lang="bg-BG" sz="1800" b="1" i="1" dirty="0" smtClean="0"/>
              <a:t>„Подобряване на мониторинга на качеството на подземните  води“</a:t>
            </a:r>
          </a:p>
          <a:p>
            <a:pPr marL="0" indent="0">
              <a:buNone/>
            </a:pPr>
            <a:r>
              <a:rPr lang="bg-BG" sz="1800" dirty="0"/>
              <a:t>	Индикативна с</a:t>
            </a:r>
            <a:r>
              <a:rPr lang="bg-BG" sz="1800" dirty="0" smtClean="0"/>
              <a:t>тойност </a:t>
            </a:r>
            <a:r>
              <a:rPr lang="bg-BG" sz="1800" dirty="0"/>
              <a:t>– 15 000 </a:t>
            </a:r>
            <a:r>
              <a:rPr lang="bg-BG" sz="1800" dirty="0" err="1"/>
              <a:t>000</a:t>
            </a:r>
            <a:r>
              <a:rPr lang="bg-BG" sz="1800" dirty="0"/>
              <a:t> лв.; </a:t>
            </a:r>
            <a:endParaRPr lang="bg-BG" sz="1800" dirty="0" smtClean="0"/>
          </a:p>
          <a:p>
            <a:pPr marL="0" indent="0">
              <a:buNone/>
            </a:pPr>
            <a:r>
              <a:rPr lang="bg-BG" sz="1800" dirty="0"/>
              <a:t>	</a:t>
            </a:r>
            <a:r>
              <a:rPr lang="bg-BG" sz="1800" dirty="0" smtClean="0"/>
              <a:t>Бенефициент </a:t>
            </a:r>
            <a:r>
              <a:rPr lang="bg-BG" sz="1800" dirty="0"/>
              <a:t>– ИАОС към </a:t>
            </a:r>
            <a:r>
              <a:rPr lang="bg-BG" sz="1800" dirty="0" smtClean="0"/>
              <a:t>МОСВ.</a:t>
            </a:r>
            <a:endParaRPr lang="bg-BG" sz="1800" dirty="0"/>
          </a:p>
          <a:p>
            <a:pPr marL="0" indent="0">
              <a:buNone/>
            </a:pPr>
            <a:endParaRPr lang="ru-RU" sz="1800" b="1" dirty="0" smtClean="0"/>
          </a:p>
          <a:p>
            <a:pPr marL="0" indent="0">
              <a:buNone/>
            </a:pPr>
            <a:r>
              <a:rPr lang="ru-RU" sz="1800" b="1" dirty="0"/>
              <a:t>3</a:t>
            </a:r>
            <a:r>
              <a:rPr lang="ru-RU" sz="1800" b="1" dirty="0" smtClean="0"/>
              <a:t>.</a:t>
            </a:r>
            <a:r>
              <a:rPr lang="ru-RU" sz="1800" dirty="0" smtClean="0"/>
              <a:t> </a:t>
            </a:r>
            <a:r>
              <a:rPr lang="ru-RU" sz="1800" dirty="0"/>
              <a:t>П</a:t>
            </a:r>
            <a:r>
              <a:rPr lang="bg-BG" sz="1800" dirty="0" err="1"/>
              <a:t>роцедура</a:t>
            </a:r>
            <a:r>
              <a:rPr lang="bg-BG" sz="1800" dirty="0"/>
              <a:t> на ДП </a:t>
            </a:r>
            <a:r>
              <a:rPr lang="bg-BG" sz="1800" b="1" i="1" dirty="0" smtClean="0"/>
              <a:t>„Подобряване на мониторинга на качеството на питейните води“ </a:t>
            </a:r>
            <a:r>
              <a:rPr lang="bg-BG" sz="1800" dirty="0" smtClean="0"/>
              <a:t>	</a:t>
            </a:r>
          </a:p>
          <a:p>
            <a:pPr marL="0" indent="0">
              <a:buNone/>
            </a:pPr>
            <a:r>
              <a:rPr lang="bg-BG" sz="1800" dirty="0"/>
              <a:t>	</a:t>
            </a:r>
            <a:r>
              <a:rPr lang="bg-BG" sz="1800" dirty="0" smtClean="0"/>
              <a:t>Индикативна стойност – 10 000 </a:t>
            </a:r>
            <a:r>
              <a:rPr lang="bg-BG" sz="1800" dirty="0" err="1" smtClean="0"/>
              <a:t>000</a:t>
            </a:r>
            <a:r>
              <a:rPr lang="bg-BG" sz="1800" dirty="0" smtClean="0"/>
              <a:t> лв. ; </a:t>
            </a:r>
          </a:p>
          <a:p>
            <a:pPr marL="0" indent="0">
              <a:buNone/>
            </a:pPr>
            <a:r>
              <a:rPr lang="bg-BG" sz="1800" dirty="0"/>
              <a:t>	</a:t>
            </a:r>
            <a:r>
              <a:rPr lang="bg-BG" sz="1800" dirty="0" smtClean="0"/>
              <a:t>Бенефициент – органи на ДЗК на МЗ.</a:t>
            </a:r>
            <a:r>
              <a:rPr lang="ru-RU" sz="1800" dirty="0" smtClean="0"/>
              <a:t> 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</a:t>
            </a:r>
            <a:r>
              <a:rPr lang="bg-BG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ru-RU" sz="1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endParaRPr lang="ru-RU" sz="1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r>
              <a:rPr lang="bg-BG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4887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858487" y="1700808"/>
            <a:ext cx="7241905" cy="44752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r"/>
            <a:r>
              <a:rPr lang="bg-BG" sz="2400" b="1" i="1" u="sng" dirty="0" smtClean="0">
                <a:solidFill>
                  <a:srgbClr val="00B050"/>
                </a:solidFill>
              </a:rPr>
              <a:t>2017 год.</a:t>
            </a:r>
            <a:endParaRPr lang="bg-BG" sz="2400" b="1" i="1" u="sng" dirty="0">
              <a:solidFill>
                <a:srgbClr val="00B050"/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1369" y="5500910"/>
            <a:ext cx="9097650" cy="1357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858487" y="2204864"/>
            <a:ext cx="7385922" cy="3888433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ru-RU" sz="16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endParaRPr lang="ru-RU" sz="16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r>
              <a:rPr lang="ru-RU" sz="1800" b="1" dirty="0" smtClean="0"/>
              <a:t>1.</a:t>
            </a:r>
            <a:r>
              <a:rPr lang="ru-RU" sz="1800" dirty="0" smtClean="0"/>
              <a:t> П</a:t>
            </a:r>
            <a:r>
              <a:rPr lang="bg-BG" sz="1800" dirty="0" err="1" smtClean="0"/>
              <a:t>роцедура</a:t>
            </a:r>
            <a:r>
              <a:rPr lang="bg-BG" sz="1800" dirty="0" smtClean="0"/>
              <a:t> </a:t>
            </a:r>
            <a:r>
              <a:rPr lang="bg-BG" sz="1800" dirty="0"/>
              <a:t>на </a:t>
            </a:r>
            <a:r>
              <a:rPr lang="bg-BG" sz="1800" dirty="0" smtClean="0"/>
              <a:t>ДП </a:t>
            </a:r>
            <a:r>
              <a:rPr lang="bg-BG" sz="1800" i="1" dirty="0" smtClean="0"/>
              <a:t>„</a:t>
            </a:r>
            <a:r>
              <a:rPr lang="bg-BG" sz="1800" b="1" i="1" dirty="0" err="1"/>
              <a:t>ВиК</a:t>
            </a:r>
            <a:r>
              <a:rPr lang="bg-BG" sz="1800" b="1" i="1" dirty="0"/>
              <a:t> инфраструктура Смолян </a:t>
            </a:r>
            <a:r>
              <a:rPr lang="bg-BG" sz="1800" i="1" dirty="0" smtClean="0"/>
              <a:t>“</a:t>
            </a:r>
            <a:r>
              <a:rPr lang="bg-BG" sz="1800" dirty="0" smtClean="0"/>
              <a:t>.</a:t>
            </a:r>
            <a:endParaRPr lang="ru-RU" sz="1800" dirty="0" smtClean="0"/>
          </a:p>
          <a:p>
            <a:pPr marL="0" indent="0">
              <a:buNone/>
            </a:pPr>
            <a:r>
              <a:rPr lang="ru-RU" sz="1800" dirty="0"/>
              <a:t> 	</a:t>
            </a:r>
            <a:r>
              <a:rPr lang="ru-RU" sz="1800" dirty="0" err="1" smtClean="0"/>
              <a:t>Индикативн</a:t>
            </a:r>
            <a:r>
              <a:rPr lang="ru-RU" sz="1800" dirty="0" smtClean="0"/>
              <a:t> </a:t>
            </a:r>
            <a:r>
              <a:rPr lang="ru-RU" sz="1800" dirty="0" err="1" smtClean="0"/>
              <a:t>стойност</a:t>
            </a:r>
            <a:r>
              <a:rPr lang="ru-RU" sz="1800" dirty="0" smtClean="0"/>
              <a:t> </a:t>
            </a:r>
            <a:r>
              <a:rPr lang="ru-RU" sz="1800" dirty="0"/>
              <a:t>- </a:t>
            </a:r>
            <a:r>
              <a:rPr lang="en-GB" sz="1800" dirty="0"/>
              <a:t>26 000 000 </a:t>
            </a:r>
            <a:r>
              <a:rPr lang="ru-RU" sz="1800" dirty="0" err="1" smtClean="0"/>
              <a:t>лв</a:t>
            </a:r>
            <a:r>
              <a:rPr lang="ru-RU" sz="1800" dirty="0" smtClean="0"/>
              <a:t>.; </a:t>
            </a:r>
          </a:p>
          <a:p>
            <a:pPr marL="0" indent="0">
              <a:buNone/>
            </a:pPr>
            <a:r>
              <a:rPr lang="ru-RU" sz="1800" dirty="0" smtClean="0"/>
              <a:t>	</a:t>
            </a:r>
            <a:r>
              <a:rPr lang="ru-RU" sz="1800" dirty="0" err="1" smtClean="0"/>
              <a:t>Бенефициент</a:t>
            </a:r>
            <a:r>
              <a:rPr lang="ru-RU" sz="1800" dirty="0" smtClean="0"/>
              <a:t> – </a:t>
            </a:r>
            <a:r>
              <a:rPr lang="bg-BG" sz="1800" dirty="0" err="1" smtClean="0"/>
              <a:t>ВиК</a:t>
            </a:r>
            <a:r>
              <a:rPr lang="bg-BG" sz="1800" dirty="0" smtClean="0"/>
              <a:t> ЕООД Смолян. </a:t>
            </a:r>
          </a:p>
          <a:p>
            <a:pPr marL="0" indent="0">
              <a:buNone/>
            </a:pPr>
            <a:endParaRPr lang="ru-RU" sz="1800" b="1" dirty="0" smtClean="0"/>
          </a:p>
          <a:p>
            <a:pPr marL="0" indent="0">
              <a:buNone/>
            </a:pPr>
            <a:r>
              <a:rPr lang="ru-RU" sz="1800" b="1" dirty="0" smtClean="0"/>
              <a:t>2.</a:t>
            </a:r>
            <a:r>
              <a:rPr lang="ru-RU" sz="1800" dirty="0"/>
              <a:t> </a:t>
            </a:r>
            <a:r>
              <a:rPr lang="ru-RU" sz="1800" dirty="0" err="1" smtClean="0"/>
              <a:t>Предоставяне</a:t>
            </a:r>
            <a:r>
              <a:rPr lang="ru-RU" sz="1800" dirty="0" smtClean="0"/>
              <a:t> на </a:t>
            </a:r>
            <a:r>
              <a:rPr lang="ru-RU" sz="1800" dirty="0" err="1" smtClean="0"/>
              <a:t>финансови</a:t>
            </a:r>
            <a:r>
              <a:rPr lang="ru-RU" sz="1800" dirty="0" smtClean="0"/>
              <a:t> </a:t>
            </a:r>
            <a:r>
              <a:rPr lang="ru-RU" sz="1800" dirty="0" err="1" smtClean="0"/>
              <a:t>инструменти</a:t>
            </a:r>
            <a:r>
              <a:rPr lang="ru-RU" sz="1800" dirty="0" smtClean="0"/>
              <a:t> чрез Фонд на </a:t>
            </a:r>
            <a:r>
              <a:rPr lang="ru-RU" sz="1800" dirty="0" err="1" smtClean="0"/>
              <a:t>фондовете</a:t>
            </a:r>
            <a:r>
              <a:rPr lang="ru-RU" sz="1800" dirty="0" smtClean="0"/>
              <a:t> </a:t>
            </a:r>
          </a:p>
          <a:p>
            <a:pPr marL="0" indent="0">
              <a:buNone/>
            </a:pPr>
            <a:r>
              <a:rPr lang="ru-RU" sz="1800" dirty="0" smtClean="0"/>
              <a:t>	Обща </a:t>
            </a:r>
            <a:r>
              <a:rPr lang="ru-RU" sz="1800" dirty="0" err="1" smtClean="0"/>
              <a:t>стойност</a:t>
            </a:r>
            <a:r>
              <a:rPr lang="ru-RU" sz="1800" dirty="0" smtClean="0"/>
              <a:t>: </a:t>
            </a:r>
            <a:r>
              <a:rPr lang="en-GB" sz="1800" dirty="0" smtClean="0"/>
              <a:t>198</a:t>
            </a:r>
            <a:r>
              <a:rPr lang="en-GB" sz="1800" dirty="0"/>
              <a:t> 882 </a:t>
            </a:r>
            <a:r>
              <a:rPr lang="en-GB" sz="1800" dirty="0" smtClean="0"/>
              <a:t>641</a:t>
            </a:r>
            <a:r>
              <a:rPr lang="bg-BG" sz="1800" dirty="0" smtClean="0"/>
              <a:t> лв. </a:t>
            </a:r>
            <a:r>
              <a:rPr lang="ru-RU" sz="1800" dirty="0" smtClean="0"/>
              <a:t> </a:t>
            </a:r>
          </a:p>
          <a:p>
            <a:pPr marL="0" indent="0">
              <a:buNone/>
            </a:pPr>
            <a:endParaRPr lang="ru-RU" sz="1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r>
              <a:rPr lang="bg-BG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2615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683568" y="1394419"/>
            <a:ext cx="7704856" cy="44752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r"/>
            <a:r>
              <a:rPr lang="bg-BG" sz="2400" b="1" i="1" u="sng" dirty="0" smtClean="0">
                <a:solidFill>
                  <a:srgbClr val="00B050"/>
                </a:solidFill>
              </a:rPr>
              <a:t>2018 год.</a:t>
            </a:r>
            <a:endParaRPr lang="bg-BG" sz="2400" b="1" i="1" u="sng" dirty="0">
              <a:solidFill>
                <a:srgbClr val="00B050"/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1369" y="5500910"/>
            <a:ext cx="9097650" cy="1357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539552" y="1916833"/>
            <a:ext cx="8293766" cy="3168351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ru-RU" sz="1600" b="1" dirty="0" smtClean="0"/>
          </a:p>
          <a:p>
            <a:pPr marL="0" indent="0">
              <a:buNone/>
            </a:pPr>
            <a:r>
              <a:rPr lang="ru-RU" sz="1800" b="1" dirty="0" smtClean="0"/>
              <a:t>1.</a:t>
            </a:r>
            <a:r>
              <a:rPr lang="ru-RU" sz="1800" dirty="0"/>
              <a:t> </a:t>
            </a:r>
            <a:r>
              <a:rPr lang="ru-RU" sz="1800" dirty="0" smtClean="0"/>
              <a:t>Процедура на ДП: </a:t>
            </a:r>
            <a:r>
              <a:rPr lang="bg-BG" sz="1800" b="1" i="1" dirty="0" smtClean="0"/>
              <a:t>„</a:t>
            </a:r>
            <a:r>
              <a:rPr lang="en-GB" sz="1800" b="1" i="1" dirty="0" err="1" smtClean="0"/>
              <a:t>ВиК</a:t>
            </a:r>
            <a:r>
              <a:rPr lang="en-GB" sz="1800" b="1" i="1" dirty="0" smtClean="0"/>
              <a:t> </a:t>
            </a:r>
            <a:r>
              <a:rPr lang="en-GB" sz="1800" b="1" i="1" dirty="0" err="1"/>
              <a:t>проекти</a:t>
            </a:r>
            <a:r>
              <a:rPr lang="en-GB" sz="1800" b="1" i="1" dirty="0"/>
              <a:t> в 15 </a:t>
            </a:r>
            <a:r>
              <a:rPr lang="en-GB" sz="1800" b="1" i="1" dirty="0" err="1"/>
              <a:t>консолидирани</a:t>
            </a:r>
            <a:r>
              <a:rPr lang="en-GB" sz="1800" b="1" i="1" dirty="0"/>
              <a:t> </a:t>
            </a:r>
            <a:r>
              <a:rPr lang="en-GB" sz="1800" b="1" i="1" dirty="0" err="1"/>
              <a:t>района</a:t>
            </a:r>
            <a:r>
              <a:rPr lang="en-GB" sz="1800" b="1" i="1" dirty="0"/>
              <a:t> (</a:t>
            </a:r>
            <a:r>
              <a:rPr lang="en-GB" sz="1800" b="1" i="1" dirty="0" err="1"/>
              <a:t>вкл</a:t>
            </a:r>
            <a:r>
              <a:rPr lang="en-GB" sz="1800" b="1" i="1" dirty="0"/>
              <a:t>. </a:t>
            </a:r>
            <a:r>
              <a:rPr lang="en-GB" sz="1800" b="1" i="1" dirty="0" err="1"/>
              <a:t>София</a:t>
            </a:r>
            <a:r>
              <a:rPr lang="en-GB" sz="1800" b="1" i="1" dirty="0" smtClean="0"/>
              <a:t>)</a:t>
            </a:r>
            <a:r>
              <a:rPr lang="ru-RU" sz="1800" b="1" dirty="0" smtClean="0"/>
              <a:t>“  </a:t>
            </a:r>
          </a:p>
          <a:p>
            <a:pPr marL="893763" indent="-893763">
              <a:buNone/>
            </a:pPr>
            <a:r>
              <a:rPr lang="ru-RU" sz="1800" dirty="0" smtClean="0"/>
              <a:t>       	Индикативна </a:t>
            </a:r>
            <a:r>
              <a:rPr lang="ru-RU" sz="1800" dirty="0" err="1" smtClean="0"/>
              <a:t>стойност</a:t>
            </a:r>
            <a:r>
              <a:rPr lang="ru-RU" sz="1800" dirty="0" smtClean="0"/>
              <a:t> </a:t>
            </a:r>
            <a:r>
              <a:rPr lang="en-US" sz="1800" dirty="0" smtClean="0"/>
              <a:t> </a:t>
            </a:r>
            <a:r>
              <a:rPr lang="en-GB" sz="1800" dirty="0" smtClean="0"/>
              <a:t>1</a:t>
            </a:r>
            <a:r>
              <a:rPr lang="en-GB" sz="1800" dirty="0"/>
              <a:t> 156 597 359 </a:t>
            </a:r>
            <a:r>
              <a:rPr lang="bg-BG" sz="1800" dirty="0" smtClean="0"/>
              <a:t> лв.</a:t>
            </a:r>
            <a:r>
              <a:rPr lang="ru-RU" sz="1800" dirty="0" smtClean="0"/>
              <a:t> ;  </a:t>
            </a:r>
          </a:p>
          <a:p>
            <a:pPr marL="893763" indent="-893763">
              <a:buNone/>
            </a:pPr>
            <a:r>
              <a:rPr lang="ru-RU" sz="1800" dirty="0"/>
              <a:t>	</a:t>
            </a:r>
            <a:r>
              <a:rPr lang="ru-RU" sz="1800" dirty="0" err="1" smtClean="0"/>
              <a:t>Бенефициенти</a:t>
            </a:r>
            <a:r>
              <a:rPr lang="ru-RU" sz="1800" dirty="0" smtClean="0"/>
              <a:t> – </a:t>
            </a:r>
            <a:r>
              <a:rPr lang="bg-BG" sz="1800" dirty="0" smtClean="0"/>
              <a:t>съответния регионален </a:t>
            </a:r>
            <a:r>
              <a:rPr lang="bg-BG" sz="1800" dirty="0" err="1" smtClean="0"/>
              <a:t>ВиК</a:t>
            </a:r>
            <a:r>
              <a:rPr lang="bg-BG" sz="1800" dirty="0" smtClean="0"/>
              <a:t> оператор.</a:t>
            </a:r>
          </a:p>
          <a:p>
            <a:pPr marL="0" indent="0">
              <a:buNone/>
            </a:pPr>
            <a:endParaRPr lang="bg-BG" sz="1800" dirty="0" smtClean="0"/>
          </a:p>
          <a:p>
            <a:pPr marL="893763" indent="-893763">
              <a:buNone/>
            </a:pPr>
            <a:r>
              <a:rPr lang="ru-RU" sz="1800" b="1" dirty="0" smtClean="0"/>
              <a:t>2.</a:t>
            </a:r>
            <a:r>
              <a:rPr lang="ru-RU" sz="1800" dirty="0"/>
              <a:t> Процедура </a:t>
            </a:r>
            <a:r>
              <a:rPr lang="ru-RU" sz="1800" dirty="0" smtClean="0"/>
              <a:t>на </a:t>
            </a:r>
            <a:r>
              <a:rPr lang="ru-RU" sz="1800" dirty="0"/>
              <a:t>ДП </a:t>
            </a:r>
            <a:r>
              <a:rPr lang="bg-BG" sz="1800" b="1" i="1" dirty="0" smtClean="0"/>
              <a:t>„</a:t>
            </a:r>
            <a:r>
              <a:rPr lang="ru-RU" sz="1800" b="1" i="1" dirty="0" smtClean="0"/>
              <a:t>Подготовка </a:t>
            </a:r>
            <a:r>
              <a:rPr lang="ru-RU" sz="1800" b="1" i="1" dirty="0"/>
              <a:t>на </a:t>
            </a:r>
            <a:r>
              <a:rPr lang="ru-RU" sz="1800" b="1" i="1" dirty="0" err="1"/>
              <a:t>третия</a:t>
            </a:r>
            <a:r>
              <a:rPr lang="ru-RU" sz="1800" b="1" i="1" dirty="0"/>
              <a:t> </a:t>
            </a:r>
            <a:r>
              <a:rPr lang="ru-RU" sz="1800" b="1" i="1" dirty="0" err="1"/>
              <a:t>цикъл</a:t>
            </a:r>
            <a:r>
              <a:rPr lang="ru-RU" sz="1800" b="1" i="1" dirty="0"/>
              <a:t> на</a:t>
            </a:r>
            <a:r>
              <a:rPr lang="en-GB" sz="1800" b="1" i="1" dirty="0"/>
              <a:t> ПУРБ</a:t>
            </a:r>
            <a:r>
              <a:rPr lang="ru-RU" sz="1800" b="1" i="1" dirty="0"/>
              <a:t> и </a:t>
            </a:r>
            <a:r>
              <a:rPr lang="ru-RU" sz="1800" b="1" i="1" dirty="0" err="1"/>
              <a:t>морската</a:t>
            </a:r>
            <a:r>
              <a:rPr lang="ru-RU" sz="1800" b="1" i="1" dirty="0"/>
              <a:t> </a:t>
            </a:r>
            <a:r>
              <a:rPr lang="ru-RU" sz="1800" b="1" i="1" dirty="0" smtClean="0"/>
              <a:t>стратегия</a:t>
            </a:r>
            <a:r>
              <a:rPr lang="ru-RU" sz="1800" b="1" dirty="0"/>
              <a:t>“</a:t>
            </a:r>
            <a:r>
              <a:rPr lang="ru-RU" sz="1800" b="1" i="1" dirty="0" smtClean="0"/>
              <a:t>    </a:t>
            </a:r>
            <a:r>
              <a:rPr lang="ru-RU" sz="1800" dirty="0" smtClean="0"/>
              <a:t>          </a:t>
            </a:r>
            <a:endParaRPr lang="ru-RU" sz="1800" dirty="0"/>
          </a:p>
          <a:p>
            <a:pPr marL="893763" indent="-893763">
              <a:buNone/>
            </a:pPr>
            <a:r>
              <a:rPr lang="ru-RU" sz="1800" dirty="0"/>
              <a:t>    	Индикативна </a:t>
            </a:r>
            <a:r>
              <a:rPr lang="ru-RU" sz="1800" dirty="0" err="1"/>
              <a:t>стойност</a:t>
            </a:r>
            <a:r>
              <a:rPr lang="ru-RU" sz="1800" dirty="0"/>
              <a:t>  - 20 000 000 </a:t>
            </a:r>
            <a:r>
              <a:rPr lang="ru-RU" sz="1800" dirty="0" err="1"/>
              <a:t>лв</a:t>
            </a:r>
            <a:r>
              <a:rPr lang="ru-RU" sz="1800" dirty="0"/>
              <a:t>.;     </a:t>
            </a:r>
            <a:endParaRPr lang="ru-RU" sz="1800" dirty="0" smtClean="0"/>
          </a:p>
          <a:p>
            <a:pPr marL="893763" indent="-893763">
              <a:buNone/>
            </a:pPr>
            <a:r>
              <a:rPr lang="ru-RU" sz="1800" dirty="0"/>
              <a:t>	</a:t>
            </a:r>
            <a:r>
              <a:rPr lang="ru-RU" sz="1800" dirty="0" err="1" smtClean="0"/>
              <a:t>Бенефициент</a:t>
            </a:r>
            <a:r>
              <a:rPr lang="ru-RU" sz="1800" dirty="0" smtClean="0"/>
              <a:t> </a:t>
            </a:r>
            <a:r>
              <a:rPr lang="ru-RU" sz="1800" dirty="0"/>
              <a:t>– </a:t>
            </a:r>
            <a:r>
              <a:rPr lang="ru-RU" sz="1800" dirty="0" err="1"/>
              <a:t>структури</a:t>
            </a:r>
            <a:r>
              <a:rPr lang="ru-RU" sz="1800" dirty="0"/>
              <a:t> на МОСВ (дирекция УВ</a:t>
            </a:r>
            <a:r>
              <a:rPr lang="ru-RU" sz="1800" dirty="0" smtClean="0"/>
              <a:t>).</a:t>
            </a:r>
            <a:endParaRPr lang="ru-RU" sz="1800" dirty="0"/>
          </a:p>
          <a:p>
            <a:pPr marL="0" indent="0">
              <a:buNone/>
            </a:pPr>
            <a:r>
              <a:rPr lang="ru-RU" sz="1800" b="1" dirty="0" smtClean="0"/>
              <a:t>	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029664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bg-BG" sz="3600" b="1" dirty="0" smtClean="0"/>
              <a:t/>
            </a:r>
            <a:br>
              <a:rPr lang="bg-BG" sz="3600" b="1" dirty="0" smtClean="0"/>
            </a:br>
            <a:r>
              <a:rPr lang="bg-BG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БЛАГОДАРЯ ЗА ВНИМАНИЕТО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bg-B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bg-B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hlinkClick r:id="rId2"/>
              </a:rPr>
              <a:t>ope@moew.government.bg </a:t>
            </a: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http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://ope.moew.government.bg</a:t>
            </a: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7" y="4551853"/>
            <a:ext cx="9108504" cy="2322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7125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1456</TotalTime>
  <Words>128</Words>
  <Application>Microsoft Office PowerPoint</Application>
  <PresentationFormat>On-screen Show (4:3)</PresentationFormat>
  <Paragraphs>68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 Стратегически план за изпълнение на приоритетна ос 1 „Води“  на ОПОС 2014-2020 г.   </vt:lpstr>
      <vt:lpstr>2015 год.</vt:lpstr>
      <vt:lpstr>2015 год.</vt:lpstr>
      <vt:lpstr>2016 год.</vt:lpstr>
      <vt:lpstr>2017 год.</vt:lpstr>
      <vt:lpstr>2018 год.</vt:lpstr>
      <vt:lpstr> БЛАГОДАРЯ ЗА ВНИМАНИЕТО   ope@moew.government.bg  http://ope.moew.government.bg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NMihova</dc:creator>
  <cp:lastModifiedBy>Programming</cp:lastModifiedBy>
  <cp:revision>112</cp:revision>
  <dcterms:created xsi:type="dcterms:W3CDTF">2015-09-08T07:54:54Z</dcterms:created>
  <dcterms:modified xsi:type="dcterms:W3CDTF">2015-10-07T08:49:16Z</dcterms:modified>
</cp:coreProperties>
</file>