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0.xml" ContentType="application/vnd.openxmlformats-officedocument.themeOverride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1.xml" ContentType="application/vnd.openxmlformats-officedocument.themeOverr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2.xml" ContentType="application/vnd.openxmlformats-officedocument.themeOverride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3.xml" ContentType="application/vnd.openxmlformats-officedocument.themeOverr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4.xml" ContentType="application/vnd.openxmlformats-officedocument.themeOverride+xml"/>
  <Override PartName="/ppt/notesSlides/notesSlide16.xml" ContentType="application/vnd.openxmlformats-officedocument.presentationml.notesSl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5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6.xml" ContentType="application/vnd.openxmlformats-officedocument.themeOverride+xml"/>
  <Override PartName="/ppt/drawings/drawing1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2.xml" ContentType="application/vnd.openxmlformats-officedocument.presentationml.notesSlid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2.xml" ContentType="application/vnd.openxmlformats-officedocument.drawingml.chartshapes+xml"/>
  <Override PartName="/ppt/notesSlides/notesSlide23.xml" ContentType="application/vnd.openxmlformats-officedocument.presentationml.notesSlid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3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drawings/drawing4.xml" ContentType="application/vnd.openxmlformats-officedocument.drawingml.chartshape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12" r:id="rId3"/>
    <p:sldId id="310" r:id="rId4"/>
    <p:sldId id="311" r:id="rId5"/>
    <p:sldId id="324" r:id="rId6"/>
    <p:sldId id="299" r:id="rId7"/>
    <p:sldId id="307" r:id="rId8"/>
    <p:sldId id="308" r:id="rId9"/>
    <p:sldId id="301" r:id="rId10"/>
    <p:sldId id="300" r:id="rId11"/>
    <p:sldId id="295" r:id="rId12"/>
    <p:sldId id="296" r:id="rId13"/>
    <p:sldId id="298" r:id="rId14"/>
    <p:sldId id="297" r:id="rId15"/>
    <p:sldId id="304" r:id="rId16"/>
    <p:sldId id="303" r:id="rId17"/>
    <p:sldId id="325" r:id="rId18"/>
    <p:sldId id="305" r:id="rId19"/>
    <p:sldId id="318" r:id="rId20"/>
    <p:sldId id="313" r:id="rId21"/>
    <p:sldId id="314" r:id="rId22"/>
    <p:sldId id="315" r:id="rId23"/>
    <p:sldId id="316" r:id="rId24"/>
    <p:sldId id="317" r:id="rId25"/>
    <p:sldId id="320" r:id="rId26"/>
    <p:sldId id="321" r:id="rId27"/>
    <p:sldId id="322" r:id="rId28"/>
    <p:sldId id="323" r:id="rId29"/>
    <p:sldId id="28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A4"/>
    <a:srgbClr val="DFECE0"/>
    <a:srgbClr val="B2D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89884" autoAdjust="0"/>
  </p:normalViewPr>
  <p:slideViewPr>
    <p:cSldViewPr>
      <p:cViewPr varScale="1">
        <p:scale>
          <a:sx n="103" d="100"/>
          <a:sy n="103" d="100"/>
        </p:scale>
        <p:origin x="18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tyakovG\Desktop\&#1050;&#1086;&#1084;&#1080;&#1090;&#1077;&#1090;%2011.2021\Copy%20of%20&#1043;&#1088;&#1072;&#1092;&#1080;&#1082;&#1072;%20&#1080;&#1079;&#1087;&#1098;&#1083;&#1085;&#1077;&#1085;&#1080;&#1077;%20&#1060;&#1059;&#1050;_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7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8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9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0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1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2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3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4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7.xml"/><Relationship Id="rId1" Type="http://schemas.microsoft.com/office/2011/relationships/chartStyle" Target="style17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5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tyakovG\Desktop\&#1050;&#1086;&#1084;&#1080;&#1090;&#1077;&#1090;%2011.2021\Copy%20of%20&#1043;&#1088;&#1072;&#1092;&#1080;&#1082;&#1072;%20&#1080;&#1079;&#1087;&#1098;&#1083;&#1085;&#1077;&#1085;&#1080;&#1077;%20&#1060;&#1059;&#1050;_(1)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2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chartUserShapes" Target="../drawings/drawing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chartUserShapes" Target="../drawings/drawing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10732900522924"/>
          <c:y val="8.0032508787479625E-2"/>
          <c:w val="0.86679287058035059"/>
          <c:h val="0.71952956257463285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70C0">
                  <a:alpha val="86000"/>
                </a:srgb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4002-4149-B8A8-6C09F8662411}"/>
              </c:ext>
            </c:extLst>
          </c:dPt>
          <c:dPt>
            <c:idx val="1"/>
            <c:invertIfNegative val="0"/>
            <c:bubble3D val="0"/>
            <c:spPr>
              <a:solidFill>
                <a:srgbClr val="9D7733">
                  <a:alpha val="85882"/>
                </a:srgb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4002-4149-B8A8-6C09F8662411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>
                  <a:alpha val="86000"/>
                </a:srgb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4002-4149-B8A8-6C09F8662411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>
                  <a:alpha val="86000"/>
                </a:srgb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4002-4149-B8A8-6C09F8662411}"/>
              </c:ext>
            </c:extLst>
          </c:dPt>
          <c:dLbls>
            <c:dLbl>
              <c:idx val="0"/>
              <c:layout>
                <c:manualLayout>
                  <c:x val="-3.646726392024582E-17"/>
                  <c:y val="-2.5503939483655709E-2"/>
                </c:manualLayout>
              </c:layout>
              <c:tx>
                <c:rich>
                  <a:bodyPr/>
                  <a:lstStyle/>
                  <a:p>
                    <a:fld id="{DD69B1CE-7380-45E1-B78C-CBC82A69DCE3}" type="CELLRANGE">
                      <a:rPr lang="bg-BG" dirty="0"/>
                      <a:pPr/>
                      <a:t>[CELLRANGE]</a:t>
                    </a:fld>
                    <a:endParaRPr lang="bg-BG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4002-4149-B8A8-6C09F8662411}"/>
                </c:ext>
              </c:extLst>
            </c:dLbl>
            <c:dLbl>
              <c:idx val="1"/>
              <c:layout>
                <c:manualLayout>
                  <c:x val="-7.2934527840491639E-17"/>
                  <c:y val="-1.4573679704946134E-2"/>
                </c:manualLayout>
              </c:layout>
              <c:tx>
                <c:rich>
                  <a:bodyPr/>
                  <a:lstStyle/>
                  <a:p>
                    <a:fld id="{BEA1F1F5-2C8D-4331-8AAD-1308282D8FC0}" type="CELLRANGE">
                      <a:rPr lang="en-US"/>
                      <a:pPr/>
                      <a:t>[CELLRANGE]</a:t>
                    </a:fld>
                    <a:endParaRPr lang="bg-BG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4002-4149-B8A8-6C09F8662411}"/>
                </c:ext>
              </c:extLst>
            </c:dLbl>
            <c:dLbl>
              <c:idx val="2"/>
              <c:layout>
                <c:manualLayout>
                  <c:x val="0"/>
                  <c:y val="-1.8217099631182624E-2"/>
                </c:manualLayout>
              </c:layout>
              <c:tx>
                <c:rich>
                  <a:bodyPr/>
                  <a:lstStyle/>
                  <a:p>
                    <a:fld id="{9DED2027-A74C-4C3A-8D67-376FF459CE77}" type="CELLRANGE">
                      <a:rPr lang="en-US"/>
                      <a:pPr/>
                      <a:t>[CELLRANGE]</a:t>
                    </a:fld>
                    <a:endParaRPr lang="bg-BG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4002-4149-B8A8-6C09F8662411}"/>
                </c:ext>
              </c:extLst>
            </c:dLbl>
            <c:dLbl>
              <c:idx val="3"/>
              <c:layout>
                <c:manualLayout>
                  <c:x val="-1.4586905568098328E-16"/>
                  <c:y val="-1.8217099631182624E-2"/>
                </c:manualLayout>
              </c:layout>
              <c:tx>
                <c:rich>
                  <a:bodyPr/>
                  <a:lstStyle/>
                  <a:p>
                    <a:fld id="{BDB30D5E-8764-4C79-BC8A-1C0581BDD71D}" type="CELLRANGE">
                      <a:rPr lang="en-US"/>
                      <a:pPr/>
                      <a:t>[CELLRANGE]</a:t>
                    </a:fld>
                    <a:endParaRPr lang="bg-BG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4002-4149-B8A8-6C09F8662411}"/>
                </c:ext>
              </c:extLst>
            </c:dLbl>
            <c:numFmt formatCode="@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Обща!$A$1:$D$1</c:f>
              <c:strCache>
                <c:ptCount val="4"/>
                <c:pt idx="0">
                  <c:v>Бюджет на програмата</c:v>
                </c:pt>
                <c:pt idx="1">
                  <c:v>Договорени средства</c:v>
                </c:pt>
                <c:pt idx="2">
                  <c:v>Реално изплатени средства</c:v>
                </c:pt>
                <c:pt idx="3">
                  <c:v>Сертифицирани разходи</c:v>
                </c:pt>
              </c:strCache>
            </c:strRef>
          </c:cat>
          <c:val>
            <c:numRef>
              <c:f>Обща!$A$3:$D$3</c:f>
              <c:numCache>
                <c:formatCode>#\ ###\ \ </c:formatCode>
                <c:ptCount val="4"/>
                <c:pt idx="0">
                  <c:v>3147473130.6599998</c:v>
                </c:pt>
                <c:pt idx="1">
                  <c:v>2969279219.54</c:v>
                </c:pt>
                <c:pt idx="2">
                  <c:v>2109298152.2199998</c:v>
                </c:pt>
                <c:pt idx="3">
                  <c:v>1665280786.8899996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Обща!$A$5:$D$5</c15:f>
                <c15:dlblRangeCache>
                  <c:ptCount val="4"/>
                  <c:pt idx="0">
                    <c:v>3 147 млн. лв.</c:v>
                  </c:pt>
                  <c:pt idx="1">
                    <c:v>2 969 млн. лв.
94% от бюджета</c:v>
                  </c:pt>
                  <c:pt idx="2">
                    <c:v>2 109 млн. лв.
67% от бюджета</c:v>
                  </c:pt>
                  <c:pt idx="3">
                    <c:v>1 665 млн. лв.
53% от бюджета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4002-4149-B8A8-6C09F86624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7663232"/>
        <c:axId val="77646656"/>
        <c:axId val="0"/>
      </c:bar3DChart>
      <c:catAx>
        <c:axId val="776632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77646656"/>
        <c:crosses val="autoZero"/>
        <c:auto val="1"/>
        <c:lblAlgn val="ctr"/>
        <c:lblOffset val="100"/>
        <c:noMultiLvlLbl val="0"/>
      </c:catAx>
      <c:valAx>
        <c:axId val="77646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2">
                  <a:lumMod val="7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bg-BG" sz="900" b="1" dirty="0">
                    <a:solidFill>
                      <a:schemeClr val="bg1"/>
                    </a:solidFill>
                  </a:rPr>
                  <a:t>млн. лв.</a:t>
                </a:r>
                <a:endParaRPr lang="en-US" sz="900" b="1" dirty="0">
                  <a:solidFill>
                    <a:schemeClr val="bg1"/>
                  </a:solidFill>
                </a:endParaRPr>
              </a:p>
            </c:rich>
          </c:tx>
          <c:layout>
            <c:manualLayout>
              <c:xMode val="edge"/>
              <c:yMode val="edge"/>
              <c:x val="0.13034420601511423"/>
              <c:y val="0.599827265872053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bg-BG"/>
            </a:p>
          </c:txPr>
        </c:title>
        <c:numFmt formatCode="#\ ###\ \ 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77663232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'Индикатори (2)'!$C$5</c:f>
              <c:strCache>
                <c:ptCount val="1"/>
                <c:pt idx="0">
                  <c:v>Постигнати резултати 12.01.2021 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7709694092549666E-3"/>
                  <c:y val="0.172401417203644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1D0-4255-A857-846D320ACB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'Индикатори (2)'!$B$6</c:f>
              <c:strCache>
                <c:ptCount val="1"/>
                <c:pt idx="0">
                  <c:v>Очаквано годишно намаляване на емисиите на парникови газове (тона CO2 екв.)</c:v>
                </c:pt>
              </c:strCache>
            </c:strRef>
          </c:cat>
          <c:val>
            <c:numRef>
              <c:f>'Индикатори (2)'!$C$6</c:f>
              <c:numCache>
                <c:formatCode>#,##0.00</c:formatCode>
                <c:ptCount val="1"/>
                <c:pt idx="0">
                  <c:v>28354.090000000004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D0-4255-A857-846D320ACB2C}"/>
            </c:ext>
          </c:extLst>
        </c:ser>
        <c:ser>
          <c:idx val="1"/>
          <c:order val="1"/>
          <c:tx>
            <c:strRef>
              <c:f>'Индикатори (2)'!$D$5</c:f>
              <c:strCache>
                <c:ptCount val="1"/>
                <c:pt idx="0">
                  <c:v>Постигнати резултати 25.11.2021 г.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127647275302744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1D0-4255-A857-846D320ACB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'Индикатори (2)'!$B$6</c:f>
              <c:strCache>
                <c:ptCount val="1"/>
                <c:pt idx="0">
                  <c:v>Очаквано годишно намаляване на емисиите на парникови газове (тона CO2 екв.)</c:v>
                </c:pt>
              </c:strCache>
            </c:strRef>
          </c:cat>
          <c:val>
            <c:numRef>
              <c:f>'Индикатори (2)'!$D$6</c:f>
              <c:numCache>
                <c:formatCode>#,##0.00</c:formatCode>
                <c:ptCount val="1"/>
                <c:pt idx="0">
                  <c:v>32406.179999999997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1D0-4255-A857-846D320ACB2C}"/>
            </c:ext>
          </c:extLst>
        </c:ser>
        <c:ser>
          <c:idx val="2"/>
          <c:order val="2"/>
          <c:tx>
            <c:strRef>
              <c:f>'Индикатори (2)'!$E$5</c:f>
              <c:strCache>
                <c:ptCount val="1"/>
                <c:pt idx="0">
                  <c:v>Крайна цел 2023 г.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8902970186205496E-3"/>
                  <c:y val="0.154323130763248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1D0-4255-A857-846D320ACB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'Индикатори (2)'!$B$6</c:f>
              <c:strCache>
                <c:ptCount val="1"/>
                <c:pt idx="0">
                  <c:v>Очаквано годишно намаляване на емисиите на парникови газове (тона CO2 екв.)</c:v>
                </c:pt>
              </c:strCache>
            </c:strRef>
          </c:cat>
          <c:val>
            <c:numRef>
              <c:f>'Индикатори (2)'!$E$6</c:f>
              <c:numCache>
                <c:formatCode>#,##0</c:formatCode>
                <c:ptCount val="1"/>
                <c:pt idx="0">
                  <c:v>37912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1D0-4255-A857-846D320ACB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4525183"/>
        <c:axId val="1414526847"/>
      </c:barChart>
      <c:catAx>
        <c:axId val="1414525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1414526847"/>
        <c:crosses val="autoZero"/>
        <c:auto val="1"/>
        <c:lblAlgn val="ctr"/>
        <c:lblOffset val="100"/>
        <c:noMultiLvlLbl val="0"/>
      </c:catAx>
      <c:valAx>
        <c:axId val="141452684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FF0000"/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14145251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'Индикатори (2)'!$C$2</c:f>
              <c:strCache>
                <c:ptCount val="1"/>
                <c:pt idx="0">
                  <c:v>Постигнати резултати 12.01.2021 г.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2.1852151609819417E-3"/>
                  <c:y val="1.2175329508666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97F-49DD-80F2-C282D56750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'Индикатори (2)'!$B$3</c:f>
              <c:strCache>
                <c:ptCount val="1"/>
                <c:pt idx="0">
                  <c:v>Понижаване на годишното потребление на първична енергия от обществените сгради (kWh)</c:v>
                </c:pt>
              </c:strCache>
            </c:strRef>
          </c:cat>
          <c:val>
            <c:numRef>
              <c:f>'Индикатори (2)'!$C$3</c:f>
              <c:numCache>
                <c:formatCode>#,##0.00</c:formatCode>
                <c:ptCount val="1"/>
                <c:pt idx="0">
                  <c:v>57910793.379999995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7F-49DD-80F2-C282D56750BF}"/>
            </c:ext>
          </c:extLst>
        </c:ser>
        <c:ser>
          <c:idx val="1"/>
          <c:order val="1"/>
          <c:tx>
            <c:strRef>
              <c:f>'Индикатори (2)'!$D$2</c:f>
              <c:strCache>
                <c:ptCount val="1"/>
                <c:pt idx="0">
                  <c:v>Постигнати резултати 25.11.2021 г.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0.23055555555555557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97F-49DD-80F2-C282D56750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'Индикатори (2)'!$B$3</c:f>
              <c:strCache>
                <c:ptCount val="1"/>
                <c:pt idx="0">
                  <c:v>Понижаване на годишното потребление на първична енергия от обществените сгради (kWh)</c:v>
                </c:pt>
              </c:strCache>
            </c:strRef>
          </c:cat>
          <c:val>
            <c:numRef>
              <c:f>'Индикатори (2)'!$D$3</c:f>
              <c:numCache>
                <c:formatCode>#,##0.00</c:formatCode>
                <c:ptCount val="1"/>
                <c:pt idx="0">
                  <c:v>63880905.479999997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7F-49DD-80F2-C282D56750BF}"/>
            </c:ext>
          </c:extLst>
        </c:ser>
        <c:ser>
          <c:idx val="2"/>
          <c:order val="2"/>
          <c:tx>
            <c:strRef>
              <c:f>'Индикатори (2)'!$E$2</c:f>
              <c:strCache>
                <c:ptCount val="1"/>
                <c:pt idx="0">
                  <c:v>Крайна цел 2023 г.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0.21944444444444455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97F-49DD-80F2-C282D56750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'Индикатори (2)'!$B$3</c:f>
              <c:strCache>
                <c:ptCount val="1"/>
                <c:pt idx="0">
                  <c:v>Понижаване на годишното потребление на първична енергия от обществените сгради (kWh)</c:v>
                </c:pt>
              </c:strCache>
            </c:strRef>
          </c:cat>
          <c:val>
            <c:numRef>
              <c:f>'Индикатори (2)'!$E$3</c:f>
              <c:numCache>
                <c:formatCode>#,##0</c:formatCode>
                <c:ptCount val="1"/>
                <c:pt idx="0">
                  <c:v>64285438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97F-49DD-80F2-C282D56750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39829151"/>
        <c:axId val="1439813343"/>
      </c:barChart>
      <c:catAx>
        <c:axId val="14398291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1439813343"/>
        <c:crosses val="autoZero"/>
        <c:auto val="1"/>
        <c:lblAlgn val="ctr"/>
        <c:lblOffset val="100"/>
        <c:noMultiLvlLbl val="0"/>
      </c:catAx>
      <c:valAx>
        <c:axId val="143981334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1439829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664986803924777"/>
          <c:y val="4.66171570244174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'Индикатори (2)'!$B$9</c:f>
              <c:strCache>
                <c:ptCount val="1"/>
                <c:pt idx="0">
                  <c:v>Брой домакинства, преминали в по-горен клас на енергопотребление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ECF7-43F1-AC59-71DD0B9E82CF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ECF7-43F1-AC59-71DD0B9E82CF}"/>
              </c:ext>
            </c:extLst>
          </c:dPt>
          <c:dLbls>
            <c:dLbl>
              <c:idx val="0"/>
              <c:layout>
                <c:manualLayout>
                  <c:x val="8.3333333333333072E-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CF7-43F1-AC59-71DD0B9E82CF}"/>
                </c:ext>
              </c:extLst>
            </c:dLbl>
            <c:dLbl>
              <c:idx val="1"/>
              <c:layout>
                <c:manualLayout>
                  <c:x val="1.6666666666666666E-2"/>
                  <c:y val="-6.4814814814814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CF7-43F1-AC59-71DD0B9E82CF}"/>
                </c:ext>
              </c:extLst>
            </c:dLbl>
            <c:dLbl>
              <c:idx val="2"/>
              <c:layout>
                <c:manualLayout>
                  <c:x val="2.5010784472722997E-2"/>
                  <c:y val="-0.2638888888888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CF7-43F1-AC59-71DD0B9E82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'Индикатори (2)'!$C$8:$E$8</c:f>
              <c:strCache>
                <c:ptCount val="3"/>
                <c:pt idx="0">
                  <c:v>Постигнати резултати 12.01.2021 г.</c:v>
                </c:pt>
                <c:pt idx="1">
                  <c:v>Постигнати резултати 25.11.2021 г.</c:v>
                </c:pt>
                <c:pt idx="2">
                  <c:v>Крайна цел 2023 г.</c:v>
                </c:pt>
              </c:strCache>
            </c:strRef>
          </c:cat>
          <c:val>
            <c:numRef>
              <c:f>'Индикатори (2)'!$C$9:$E$9</c:f>
              <c:numCache>
                <c:formatCode>#,##0</c:formatCode>
                <c:ptCount val="3"/>
                <c:pt idx="0">
                  <c:v>4571</c:v>
                </c:pt>
                <c:pt idx="1">
                  <c:v>5154</c:v>
                </c:pt>
                <c:pt idx="2" formatCode="General">
                  <c:v>6827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CF7-43F1-AC59-71DD0B9E82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39812095"/>
        <c:axId val="1439829567"/>
        <c:axId val="0"/>
      </c:bar3DChart>
      <c:catAx>
        <c:axId val="1439812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1439829567"/>
        <c:crosses val="autoZero"/>
        <c:auto val="1"/>
        <c:lblAlgn val="ctr"/>
        <c:lblOffset val="100"/>
        <c:noMultiLvlLbl val="0"/>
      </c:catAx>
      <c:valAx>
        <c:axId val="143982956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FF0000"/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4398120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dirty="0"/>
              <a:t>Грижи за децата и образование: Капацитет на подпомогнатата инфраструктура, предназначена за грижи за децата или </a:t>
            </a:r>
            <a:r>
              <a:rPr lang="ru-RU" dirty="0" smtClean="0"/>
              <a:t>образование (бр.)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bg-BG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7063648293963245"/>
          <c:y val="0.26828703703703705"/>
          <c:w val="0.48218165251434997"/>
          <c:h val="0.65300925925925923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'Индикатори (3)'!$C$3</c:f>
              <c:strCache>
                <c:ptCount val="1"/>
                <c:pt idx="0">
                  <c:v>Грижи за децата и образование: Капацитет на подпомогнатата инфраструктура, предназначена за грижи за децата или образование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ysClr val="windowText" lastClr="000000"/>
              </a:solidFill>
            </a:ln>
            <a:effectLst/>
            <a:sp3d contourW="3175">
              <a:contourClr>
                <a:sysClr val="windowText" lastClr="000000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 w="3175">
                <a:solidFill>
                  <a:sysClr val="windowText" lastClr="000000"/>
                </a:solidFill>
              </a:ln>
              <a:effectLst/>
              <a:sp3d contourW="3175">
                <a:contourClr>
                  <a:sysClr val="windowText" lastClr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590-49CB-ABFD-87CF85DE7566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3175">
                <a:solidFill>
                  <a:sysClr val="windowText" lastClr="000000"/>
                </a:solidFill>
              </a:ln>
              <a:effectLst/>
              <a:sp3d contourW="3175">
                <a:contourClr>
                  <a:sysClr val="windowText" lastClr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590-49CB-ABFD-87CF85DE7566}"/>
              </c:ext>
            </c:extLst>
          </c:dPt>
          <c:dLbls>
            <c:dLbl>
              <c:idx val="0"/>
              <c:layout>
                <c:manualLayout>
                  <c:x val="0.13319854867204878"/>
                  <c:y val="-1.8863947976652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590-49CB-ABFD-87CF85DE7566}"/>
                </c:ext>
              </c:extLst>
            </c:dLbl>
            <c:dLbl>
              <c:idx val="1"/>
              <c:layout>
                <c:manualLayout>
                  <c:x val="0.18036692527546233"/>
                  <c:y val="-9.95024875621890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590-49CB-ABFD-87CF85DE7566}"/>
                </c:ext>
              </c:extLst>
            </c:dLbl>
            <c:dLbl>
              <c:idx val="2"/>
              <c:layout>
                <c:manualLayout>
                  <c:x val="0.2361111111111111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590-49CB-ABFD-87CF85DE75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'Индикатори (3)'!$D$2:$F$2</c:f>
              <c:strCache>
                <c:ptCount val="3"/>
                <c:pt idx="0">
                  <c:v>Постигнати резултати 12.01.2021 г.</c:v>
                </c:pt>
                <c:pt idx="1">
                  <c:v>Постигнати резултати 25.11.2021 г.</c:v>
                </c:pt>
                <c:pt idx="2">
                  <c:v>Крайна цел 2023 г.</c:v>
                </c:pt>
              </c:strCache>
            </c:strRef>
          </c:cat>
          <c:val>
            <c:numRef>
              <c:f>'Индикатори (3)'!$D$3:$F$3</c:f>
              <c:numCache>
                <c:formatCode>#,##0</c:formatCode>
                <c:ptCount val="3"/>
                <c:pt idx="0">
                  <c:v>46031</c:v>
                </c:pt>
                <c:pt idx="1">
                  <c:v>80429</c:v>
                </c:pt>
                <c:pt idx="2">
                  <c:v>132986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590-49CB-ABFD-87CF85DE75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1"/>
        <c:gapDepth val="257"/>
        <c:shape val="pyramid"/>
        <c:axId val="1306691983"/>
        <c:axId val="1306689903"/>
        <c:axId val="0"/>
      </c:bar3DChart>
      <c:catAx>
        <c:axId val="13066919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1306689903"/>
        <c:crosses val="autoZero"/>
        <c:auto val="1"/>
        <c:lblAlgn val="ctr"/>
        <c:lblOffset val="100"/>
        <c:noMultiLvlLbl val="0"/>
      </c:catAx>
      <c:valAx>
        <c:axId val="130668990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</c:minorGridlines>
        <c:numFmt formatCode="#,##0" sourceLinked="1"/>
        <c:majorTickMark val="none"/>
        <c:minorTickMark val="none"/>
        <c:tickLblPos val="nextTo"/>
        <c:crossAx val="1306691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bg-BG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0566258921422524"/>
          <c:y val="1.48931372850098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lt1"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'Индикатори (4)'!$C$3</c:f>
              <c:strCache>
                <c:ptCount val="1"/>
                <c:pt idx="0">
                  <c:v>Закупени съвременни санитарни превозни средства (брой линейки)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'Индикатори (4)'!$D$2:$F$2</c:f>
              <c:strCache>
                <c:ptCount val="3"/>
                <c:pt idx="0">
                  <c:v>Постигнати резултати 12.01.2021 г.</c:v>
                </c:pt>
                <c:pt idx="1">
                  <c:v>Постигнати резултати 25.11.2021 г.</c:v>
                </c:pt>
                <c:pt idx="2">
                  <c:v>Крайна цел 2023 г.</c:v>
                </c:pt>
              </c:strCache>
            </c:strRef>
          </c:cat>
          <c:val>
            <c:numRef>
              <c:f>'Индикатори (4)'!$D$3:$F$3</c:f>
              <c:numCache>
                <c:formatCode>General</c:formatCode>
                <c:ptCount val="3"/>
                <c:pt idx="0">
                  <c:v>152</c:v>
                </c:pt>
                <c:pt idx="1">
                  <c:v>279</c:v>
                </c:pt>
                <c:pt idx="2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2E-454C-921F-B2AA48886F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41662496"/>
        <c:axId val="1241661248"/>
        <c:axId val="0"/>
      </c:bar3DChart>
      <c:catAx>
        <c:axId val="1241662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1241661248"/>
        <c:crosses val="autoZero"/>
        <c:auto val="1"/>
        <c:lblAlgn val="ctr"/>
        <c:lblOffset val="100"/>
        <c:noMultiLvlLbl val="0"/>
      </c:catAx>
      <c:valAx>
        <c:axId val="124166124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rgbClr val="FF0000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41662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'Индикатори (5)'!$C$3</c:f>
              <c:strCache>
                <c:ptCount val="1"/>
                <c:pt idx="0">
                  <c:v>Брой подкрепени обекти на социалната инфраструктура в процеса на деинституционализация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F638-4D8D-8F59-4F55B329DA68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F638-4D8D-8F59-4F55B329DA68}"/>
              </c:ext>
            </c:extLst>
          </c:dPt>
          <c:dLbls>
            <c:dLbl>
              <c:idx val="0"/>
              <c:layout>
                <c:manualLayout>
                  <c:x val="5.5555555555555046E-3"/>
                  <c:y val="-7.870370370370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638-4D8D-8F59-4F55B329DA68}"/>
                </c:ext>
              </c:extLst>
            </c:dLbl>
            <c:dLbl>
              <c:idx val="1"/>
              <c:layout>
                <c:manualLayout>
                  <c:x val="2.4999999999999897E-2"/>
                  <c:y val="-0.120370370370370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638-4D8D-8F59-4F55B329DA68}"/>
                </c:ext>
              </c:extLst>
            </c:dLbl>
            <c:dLbl>
              <c:idx val="2"/>
              <c:layout>
                <c:manualLayout>
                  <c:x val="1.3888888888888888E-2"/>
                  <c:y val="-0.194444444444444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638-4D8D-8F59-4F55B329DA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'Индикатори (5)'!$D$2:$F$2</c:f>
              <c:strCache>
                <c:ptCount val="3"/>
                <c:pt idx="0">
                  <c:v>Постигнати резултати 12.01.2021 г.</c:v>
                </c:pt>
                <c:pt idx="1">
                  <c:v>Постигнати резултати 25.11.2021 г.</c:v>
                </c:pt>
                <c:pt idx="2">
                  <c:v>Крайна цел 2023 г.</c:v>
                </c:pt>
              </c:strCache>
            </c:strRef>
          </c:cat>
          <c:val>
            <c:numRef>
              <c:f>'Индикатори (5)'!$D$3:$F$3</c:f>
              <c:numCache>
                <c:formatCode>General</c:formatCode>
                <c:ptCount val="3"/>
                <c:pt idx="0">
                  <c:v>79</c:v>
                </c:pt>
                <c:pt idx="1">
                  <c:v>116</c:v>
                </c:pt>
                <c:pt idx="2">
                  <c:v>214</c:v>
                </c:pt>
              </c:numCache>
            </c:numRef>
          </c:val>
          <c:shape val="coneToMax"/>
          <c:extLst>
            <c:ext xmlns:c16="http://schemas.microsoft.com/office/drawing/2014/chart" uri="{C3380CC4-5D6E-409C-BE32-E72D297353CC}">
              <c16:uniqueId val="{00000005-F638-4D8D-8F59-4F55B329DA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ToMax"/>
        <c:axId val="1268988831"/>
        <c:axId val="1268983007"/>
        <c:axId val="0"/>
      </c:bar3DChart>
      <c:catAx>
        <c:axId val="1268988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1268983007"/>
        <c:crosses val="autoZero"/>
        <c:auto val="1"/>
        <c:lblAlgn val="ctr"/>
        <c:lblOffset val="100"/>
        <c:noMultiLvlLbl val="0"/>
      </c:catAx>
      <c:valAx>
        <c:axId val="126898300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68988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'Индикатори (5)'!$C$7</c:f>
              <c:strCache>
                <c:ptCount val="1"/>
                <c:pt idx="0">
                  <c:v>Капацитет на подпомогнатата инфраструктура, предназначена за грижи за децата или образование (души)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48BF-4064-8177-16BB7DA01E58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48BF-4064-8177-16BB7DA01E58}"/>
              </c:ext>
            </c:extLst>
          </c:dPt>
          <c:dLbls>
            <c:dLbl>
              <c:idx val="0"/>
              <c:layout>
                <c:manualLayout>
                  <c:x val="1.9455967172502607E-2"/>
                  <c:y val="-0.185185185185185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8BF-4064-8177-16BB7DA01E58}"/>
                </c:ext>
              </c:extLst>
            </c:dLbl>
            <c:dLbl>
              <c:idx val="1"/>
              <c:layout>
                <c:manualLayout>
                  <c:x val="1.6666721233650317E-2"/>
                  <c:y val="-0.208333333333333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8BF-4064-8177-16BB7DA01E58}"/>
                </c:ext>
              </c:extLst>
            </c:dLbl>
            <c:dLbl>
              <c:idx val="2"/>
              <c:layout>
                <c:manualLayout>
                  <c:x val="1.3888888888888888E-2"/>
                  <c:y val="-0.212962962962962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8BF-4064-8177-16BB7DA01E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'Индикатори (5)'!$D$6:$F$6</c:f>
              <c:strCache>
                <c:ptCount val="3"/>
                <c:pt idx="0">
                  <c:v>Постигнати резултати 12.01.2021 г.</c:v>
                </c:pt>
                <c:pt idx="1">
                  <c:v>Постигнати резултати 25.11.2021 г.</c:v>
                </c:pt>
                <c:pt idx="2">
                  <c:v>Крайна цел 2023 г.</c:v>
                </c:pt>
              </c:strCache>
            </c:strRef>
          </c:cat>
          <c:val>
            <c:numRef>
              <c:f>'Индикатори (5)'!$D$7:$F$7</c:f>
              <c:numCache>
                <c:formatCode>#,##0</c:formatCode>
                <c:ptCount val="3"/>
                <c:pt idx="0">
                  <c:v>4947</c:v>
                </c:pt>
                <c:pt idx="1">
                  <c:v>6113</c:v>
                </c:pt>
                <c:pt idx="2" formatCode="General">
                  <c:v>6093</c:v>
                </c:pt>
              </c:numCache>
            </c:numRef>
          </c:val>
          <c:shape val="pyramidToMax"/>
          <c:extLst>
            <c:ext xmlns:c16="http://schemas.microsoft.com/office/drawing/2014/chart" uri="{C3380CC4-5D6E-409C-BE32-E72D297353CC}">
              <c16:uniqueId val="{00000005-48BF-4064-8177-16BB7DA01E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ToMax"/>
        <c:axId val="1173544687"/>
        <c:axId val="1173548847"/>
        <c:axId val="0"/>
      </c:bar3DChart>
      <c:catAx>
        <c:axId val="1173544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1173548847"/>
        <c:crosses val="autoZero"/>
        <c:auto val="1"/>
        <c:lblAlgn val="ctr"/>
        <c:lblOffset val="100"/>
        <c:noMultiLvlLbl val="0"/>
      </c:catAx>
      <c:valAx>
        <c:axId val="117354884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C00000"/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1735446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'Индикатори (7)'!$C$3</c:f>
              <c:strCache>
                <c:ptCount val="1"/>
                <c:pt idx="0">
                  <c:v>Обща дължина на реконструирани или модернизирани пътища (км)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863-47EF-8CE1-205E1BE3C9F8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863-47EF-8CE1-205E1BE3C9F8}"/>
              </c:ext>
            </c:extLst>
          </c:dPt>
          <c:dLbls>
            <c:dLbl>
              <c:idx val="0"/>
              <c:layout>
                <c:manualLayout>
                  <c:x val="1.6666666666666614E-2"/>
                  <c:y val="-2.7777777777777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863-47EF-8CE1-205E1BE3C9F8}"/>
                </c:ext>
              </c:extLst>
            </c:dLbl>
            <c:dLbl>
              <c:idx val="1"/>
              <c:layout>
                <c:manualLayout>
                  <c:x val="1.6666666666666566E-2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863-47EF-8CE1-205E1BE3C9F8}"/>
                </c:ext>
              </c:extLst>
            </c:dLbl>
            <c:dLbl>
              <c:idx val="2"/>
              <c:layout>
                <c:manualLayout>
                  <c:x val="1.9444444444444445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863-47EF-8CE1-205E1BE3C9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'Индикатори (7)'!$D$2:$F$2</c:f>
              <c:strCache>
                <c:ptCount val="3"/>
                <c:pt idx="0">
                  <c:v>Постигнати резултати 12.01.2021 г.</c:v>
                </c:pt>
                <c:pt idx="1">
                  <c:v>Постигнати резултати 25.11.2021 г.</c:v>
                </c:pt>
                <c:pt idx="2">
                  <c:v>Крайна цел 2023 г.</c:v>
                </c:pt>
              </c:strCache>
            </c:strRef>
          </c:cat>
          <c:val>
            <c:numRef>
              <c:f>'Индикатори (7)'!$D$3:$F$3</c:f>
              <c:numCache>
                <c:formatCode>General</c:formatCode>
                <c:ptCount val="3"/>
                <c:pt idx="0">
                  <c:v>343.45</c:v>
                </c:pt>
                <c:pt idx="1">
                  <c:v>429.33</c:v>
                </c:pt>
                <c:pt idx="2">
                  <c:v>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863-47EF-8CE1-205E1BE3C9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12169712"/>
        <c:axId val="1012170544"/>
        <c:axId val="0"/>
      </c:bar3DChart>
      <c:catAx>
        <c:axId val="1012169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1012170544"/>
        <c:crosses val="autoZero"/>
        <c:auto val="1"/>
        <c:lblAlgn val="ctr"/>
        <c:lblOffset val="100"/>
        <c:noMultiLvlLbl val="0"/>
      </c:catAx>
      <c:valAx>
        <c:axId val="10121705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6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12169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bg-BG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Напредък</a:t>
            </a:r>
            <a:r>
              <a:rPr lang="bg-BG" sz="1800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ФИ средства от ОПРР 2014-2020</a:t>
            </a:r>
          </a:p>
          <a:p>
            <a:pPr>
              <a:defRPr sz="18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млн. лв.</a:t>
            </a:r>
            <a:r>
              <a:rPr lang="en-US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bg-BG" sz="18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към 18.11.2021 г.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bg-BG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9461871588425855E-2"/>
          <c:y val="0.1674545694279985"/>
          <c:w val="0.96524665787781094"/>
          <c:h val="0.6442587894429190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'Общо ОПРР'!$B$8</c:f>
              <c:strCache>
                <c:ptCount val="1"/>
                <c:pt idx="0">
                  <c:v>Общ Заемен лимит ФГР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10E8-4ED7-B2DA-41938C68287D}"/>
              </c:ext>
            </c:extLst>
          </c:dPt>
          <c:dLbls>
            <c:dLbl>
              <c:idx val="0"/>
              <c:layout>
                <c:manualLayout>
                  <c:x val="9.3107760974065583E-3"/>
                  <c:y val="-8.3808243923871692E-2"/>
                </c:manualLayout>
              </c:layout>
              <c:tx>
                <c:rich>
                  <a:bodyPr/>
                  <a:lstStyle/>
                  <a:p>
                    <a:r>
                      <a:rPr lang="bg-BG"/>
                      <a:t> 320,2</a:t>
                    </a:r>
                    <a:r>
                      <a:rPr lang="bg-BG" baseline="0"/>
                      <a:t> млн. лв.</a:t>
                    </a:r>
                    <a:endParaRPr lang="bg-BG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472157952359602"/>
                      <c:h val="5.43128925286889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0E8-4ED7-B2DA-41938C6828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'Общо ОПРР'!$C$7</c:f>
              <c:strCache>
                <c:ptCount val="1"/>
                <c:pt idx="0">
                  <c:v>Средства от ОПРР</c:v>
                </c:pt>
              </c:strCache>
            </c:strRef>
          </c:cat>
          <c:val>
            <c:numRef>
              <c:f>'Общо ОПРР'!$C$8</c:f>
              <c:numCache>
                <c:formatCode>#\ ##0.0\ _л_в_.</c:formatCode>
                <c:ptCount val="1"/>
                <c:pt idx="0">
                  <c:v>320.2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10E8-4ED7-B2DA-41938C68287D}"/>
            </c:ext>
          </c:extLst>
        </c:ser>
        <c:ser>
          <c:idx val="1"/>
          <c:order val="1"/>
          <c:tx>
            <c:strRef>
              <c:f>'Общо ОПРР'!$B$9</c:f>
              <c:strCache>
                <c:ptCount val="1"/>
                <c:pt idx="0">
                  <c:v>I-ви и II транш ФМФИБ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4498299725279092E-2"/>
                  <c:y val="-0.10330583323593436"/>
                </c:manualLayout>
              </c:layout>
              <c:tx>
                <c:rich>
                  <a:bodyPr/>
                  <a:lstStyle/>
                  <a:p>
                    <a:r>
                      <a:rPr lang="bg-BG"/>
                      <a:t>184,8</a:t>
                    </a:r>
                    <a:r>
                      <a:rPr lang="bg-BG" baseline="0"/>
                      <a:t> </a:t>
                    </a:r>
                    <a:r>
                      <a:rPr lang="bg-BG"/>
                      <a:t>млн. лв.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0E8-4ED7-B2DA-41938C6828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'Общо ОПРР'!$C$7</c:f>
              <c:strCache>
                <c:ptCount val="1"/>
                <c:pt idx="0">
                  <c:v>Средства от ОПРР</c:v>
                </c:pt>
              </c:strCache>
            </c:strRef>
          </c:cat>
          <c:val>
            <c:numRef>
              <c:f>'Общо ОПРР'!$C$9</c:f>
              <c:numCache>
                <c:formatCode>#\ ##0.0\ _л_в_.</c:formatCode>
                <c:ptCount val="1"/>
                <c:pt idx="0">
                  <c:v>184.8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3-10E8-4ED7-B2DA-41938C68287D}"/>
            </c:ext>
          </c:extLst>
        </c:ser>
        <c:ser>
          <c:idx val="2"/>
          <c:order val="2"/>
          <c:tx>
            <c:strRef>
              <c:f>'Общо ОПРР'!$B$10</c:f>
              <c:strCache>
                <c:ptCount val="1"/>
                <c:pt idx="0">
                  <c:v>Договорени с крайни получатели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0E8-4ED7-B2DA-41938C68287D}"/>
              </c:ext>
            </c:extLst>
          </c:dPt>
          <c:dLbls>
            <c:dLbl>
              <c:idx val="0"/>
              <c:layout>
                <c:manualLayout>
                  <c:x val="0.10227566070810491"/>
                  <c:y val="-6.2518870797261344E-2"/>
                </c:manualLayout>
              </c:layout>
              <c:tx>
                <c:rich>
                  <a:bodyPr/>
                  <a:lstStyle/>
                  <a:p>
                    <a:r>
                      <a:rPr lang="bg-BG"/>
                      <a:t>183,4</a:t>
                    </a:r>
                    <a:r>
                      <a:rPr lang="bg-BG" baseline="0"/>
                      <a:t> </a:t>
                    </a:r>
                    <a:r>
                      <a:rPr lang="bg-BG"/>
                      <a:t>млн. лв.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30391869723684"/>
                      <c:h val="5.2090916548449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0E8-4ED7-B2DA-41938C6828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'Общо ОПРР'!$C$7</c:f>
              <c:strCache>
                <c:ptCount val="1"/>
                <c:pt idx="0">
                  <c:v>Средства от ОПРР</c:v>
                </c:pt>
              </c:strCache>
            </c:strRef>
          </c:cat>
          <c:val>
            <c:numRef>
              <c:f>'Общо ОПРР'!$C$10</c:f>
              <c:numCache>
                <c:formatCode>#\ ##0.0\ _л_в_.</c:formatCode>
                <c:ptCount val="1"/>
                <c:pt idx="0">
                  <c:v>183.4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6-10E8-4ED7-B2DA-41938C68287D}"/>
            </c:ext>
          </c:extLst>
        </c:ser>
        <c:ser>
          <c:idx val="3"/>
          <c:order val="3"/>
          <c:tx>
            <c:strRef>
              <c:f>'Общо ОПРР'!$B$11</c:f>
              <c:strCache>
                <c:ptCount val="1"/>
                <c:pt idx="0">
                  <c:v>Изплатени към крайни получатели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1155685383473086"/>
                  <c:y val="-5.17180102674317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bg-BG" sz="1400"/>
                      <a:t> 61,4 млн. лв.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552817301956025"/>
                      <c:h val="0.110346099988222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0E8-4ED7-B2DA-41938C6828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'Общо ОПРР'!$C$7</c:f>
              <c:strCache>
                <c:ptCount val="1"/>
                <c:pt idx="0">
                  <c:v>Средства от ОПРР</c:v>
                </c:pt>
              </c:strCache>
            </c:strRef>
          </c:cat>
          <c:val>
            <c:numRef>
              <c:f>'Общо ОПРР'!$C$11</c:f>
              <c:numCache>
                <c:formatCode>#\ ##0.0\ _л_в_.</c:formatCode>
                <c:ptCount val="1"/>
                <c:pt idx="0">
                  <c:v>61.4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8-10E8-4ED7-B2DA-41938C6828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7107376"/>
        <c:axId val="47109872"/>
        <c:axId val="0"/>
      </c:bar3DChart>
      <c:catAx>
        <c:axId val="4710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47109872"/>
        <c:crosses val="autoZero"/>
        <c:auto val="1"/>
        <c:lblAlgn val="ctr"/>
        <c:lblOffset val="100"/>
        <c:noMultiLvlLbl val="0"/>
      </c:catAx>
      <c:valAx>
        <c:axId val="471098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\ _л_в_." sourceLinked="1"/>
        <c:majorTickMark val="none"/>
        <c:minorTickMark val="none"/>
        <c:tickLblPos val="nextTo"/>
        <c:crossAx val="47107376"/>
        <c:crosses val="autoZero"/>
        <c:crossBetween val="between"/>
      </c:valAx>
      <c:spPr>
        <a:gradFill>
          <a:gsLst>
            <a:gs pos="0">
              <a:srgbClr val="B2D0B4">
                <a:lumMod val="100000"/>
              </a:srgbClr>
            </a:gs>
            <a:gs pos="74000">
              <a:srgbClr val="B2D0B4">
                <a:lumMod val="45000"/>
                <a:lumOff val="55000"/>
              </a:srgbClr>
            </a:gs>
            <a:gs pos="83000">
              <a:srgbClr val="B2D0B4">
                <a:lumMod val="45000"/>
                <a:lumOff val="55000"/>
              </a:srgbClr>
            </a:gs>
            <a:gs pos="100000">
              <a:srgbClr val="B2D0B4">
                <a:lumMod val="30000"/>
                <a:lumOff val="70000"/>
              </a:srgbClr>
            </a:gs>
          </a:gsLst>
          <a:lin ang="5400000" scaled="1"/>
        </a:gra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bg-BG"/>
        </a:p>
      </c:txPr>
    </c:legend>
    <c:plotVisOnly val="1"/>
    <c:dispBlanksAs val="gap"/>
    <c:showDLblsOverMax val="0"/>
  </c:chart>
  <c:spPr>
    <a:solidFill>
      <a:srgbClr val="B2D0B4">
        <a:lumMod val="60000"/>
        <a:lumOff val="40000"/>
      </a:srgbClr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bg-BG"/>
    </a:p>
  </c:txPr>
  <c:externalData r:id="rId4">
    <c:autoUpdate val="0"/>
  </c:externalData>
  <c:userShapes r:id="rId5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bg-BG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Приоритетна ос 1 "Устойчиво и интегрирано градско развитие"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bg-BG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млн</a:t>
            </a:r>
            <a:r>
              <a:rPr lang="bg-BG" sz="120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лв</a:t>
            </a:r>
            <a:r>
              <a:rPr lang="bg-BG" sz="1200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200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4038188976377955"/>
          <c:y val="9.25925925925925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bg-BG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>
          <a:outerShdw blurRad="50800" dist="50800" dir="5400000" algn="ctr" rotWithShape="0">
            <a:schemeClr val="bg1">
              <a:lumMod val="50000"/>
            </a:schemeClr>
          </a:outerShdw>
        </a:effectLst>
        <a:sp3d/>
      </c:spPr>
    </c:sideWall>
    <c:backWall>
      <c:thickness val="0"/>
      <c:spPr>
        <a:noFill/>
        <a:ln>
          <a:noFill/>
        </a:ln>
        <a:effectLst>
          <a:outerShdw blurRad="50800" dist="50800" dir="5400000" algn="ctr" rotWithShape="0">
            <a:schemeClr val="bg1">
              <a:lumMod val="50000"/>
            </a:schemeClr>
          </a:outerShdw>
        </a:effectLst>
        <a:sp3d/>
      </c:spPr>
    </c:backWall>
    <c:plotArea>
      <c:layout>
        <c:manualLayout>
          <c:layoutTarget val="inner"/>
          <c:xMode val="edge"/>
          <c:yMode val="edge"/>
          <c:x val="2.4716393975427624E-2"/>
          <c:y val="0.16466033095088201"/>
          <c:w val="0.95056721204914474"/>
          <c:h val="0.5737009159476107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'По Приоритетни оси'!$C$7</c:f>
              <c:strCache>
                <c:ptCount val="1"/>
                <c:pt idx="0">
                  <c:v>Приоритетна ос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7F73-48C5-8C62-6829A8B81041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7F73-48C5-8C62-6829A8B81041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7F73-48C5-8C62-6829A8B81041}"/>
              </c:ext>
            </c:extLst>
          </c:dPt>
          <c:dLbls>
            <c:dLbl>
              <c:idx val="0"/>
              <c:layout>
                <c:manualLayout>
                  <c:x val="-2.0671834625322996E-3"/>
                  <c:y val="-6.1113125046115581E-2"/>
                </c:manualLayout>
              </c:layout>
              <c:tx>
                <c:rich>
                  <a:bodyPr/>
                  <a:lstStyle/>
                  <a:p>
                    <a:r>
                      <a:rPr lang="bg-BG"/>
                      <a:t>136</a:t>
                    </a:r>
                    <a:r>
                      <a:rPr lang="bg-BG" baseline="0"/>
                      <a:t> млн. лв.</a:t>
                    </a:r>
                    <a:endParaRPr lang="bg-BG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F73-48C5-8C62-6829A8B81041}"/>
                </c:ext>
              </c:extLst>
            </c:dLbl>
            <c:dLbl>
              <c:idx val="1"/>
              <c:layout>
                <c:manualLayout>
                  <c:x val="1.3884069549786634E-2"/>
                  <c:y val="-3.0241659433671384E-2"/>
                </c:manualLayout>
              </c:layout>
              <c:tx>
                <c:rich>
                  <a:bodyPr/>
                  <a:lstStyle/>
                  <a:p>
                    <a:r>
                      <a:rPr lang="bg-BG"/>
                      <a:t>168 млн. лв.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F73-48C5-8C62-6829A8B81041}"/>
                </c:ext>
              </c:extLst>
            </c:dLbl>
            <c:dLbl>
              <c:idx val="2"/>
              <c:layout>
                <c:manualLayout>
                  <c:x val="1.1107255639829205E-2"/>
                  <c:y val="-5.670311143813378E-2"/>
                </c:manualLayout>
              </c:layout>
              <c:tx>
                <c:rich>
                  <a:bodyPr/>
                  <a:lstStyle/>
                  <a:p>
                    <a:r>
                      <a:rPr lang="bg-BG"/>
                      <a:t>60 млн. лв.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F73-48C5-8C62-6829A8B810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'По Приоритетни оси'!$B$9:$B$11</c:f>
              <c:strCache>
                <c:ptCount val="3"/>
                <c:pt idx="0">
                  <c:v>Изплатени Транш I+II ОПРР</c:v>
                </c:pt>
                <c:pt idx="1">
                  <c:v>Договорени ОПРР (наддог. за ФГР Юг)</c:v>
                </c:pt>
                <c:pt idx="2">
                  <c:v>Изплатени ОПРР</c:v>
                </c:pt>
              </c:strCache>
            </c:strRef>
          </c:cat>
          <c:val>
            <c:numRef>
              <c:f>'По Приоритетни оси'!$C$9:$C$11</c:f>
              <c:numCache>
                <c:formatCode>#\ ##0\ _л_в_.</c:formatCode>
                <c:ptCount val="3"/>
                <c:pt idx="0">
                  <c:v>135.6</c:v>
                </c:pt>
                <c:pt idx="1">
                  <c:v>168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F73-48C5-8C62-6829A8B810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00549455"/>
        <c:axId val="1500553199"/>
        <c:axId val="1014953151"/>
      </c:bar3DChart>
      <c:catAx>
        <c:axId val="1500549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bg-BG"/>
          </a:p>
        </c:txPr>
        <c:crossAx val="1500553199"/>
        <c:crosses val="autoZero"/>
        <c:auto val="1"/>
        <c:lblAlgn val="ctr"/>
        <c:lblOffset val="100"/>
        <c:noMultiLvlLbl val="0"/>
      </c:catAx>
      <c:valAx>
        <c:axId val="150055319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\ ##0\ _л_в_." sourceLinked="1"/>
        <c:majorTickMark val="none"/>
        <c:minorTickMark val="none"/>
        <c:tickLblPos val="nextTo"/>
        <c:crossAx val="1500549455"/>
        <c:crosses val="autoZero"/>
        <c:crossBetween val="between"/>
      </c:valAx>
      <c:serAx>
        <c:axId val="1014953151"/>
        <c:scaling>
          <c:orientation val="minMax"/>
        </c:scaling>
        <c:delete val="1"/>
        <c:axPos val="b"/>
        <c:majorTickMark val="out"/>
        <c:minorTickMark val="none"/>
        <c:tickLblPos val="nextTo"/>
        <c:crossAx val="1500553199"/>
        <c:crosses val="autoZero"/>
      </c:serAx>
      <c:spPr>
        <a:solidFill>
          <a:schemeClr val="accent1"/>
        </a:solidFill>
        <a:ln>
          <a:solidFill>
            <a:schemeClr val="accent1">
              <a:lumMod val="60000"/>
              <a:lumOff val="40000"/>
            </a:schemeClr>
          </a:solidFill>
        </a:ln>
        <a:effectLst>
          <a:outerShdw blurRad="50800" dist="50800" dir="5400000" algn="ctr" rotWithShape="0">
            <a:schemeClr val="bg1">
              <a:lumMod val="85000"/>
            </a:schemeClr>
          </a:outerShdw>
        </a:effectLst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gradFill>
        <a:gsLst>
          <a:gs pos="0">
            <a:schemeClr val="accent1">
              <a:lumMod val="5000"/>
              <a:lumOff val="95000"/>
            </a:schemeClr>
          </a:gs>
          <a:gs pos="74000">
            <a:schemeClr val="accent1">
              <a:lumMod val="45000"/>
              <a:lumOff val="55000"/>
            </a:schemeClr>
          </a:gs>
          <a:gs pos="83000">
            <a:schemeClr val="accent1">
              <a:lumMod val="45000"/>
              <a:lumOff val="55000"/>
            </a:schemeClr>
          </a:gs>
          <a:gs pos="100000">
            <a:schemeClr val="accent1">
              <a:lumMod val="30000"/>
              <a:lumOff val="70000"/>
            </a:schemeClr>
          </a:gs>
        </a:gsLst>
        <a:lin ang="5400000" scaled="1"/>
      </a:gradFill>
      <a:round/>
    </a:ln>
    <a:effectLst/>
    <a:scene3d>
      <a:camera prst="orthographicFront"/>
      <a:lightRig rig="threePt" dir="t"/>
    </a:scene3d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9"/>
      <c:rotY val="119"/>
      <c:rAngAx val="1"/>
    </c:view3D>
    <c:floor>
      <c:thickness val="0"/>
      <c:spPr>
        <a:solidFill>
          <a:srgbClr val="D6DCE5"/>
        </a:solidFill>
        <a:ln>
          <a:noFill/>
        </a:ln>
        <a:effectLst>
          <a:outerShdw dist="38096" dir="18900000" algn="tl">
            <a:srgbClr val="000000">
              <a:alpha val="40000"/>
            </a:srgbClr>
          </a:outerShdw>
        </a:effectLst>
      </c:spPr>
    </c:floor>
    <c:sideWall>
      <c:thickness val="0"/>
      <c:spPr>
        <a:gradFill>
          <a:gsLst>
            <a:gs pos="0">
              <a:srgbClr val="FEF8F5"/>
            </a:gs>
            <a:gs pos="100000">
              <a:srgbClr val="F7C4A2"/>
            </a:gs>
          </a:gsLst>
          <a:lin ang="5400000"/>
        </a:gradFill>
        <a:ln w="9528">
          <a:solidFill>
            <a:srgbClr val="BAF2F8"/>
          </a:solidFill>
          <a:prstDash val="solid"/>
        </a:ln>
      </c:spPr>
    </c:sideWall>
    <c:backWall>
      <c:thickness val="0"/>
      <c:spPr>
        <a:gradFill>
          <a:gsLst>
            <a:gs pos="0">
              <a:srgbClr val="FEF8F5"/>
            </a:gs>
            <a:gs pos="100000">
              <a:srgbClr val="F7C4A2"/>
            </a:gs>
          </a:gsLst>
          <a:lin ang="5400000"/>
        </a:gradFill>
        <a:ln w="9528">
          <a:solidFill>
            <a:srgbClr val="BAF2F8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4.1814276459276697E-2"/>
          <c:y val="3.1458906880013793E-2"/>
          <c:w val="0.95792836832895889"/>
          <c:h val="0.7646662925452887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'По оси'!$B$23</c:f>
              <c:strCache>
                <c:ptCount val="1"/>
                <c:pt idx="0">
                  <c:v>Договорени средства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C034C638-3DB8-426E-80F4-E05A42AF9CA1}" type="CELLRANGE">
                      <a:rPr lang="en-US" dirty="0"/>
                      <a:pPr/>
                      <a:t>[CELLRANGE]</a:t>
                    </a:fld>
                    <a:endParaRPr lang="bg-BG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D272-45E5-B996-DF5981C065B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1A5AD460-EACA-422B-8903-8B066AADFC19}" type="CELLRANGE">
                      <a:rPr lang="bg-BG"/>
                      <a:pPr/>
                      <a:t>[CELLRANGE]</a:t>
                    </a:fld>
                    <a:endParaRPr lang="bg-BG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D272-45E5-B996-DF5981C065BA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4A0F537C-3180-4481-A807-07BAC9521F17}" type="CELLRANGE">
                      <a:rPr lang="bg-BG"/>
                      <a:pPr/>
                      <a:t>[CELLRANGE]</a:t>
                    </a:fld>
                    <a:endParaRPr lang="bg-BG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D272-45E5-B996-DF5981C065BA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5BB8A250-2DC8-49CA-B81E-ED644CFD5E6B}" type="CELLRANGE">
                      <a:rPr lang="bg-BG"/>
                      <a:pPr/>
                      <a:t>[CELLRANGE]</a:t>
                    </a:fld>
                    <a:endParaRPr lang="bg-BG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D272-45E5-B996-DF5981C065BA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4D091124-8A40-4441-8D29-6D503963AC5C}" type="CELLRANGE">
                      <a:rPr lang="bg-BG"/>
                      <a:pPr/>
                      <a:t>[CELLRANGE]</a:t>
                    </a:fld>
                    <a:endParaRPr lang="bg-BG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D272-45E5-B996-DF5981C065BA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3CEDE9E5-CCCB-479C-A864-4842267C4257}" type="CELLRANGE">
                      <a:rPr lang="bg-BG"/>
                      <a:pPr/>
                      <a:t>[CELLRANGE]</a:t>
                    </a:fld>
                    <a:endParaRPr lang="bg-BG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D272-45E5-B996-DF5981C065BA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73009252-78DA-42F1-BCDA-7DB87BA010AD}" type="CELLRANGE">
                      <a:rPr lang="bg-BG"/>
                      <a:pPr/>
                      <a:t>[CELLRANGE]</a:t>
                    </a:fld>
                    <a:endParaRPr lang="bg-BG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D272-45E5-B996-DF5981C065BA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EFE245BA-5088-49ED-8FAE-A50DBA5E9C7E}" type="CELLRANGE">
                      <a:rPr lang="bg-BG"/>
                      <a:pPr/>
                      <a:t>[CELLRANGE]</a:t>
                    </a:fld>
                    <a:endParaRPr lang="bg-BG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D272-45E5-B996-DF5981C065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60000" tIns="72000" rIns="38100" bIns="19050" anchor="ctr">
                <a:spAutoFit/>
              </a:bodyPr>
              <a:lstStyle/>
              <a:p>
                <a:pPr>
                  <a:defRPr sz="1100" b="1"/>
                </a:pPr>
                <a:endParaRPr lang="bg-BG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DataLabelsRange val="1"/>
                <c15:showLeaderLines val="1"/>
              </c:ext>
            </c:extLst>
          </c:dLbls>
          <c:cat>
            <c:strRef>
              <c:f>'По оси'!$A$24:$A$31</c:f>
              <c:strCache>
                <c:ptCount val="8"/>
                <c:pt idx="0">
                  <c:v>Интегрирано градско развитие</c:v>
                </c:pt>
                <c:pt idx="1">
                  <c:v>Енергийна ефективност </c:v>
                </c:pt>
                <c:pt idx="2">
                  <c:v>образователна инфраструктура</c:v>
                </c:pt>
                <c:pt idx="3">
                  <c:v>Здравна инфраструктура</c:v>
                </c:pt>
                <c:pt idx="4">
                  <c:v>Социална инфраструктура</c:v>
                </c:pt>
                <c:pt idx="5">
                  <c:v>Регионален туризъм</c:v>
                </c:pt>
                <c:pt idx="6">
                  <c:v>Пътна инфраструктура</c:v>
                </c:pt>
                <c:pt idx="7">
                  <c:v>Техническа помощ</c:v>
                </c:pt>
              </c:strCache>
            </c:strRef>
          </c:cat>
          <c:val>
            <c:numRef>
              <c:f>'По оси'!$B$24:$B$31</c:f>
              <c:numCache>
                <c:formatCode>General</c:formatCode>
                <c:ptCount val="8"/>
                <c:pt idx="0">
                  <c:v>1536321273.6800001</c:v>
                </c:pt>
                <c:pt idx="1">
                  <c:v>203915412.19999999</c:v>
                </c:pt>
                <c:pt idx="2">
                  <c:v>220215138.13</c:v>
                </c:pt>
                <c:pt idx="3">
                  <c:v>223941414.74000001</c:v>
                </c:pt>
                <c:pt idx="4">
                  <c:v>79175044.859999999</c:v>
                </c:pt>
                <c:pt idx="5">
                  <c:v>196741426.47</c:v>
                </c:pt>
                <c:pt idx="6">
                  <c:v>414058672.50999999</c:v>
                </c:pt>
                <c:pt idx="7">
                  <c:v>94910836.950000003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'По оси'!$B$88:$B$95</c15:f>
                <c15:dlblRangeCache>
                  <c:ptCount val="8"/>
                  <c:pt idx="0">
                    <c:v>1 536 
100%</c:v>
                  </c:pt>
                  <c:pt idx="1">
                    <c:v>204 
94%</c:v>
                  </c:pt>
                  <c:pt idx="2">
                    <c:v>220 
96%</c:v>
                  </c:pt>
                  <c:pt idx="3">
                    <c:v>224 
100%</c:v>
                  </c:pt>
                  <c:pt idx="4">
                    <c:v>79 
94%</c:v>
                  </c:pt>
                  <c:pt idx="5">
                    <c:v>197 
100%</c:v>
                  </c:pt>
                  <c:pt idx="6">
                    <c:v>414 
98%</c:v>
                  </c:pt>
                  <c:pt idx="7">
                    <c:v>95 
93%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D272-45E5-B996-DF5981C065BA}"/>
            </c:ext>
          </c:extLst>
        </c:ser>
        <c:ser>
          <c:idx val="1"/>
          <c:order val="1"/>
          <c:tx>
            <c:strRef>
              <c:f>'По оси'!$C$23</c:f>
              <c:strCache>
                <c:ptCount val="1"/>
                <c:pt idx="0">
                  <c:v>Реално изплатени суми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3BE1ADD6-7FA4-422A-80F5-F8DE30AE7F9B}" type="CELLRANGE">
                      <a:rPr lang="en-US" dirty="0"/>
                      <a:pPr/>
                      <a:t>[CELLRANGE]</a:t>
                    </a:fld>
                    <a:endParaRPr lang="bg-BG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D272-45E5-B996-DF5981C065B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F9941652-30ED-4BA6-ACFC-71F83E983F1A}" type="CELLRANGE">
                      <a:rPr lang="bg-BG"/>
                      <a:pPr/>
                      <a:t>[CELLRANGE]</a:t>
                    </a:fld>
                    <a:endParaRPr lang="bg-BG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D272-45E5-B996-DF5981C065BA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BE5836F5-8851-45C4-83DD-470FF8A8FF49}" type="CELLRANGE">
                      <a:rPr lang="bg-BG"/>
                      <a:pPr/>
                      <a:t>[CELLRANGE]</a:t>
                    </a:fld>
                    <a:endParaRPr lang="bg-BG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D272-45E5-B996-DF5981C065BA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FA13AC96-4C51-4093-8510-496ABF37AA3F}" type="CELLRANGE">
                      <a:rPr lang="bg-BG"/>
                      <a:pPr/>
                      <a:t>[CELLRANGE]</a:t>
                    </a:fld>
                    <a:endParaRPr lang="bg-BG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D272-45E5-B996-DF5981C065BA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40D9A9AA-3FCF-4A6B-8D4E-8A18745E3B68}" type="CELLRANGE">
                      <a:rPr lang="bg-BG"/>
                      <a:pPr/>
                      <a:t>[CELLRANGE]</a:t>
                    </a:fld>
                    <a:endParaRPr lang="bg-BG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D272-45E5-B996-DF5981C065BA}"/>
                </c:ext>
              </c:extLst>
            </c:dLbl>
            <c:dLbl>
              <c:idx val="5"/>
              <c:layout>
                <c:manualLayout>
                  <c:x val="-2.3990969572366635E-3"/>
                  <c:y val="-1.5012456623879273E-2"/>
                </c:manualLayout>
              </c:layout>
              <c:tx>
                <c:rich>
                  <a:bodyPr/>
                  <a:lstStyle/>
                  <a:p>
                    <a:fld id="{EF7E3933-8565-476B-967D-BE37F9A6AA84}" type="CELLRANGE">
                      <a:rPr lang="en-US" dirty="0"/>
                      <a:pPr/>
                      <a:t>[CELLRANGE]</a:t>
                    </a:fld>
                    <a:endParaRPr lang="bg-BG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D272-45E5-B996-DF5981C065BA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DC49B084-8DF4-4421-B8B8-C3969D36D929}" type="CELLRANGE">
                      <a:rPr lang="bg-BG"/>
                      <a:pPr/>
                      <a:t>[CELLRANGE]</a:t>
                    </a:fld>
                    <a:endParaRPr lang="bg-BG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D272-45E5-B996-DF5981C065BA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3DE72DA0-5B7D-41FA-BF3F-5E67B36F074E}" type="CELLRANGE">
                      <a:rPr lang="bg-BG"/>
                      <a:pPr/>
                      <a:t>[CELLRANGE]</a:t>
                    </a:fld>
                    <a:endParaRPr lang="bg-BG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D272-45E5-B996-DF5981C065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432000" tIns="72000" rIns="0" bIns="19050" anchor="ctr">
                <a:spAutoFit/>
              </a:bodyPr>
              <a:lstStyle/>
              <a:p>
                <a:pPr>
                  <a:defRPr sz="1100" b="1"/>
                </a:pPr>
                <a:endParaRPr lang="bg-BG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DataLabelsRange val="1"/>
                <c15:showLeaderLines val="1"/>
              </c:ext>
            </c:extLst>
          </c:dLbls>
          <c:cat>
            <c:strRef>
              <c:f>'По оси'!$A$24:$A$31</c:f>
              <c:strCache>
                <c:ptCount val="8"/>
                <c:pt idx="0">
                  <c:v>Интегрирано градско развитие</c:v>
                </c:pt>
                <c:pt idx="1">
                  <c:v>Енергийна ефективност </c:v>
                </c:pt>
                <c:pt idx="2">
                  <c:v>образователна инфраструктура</c:v>
                </c:pt>
                <c:pt idx="3">
                  <c:v>Здравна инфраструктура</c:v>
                </c:pt>
                <c:pt idx="4">
                  <c:v>Социална инфраструктура</c:v>
                </c:pt>
                <c:pt idx="5">
                  <c:v>Регионален туризъм</c:v>
                </c:pt>
                <c:pt idx="6">
                  <c:v>Пътна инфраструктура</c:v>
                </c:pt>
                <c:pt idx="7">
                  <c:v>Техническа помощ</c:v>
                </c:pt>
              </c:strCache>
            </c:strRef>
          </c:cat>
          <c:val>
            <c:numRef>
              <c:f>'По оси'!$C$24:$C$31</c:f>
              <c:numCache>
                <c:formatCode>General</c:formatCode>
                <c:ptCount val="8"/>
                <c:pt idx="0">
                  <c:v>1115286979.6500001</c:v>
                </c:pt>
                <c:pt idx="1">
                  <c:v>179155362</c:v>
                </c:pt>
                <c:pt idx="2">
                  <c:v>137035096.87</c:v>
                </c:pt>
                <c:pt idx="3">
                  <c:v>140986381.02000001</c:v>
                </c:pt>
                <c:pt idx="4">
                  <c:v>50315717.869999997</c:v>
                </c:pt>
                <c:pt idx="5">
                  <c:v>52653036.990000002</c:v>
                </c:pt>
                <c:pt idx="6">
                  <c:v>367888705.00999999</c:v>
                </c:pt>
                <c:pt idx="7">
                  <c:v>65976872.810000002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'По оси'!$C$88:$C$95</c15:f>
                <c15:dlblRangeCache>
                  <c:ptCount val="8"/>
                  <c:pt idx="0">
                    <c:v>1 115 
72%</c:v>
                  </c:pt>
                  <c:pt idx="1">
                    <c:v>179 
83%</c:v>
                  </c:pt>
                  <c:pt idx="2">
                    <c:v>137 
60%</c:v>
                  </c:pt>
                  <c:pt idx="3">
                    <c:v>141 
63%</c:v>
                  </c:pt>
                  <c:pt idx="4">
                    <c:v>50 
60%</c:v>
                  </c:pt>
                  <c:pt idx="5">
                    <c:v>53 
27%</c:v>
                  </c:pt>
                  <c:pt idx="6">
                    <c:v>368 
87%</c:v>
                  </c:pt>
                  <c:pt idx="7">
                    <c:v>66 
64%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D272-45E5-B996-DF5981C065BA}"/>
            </c:ext>
          </c:extLst>
        </c:ser>
        <c:ser>
          <c:idx val="2"/>
          <c:order val="2"/>
          <c:tx>
            <c:strRef>
              <c:f>'По оси'!$D$23</c:f>
              <c:strCache>
                <c:ptCount val="1"/>
                <c:pt idx="0">
                  <c:v>Сертифицирани разходи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CA8F4775-0127-4558-A20F-2E36280A6E16}" type="CELLRANGE">
                      <a:rPr lang="en-US" dirty="0"/>
                      <a:pPr/>
                      <a:t>[CELLRANGE]</a:t>
                    </a:fld>
                    <a:endParaRPr lang="bg-BG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D272-45E5-B996-DF5981C065B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2D81195B-5D1E-45EE-87A1-567AFE12FB3B}" type="CELLRANGE">
                      <a:rPr lang="bg-BG"/>
                      <a:pPr/>
                      <a:t>[CELLRANGE]</a:t>
                    </a:fld>
                    <a:endParaRPr lang="bg-BG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D272-45E5-B996-DF5981C065BA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233EA108-E467-4D0E-B98D-03F94C267C46}" type="CELLRANGE">
                      <a:rPr lang="bg-BG"/>
                      <a:pPr/>
                      <a:t>[CELLRANGE]</a:t>
                    </a:fld>
                    <a:endParaRPr lang="bg-BG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D272-45E5-B996-DF5981C065BA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85F5D1F9-8BBE-48B6-92C0-0E2F16F9206B}" type="CELLRANGE">
                      <a:rPr lang="bg-BG"/>
                      <a:pPr/>
                      <a:t>[CELLRANGE]</a:t>
                    </a:fld>
                    <a:endParaRPr lang="bg-BG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D272-45E5-B996-DF5981C065BA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7B62A288-60AE-48C5-9FEE-922B22D07784}" type="CELLRANGE">
                      <a:rPr lang="bg-BG"/>
                      <a:pPr/>
                      <a:t>[CELLRANGE]</a:t>
                    </a:fld>
                    <a:endParaRPr lang="bg-BG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D272-45E5-B996-DF5981C065BA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78900C1F-04BE-4C7F-80A9-33EBFC7D4110}" type="CELLRANGE">
                      <a:rPr lang="bg-BG"/>
                      <a:pPr/>
                      <a:t>[CELLRANGE]</a:t>
                    </a:fld>
                    <a:endParaRPr lang="bg-BG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D272-45E5-B996-DF5981C065BA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B93C839F-BE5D-4DE4-9DCC-17FE7D2CF3E1}" type="CELLRANGE">
                      <a:rPr lang="bg-BG"/>
                      <a:pPr/>
                      <a:t>[CELLRANGE]</a:t>
                    </a:fld>
                    <a:endParaRPr lang="bg-BG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D272-45E5-B996-DF5981C065BA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65280B75-6988-4739-A7B5-1992F0889D45}" type="CELLRANGE">
                      <a:rPr lang="bg-BG"/>
                      <a:pPr/>
                      <a:t>[CELLRANGE]</a:t>
                    </a:fld>
                    <a:endParaRPr lang="bg-BG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D272-45E5-B996-DF5981C065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 lIns="468000" tIns="72000" rIns="0" bIns="19050" anchor="ctr">
                <a:spAutoFit/>
              </a:bodyPr>
              <a:lstStyle/>
              <a:p>
                <a:pPr>
                  <a:defRPr sz="1100" b="1"/>
                </a:pPr>
                <a:endParaRPr lang="bg-BG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DataLabelsRange val="1"/>
                <c15:showLeaderLines val="1"/>
              </c:ext>
            </c:extLst>
          </c:dLbls>
          <c:cat>
            <c:strRef>
              <c:f>'По оси'!$A$24:$A$31</c:f>
              <c:strCache>
                <c:ptCount val="8"/>
                <c:pt idx="0">
                  <c:v>Интегрирано градско развитие</c:v>
                </c:pt>
                <c:pt idx="1">
                  <c:v>Енергийна ефективност </c:v>
                </c:pt>
                <c:pt idx="2">
                  <c:v>образователна инфраструктура</c:v>
                </c:pt>
                <c:pt idx="3">
                  <c:v>Здравна инфраструктура</c:v>
                </c:pt>
                <c:pt idx="4">
                  <c:v>Социална инфраструктура</c:v>
                </c:pt>
                <c:pt idx="5">
                  <c:v>Регионален туризъм</c:v>
                </c:pt>
                <c:pt idx="6">
                  <c:v>Пътна инфраструктура</c:v>
                </c:pt>
                <c:pt idx="7">
                  <c:v>Техническа помощ</c:v>
                </c:pt>
              </c:strCache>
            </c:strRef>
          </c:cat>
          <c:val>
            <c:numRef>
              <c:f>'По оси'!$D$24:$D$31</c:f>
              <c:numCache>
                <c:formatCode>General</c:formatCode>
                <c:ptCount val="8"/>
                <c:pt idx="0">
                  <c:v>889411840.9599998</c:v>
                </c:pt>
                <c:pt idx="1">
                  <c:v>161930871.19000006</c:v>
                </c:pt>
                <c:pt idx="2">
                  <c:v>88731260.820000008</c:v>
                </c:pt>
                <c:pt idx="3">
                  <c:v>72766375.540000007</c:v>
                </c:pt>
                <c:pt idx="4">
                  <c:v>33183571.060000002</c:v>
                </c:pt>
                <c:pt idx="5">
                  <c:v>49265344.340000004</c:v>
                </c:pt>
                <c:pt idx="6">
                  <c:v>329607038.08999997</c:v>
                </c:pt>
                <c:pt idx="7">
                  <c:v>40384484.890000001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'По оси'!$D$88:$D$95</c15:f>
                <c15:dlblRangeCache>
                  <c:ptCount val="8"/>
                  <c:pt idx="0">
                    <c:v>889 
58%</c:v>
                  </c:pt>
                  <c:pt idx="1">
                    <c:v>162 
75%</c:v>
                  </c:pt>
                  <c:pt idx="2">
                    <c:v>89 
39%</c:v>
                  </c:pt>
                  <c:pt idx="3">
                    <c:v>73 
32%</c:v>
                  </c:pt>
                  <c:pt idx="4">
                    <c:v>33 
39%</c:v>
                  </c:pt>
                  <c:pt idx="5">
                    <c:v>49 
25%</c:v>
                  </c:pt>
                  <c:pt idx="6">
                    <c:v>330 
78%</c:v>
                  </c:pt>
                  <c:pt idx="7">
                    <c:v>40 
39%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D272-45E5-B996-DF5981C065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9437056"/>
        <c:axId val="77650112"/>
        <c:axId val="0"/>
      </c:bar3DChart>
      <c:valAx>
        <c:axId val="77650112"/>
        <c:scaling>
          <c:orientation val="minMax"/>
        </c:scaling>
        <c:delete val="0"/>
        <c:axPos val="l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bg-BG"/>
          </a:p>
        </c:txPr>
        <c:crossAx val="99437056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2.8666403474006712E-2"/>
                <c:y val="0.84588302089838618"/>
              </c:manualLayout>
            </c:layout>
            <c:tx>
              <c:rich>
                <a:bodyPr/>
                <a:lstStyle/>
                <a:p>
                  <a:pPr>
                    <a:defRPr sz="1100" b="1"/>
                  </a:pPr>
                  <a:r>
                    <a:rPr lang="bg-BG" sz="1100" b="1"/>
                    <a:t>Млн. лв.</a:t>
                  </a:r>
                  <a:endParaRPr lang="en-US" sz="1100" b="1"/>
                </a:p>
              </c:rich>
            </c:tx>
          </c:dispUnitsLbl>
        </c:dispUnits>
      </c:valAx>
      <c:catAx>
        <c:axId val="994370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rot="0" vert="horz" lIns="0" tIns="0" rIns="0" bIns="0" anchor="ctr" anchorCtr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1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bg-BG"/>
          </a:p>
        </c:txPr>
        <c:crossAx val="77650112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10210028433945757"/>
          <c:y val="0.90592708158882107"/>
          <c:w val="0.66234719258223562"/>
          <c:h val="4.6808280797697714E-2"/>
        </c:manualLayout>
      </c:layout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1400" b="0" i="0" u="none" strike="noStrike" kern="1200" baseline="0">
              <a:solidFill>
                <a:srgbClr val="595959"/>
              </a:solidFill>
              <a:latin typeface="Calibri"/>
            </a:defRPr>
          </a:pPr>
          <a:endParaRPr lang="bg-BG"/>
        </a:p>
      </c:txPr>
    </c:legend>
    <c:plotVisOnly val="1"/>
    <c:dispBlanksAs val="gap"/>
    <c:showDLblsOverMax val="0"/>
  </c:chart>
  <c:spPr>
    <a:solidFill>
      <a:srgbClr val="BBD5BC"/>
    </a:solidFill>
    <a:ln w="9528" cap="flat">
      <a:noFill/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000" b="0" i="0" u="none" strike="noStrike" kern="1200" baseline="0">
          <a:solidFill>
            <a:srgbClr val="000000"/>
          </a:solidFill>
          <a:latin typeface="Calibri"/>
        </a:defRPr>
      </a:pPr>
      <a:endParaRPr lang="bg-BG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bg-BG" sz="1400" b="1">
                <a:solidFill>
                  <a:srgbClr val="002060"/>
                </a:solidFill>
                <a:latin typeface="+mn-lt"/>
              </a:rPr>
              <a:t>Приоритетна ос 6 "Регионален туризъм"</a:t>
            </a:r>
            <a:r>
              <a:rPr lang="en-US" sz="1400" b="1">
                <a:solidFill>
                  <a:srgbClr val="002060"/>
                </a:solidFill>
                <a:latin typeface="+mn-lt"/>
              </a:rPr>
              <a:t> </a:t>
            </a:r>
            <a:endParaRPr lang="bg-BG" sz="1400" b="1">
              <a:solidFill>
                <a:srgbClr val="002060"/>
              </a:solidFill>
              <a:latin typeface="+mn-lt"/>
            </a:endParaRPr>
          </a:p>
          <a:p>
            <a:pPr>
              <a:defRPr b="1">
                <a:solidFill>
                  <a:srgbClr val="002060"/>
                </a:solidFill>
              </a:defRPr>
            </a:pPr>
            <a:r>
              <a:rPr lang="en-US" sz="1400" b="1">
                <a:solidFill>
                  <a:srgbClr val="002060"/>
                </a:solidFill>
                <a:latin typeface="+mn-lt"/>
              </a:rPr>
              <a:t>(</a:t>
            </a:r>
            <a:r>
              <a:rPr lang="bg-BG" sz="1400" b="1">
                <a:solidFill>
                  <a:srgbClr val="002060"/>
                </a:solidFill>
                <a:latin typeface="+mn-lt"/>
              </a:rPr>
              <a:t>в млн.лв.</a:t>
            </a:r>
            <a:r>
              <a:rPr lang="en-US" sz="1400" b="1">
                <a:solidFill>
                  <a:srgbClr val="002060"/>
                </a:solidFill>
                <a:latin typeface="+mn-lt"/>
              </a:rPr>
              <a:t>)</a:t>
            </a:r>
            <a:endParaRPr lang="bg-BG" sz="1400" b="1">
              <a:solidFill>
                <a:srgbClr val="002060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17532936010037645"/>
          <c:y val="1.5370724941482318E-2"/>
        </c:manualLayout>
      </c:layout>
      <c:overlay val="0"/>
      <c:spPr>
        <a:solidFill>
          <a:schemeClr val="accent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solidFill>
            <a:schemeClr val="bg2">
              <a:lumMod val="50000"/>
            </a:schemeClr>
          </a:solidFill>
        </a:ln>
        <a:effectLst/>
        <a:sp3d>
          <a:contourClr>
            <a:schemeClr val="bg2">
              <a:lumMod val="50000"/>
            </a:schemeClr>
          </a:contourClr>
        </a:sp3d>
      </c:spPr>
    </c:sideWall>
    <c:backWall>
      <c:thickness val="0"/>
      <c:spPr>
        <a:noFill/>
        <a:ln>
          <a:solidFill>
            <a:schemeClr val="bg2">
              <a:lumMod val="50000"/>
            </a:schemeClr>
          </a:solidFill>
        </a:ln>
        <a:effectLst/>
        <a:sp3d>
          <a:contourClr>
            <a:schemeClr val="bg2">
              <a:lumMod val="50000"/>
            </a:schemeClr>
          </a:contourClr>
        </a:sp3d>
      </c:spPr>
    </c:backWall>
    <c:plotArea>
      <c:layout>
        <c:manualLayout>
          <c:layoutTarget val="inner"/>
          <c:xMode val="edge"/>
          <c:yMode val="edge"/>
          <c:x val="2.2391861095447673E-2"/>
          <c:y val="0.19527777777777777"/>
          <c:w val="0.95521627780910467"/>
          <c:h val="0.678487897346165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'По Приоритетни оси'!$C$15</c:f>
              <c:strCache>
                <c:ptCount val="1"/>
                <c:pt idx="0">
                  <c:v>Приоритетна ос 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dkEdge"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dkEdge"/>
            </c:spPr>
            <c:extLst>
              <c:ext xmlns:c16="http://schemas.microsoft.com/office/drawing/2014/chart" uri="{C3380CC4-5D6E-409C-BE32-E72D297353CC}">
                <c16:uniqueId val="{00000001-6253-4249-9774-4EF28DFAADFB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dkEdge"/>
            </c:spPr>
            <c:extLst>
              <c:ext xmlns:c16="http://schemas.microsoft.com/office/drawing/2014/chart" uri="{C3380CC4-5D6E-409C-BE32-E72D297353CC}">
                <c16:uniqueId val="{00000003-6253-4249-9774-4EF28DFAADFB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dkEdge"/>
            </c:spPr>
            <c:extLst>
              <c:ext xmlns:c16="http://schemas.microsoft.com/office/drawing/2014/chart" uri="{C3380CC4-5D6E-409C-BE32-E72D297353CC}">
                <c16:uniqueId val="{00000005-6253-4249-9774-4EF28DFAADFB}"/>
              </c:ext>
            </c:extLst>
          </c:dPt>
          <c:dLbls>
            <c:dLbl>
              <c:idx val="0"/>
              <c:layout>
                <c:manualLayout>
                  <c:x val="0.18201897930492358"/>
                  <c:y val="-0.25783457078220023"/>
                </c:manualLayout>
              </c:layout>
              <c:tx>
                <c:rich>
                  <a:bodyPr/>
                  <a:lstStyle/>
                  <a:p>
                    <a:r>
                      <a:rPr lang="bg-BG"/>
                      <a:t> 49,2 млн. лв.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97497392329671"/>
                      <c:h val="0.163185863128737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253-4249-9774-4EF28DFAADFB}"/>
                </c:ext>
              </c:extLst>
            </c:dLbl>
            <c:dLbl>
              <c:idx val="1"/>
              <c:layout>
                <c:manualLayout>
                  <c:x val="5.3738983537663827E-2"/>
                  <c:y val="-0.23215691276829631"/>
                </c:manualLayout>
              </c:layout>
              <c:tx>
                <c:rich>
                  <a:bodyPr/>
                  <a:lstStyle/>
                  <a:p>
                    <a:r>
                      <a:rPr lang="bg-BG"/>
                      <a:t>15,5 млн. лв.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253-4249-9774-4EF28DFAADFB}"/>
                </c:ext>
              </c:extLst>
            </c:dLbl>
            <c:dLbl>
              <c:idx val="2"/>
              <c:layout>
                <c:manualLayout>
                  <c:x val="5.1703300025698777E-2"/>
                  <c:y val="-0.15862318650274074"/>
                </c:manualLayout>
              </c:layout>
              <c:tx>
                <c:rich>
                  <a:bodyPr/>
                  <a:lstStyle/>
                  <a:p>
                    <a:r>
                      <a:rPr lang="bg-BG"/>
                      <a:t>1,6 млн. лв.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253-4249-9774-4EF28DFAAD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'По Приоритетни оси'!$B$17:$B$19</c:f>
              <c:strCache>
                <c:ptCount val="3"/>
                <c:pt idx="0">
                  <c:v>Изплатени Транш I+II ОПРР</c:v>
                </c:pt>
                <c:pt idx="1">
                  <c:v>Договорени ОПРР</c:v>
                </c:pt>
                <c:pt idx="2">
                  <c:v>Изплатени ОПРР</c:v>
                </c:pt>
              </c:strCache>
            </c:strRef>
          </c:cat>
          <c:val>
            <c:numRef>
              <c:f>'По Приоритетни оси'!$C$17:$C$19</c:f>
              <c:numCache>
                <c:formatCode>#\ ##0.0\ _л_в_.</c:formatCode>
                <c:ptCount val="3"/>
                <c:pt idx="0">
                  <c:v>49.2</c:v>
                </c:pt>
                <c:pt idx="1">
                  <c:v>15.45</c:v>
                </c:pt>
                <c:pt idx="2">
                  <c:v>1.63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253-4249-9774-4EF28DFAAD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41876127"/>
        <c:axId val="1441877791"/>
        <c:axId val="0"/>
      </c:bar3DChart>
      <c:catAx>
        <c:axId val="1441876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bg-BG"/>
          </a:p>
        </c:txPr>
        <c:crossAx val="1441877791"/>
        <c:crosses val="autoZero"/>
        <c:auto val="1"/>
        <c:lblAlgn val="ctr"/>
        <c:lblOffset val="100"/>
        <c:noMultiLvlLbl val="0"/>
      </c:catAx>
      <c:valAx>
        <c:axId val="144187779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#\ ##0.0\ _л_в_." sourceLinked="1"/>
        <c:majorTickMark val="none"/>
        <c:minorTickMark val="none"/>
        <c:tickLblPos val="nextTo"/>
        <c:crossAx val="1441876127"/>
        <c:crosses val="autoZero"/>
        <c:crossBetween val="between"/>
      </c:valAx>
      <c:spPr>
        <a:solidFill>
          <a:schemeClr val="accent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gradFill>
        <a:gsLst>
          <a:gs pos="54000">
            <a:schemeClr val="accent1">
              <a:lumMod val="5000"/>
              <a:lumOff val="95000"/>
            </a:schemeClr>
          </a:gs>
          <a:gs pos="74000">
            <a:schemeClr val="accent1">
              <a:lumMod val="45000"/>
              <a:lumOff val="55000"/>
            </a:schemeClr>
          </a:gs>
          <a:gs pos="83000">
            <a:schemeClr val="accent1">
              <a:lumMod val="45000"/>
              <a:lumOff val="55000"/>
            </a:schemeClr>
          </a:gs>
          <a:gs pos="100000">
            <a:schemeClr val="accent1">
              <a:lumMod val="30000"/>
              <a:lumOff val="70000"/>
            </a:schemeClr>
          </a:gs>
        </a:gsLst>
        <a:lin ang="5400000" scaled="1"/>
      </a:gradFill>
      <a:round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bg-BG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ФГР Север </a:t>
            </a:r>
          </a:p>
          <a:p>
            <a:pPr>
              <a:defRPr sz="15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bg-BG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ОПРР </a:t>
            </a:r>
            <a:r>
              <a:rPr lang="en-US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млн. лв.</a:t>
            </a:r>
            <a:r>
              <a:rPr lang="en-US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bg-BG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bg-BG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gradFill>
          <a:gsLst>
            <a:gs pos="0">
              <a:schemeClr val="accent1">
                <a:lumMod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solidFill>
            <a:schemeClr val="bg1">
              <a:lumMod val="75000"/>
            </a:schemeClr>
          </a:solidFill>
        </a:ln>
        <a:effectLst/>
        <a:sp3d>
          <a:contourClr>
            <a:schemeClr val="bg1">
              <a:lumMod val="75000"/>
            </a:schemeClr>
          </a:contourClr>
        </a:sp3d>
      </c:spPr>
    </c:sideWall>
    <c:backWall>
      <c:thickness val="0"/>
      <c:spPr>
        <a:gradFill>
          <a:gsLst>
            <a:gs pos="0">
              <a:schemeClr val="accent1">
                <a:lumMod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solidFill>
            <a:schemeClr val="bg1">
              <a:lumMod val="75000"/>
            </a:schemeClr>
          </a:solidFill>
        </a:ln>
        <a:effectLst/>
        <a:sp3d>
          <a:contourClr>
            <a:schemeClr val="bg1">
              <a:lumMod val="75000"/>
            </a:schemeClr>
          </a:contourClr>
        </a:sp3d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1B34-43D6-B533-70BEB978BDD1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1B34-43D6-B533-70BEB978BDD1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1B34-43D6-B533-70BEB978BDD1}"/>
              </c:ext>
            </c:extLst>
          </c:dPt>
          <c:dLbls>
            <c:dLbl>
              <c:idx val="0"/>
              <c:layout>
                <c:manualLayout>
                  <c:x val="4.4502886005097303E-2"/>
                  <c:y val="-0.13450504659269105"/>
                </c:manualLayout>
              </c:layout>
              <c:tx>
                <c:rich>
                  <a:bodyPr/>
                  <a:lstStyle/>
                  <a:p>
                    <a:fld id="{B899A747-4A4C-4033-990F-7313A8A9B278}" type="VALUE">
                      <a:rPr lang="bg-BG" sz="1400"/>
                      <a:pPr/>
                      <a:t>[VALUE]</a:t>
                    </a:fld>
                    <a:r>
                      <a:rPr lang="bg-BG" sz="1400" dirty="0"/>
                      <a:t> млн. лв.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B34-43D6-B533-70BEB978BDD1}"/>
                </c:ext>
              </c:extLst>
            </c:dLbl>
            <c:dLbl>
              <c:idx val="1"/>
              <c:layout>
                <c:manualLayout>
                  <c:x val="7.2320115729285248E-2"/>
                  <c:y val="-0.1004013871703022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84E35829-43C6-422F-9409-47954A69E0C1}" type="VALUE">
                      <a:rPr lang="ru-RU" sz="1400"/>
                      <a:pPr>
                        <a:defRPr sz="14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ru-RU" sz="1400"/>
                      <a:t> млн. лв.</a:t>
                    </a:r>
                  </a:p>
                  <a:p>
                    <a:pPr>
                      <a:defRPr sz="14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400"/>
                      <a:t> ПО1-</a:t>
                    </a:r>
                    <a:r>
                      <a:rPr lang="ru-RU" sz="1400" baseline="0"/>
                      <a:t> 62,8%; </a:t>
                    </a:r>
                  </a:p>
                  <a:p>
                    <a:pPr>
                      <a:defRPr sz="14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400"/>
                      <a:t>ПО6 - 11,7%</a:t>
                    </a:r>
                  </a:p>
                </c:rich>
              </c:tx>
              <c:spPr>
                <a:noFill/>
                <a:ln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06683018433393"/>
                      <c:h val="0.2111258106617351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B34-43D6-B533-70BEB978BDD1}"/>
                </c:ext>
              </c:extLst>
            </c:dLbl>
            <c:dLbl>
              <c:idx val="2"/>
              <c:layout>
                <c:manualLayout>
                  <c:x val="7.1010984026378801E-2"/>
                  <c:y val="-0.1246748293726724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97739BB-F33F-4477-85D0-862F0318B95C}" type="VALUE">
                      <a:rPr lang="ru-RU" sz="1400"/>
                      <a:pPr>
                        <a:defRPr sz="14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ru-RU" sz="1400" dirty="0"/>
                      <a:t> млн. лв.</a:t>
                    </a:r>
                  </a:p>
                  <a:p>
                    <a:pPr>
                      <a:defRPr sz="14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400" dirty="0"/>
                      <a:t>ПО1 </a:t>
                    </a:r>
                    <a:r>
                      <a:rPr lang="ru-RU" sz="1400" baseline="0" dirty="0"/>
                      <a:t>- 25,3%; </a:t>
                    </a:r>
                  </a:p>
                  <a:p>
                    <a:pPr>
                      <a:defRPr sz="14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400" baseline="0" dirty="0"/>
                      <a:t>ПО6 - 0,3%</a:t>
                    </a:r>
                  </a:p>
                </c:rich>
              </c:tx>
              <c:spPr>
                <a:noFill/>
                <a:ln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014833930470545"/>
                      <c:h val="0.19439644153384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B34-43D6-B533-70BEB978BDD1}"/>
                </c:ext>
              </c:extLst>
            </c:dLbl>
            <c:spPr>
              <a:noFill/>
              <a:ln>
                <a:solidFill>
                  <a:schemeClr val="accent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'ФГР Север'!$E$17:$E$19</c:f>
              <c:strCache>
                <c:ptCount val="3"/>
                <c:pt idx="0">
                  <c:v>Заемен лимит</c:v>
                </c:pt>
                <c:pt idx="1">
                  <c:v>Договорени с крайни получатели</c:v>
                </c:pt>
                <c:pt idx="2">
                  <c:v>Разплатени към крайни получатели</c:v>
                </c:pt>
              </c:strCache>
            </c:strRef>
          </c:cat>
          <c:val>
            <c:numRef>
              <c:f>'ФГР Север'!$F$17:$F$19</c:f>
              <c:numCache>
                <c:formatCode>General</c:formatCode>
                <c:ptCount val="3"/>
                <c:pt idx="0">
                  <c:v>118.2</c:v>
                </c:pt>
                <c:pt idx="1">
                  <c:v>55.9</c:v>
                </c:pt>
                <c:pt idx="2">
                  <c:v>20.9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B34-43D6-B533-70BEB978BD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8"/>
        <c:gapDepth val="55"/>
        <c:shape val="box"/>
        <c:axId val="1217684607"/>
        <c:axId val="1217687519"/>
        <c:axId val="1139698687"/>
      </c:bar3DChart>
      <c:catAx>
        <c:axId val="1217684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bg-BG"/>
          </a:p>
        </c:txPr>
        <c:crossAx val="1217687519"/>
        <c:crosses val="autoZero"/>
        <c:auto val="1"/>
        <c:lblAlgn val="ctr"/>
        <c:lblOffset val="100"/>
        <c:noMultiLvlLbl val="0"/>
      </c:catAx>
      <c:valAx>
        <c:axId val="121768751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17684607"/>
        <c:crosses val="autoZero"/>
        <c:crossBetween val="between"/>
      </c:valAx>
      <c:serAx>
        <c:axId val="1139698687"/>
        <c:scaling>
          <c:orientation val="minMax"/>
        </c:scaling>
        <c:delete val="1"/>
        <c:axPos val="b"/>
        <c:majorTickMark val="none"/>
        <c:minorTickMark val="none"/>
        <c:tickLblPos val="nextTo"/>
        <c:crossAx val="1217687519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bg-BG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ФГР Север </a:t>
            </a:r>
          </a:p>
          <a:p>
            <a:pPr>
              <a:defRPr sz="15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bg-BG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ОПРР </a:t>
            </a:r>
            <a:r>
              <a:rPr lang="en-US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млн. лв.</a:t>
            </a:r>
            <a:r>
              <a:rPr lang="en-US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bg-BG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bg-BG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solidFill>
            <a:schemeClr val="bg1">
              <a:lumMod val="75000"/>
            </a:schemeClr>
          </a:solidFill>
        </a:ln>
        <a:effectLst/>
        <a:sp3d>
          <a:contourClr>
            <a:schemeClr val="bg1">
              <a:lumMod val="75000"/>
            </a:schemeClr>
          </a:contourClr>
        </a:sp3d>
      </c:spPr>
    </c:sideWall>
    <c:backWall>
      <c:thickness val="0"/>
      <c:spPr>
        <a:noFill/>
        <a:ln>
          <a:solidFill>
            <a:schemeClr val="bg1">
              <a:lumMod val="75000"/>
            </a:schemeClr>
          </a:solidFill>
        </a:ln>
        <a:effectLst/>
        <a:sp3d>
          <a:contourClr>
            <a:schemeClr val="bg1">
              <a:lumMod val="75000"/>
            </a:schemeClr>
          </a:contourClr>
        </a:sp3d>
      </c:spPr>
    </c:backWall>
    <c:plotArea>
      <c:layout/>
      <c:bar3DChart>
        <c:barDir val="col"/>
        <c:grouping val="standar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8"/>
        <c:gapDepth val="55"/>
        <c:shape val="box"/>
        <c:axId val="1217684607"/>
        <c:axId val="1217687519"/>
        <c:axId val="1139698687"/>
      </c:bar3DChart>
      <c:catAx>
        <c:axId val="1217684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bg-BG"/>
          </a:p>
        </c:txPr>
        <c:crossAx val="1217687519"/>
        <c:crosses val="autoZero"/>
        <c:auto val="1"/>
        <c:lblAlgn val="ctr"/>
        <c:lblOffset val="100"/>
        <c:noMultiLvlLbl val="0"/>
      </c:catAx>
      <c:valAx>
        <c:axId val="121768751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17684607"/>
        <c:crosses val="autoZero"/>
        <c:crossBetween val="between"/>
      </c:valAx>
      <c:serAx>
        <c:axId val="1139698687"/>
        <c:scaling>
          <c:orientation val="minMax"/>
        </c:scaling>
        <c:delete val="1"/>
        <c:axPos val="b"/>
        <c:majorTickMark val="none"/>
        <c:minorTickMark val="none"/>
        <c:tickLblPos val="nextTo"/>
        <c:crossAx val="1217687519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60000"/>
        <a:lumOff val="4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bg-B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ФГР </a:t>
            </a:r>
            <a:r>
              <a:rPr lang="bg-B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Юг</a:t>
            </a:r>
            <a:endParaRPr lang="bg-B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bg-B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ОПРР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лв.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c:rich>
      </c:tx>
      <c:layout/>
      <c:overlay val="0"/>
      <c:spPr>
        <a:solidFill>
          <a:schemeClr val="accent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bg-BG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accent1"/>
        </a:solidFill>
        <a:ln>
          <a:solidFill>
            <a:schemeClr val="bg1">
              <a:lumMod val="75000"/>
            </a:schemeClr>
          </a:solidFill>
        </a:ln>
        <a:effectLst/>
        <a:sp3d>
          <a:contourClr>
            <a:schemeClr val="bg1">
              <a:lumMod val="75000"/>
            </a:schemeClr>
          </a:contourClr>
        </a:sp3d>
      </c:spPr>
    </c:sideWall>
    <c:backWall>
      <c:thickness val="0"/>
      <c:spPr>
        <a:solidFill>
          <a:schemeClr val="accent1"/>
        </a:solidFill>
        <a:ln>
          <a:solidFill>
            <a:schemeClr val="bg1">
              <a:lumMod val="75000"/>
            </a:schemeClr>
          </a:solidFill>
        </a:ln>
        <a:effectLst/>
        <a:sp3d>
          <a:contourClr>
            <a:schemeClr val="bg1">
              <a:lumMod val="75000"/>
            </a:schemeClr>
          </a:contourClr>
        </a:sp3d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4E9F-45F8-B591-C5D50AA733F1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4E9F-45F8-B591-C5D50AA733F1}"/>
              </c:ext>
            </c:extLst>
          </c:dPt>
          <c:dLbls>
            <c:dLbl>
              <c:idx val="0"/>
              <c:layout>
                <c:manualLayout>
                  <c:x val="1.2311479262040239E-2"/>
                  <c:y val="-7.713498622589534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F6A49DF-BB8F-49B3-9EB5-4DDEBF32B199}" type="VALUE">
                      <a:rPr lang="bg-BG" sz="1400">
                        <a:solidFill>
                          <a:srgbClr val="002060"/>
                        </a:solidFill>
                      </a:rPr>
                      <a:pPr>
                        <a:defRPr sz="1400" b="1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bg-BG" sz="1400" dirty="0">
                        <a:solidFill>
                          <a:srgbClr val="002060"/>
                        </a:solidFill>
                      </a:rPr>
                      <a:t> млн. лв</a:t>
                    </a:r>
                    <a:r>
                      <a:rPr lang="bg-BG" sz="1400" dirty="0"/>
                      <a:t>. </a:t>
                    </a:r>
                  </a:p>
                </c:rich>
              </c:tx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E9F-45F8-B591-C5D50AA733F1}"/>
                </c:ext>
              </c:extLst>
            </c:dLbl>
            <c:dLbl>
              <c:idx val="1"/>
              <c:layout>
                <c:manualLayout>
                  <c:x val="3.0843192442276977E-2"/>
                  <c:y val="-7.673460660284506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C715F045-0C53-434B-86A3-D7F5B006BE2E}" type="VALUE">
                      <a:rPr lang="ru-RU" sz="1400">
                        <a:solidFill>
                          <a:srgbClr val="002060"/>
                        </a:solidFill>
                      </a:rPr>
                      <a:pPr>
                        <a:defRPr sz="1400" b="1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ru-RU" sz="1400" dirty="0">
                        <a:solidFill>
                          <a:srgbClr val="002060"/>
                        </a:solidFill>
                      </a:rPr>
                      <a:t> млн. лв. </a:t>
                    </a:r>
                  </a:p>
                  <a:p>
                    <a:pPr>
                      <a:defRPr sz="1400" b="1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400" dirty="0">
                        <a:solidFill>
                          <a:srgbClr val="002060"/>
                        </a:solidFill>
                      </a:rPr>
                      <a:t>ПО1</a:t>
                    </a:r>
                    <a:r>
                      <a:rPr lang="ru-RU" sz="1400" baseline="0" dirty="0">
                        <a:solidFill>
                          <a:srgbClr val="002060"/>
                        </a:solidFill>
                      </a:rPr>
                      <a:t> - 105,1%; ПО6 - 25%</a:t>
                    </a:r>
                  </a:p>
                </c:rich>
              </c:tx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822211286089239"/>
                      <c:h val="0.1291754148934834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E9F-45F8-B591-C5D50AA733F1}"/>
                </c:ext>
              </c:extLst>
            </c:dLbl>
            <c:dLbl>
              <c:idx val="2"/>
              <c:layout>
                <c:manualLayout>
                  <c:x val="3.1944444444444442E-2"/>
                  <c:y val="-8.971757742376890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3CFB7339-3A39-42C4-9FC6-0494B1968311}" type="VALUE">
                      <a:rPr lang="ru-RU" sz="1400">
                        <a:solidFill>
                          <a:srgbClr val="002060"/>
                        </a:solidFill>
                      </a:rPr>
                      <a:pPr>
                        <a:defRPr sz="1400" b="1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ru-RU" sz="1400" dirty="0">
                        <a:solidFill>
                          <a:srgbClr val="002060"/>
                        </a:solidFill>
                      </a:rPr>
                      <a:t> млн. лв.</a:t>
                    </a:r>
                  </a:p>
                  <a:p>
                    <a:pPr>
                      <a:defRPr sz="1400" b="1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400" dirty="0">
                        <a:solidFill>
                          <a:srgbClr val="002060"/>
                        </a:solidFill>
                      </a:rPr>
                      <a:t>ПО1</a:t>
                    </a:r>
                    <a:r>
                      <a:rPr lang="ru-RU" sz="1400" baseline="0" dirty="0">
                        <a:solidFill>
                          <a:srgbClr val="002060"/>
                        </a:solidFill>
                      </a:rPr>
                      <a:t> - 34 </a:t>
                    </a:r>
                    <a:r>
                      <a:rPr lang="ru-RU" sz="1400" dirty="0">
                        <a:solidFill>
                          <a:srgbClr val="002060"/>
                        </a:solidFill>
                      </a:rPr>
                      <a:t>%;</a:t>
                    </a:r>
                    <a:r>
                      <a:rPr lang="ru-RU" sz="1400" baseline="0" dirty="0">
                        <a:solidFill>
                          <a:srgbClr val="002060"/>
                        </a:solidFill>
                      </a:rPr>
                      <a:t> ПО6 - 0,04%</a:t>
                    </a:r>
                  </a:p>
                </c:rich>
              </c:tx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E9F-45F8-B591-C5D50AA733F1}"/>
                </c:ext>
              </c:extLst>
            </c:dLbl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'ФГР Юг'!$C$12:$C$14</c:f>
              <c:strCache>
                <c:ptCount val="3"/>
                <c:pt idx="0">
                  <c:v>Заемен лимит</c:v>
                </c:pt>
                <c:pt idx="1">
                  <c:v>Договорени с крайни получатели</c:v>
                </c:pt>
                <c:pt idx="2">
                  <c:v>Разплатени към крайни получатели</c:v>
                </c:pt>
              </c:strCache>
            </c:strRef>
          </c:cat>
          <c:val>
            <c:numRef>
              <c:f>'ФГР Юг'!$D$12:$D$14</c:f>
              <c:numCache>
                <c:formatCode>General</c:formatCode>
                <c:ptCount val="3"/>
                <c:pt idx="0">
                  <c:v>122.8</c:v>
                </c:pt>
                <c:pt idx="1">
                  <c:v>96.6</c:v>
                </c:pt>
                <c:pt idx="2">
                  <c:v>17.100000000000001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E9F-45F8-B591-C5D50AA733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32867375"/>
        <c:axId val="1132866127"/>
        <c:axId val="1006713135"/>
      </c:bar3DChart>
      <c:catAx>
        <c:axId val="1132867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bg-BG"/>
          </a:p>
        </c:txPr>
        <c:crossAx val="1132866127"/>
        <c:crosses val="autoZero"/>
        <c:auto val="1"/>
        <c:lblAlgn val="ctr"/>
        <c:lblOffset val="100"/>
        <c:noMultiLvlLbl val="0"/>
      </c:catAx>
      <c:valAx>
        <c:axId val="113286612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32867375"/>
        <c:crosses val="autoZero"/>
        <c:crossBetween val="between"/>
      </c:valAx>
      <c:serAx>
        <c:axId val="1006713135"/>
        <c:scaling>
          <c:orientation val="minMax"/>
        </c:scaling>
        <c:delete val="1"/>
        <c:axPos val="b"/>
        <c:majorTickMark val="none"/>
        <c:minorTickMark val="none"/>
        <c:tickLblPos val="nextTo"/>
        <c:crossAx val="1132866127"/>
        <c:crosses val="autoZero"/>
      </c:serAx>
      <c:spPr>
        <a:solidFill>
          <a:schemeClr val="accent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bg-BG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ФГР София</a:t>
            </a:r>
          </a:p>
          <a:p>
            <a: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bg-BG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ОПРР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млн. лв.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bg-BG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accent1"/>
        </a:solidFill>
        <a:ln>
          <a:noFill/>
        </a:ln>
        <a:effectLst/>
        <a:sp3d/>
      </c:spPr>
    </c:sideWall>
    <c:backWall>
      <c:thickness val="0"/>
      <c:spPr>
        <a:gradFill>
          <a:gsLst>
            <a:gs pos="0">
              <a:schemeClr val="accent1">
                <a:lumMod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solidFill>
            <a:schemeClr val="accent1"/>
          </a:solidFill>
        </a:ln>
        <a:effectLst/>
        <a:sp3d>
          <a:contourClr>
            <a:schemeClr val="accent1"/>
          </a:contourClr>
        </a:sp3d>
      </c:spPr>
    </c:backWall>
    <c:plotArea>
      <c:layout>
        <c:manualLayout>
          <c:layoutTarget val="inner"/>
          <c:xMode val="edge"/>
          <c:yMode val="edge"/>
          <c:x val="0"/>
          <c:y val="0.14791812052485162"/>
          <c:w val="0.96941706228006197"/>
          <c:h val="0.74287496686518018"/>
        </c:manualLayout>
      </c:layout>
      <c:bar3DChart>
        <c:barDir val="col"/>
        <c:grouping val="standar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solidFill>
                <a:schemeClr val="accent1"/>
              </a:solidFill>
            </a:ln>
            <a:effectLst/>
            <a:scene3d>
              <a:camera prst="orthographicFront"/>
              <a:lightRig rig="threePt" dir="t"/>
            </a:scene3d>
            <a:sp3d>
              <a:bevelB w="165100" prst="coolSlant"/>
              <a:contourClr>
                <a:schemeClr val="accent1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B w="165100" prst="coolSlant"/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5B97-42D8-87C6-A1D857119BD6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B w="165100" prst="coolSlant"/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B97-42D8-87C6-A1D857119BD6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B w="165100" prst="coolSlant"/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B97-42D8-87C6-A1D857119BD6}"/>
              </c:ext>
            </c:extLst>
          </c:dPt>
          <c:dLbls>
            <c:dLbl>
              <c:idx val="0"/>
              <c:layout>
                <c:manualLayout>
                  <c:x val="1.3888856963249988E-2"/>
                  <c:y val="-0.1019179339375930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11348F2C-C5BA-4246-8B9B-2A1B6DDEF842}" type="VALUE">
                      <a:rPr lang="bg-BG" sz="1400">
                        <a:solidFill>
                          <a:srgbClr val="002060"/>
                        </a:solidFill>
                      </a:rPr>
                      <a:pPr>
                        <a:defRPr sz="14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bg-BG" sz="1400">
                        <a:solidFill>
                          <a:srgbClr val="002060"/>
                        </a:solidFill>
                      </a:rPr>
                      <a:t> млн. лв.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B97-42D8-87C6-A1D857119BD6}"/>
                </c:ext>
              </c:extLst>
            </c:dLbl>
            <c:dLbl>
              <c:idx val="1"/>
              <c:layout>
                <c:manualLayout>
                  <c:x val="1.3888888888888888E-2"/>
                  <c:y val="-7.407407407407415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ECD742CB-EB92-43BE-BCFD-A3FA1363EDDD}" type="VALUE">
                      <a:rPr lang="ru-RU" sz="1400">
                        <a:solidFill>
                          <a:srgbClr val="002060"/>
                        </a:solidFill>
                      </a:rPr>
                      <a:pPr>
                        <a:defRPr sz="14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ru-RU" sz="1400">
                        <a:solidFill>
                          <a:srgbClr val="002060"/>
                        </a:solidFill>
                      </a:rPr>
                      <a:t> млн.</a:t>
                    </a:r>
                    <a:r>
                      <a:rPr lang="ru-RU" sz="1400" baseline="0">
                        <a:solidFill>
                          <a:srgbClr val="002060"/>
                        </a:solidFill>
                      </a:rPr>
                      <a:t> лв.</a:t>
                    </a:r>
                    <a:endParaRPr lang="ru-RU" sz="1400">
                      <a:solidFill>
                        <a:srgbClr val="002060"/>
                      </a:solidFill>
                    </a:endParaRPr>
                  </a:p>
                  <a:p>
                    <a:pPr>
                      <a:defRPr sz="14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400">
                        <a:solidFill>
                          <a:srgbClr val="002060"/>
                        </a:solidFill>
                      </a:rPr>
                      <a:t>ПО1</a:t>
                    </a:r>
                    <a:r>
                      <a:rPr lang="ru-RU" sz="1400" baseline="0">
                        <a:solidFill>
                          <a:srgbClr val="002060"/>
                        </a:solidFill>
                      </a:rPr>
                      <a:t> - 42,4%</a:t>
                    </a:r>
                  </a:p>
                  <a:p>
                    <a:pPr>
                      <a:defRPr sz="14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400" baseline="0">
                        <a:solidFill>
                          <a:srgbClr val="002060"/>
                        </a:solidFill>
                      </a:rPr>
                      <a:t>ПО6 - 12,4%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B97-42D8-87C6-A1D857119BD6}"/>
                </c:ext>
              </c:extLst>
            </c:dLbl>
            <c:dLbl>
              <c:idx val="2"/>
              <c:layout>
                <c:manualLayout>
                  <c:x val="5.5555555555555558E-3"/>
                  <c:y val="-6.018518518518527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8222A5E7-DE1F-4C47-900E-9274C7DE9E89}" type="VALUE">
                      <a:rPr lang="ru-RU" sz="1400">
                        <a:solidFill>
                          <a:srgbClr val="002060"/>
                        </a:solidFill>
                      </a:rPr>
                      <a:pPr>
                        <a:defRPr sz="14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ru-RU" sz="1400">
                        <a:solidFill>
                          <a:srgbClr val="002060"/>
                        </a:solidFill>
                      </a:rPr>
                      <a:t> млн. лв.</a:t>
                    </a:r>
                  </a:p>
                  <a:p>
                    <a:pPr>
                      <a:defRPr sz="14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400">
                        <a:solidFill>
                          <a:srgbClr val="002060"/>
                        </a:solidFill>
                      </a:rPr>
                      <a:t>ПО1 - 16,1%</a:t>
                    </a:r>
                  </a:p>
                  <a:p>
                    <a:pPr>
                      <a:defRPr sz="14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400">
                        <a:solidFill>
                          <a:srgbClr val="002060"/>
                        </a:solidFill>
                      </a:rPr>
                      <a:t>ПО6 - 0%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B97-42D8-87C6-A1D857119B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'ФГР София'!$D$9:$D$11</c:f>
              <c:strCache>
                <c:ptCount val="3"/>
                <c:pt idx="0">
                  <c:v>Заемен лимит</c:v>
                </c:pt>
                <c:pt idx="1">
                  <c:v>Договорени с крайни получатели</c:v>
                </c:pt>
                <c:pt idx="2">
                  <c:v>Разплатени към крайни получатели</c:v>
                </c:pt>
              </c:strCache>
            </c:strRef>
          </c:cat>
          <c:val>
            <c:numRef>
              <c:f>'ФГР София'!$E$9:$E$11</c:f>
              <c:numCache>
                <c:formatCode>General</c:formatCode>
                <c:ptCount val="3"/>
                <c:pt idx="0">
                  <c:v>79.2</c:v>
                </c:pt>
                <c:pt idx="1">
                  <c:v>30.9</c:v>
                </c:pt>
                <c:pt idx="2">
                  <c:v>11.3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B97-42D8-87C6-A1D857119BD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54474303"/>
        <c:axId val="1254484703"/>
        <c:axId val="1052246767"/>
      </c:bar3DChart>
      <c:catAx>
        <c:axId val="1254474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bg-BG"/>
          </a:p>
        </c:txPr>
        <c:crossAx val="1254484703"/>
        <c:crosses val="autoZero"/>
        <c:auto val="1"/>
        <c:lblAlgn val="ctr"/>
        <c:lblOffset val="100"/>
        <c:noMultiLvlLbl val="0"/>
      </c:catAx>
      <c:valAx>
        <c:axId val="125448470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54474303"/>
        <c:crosses val="autoZero"/>
        <c:crossBetween val="between"/>
      </c:valAx>
      <c:serAx>
        <c:axId val="1052246767"/>
        <c:scaling>
          <c:orientation val="minMax"/>
        </c:scaling>
        <c:delete val="1"/>
        <c:axPos val="b"/>
        <c:majorTickMark val="none"/>
        <c:minorTickMark val="none"/>
        <c:tickLblPos val="nextTo"/>
        <c:crossAx val="1254484703"/>
        <c:crosses val="autoZero"/>
      </c:serAx>
      <c:spPr>
        <a:solidFill>
          <a:schemeClr val="accent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  <a:scene3d>
      <a:camera prst="orthographicFront"/>
      <a:lightRig rig="threePt" dir="t"/>
    </a:scene3d>
    <a:sp3d/>
  </c:spPr>
  <c:txPr>
    <a:bodyPr/>
    <a:lstStyle/>
    <a:p>
      <a:pPr>
        <a:defRPr/>
      </a:pPr>
      <a:endParaRPr lang="bg-BG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Индикатори!$B$3</c:f>
              <c:strCache>
                <c:ptCount val="1"/>
                <c:pt idx="0">
                  <c:v>Очаквано годишно намаляване на емисиите на парникови газове (тона CO2 екв.)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  <a:sp3d>
              <a:contourClr>
                <a:sysClr val="windowText" lastClr="000000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solidFill>
                  <a:sysClr val="windowText" lastClr="000000"/>
                </a:solidFill>
              </a:ln>
              <a:effectLst/>
              <a:sp3d>
                <a:contourClr>
                  <a:sysClr val="windowText" lastClr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862-429C-89F5-546243B128E9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solidFill>
                  <a:sysClr val="windowText" lastClr="000000"/>
                </a:solidFill>
              </a:ln>
              <a:effectLst/>
              <a:sp3d>
                <a:contourClr>
                  <a:sysClr val="windowText" lastClr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862-429C-89F5-546243B128E9}"/>
              </c:ext>
            </c:extLst>
          </c:dPt>
          <c:dLbls>
            <c:dLbl>
              <c:idx val="0"/>
              <c:layout>
                <c:manualLayout>
                  <c:x val="1.6666702266093375E-2"/>
                  <c:y val="-0.11418088811810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862-429C-89F5-546243B128E9}"/>
                </c:ext>
              </c:extLst>
            </c:dLbl>
            <c:dLbl>
              <c:idx val="1"/>
              <c:layout>
                <c:manualLayout>
                  <c:x val="8.3333333333332829E-3"/>
                  <c:y val="-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862-429C-89F5-546243B128E9}"/>
                </c:ext>
              </c:extLst>
            </c:dLbl>
            <c:dLbl>
              <c:idx val="2"/>
              <c:layout>
                <c:manualLayout>
                  <c:x val="2.2222222222222223E-2"/>
                  <c:y val="-7.8703703703703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862-429C-89F5-546243B128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Индикатори!$C$2:$E$2</c:f>
              <c:strCache>
                <c:ptCount val="3"/>
                <c:pt idx="0">
                  <c:v>Постигнати резултати 12.01.2021 г.</c:v>
                </c:pt>
                <c:pt idx="1">
                  <c:v>Постигнати резултати 25.11.2021 г.</c:v>
                </c:pt>
                <c:pt idx="2">
                  <c:v>Крайна цел 2023 г.</c:v>
                </c:pt>
              </c:strCache>
            </c:strRef>
          </c:cat>
          <c:val>
            <c:numRef>
              <c:f>Индикатори!$C$3:$E$3</c:f>
              <c:numCache>
                <c:formatCode>#,##0.00</c:formatCode>
                <c:ptCount val="3"/>
                <c:pt idx="0">
                  <c:v>11275.58</c:v>
                </c:pt>
                <c:pt idx="1">
                  <c:v>12929.999999999998</c:v>
                </c:pt>
                <c:pt idx="2" formatCode="General">
                  <c:v>12623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5-E862-429C-89F5-546243B128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14524767"/>
        <c:axId val="1414541823"/>
        <c:axId val="1371844111"/>
      </c:bar3DChart>
      <c:catAx>
        <c:axId val="1414524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1414541823"/>
        <c:crosses val="autoZero"/>
        <c:auto val="1"/>
        <c:lblAlgn val="ctr"/>
        <c:lblOffset val="100"/>
        <c:noMultiLvlLbl val="0"/>
      </c:catAx>
      <c:valAx>
        <c:axId val="141454182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7030A0"/>
              </a:solidFill>
              <a:round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c:spPr>
        </c:majorGridlines>
        <c:numFmt formatCode="#,##0.00" sourceLinked="1"/>
        <c:majorTickMark val="none"/>
        <c:minorTickMark val="none"/>
        <c:tickLblPos val="nextTo"/>
        <c:crossAx val="1414524767"/>
        <c:crosses val="autoZero"/>
        <c:crossBetween val="between"/>
      </c:valAx>
      <c:serAx>
        <c:axId val="1371844111"/>
        <c:scaling>
          <c:orientation val="minMax"/>
        </c:scaling>
        <c:delete val="1"/>
        <c:axPos val="b"/>
        <c:majorTickMark val="none"/>
        <c:minorTickMark val="none"/>
        <c:tickLblPos val="nextTo"/>
        <c:crossAx val="1414541823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0337774503015408"/>
          <c:y val="3.25203252032520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Индикатори!$B$13</c:f>
              <c:strCache>
                <c:ptCount val="1"/>
                <c:pt idx="0">
                  <c:v>Понижаване на годишното потребление на първична енергия от обществените сгради (kWh)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Pt>
            <c:idx val="2"/>
            <c:invertIfNegative val="0"/>
            <c:bubble3D val="0"/>
            <c:spPr>
              <a:gradFill>
                <a:gsLst>
                  <a:gs pos="100000">
                    <a:schemeClr val="accent1">
                      <a:alpha val="0"/>
                    </a:schemeClr>
                  </a:gs>
                  <a:gs pos="50000">
                    <a:schemeClr val="accent1"/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FCA-4B37-AFC6-E1C3DF5CC2F9}"/>
              </c:ext>
            </c:extLst>
          </c:dPt>
          <c:dLbls>
            <c:dLbl>
              <c:idx val="0"/>
              <c:layout>
                <c:manualLayout>
                  <c:x val="-1.4850643344564437E-17"/>
                  <c:y val="-4.3360433604336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FCA-4B37-AFC6-E1C3DF5CC2F9}"/>
                </c:ext>
              </c:extLst>
            </c:dLbl>
            <c:dLbl>
              <c:idx val="1"/>
              <c:layout>
                <c:manualLayout>
                  <c:x val="9.7205333893943622E-3"/>
                  <c:y val="-2.7100271002710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FCA-4B37-AFC6-E1C3DF5CC2F9}"/>
                </c:ext>
              </c:extLst>
            </c:dLbl>
            <c:dLbl>
              <c:idx val="2"/>
              <c:layout>
                <c:manualLayout>
                  <c:x val="1.2960711185859149E-2"/>
                  <c:y val="-2.7100271002710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FCA-4B37-AFC6-E1C3DF5CC2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Индикатори!$C$12:$E$12</c:f>
              <c:strCache>
                <c:ptCount val="3"/>
                <c:pt idx="0">
                  <c:v>Постигнати резултати 12.01.2021 г.</c:v>
                </c:pt>
                <c:pt idx="1">
                  <c:v>Постигнати резултати 25.11.2021 г.</c:v>
                </c:pt>
                <c:pt idx="2">
                  <c:v>Крайна цел 2023 г.</c:v>
                </c:pt>
              </c:strCache>
            </c:strRef>
          </c:cat>
          <c:val>
            <c:numRef>
              <c:f>Индикатори!$C$13:$E$13</c:f>
              <c:numCache>
                <c:formatCode>#,##0.00</c:formatCode>
                <c:ptCount val="3"/>
                <c:pt idx="0">
                  <c:v>17304152.919999998</c:v>
                </c:pt>
                <c:pt idx="1">
                  <c:v>19324455.920000002</c:v>
                </c:pt>
                <c:pt idx="2" formatCode="#,##0">
                  <c:v>17636242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CA-4B37-AFC6-E1C3DF5CC2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057957408"/>
        <c:axId val="1057958240"/>
        <c:axId val="0"/>
      </c:bar3DChart>
      <c:catAx>
        <c:axId val="1057957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1057958240"/>
        <c:crosses val="autoZero"/>
        <c:auto val="1"/>
        <c:lblAlgn val="ctr"/>
        <c:lblOffset val="100"/>
        <c:noMultiLvlLbl val="0"/>
      </c:catAx>
      <c:valAx>
        <c:axId val="10579582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1057957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bg-BG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9832682288079024"/>
          <c:y val="0.21341992209562052"/>
          <c:w val="0.45511987219915456"/>
          <c:h val="0.73896103896103893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Индикатори!$B$16</c:f>
              <c:strCache>
                <c:ptCount val="1"/>
                <c:pt idx="0">
                  <c:v>Брой домакинства, преминали в по-горен клас на енергопотребление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Pt>
            <c:idx val="1"/>
            <c:invertIfNegative val="0"/>
            <c:bubble3D val="0"/>
            <c:spPr>
              <a:pattFill prst="wdDnDiag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  <a:effectLst/>
              <a:sp3d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432-4D8C-B4E5-0A7BEB5E0CF2}"/>
              </c:ext>
            </c:extLst>
          </c:dPt>
          <c:dPt>
            <c:idx val="2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  <a:effectLst/>
              <a:sp3d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432-4D8C-B4E5-0A7BEB5E0CF2}"/>
              </c:ext>
            </c:extLst>
          </c:dPt>
          <c:dLbls>
            <c:dLbl>
              <c:idx val="0"/>
              <c:layout>
                <c:manualLayout>
                  <c:x val="0.11417611532631533"/>
                  <c:y val="-3.2494166888330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432-4D8C-B4E5-0A7BEB5E0CF2}"/>
                </c:ext>
              </c:extLst>
            </c:dLbl>
            <c:dLbl>
              <c:idx val="1"/>
              <c:layout>
                <c:manualLayout>
                  <c:x val="0.20302787824107751"/>
                  <c:y val="-1.2739625199042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432-4D8C-B4E5-0A7BEB5E0CF2}"/>
                </c:ext>
              </c:extLst>
            </c:dLbl>
            <c:dLbl>
              <c:idx val="2"/>
              <c:layout>
                <c:manualLayout>
                  <c:x val="0.27360850596942971"/>
                  <c:y val="-1.9979849802688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432-4D8C-B4E5-0A7BEB5E0C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Индикатори!$C$15:$E$15</c:f>
              <c:strCache>
                <c:ptCount val="3"/>
                <c:pt idx="0">
                  <c:v>Постигнати резултати 12.01.2021 г.</c:v>
                </c:pt>
                <c:pt idx="1">
                  <c:v>Постигнати резултати 25.11.2021 г.</c:v>
                </c:pt>
                <c:pt idx="2">
                  <c:v>Крайна цел 2023 г.</c:v>
                </c:pt>
              </c:strCache>
            </c:strRef>
          </c:cat>
          <c:val>
            <c:numRef>
              <c:f>Индикатори!$C$16:$E$16</c:f>
              <c:numCache>
                <c:formatCode>#,##0</c:formatCode>
                <c:ptCount val="3"/>
                <c:pt idx="0">
                  <c:v>1571</c:v>
                </c:pt>
                <c:pt idx="1">
                  <c:v>1819</c:v>
                </c:pt>
                <c:pt idx="2">
                  <c:v>1979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432-4D8C-B4E5-0A7BEB5E0C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14279232"/>
        <c:axId val="1014271744"/>
        <c:axId val="0"/>
      </c:bar3DChart>
      <c:catAx>
        <c:axId val="1014279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1014271744"/>
        <c:crosses val="autoZero"/>
        <c:auto val="1"/>
        <c:lblAlgn val="ctr"/>
        <c:lblOffset val="100"/>
        <c:noMultiLvlLbl val="0"/>
      </c:catAx>
      <c:valAx>
        <c:axId val="1014271744"/>
        <c:scaling>
          <c:orientation val="minMax"/>
        </c:scaling>
        <c:delete val="1"/>
        <c:axPos val="b"/>
        <c:majorGridlines>
          <c:spPr>
            <a:ln>
              <a:solidFill>
                <a:srgbClr val="002060"/>
              </a:solidFill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014279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Индикатори!$B$22</c:f>
              <c:strCache>
                <c:ptCount val="1"/>
                <c:pt idx="0">
                  <c:v>Незастроени площи, създадени или рехабилитирани в градските райони (кв. м)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CE1-46F5-B2EF-9C67F8DE6F2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CE1-46F5-B2EF-9C67F8DE6F2A}"/>
              </c:ext>
            </c:extLst>
          </c:dPt>
          <c:dLbls>
            <c:dLbl>
              <c:idx val="0"/>
              <c:layout>
                <c:manualLayout>
                  <c:x val="1.1111111111111112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CE1-46F5-B2EF-9C67F8DE6F2A}"/>
                </c:ext>
              </c:extLst>
            </c:dLbl>
            <c:dLbl>
              <c:idx val="1"/>
              <c:layout>
                <c:manualLayout>
                  <c:x val="8.3333333333333332E-3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CE1-46F5-B2EF-9C67F8DE6F2A}"/>
                </c:ext>
              </c:extLst>
            </c:dLbl>
            <c:dLbl>
              <c:idx val="2"/>
              <c:layout>
                <c:manualLayout>
                  <c:x val="1.9444444444444445E-2"/>
                  <c:y val="-4.6296296296296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CE1-46F5-B2EF-9C67F8DE6F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Индикатори!$C$21:$E$21</c:f>
              <c:strCache>
                <c:ptCount val="3"/>
                <c:pt idx="0">
                  <c:v>Постигнати резултати 12.01.2021 г.</c:v>
                </c:pt>
                <c:pt idx="1">
                  <c:v>Постигнати резултати 25.11.2021 г.</c:v>
                </c:pt>
                <c:pt idx="2">
                  <c:v>Крайна цел 2023 г.</c:v>
                </c:pt>
              </c:strCache>
            </c:strRef>
          </c:cat>
          <c:val>
            <c:numRef>
              <c:f>Индикатори!$C$22:$E$22</c:f>
              <c:numCache>
                <c:formatCode>#,##0.00</c:formatCode>
                <c:ptCount val="3"/>
                <c:pt idx="0">
                  <c:v>2488571.2100000004</c:v>
                </c:pt>
                <c:pt idx="1">
                  <c:v>3537454.9700000007</c:v>
                </c:pt>
                <c:pt idx="2" formatCode="#,##0">
                  <c:v>4045455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CE1-46F5-B2EF-9C67F8DE6F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12170960"/>
        <c:axId val="1012173872"/>
        <c:axId val="0"/>
      </c:bar3DChart>
      <c:catAx>
        <c:axId val="101217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1012173872"/>
        <c:crosses val="autoZero"/>
        <c:auto val="1"/>
        <c:lblAlgn val="ctr"/>
        <c:lblOffset val="100"/>
        <c:noMultiLvlLbl val="0"/>
      </c:catAx>
      <c:valAx>
        <c:axId val="10121738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C00000"/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1012170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1471463561456396"/>
          <c:y val="4.30107526881720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Индикатори!$B$19</c:f>
              <c:strCache>
                <c:ptCount val="1"/>
                <c:pt idx="0">
                  <c:v>Обща дължина на нови или подобрени линии на обществения транспорт (км)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F87-4F83-BB2F-AB6E94794598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F87-4F83-BB2F-AB6E9479459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Индикатори!$C$18:$E$18</c:f>
              <c:strCache>
                <c:ptCount val="3"/>
                <c:pt idx="0">
                  <c:v>Постигнати резултати 12.01.2021 г.</c:v>
                </c:pt>
                <c:pt idx="1">
                  <c:v>Постигнати резултати 25.11.2021 г.</c:v>
                </c:pt>
                <c:pt idx="2">
                  <c:v>Крайна цел 2023 г.</c:v>
                </c:pt>
              </c:strCache>
            </c:strRef>
          </c:cat>
          <c:val>
            <c:numRef>
              <c:f>Индикатори!$C$19:$E$19</c:f>
              <c:numCache>
                <c:formatCode>General</c:formatCode>
                <c:ptCount val="3"/>
                <c:pt idx="0">
                  <c:v>30.759999999999998</c:v>
                </c:pt>
                <c:pt idx="1">
                  <c:v>182.45999999999998</c:v>
                </c:pt>
                <c:pt idx="2">
                  <c:v>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87-4F83-BB2F-AB6E947945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1099563216"/>
        <c:axId val="1099559888"/>
        <c:axId val="0"/>
      </c:bar3DChart>
      <c:catAx>
        <c:axId val="1099563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1099559888"/>
        <c:crosses val="autoZero"/>
        <c:auto val="1"/>
        <c:lblAlgn val="ctr"/>
        <c:lblOffset val="100"/>
        <c:noMultiLvlLbl val="0"/>
      </c:catAx>
      <c:valAx>
        <c:axId val="109955988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99563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bg-BG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Грижи за децата и образование: Капацитет на подпомогнатата инфраструктура, предназначена за грижи за децата или </a:t>
            </a:r>
            <a:r>
              <a:rPr lang="ru-RU" dirty="0" smtClean="0"/>
              <a:t>образование</a:t>
            </a:r>
            <a:r>
              <a:rPr lang="en-US" dirty="0" smtClean="0"/>
              <a:t> (</a:t>
            </a:r>
            <a:r>
              <a:rPr lang="bg-BG" dirty="0" smtClean="0"/>
              <a:t>бр.)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5674759405074367"/>
          <c:y val="0.28680555555555554"/>
          <c:w val="0.49880796150481188"/>
          <c:h val="0.6530092592592592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Индикатори!$B$7</c:f>
              <c:strCache>
                <c:ptCount val="1"/>
                <c:pt idx="0">
                  <c:v>Грижи за децата и образование: Капацитет на подпомогнатата инфраструктура, предназначена за грижи за децата или образование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round/>
            </a:ln>
            <a:effectLst/>
            <a:sp3d contourW="9525">
              <a:contourClr>
                <a:schemeClr val="tx1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round/>
              </a:ln>
              <a:effectLst/>
              <a:sp3d contourW="9525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891-40C5-AD04-A7898A250D56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 w="9525" cap="flat" cmpd="sng" algn="ctr">
                <a:solidFill>
                  <a:schemeClr val="tx1"/>
                </a:solidFill>
                <a:round/>
              </a:ln>
              <a:effectLst/>
              <a:sp3d contourW="9525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891-40C5-AD04-A7898A250D56}"/>
              </c:ext>
            </c:extLst>
          </c:dPt>
          <c:dLbls>
            <c:dLbl>
              <c:idx val="0"/>
              <c:layout>
                <c:manualLayout>
                  <c:x val="3.333333333333322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891-40C5-AD04-A7898A250D56}"/>
                </c:ext>
              </c:extLst>
            </c:dLbl>
            <c:dLbl>
              <c:idx val="1"/>
              <c:layout>
                <c:manualLayout>
                  <c:x val="3.0555555555555555E-2"/>
                  <c:y val="-9.25925925925934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891-40C5-AD04-A7898A250D56}"/>
                </c:ext>
              </c:extLst>
            </c:dLbl>
            <c:dLbl>
              <c:idx val="2"/>
              <c:layout>
                <c:manualLayout>
                  <c:x val="3.055555555555555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891-40C5-AD04-A7898A250D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Индикатори!$C$6:$E$6</c:f>
              <c:strCache>
                <c:ptCount val="3"/>
                <c:pt idx="0">
                  <c:v>Постигнати резултати 12.01.2021 г.</c:v>
                </c:pt>
                <c:pt idx="1">
                  <c:v>Постигнати резултати 25.11.2021 г.</c:v>
                </c:pt>
                <c:pt idx="2">
                  <c:v>Крайна цел 2023 г.</c:v>
                </c:pt>
              </c:strCache>
            </c:strRef>
          </c:cat>
          <c:val>
            <c:numRef>
              <c:f>Индикатори!$C$7:$E$7</c:f>
              <c:numCache>
                <c:formatCode>#,##0</c:formatCode>
                <c:ptCount val="3"/>
                <c:pt idx="0">
                  <c:v>69235</c:v>
                </c:pt>
                <c:pt idx="1">
                  <c:v>94779</c:v>
                </c:pt>
                <c:pt idx="2">
                  <c:v>118794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891-40C5-AD04-A7898A250D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12166800"/>
        <c:axId val="1012167216"/>
        <c:axId val="0"/>
      </c:bar3DChart>
      <c:catAx>
        <c:axId val="1012166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1012167216"/>
        <c:crosses val="autoZero"/>
        <c:auto val="1"/>
        <c:lblAlgn val="ctr"/>
        <c:lblOffset val="100"/>
        <c:noMultiLvlLbl val="0"/>
      </c:catAx>
      <c:valAx>
        <c:axId val="101216721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rgbClr val="C00000"/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012166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bg-BG" dirty="0"/>
              <a:t>Рехабилитирани социални жилища в градските </a:t>
            </a:r>
            <a:r>
              <a:rPr lang="bg-BG" dirty="0" smtClean="0"/>
              <a:t>райони (бр.)</a:t>
            </a:r>
            <a:endParaRPr lang="bg-BG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bg-BG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Индикатори!$B$30</c:f>
              <c:strCache>
                <c:ptCount val="1"/>
                <c:pt idx="0">
                  <c:v>Рехабилитирани жилища в градските райони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D4-4120-A63A-23388B7E4DCB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4D4-4120-A63A-23388B7E4DC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4D4-4120-A63A-23388B7E4D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Индикатори!$C$29:$E$29</c:f>
              <c:strCache>
                <c:ptCount val="3"/>
                <c:pt idx="0">
                  <c:v>Постигнати резултати 12.01.2021 г.</c:v>
                </c:pt>
                <c:pt idx="1">
                  <c:v>Постигнати резултати 25.11.2021 г.</c:v>
                </c:pt>
                <c:pt idx="2">
                  <c:v>Крайна цел 2023 г.</c:v>
                </c:pt>
              </c:strCache>
            </c:strRef>
          </c:cat>
          <c:val>
            <c:numRef>
              <c:f>Индикатори!$C$30:$E$30</c:f>
              <c:numCache>
                <c:formatCode>General</c:formatCode>
                <c:ptCount val="3"/>
                <c:pt idx="0">
                  <c:v>232</c:v>
                </c:pt>
                <c:pt idx="1">
                  <c:v>329</c:v>
                </c:pt>
                <c:pt idx="2">
                  <c:v>632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4D4-4120-A63A-23388B7E4D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02035568"/>
        <c:axId val="1102026416"/>
      </c:barChart>
      <c:catAx>
        <c:axId val="1102035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1102026416"/>
        <c:crosses val="autoZero"/>
        <c:auto val="1"/>
        <c:lblAlgn val="ctr"/>
        <c:lblOffset val="100"/>
        <c:noMultiLvlLbl val="0"/>
      </c:catAx>
      <c:valAx>
        <c:axId val="1102026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1102035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92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  <a:scene3d>
        <a:camera prst="orthographicFront"/>
        <a:lightRig rig="threePt" dir="t"/>
      </a:scene3d>
      <a:sp3d prstMaterial="translucentPowder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  <a:ln>
        <a:solidFill>
          <a:schemeClr val="phClr">
            <a:lumMod val="7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0.65809</cdr:x>
      <cdr:y>0.47557</cdr:y>
    </cdr:from>
    <cdr:to>
      <cdr:x>0.94972</cdr:x>
      <cdr:y>0.67193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12159" y="2214573"/>
          <a:ext cx="266429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bg-BG" sz="1100" dirty="0"/>
        </a:p>
      </cdr:txBody>
    </cdr:sp>
  </cdr:relSizeAnchor>
  <cdr:relSizeAnchor xmlns:cdr="http://schemas.openxmlformats.org/drawingml/2006/chartDrawing">
    <cdr:from>
      <cdr:x>0.53085</cdr:x>
      <cdr:y>0.18177</cdr:y>
    </cdr:from>
    <cdr:to>
      <cdr:x>0.92796</cdr:x>
      <cdr:y>0.25447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849781" y="846421"/>
          <a:ext cx="3627917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bg-BG" sz="1600" b="1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Разплатени на ниво ОПРР: 19,2% </a:t>
          </a:r>
          <a:endParaRPr lang="bg-BG" sz="1600" b="1" u="sng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0.60291</cdr:x>
      <cdr:y>0.17111</cdr:y>
    </cdr:from>
    <cdr:to>
      <cdr:x>0.9576</cdr:x>
      <cdr:y>0.29944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508103" y="864097"/>
          <a:ext cx="3240360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bg-BG" sz="1100" dirty="0"/>
        </a:p>
      </cdr:txBody>
    </cdr:sp>
  </cdr:relSizeAnchor>
  <cdr:relSizeAnchor xmlns:cdr="http://schemas.openxmlformats.org/drawingml/2006/chartDrawing">
    <cdr:from>
      <cdr:x>0.65021</cdr:x>
      <cdr:y>0.35647</cdr:y>
    </cdr:from>
    <cdr:to>
      <cdr:x>0.91031</cdr:x>
      <cdr:y>0.53754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940151" y="1800201"/>
          <a:ext cx="237626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bg-BG" sz="1100" dirty="0"/>
        </a:p>
      </cdr:txBody>
    </cdr:sp>
  </cdr:relSizeAnchor>
  <cdr:relSizeAnchor xmlns:cdr="http://schemas.openxmlformats.org/drawingml/2006/chartDrawing">
    <cdr:from>
      <cdr:x>0.59503</cdr:x>
      <cdr:y>0.14259</cdr:y>
    </cdr:from>
    <cdr:to>
      <cdr:x>0.9576</cdr:x>
      <cdr:y>0.32366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436095" y="720081"/>
          <a:ext cx="331236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bg-BG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Разплатени от ФГР Север: 17,7%</a:t>
          </a:r>
          <a:endParaRPr lang="bg-BG" sz="16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0.6575</cdr:x>
      <cdr:y>0.36912</cdr:y>
    </cdr:from>
    <cdr:to>
      <cdr:x>0.7575</cdr:x>
      <cdr:y>0.54848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12159" y="18818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bg-BG" sz="1100" dirty="0"/>
        </a:p>
      </cdr:txBody>
    </cdr:sp>
  </cdr:relSizeAnchor>
  <cdr:relSizeAnchor xmlns:cdr="http://schemas.openxmlformats.org/drawingml/2006/chartDrawing">
    <cdr:from>
      <cdr:x>0.53038</cdr:x>
      <cdr:y>0.14313</cdr:y>
    </cdr:from>
    <cdr:to>
      <cdr:x>0.63038</cdr:x>
      <cdr:y>0.32249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849781" y="7297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bg-BG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Разплатени средства от ФГР Юг: 13,9%</a:t>
          </a:r>
          <a:endParaRPr lang="bg-BG" sz="16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0.44996</cdr:x>
      <cdr:y>0.16691</cdr:y>
    </cdr:from>
    <cdr:to>
      <cdr:x>0.55004</cdr:x>
      <cdr:y>0.345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10706" y="85696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bg-BG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Разплатени средства от ФГР София: 14,3%</a:t>
          </a:r>
          <a:endParaRPr lang="bg-BG" sz="16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C5132-FFA3-4B02-9F09-22FCF40EFA74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C20D7-F8F1-4196-9585-26F31AFC85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E42C9-243F-4DC5-AFF6-9D56B5FA9D63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EC444-603B-4F09-9A06-5917518DD9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154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956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864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666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779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5816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4257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464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1660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89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86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3958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6078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874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9794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3528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Wingdings" panose="05000000000000000000" pitchFamily="2" charset="2"/>
              <a:buNone/>
            </a:pP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2081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1286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1743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879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4948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20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bg-B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039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774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673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507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737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Wingdings" panose="05000000000000000000" pitchFamily="2" charset="2"/>
              <a:buNone/>
            </a:pPr>
            <a:endParaRPr lang="bg-B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971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579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/>
          <p:cNvSpPr/>
          <p:nvPr/>
        </p:nvSpPr>
        <p:spPr bwMode="invGray">
          <a:xfrm>
            <a:off x="0" y="3936697"/>
            <a:ext cx="9144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2" y="4114800"/>
            <a:ext cx="7886699" cy="1158446"/>
          </a:xfrm>
        </p:spPr>
        <p:txBody>
          <a:bodyPr anchor="b">
            <a:normAutofit/>
          </a:bodyPr>
          <a:lstStyle>
            <a:lvl1pPr algn="l">
              <a:defRPr sz="2925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2" y="5338170"/>
            <a:ext cx="7886699" cy="47483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accent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6270" y="365125"/>
            <a:ext cx="120015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4008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3276600"/>
            <a:ext cx="9144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3"/>
            <a:ext cx="7200900" cy="1838519"/>
          </a:xfrm>
        </p:spPr>
        <p:txBody>
          <a:bodyPr anchor="b">
            <a:normAutofit/>
          </a:bodyPr>
          <a:lstStyle>
            <a:lvl1pPr>
              <a:defRPr sz="2925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936" y="5340096"/>
            <a:ext cx="7200900" cy="4754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350">
                <a:solidFill>
                  <a:schemeClr val="bg1"/>
                </a:solidFill>
              </a:defRPr>
            </a:lvl1pPr>
            <a:lvl2pPr marL="257175" indent="0">
              <a:buNone/>
              <a:defRPr sz="1125"/>
            </a:lvl2pPr>
            <a:lvl3pPr marL="514350" indent="0">
              <a:buNone/>
              <a:defRPr sz="1013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452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771900" cy="4351338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825625"/>
            <a:ext cx="3771900" cy="4351338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828800"/>
            <a:ext cx="37719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563"/>
              </a:spcBef>
              <a:buNone/>
              <a:defRPr sz="1125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14603"/>
            <a:ext cx="3771900" cy="3675063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4641" y="1828800"/>
            <a:ext cx="37719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563"/>
              </a:spcBef>
              <a:buNone/>
              <a:defRPr sz="1125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4641" y="2514603"/>
            <a:ext cx="3771900" cy="3675063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1524000"/>
            <a:ext cx="2571750" cy="1905000"/>
          </a:xfrm>
        </p:spPr>
        <p:txBody>
          <a:bodyPr anchor="b">
            <a:normAutofit/>
          </a:bodyPr>
          <a:lstStyle>
            <a:lvl1pPr>
              <a:defRPr sz="191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4800600" cy="5257800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0" y="3581400"/>
            <a:ext cx="2571750" cy="1828800"/>
          </a:xfrm>
        </p:spPr>
        <p:txBody>
          <a:bodyPr/>
          <a:lstStyle>
            <a:lvl1pPr marL="0" indent="0">
              <a:spcBef>
                <a:spcPts val="563"/>
              </a:spcBef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1527048"/>
            <a:ext cx="2571750" cy="1901952"/>
          </a:xfrm>
        </p:spPr>
        <p:txBody>
          <a:bodyPr anchor="b">
            <a:normAutofit/>
          </a:bodyPr>
          <a:lstStyle>
            <a:lvl1pPr>
              <a:defRPr sz="191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28648" y="685800"/>
            <a:ext cx="4800600" cy="5257800"/>
          </a:xfrm>
        </p:spPr>
        <p:txBody>
          <a:bodyPr/>
          <a:lstStyle>
            <a:lvl1pPr marL="0" indent="0" algn="ctr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2" y="3581400"/>
            <a:ext cx="2571749" cy="1828800"/>
          </a:xfrm>
        </p:spPr>
        <p:txBody>
          <a:bodyPr/>
          <a:lstStyle>
            <a:lvl1pPr marL="0" indent="0">
              <a:spcBef>
                <a:spcPts val="563"/>
              </a:spcBef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1" y="6492239"/>
            <a:ext cx="9141619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85751" y="6549718"/>
            <a:ext cx="6331619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19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7264454" y="6549718"/>
            <a:ext cx="1250895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19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0FE2824-C2A0-4931-BB32-60B24BDBB3CC}" type="datetimeFigureOut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1" y="6549718"/>
            <a:ext cx="33477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19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13333A4-2EF1-4B79-B68C-AB20E66B48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1913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1013"/>
        </a:spcBef>
        <a:buClr>
          <a:schemeClr val="accent1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indent="-128588" algn="l" defTabSz="514350" rtl="0" eaLnBrk="1" latinLnBrk="0" hangingPunct="1">
        <a:lnSpc>
          <a:spcPct val="90000"/>
        </a:lnSpc>
        <a:spcBef>
          <a:spcPts val="563"/>
        </a:spcBef>
        <a:buClr>
          <a:schemeClr val="accent1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indent="-102870" algn="l" defTabSz="51435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indent="-102870" algn="l" defTabSz="51435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4pPr>
      <a:lvl5pPr marL="642938" indent="-102870" algn="l" defTabSz="51435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5pPr>
      <a:lvl6pPr marL="771525" indent="-102870" algn="l" defTabSz="51435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6pPr>
      <a:lvl7pPr marL="900113" indent="-102870" algn="l" defTabSz="51435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" indent="-102870" algn="l" defTabSz="51435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indent="-102870" algn="l" defTabSz="51435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3.jpe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3.jpe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3.jpe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image" Target="../media/image3.jpeg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image" Target="../media/image3.jpeg"/><Relationship Id="rId7" Type="http://schemas.openxmlformats.org/officeDocument/2006/relationships/chart" Target="../charts/chart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image" Target="../media/image3.jpeg"/><Relationship Id="rId7" Type="http://schemas.openxmlformats.org/officeDocument/2006/relationships/chart" Target="../charts/chart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10.jpeg"/><Relationship Id="rId4" Type="http://schemas.openxmlformats.org/officeDocument/2006/relationships/image" Target="../media/image6.png"/><Relationship Id="rId9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chart" Target="../charts/chart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image" Target="../media/image3.jpeg"/><Relationship Id="rId7" Type="http://schemas.openxmlformats.org/officeDocument/2006/relationships/chart" Target="../charts/chart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chart" Target="../charts/chart2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3.xml"/><Relationship Id="rId3" Type="http://schemas.openxmlformats.org/officeDocument/2006/relationships/image" Target="../media/image3.jpeg"/><Relationship Id="rId7" Type="http://schemas.openxmlformats.org/officeDocument/2006/relationships/chart" Target="../charts/chart2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chart" Target="../charts/chart2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3.jpeg"/><Relationship Id="rId9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ОПЕРАТИВНА ПРОГРАМА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«РЕГИОНИ В РАСТЕЖ» 2014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2 декември 2021 г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.,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. Бургас, Културен дом на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Нефтохимика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88" y="33114"/>
            <a:ext cx="1444625" cy="116363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2554" y="122490"/>
            <a:ext cx="712699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2047875" algn="l"/>
              </a:tabLst>
            </a:pPr>
            <a:r>
              <a:rPr lang="bg-BG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ДЕВЕТНАДЕСЕТО  ЗАСЕДАНИЕ НА</a:t>
            </a:r>
            <a:endParaRPr lang="bg-BG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2047875" algn="l"/>
              </a:tabLst>
            </a:pPr>
            <a:r>
              <a:rPr lang="bg-BG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КОМИТЕТА ЗА </a:t>
            </a:r>
            <a:r>
              <a:rPr lang="bg-BG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НАБЛЮДЕНИЕ</a:t>
            </a:r>
            <a:endParaRPr lang="bg-BG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975" y="1772816"/>
            <a:ext cx="8854052" cy="830997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g-BG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АКТУАЛНО СЪСТОЯНИЕ НА ОПЕРАТИВНА ПРОГРАМА </a:t>
            </a:r>
          </a:p>
          <a:p>
            <a:pPr algn="ctr"/>
            <a:r>
              <a:rPr lang="bg-BG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„РЕГИОНИ В РАСТЕЖ“ 2014-2020 Г. </a:t>
            </a:r>
            <a:endParaRPr lang="bg-BG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7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5" name="Straight Connector 154"/>
          <p:cNvCxnSpPr/>
          <p:nvPr/>
        </p:nvCxnSpPr>
        <p:spPr>
          <a:xfrm>
            <a:off x="326041" y="6005298"/>
            <a:ext cx="8494431" cy="3012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162" name="Group 161"/>
          <p:cNvGrpSpPr/>
          <p:nvPr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163" name="Rectangle 162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013" b="1" i="0" u="none" strike="noStrike" kern="1200" cap="none" spc="0" normalizeH="0" baseline="0" noProof="0" dirty="0">
                <a:ln>
                  <a:noFill/>
                </a:ln>
                <a:solidFill>
                  <a:srgbClr val="3D37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64" name="Straight Connector 163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5" name="Picture 164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0" t="17450" r="11151" b="21651"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</p:grpSp>
      <p:sp>
        <p:nvSpPr>
          <p:cNvPr id="167" name="Rectangle 166"/>
          <p:cNvSpPr/>
          <p:nvPr/>
        </p:nvSpPr>
        <p:spPr>
          <a:xfrm>
            <a:off x="720931" y="6364586"/>
            <a:ext cx="82577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1050" b="1" dirty="0">
                <a:solidFill>
                  <a:srgbClr val="3D372E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допълнителна информация по отношение на актуалната степен на изпълнение на програмата може да посетете страницата на https://www.eufunds.bg/</a:t>
            </a:r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3114"/>
            <a:ext cx="1395461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itle 2"/>
          <p:cNvSpPr>
            <a:spLocks noGrp="1"/>
          </p:cNvSpPr>
          <p:nvPr>
            <p:ph type="title"/>
          </p:nvPr>
        </p:nvSpPr>
        <p:spPr>
          <a:xfrm>
            <a:off x="493761" y="-240788"/>
            <a:ext cx="7886700" cy="1145224"/>
          </a:xfrm>
        </p:spPr>
        <p:txBody>
          <a:bodyPr>
            <a:normAutofit/>
          </a:bodyPr>
          <a:lstStyle/>
          <a:p>
            <a:pPr algn="ctr"/>
            <a:r>
              <a:rPr lang="bg-BG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НАПРЕДЪК В ИЗПЪЛНЕНИЕТО НА ИНДИКАТОРИТЕ</a:t>
            </a:r>
            <a:r>
              <a:rPr lang="bg-BG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1 „Устойчиво и интегрирано градско развитие“</a:t>
            </a:r>
            <a:br>
              <a:rPr lang="bg-BG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Енергийна ефективност </a:t>
            </a:r>
            <a:endParaRPr lang="bg-BG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7321624"/>
              </p:ext>
            </p:extLst>
          </p:nvPr>
        </p:nvGraphicFramePr>
        <p:xfrm>
          <a:off x="685728" y="1046477"/>
          <a:ext cx="4213551" cy="2470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610306"/>
              </p:ext>
            </p:extLst>
          </p:nvPr>
        </p:nvGraphicFramePr>
        <p:xfrm>
          <a:off x="5004048" y="1182546"/>
          <a:ext cx="4102975" cy="2011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7712056"/>
              </p:ext>
            </p:extLst>
          </p:nvPr>
        </p:nvGraphicFramePr>
        <p:xfrm>
          <a:off x="347424" y="4228782"/>
          <a:ext cx="5592728" cy="1690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93761" y="3451121"/>
            <a:ext cx="4428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Степен на изпълнение м. януари 2021 - 89%  </a:t>
            </a:r>
          </a:p>
          <a:p>
            <a:r>
              <a:rPr lang="bg-BG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Степен на изпълнение м. ноември 2021- 102%</a:t>
            </a:r>
            <a:endParaRPr lang="bg-BG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2872" y="3431660"/>
            <a:ext cx="4642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Степен на изпълнение м. януари 2021 – 98,1% </a:t>
            </a:r>
          </a:p>
          <a:p>
            <a:r>
              <a:rPr lang="bg-BG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Степен на изпълнение м. ноември 2021- 109,6%</a:t>
            </a:r>
            <a:endParaRPr lang="bg-BG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42069" y="4556542"/>
            <a:ext cx="26743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Степен на изпълнение м. януари 2021 -  79,4%</a:t>
            </a:r>
          </a:p>
          <a:p>
            <a:endParaRPr lang="bg-BG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Степен на изпълнение м. ноември 2021- 91,9%</a:t>
            </a:r>
            <a:endParaRPr lang="bg-BG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58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13" name="Rectangle 12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013" b="1" i="0" u="none" strike="noStrike" kern="1200" cap="none" spc="0" normalizeH="0" baseline="0" noProof="0" dirty="0">
                <a:ln>
                  <a:noFill/>
                </a:ln>
                <a:solidFill>
                  <a:srgbClr val="3D37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0" t="17450" r="11151" b="21651"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720931" y="6364586"/>
            <a:ext cx="82577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bg-BG" sz="1050" b="1" dirty="0" smtClean="0">
                <a:solidFill>
                  <a:srgbClr val="3D372E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допълнителна информация по отношение на актуалната степен на изпълнение на програмата може да посетете страницата на https://www.eufunds.bg/</a:t>
            </a:r>
            <a:endParaRPr lang="bg-BG" sz="1050" b="1" dirty="0">
              <a:solidFill>
                <a:srgbClr val="3D372E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88" y="33114"/>
            <a:ext cx="14446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65696" y="-73179"/>
            <a:ext cx="7886700" cy="1145224"/>
          </a:xfrm>
        </p:spPr>
        <p:txBody>
          <a:bodyPr>
            <a:normAutofit/>
          </a:bodyPr>
          <a:lstStyle/>
          <a:p>
            <a:pPr algn="ctr"/>
            <a:r>
              <a:rPr lang="bg-BG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НАПРЕДЪК В ИЗПЪЛНЕНИЕТО НА ИНДИКАТОРИТЕ</a:t>
            </a:r>
            <a:r>
              <a:rPr lang="bg-BG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1 „Устойчиво и интегрирано градско развитие“</a:t>
            </a:r>
            <a:br>
              <a:rPr lang="bg-BG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градска среда и градски транспорт </a:t>
            </a:r>
            <a:endParaRPr lang="bg-BG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7433723"/>
              </p:ext>
            </p:extLst>
          </p:nvPr>
        </p:nvGraphicFramePr>
        <p:xfrm>
          <a:off x="107504" y="1269931"/>
          <a:ext cx="4824536" cy="2375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Right Arrow 1"/>
          <p:cNvSpPr/>
          <p:nvPr/>
        </p:nvSpPr>
        <p:spPr>
          <a:xfrm>
            <a:off x="4644008" y="2276872"/>
            <a:ext cx="576064" cy="21602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2916401"/>
              </p:ext>
            </p:extLst>
          </p:nvPr>
        </p:nvGraphicFramePr>
        <p:xfrm>
          <a:off x="5220072" y="3499837"/>
          <a:ext cx="3923928" cy="2507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8" name="Right Arrow 17"/>
          <p:cNvSpPr/>
          <p:nvPr/>
        </p:nvSpPr>
        <p:spPr>
          <a:xfrm rot="10800000">
            <a:off x="4499992" y="4702731"/>
            <a:ext cx="576064" cy="21602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20" name="TextBox 19"/>
          <p:cNvSpPr txBox="1"/>
          <p:nvPr/>
        </p:nvSpPr>
        <p:spPr>
          <a:xfrm>
            <a:off x="5580112" y="1772816"/>
            <a:ext cx="34563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Степен на изпълнение м. януари 2021 -  61,5%</a:t>
            </a:r>
          </a:p>
          <a:p>
            <a:endParaRPr lang="bg-BG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Степен на изпълнение м. ноември 2021- 87,4%</a:t>
            </a:r>
            <a:endParaRPr lang="bg-BG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8439" y="4333980"/>
            <a:ext cx="36115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Степен на изпълнение м. януари 2021 - </a:t>
            </a:r>
          </a:p>
          <a:p>
            <a:r>
              <a:rPr lang="bg-BG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7%</a:t>
            </a:r>
          </a:p>
          <a:p>
            <a:endParaRPr lang="bg-BG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Степен на изпълнение м. ноември 2021- 41,8%</a:t>
            </a:r>
            <a:endParaRPr lang="bg-BG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66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13" name="Rectangle 12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013" b="1" i="0" u="none" strike="noStrike" kern="1200" cap="none" spc="0" normalizeH="0" baseline="0" noProof="0" dirty="0">
                <a:ln>
                  <a:noFill/>
                </a:ln>
                <a:solidFill>
                  <a:srgbClr val="3D37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0" t="17450" r="11151" b="21651"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720931" y="6364586"/>
            <a:ext cx="82577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bg-BG" sz="1050" b="1" dirty="0" smtClean="0">
                <a:solidFill>
                  <a:srgbClr val="3D372E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допълнителна информация по отношение на актуалната степен на изпълнение на програмата може да посетете страницата на https://www.eufunds.bg/</a:t>
            </a:r>
            <a:endParaRPr lang="bg-BG" sz="1050" b="1" dirty="0">
              <a:solidFill>
                <a:srgbClr val="3D372E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88" y="33114"/>
            <a:ext cx="14446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65696" y="-73179"/>
            <a:ext cx="7886700" cy="1145224"/>
          </a:xfrm>
        </p:spPr>
        <p:txBody>
          <a:bodyPr>
            <a:normAutofit/>
          </a:bodyPr>
          <a:lstStyle/>
          <a:p>
            <a:pPr algn="ctr"/>
            <a:r>
              <a:rPr lang="bg-BG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НАПРЕДЪК В ИЗПЪЛНЕНИЕТО НА ИНДИКАТОРИТЕ</a:t>
            </a:r>
            <a:r>
              <a:rPr lang="bg-BG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1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1 „Устойчиво и интегрирано градско развитие“</a:t>
            </a:r>
            <a:br>
              <a:rPr lang="bg-BG" sz="1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1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образователна инфраструктура и социални жилища</a:t>
            </a:r>
            <a:endParaRPr lang="bg-BG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2803160"/>
              </p:ext>
            </p:extLst>
          </p:nvPr>
        </p:nvGraphicFramePr>
        <p:xfrm>
          <a:off x="251520" y="1269931"/>
          <a:ext cx="4563341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0100062"/>
              </p:ext>
            </p:extLst>
          </p:nvPr>
        </p:nvGraphicFramePr>
        <p:xfrm>
          <a:off x="4572000" y="3429000"/>
          <a:ext cx="4580659" cy="2599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Notched Right Arrow 1"/>
          <p:cNvSpPr/>
          <p:nvPr/>
        </p:nvSpPr>
        <p:spPr>
          <a:xfrm>
            <a:off x="5004048" y="2451031"/>
            <a:ext cx="648072" cy="329897"/>
          </a:xfrm>
          <a:prstGeom prst="notchedRightArrow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20" name="Notched Right Arrow 19"/>
          <p:cNvSpPr/>
          <p:nvPr/>
        </p:nvSpPr>
        <p:spPr>
          <a:xfrm rot="10800000">
            <a:off x="3882471" y="4798437"/>
            <a:ext cx="750630" cy="344576"/>
          </a:xfrm>
          <a:prstGeom prst="notchedRightArrow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22" name="TextBox 21"/>
          <p:cNvSpPr txBox="1"/>
          <p:nvPr/>
        </p:nvSpPr>
        <p:spPr>
          <a:xfrm>
            <a:off x="5653751" y="1935413"/>
            <a:ext cx="34563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Степен на изпълнение м. януари 2021 -  58,3 %</a:t>
            </a:r>
          </a:p>
          <a:p>
            <a:endParaRPr lang="bg-BG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Степен на изпълнение м. ноември 2021- 79,8%</a:t>
            </a:r>
            <a:endParaRPr lang="bg-BG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9335" y="4348660"/>
            <a:ext cx="34563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Степен на изпълнение м. януари 2021 -  36,7%</a:t>
            </a:r>
          </a:p>
          <a:p>
            <a:endParaRPr lang="bg-BG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Степен на изпълнение м. ноември 2021- 52,1%</a:t>
            </a:r>
            <a:endParaRPr lang="bg-BG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40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-71964" y="6343166"/>
            <a:ext cx="9144000" cy="548680"/>
            <a:chOff x="0" y="6309320"/>
            <a:chExt cx="9144000" cy="548680"/>
          </a:xfrm>
        </p:grpSpPr>
        <p:sp>
          <p:nvSpPr>
            <p:cNvPr id="13" name="Rectangle 12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013" b="1" i="0" u="none" strike="noStrike" kern="1200" cap="none" spc="0" normalizeH="0" baseline="0" noProof="0" dirty="0">
                <a:ln>
                  <a:noFill/>
                </a:ln>
                <a:solidFill>
                  <a:srgbClr val="3D37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0" t="17450" r="11151" b="21651"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701122" y="6436736"/>
            <a:ext cx="82577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bg-BG" sz="1050" b="1" dirty="0" smtClean="0">
                <a:solidFill>
                  <a:srgbClr val="3D372E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допълнителна информация по отношение на актуалната степен на изпълнение на програмата може да посетете страницата на https://www.eufunds.bg/</a:t>
            </a:r>
            <a:endParaRPr lang="bg-BG" sz="1050" b="1" dirty="0">
              <a:solidFill>
                <a:srgbClr val="3D372E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88" y="33114"/>
            <a:ext cx="14446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1276697" y="-63156"/>
            <a:ext cx="6264696" cy="1145224"/>
          </a:xfrm>
        </p:spPr>
        <p:txBody>
          <a:bodyPr>
            <a:normAutofit/>
          </a:bodyPr>
          <a:lstStyle/>
          <a:p>
            <a:pPr algn="ctr"/>
            <a:r>
              <a:rPr lang="bg-BG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НАПРЕДЪК В ИЗПЪЛНЕНИЕТО НА ИНДИКАТОРИТЕ</a:t>
            </a:r>
            <a:r>
              <a:rPr lang="bg-BG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2 „Подкрепа за енергийна ефективност в опорни центрове в периферните райони“</a:t>
            </a:r>
            <a:endParaRPr lang="bg-BG" sz="1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0237294"/>
              </p:ext>
            </p:extLst>
          </p:nvPr>
        </p:nvGraphicFramePr>
        <p:xfrm>
          <a:off x="19486" y="1083567"/>
          <a:ext cx="4932040" cy="1923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0873277"/>
              </p:ext>
            </p:extLst>
          </p:nvPr>
        </p:nvGraphicFramePr>
        <p:xfrm>
          <a:off x="66642" y="2853687"/>
          <a:ext cx="4896543" cy="1511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144396"/>
              </p:ext>
            </p:extLst>
          </p:nvPr>
        </p:nvGraphicFramePr>
        <p:xfrm>
          <a:off x="5056827" y="4365104"/>
          <a:ext cx="4015209" cy="2022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Chevron 1"/>
          <p:cNvSpPr/>
          <p:nvPr/>
        </p:nvSpPr>
        <p:spPr>
          <a:xfrm>
            <a:off x="4767787" y="1532769"/>
            <a:ext cx="556640" cy="340616"/>
          </a:xfrm>
          <a:prstGeom prst="chevron">
            <a:avLst>
              <a:gd name="adj" fmla="val 43810"/>
            </a:avLst>
          </a:prstGeom>
          <a:solidFill>
            <a:srgbClr val="0C4CA4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4571461" y="3275703"/>
            <a:ext cx="556640" cy="340616"/>
          </a:xfrm>
          <a:prstGeom prst="chevron">
            <a:avLst>
              <a:gd name="adj" fmla="val 4381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 rot="10800000">
            <a:off x="4710754" y="5104608"/>
            <a:ext cx="556640" cy="340616"/>
          </a:xfrm>
          <a:prstGeom prst="chevron">
            <a:avLst>
              <a:gd name="adj" fmla="val 43810"/>
            </a:avLst>
          </a:prstGeom>
          <a:solidFill>
            <a:srgbClr val="00B05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82837" y="1283369"/>
            <a:ext cx="3363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Степен на изпълнение м. януари 2021 -  74,8 %</a:t>
            </a:r>
          </a:p>
          <a:p>
            <a:r>
              <a:rPr lang="bg-BG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Степен на изпълнение м. ноември 2021- 85,5%</a:t>
            </a:r>
            <a:endParaRPr lang="bg-BG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67394" y="2901311"/>
            <a:ext cx="40571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Степен на изпълнение м. януари 2021 -  90,1 %</a:t>
            </a:r>
          </a:p>
          <a:p>
            <a:endParaRPr lang="bg-BG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Степен на изпълнение м. ноември 2021- 99,4%</a:t>
            </a:r>
            <a:endParaRPr lang="bg-BG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3030" y="4911288"/>
            <a:ext cx="38849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Степен на изпълнение м. януари 2021 -  67 %</a:t>
            </a:r>
          </a:p>
          <a:p>
            <a:r>
              <a:rPr lang="bg-BG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Степен на изпълнение м. ноември 2021- 75,5%</a:t>
            </a:r>
            <a:endParaRPr lang="bg-BG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65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100000"/>
              </a:schemeClr>
            </a:gs>
            <a:gs pos="6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13" name="Rectangle 12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013" b="1" i="0" u="none" strike="noStrike" kern="1200" cap="none" spc="0" normalizeH="0" baseline="0" noProof="0" dirty="0">
                <a:ln>
                  <a:noFill/>
                </a:ln>
                <a:solidFill>
                  <a:srgbClr val="3D37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0" t="17450" r="11151" b="21651"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720931" y="6364586"/>
            <a:ext cx="82577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bg-BG" sz="1050" b="1" dirty="0" smtClean="0">
                <a:solidFill>
                  <a:srgbClr val="3D372E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допълнителна информация по отношение на актуалната степен на изпълнение на програмата може да посетете страницата на https://www.eufunds.bg/</a:t>
            </a:r>
            <a:endParaRPr lang="bg-BG" sz="1050" b="1" dirty="0">
              <a:solidFill>
                <a:srgbClr val="3D372E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99793" y="4824871"/>
            <a:ext cx="1898551" cy="427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endParaRPr lang="en-US" altLang="ko-KR" sz="1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9"/>
          <p:cNvSpPr/>
          <p:nvPr/>
        </p:nvSpPr>
        <p:spPr>
          <a:xfrm>
            <a:off x="1208141" y="4139679"/>
            <a:ext cx="439719" cy="41169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88" y="33114"/>
            <a:ext cx="14446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1276697" y="-63156"/>
            <a:ext cx="6264696" cy="1145224"/>
          </a:xfrm>
        </p:spPr>
        <p:txBody>
          <a:bodyPr>
            <a:normAutofit/>
          </a:bodyPr>
          <a:lstStyle/>
          <a:p>
            <a:pPr algn="ctr"/>
            <a:r>
              <a:rPr lang="bg-BG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НАПРЕДЪК В ИЗПЪЛНЕНИЕТО НА ИНДИКАТОРИТЕ</a:t>
            </a:r>
            <a:r>
              <a:rPr lang="bg-BG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g-BG" sz="1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20" y="4882662"/>
            <a:ext cx="40571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Степен на изпълнение м. януари 2021 -  34,5%</a:t>
            </a:r>
          </a:p>
          <a:p>
            <a:endParaRPr lang="bg-BG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Степен на изпълнение м. ноември 2021- 60,5%</a:t>
            </a:r>
            <a:endParaRPr lang="bg-BG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1326310"/>
            <a:ext cx="4149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400" dirty="0" smtClean="0">
                <a:solidFill>
                  <a:schemeClr val="accent5">
                    <a:lumMod val="75000"/>
                  </a:schemeClr>
                </a:solidFill>
              </a:rPr>
              <a:t>ПО 3 „Регионална образователна инфраструктура</a:t>
            </a:r>
            <a:endParaRPr lang="bg-BG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29134" y="1352157"/>
            <a:ext cx="4149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400" dirty="0" smtClean="0">
                <a:solidFill>
                  <a:schemeClr val="accent5">
                    <a:lumMod val="75000"/>
                  </a:schemeClr>
                </a:solidFill>
              </a:rPr>
              <a:t>ПО 4 „Регионална здравна инфраструктура</a:t>
            </a:r>
            <a:endParaRPr lang="bg-BG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98344" y="908720"/>
            <a:ext cx="0" cy="511256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  <a:scene3d>
            <a:camera prst="obliqueTopLeft"/>
            <a:lightRig rig="threePt" dir="t"/>
          </a:scene3d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2620540"/>
              </p:ext>
            </p:extLst>
          </p:nvPr>
        </p:nvGraphicFramePr>
        <p:xfrm>
          <a:off x="99191" y="1936411"/>
          <a:ext cx="4328793" cy="2519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2715845"/>
              </p:ext>
            </p:extLst>
          </p:nvPr>
        </p:nvGraphicFramePr>
        <p:xfrm>
          <a:off x="4829134" y="1849530"/>
          <a:ext cx="4176464" cy="2474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48064" y="4824871"/>
            <a:ext cx="38884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7030A0"/>
                </a:solidFill>
              </a:rPr>
              <a:t>Апарати за </a:t>
            </a:r>
            <a:r>
              <a:rPr lang="ru-RU" sz="1400" dirty="0" smtClean="0">
                <a:solidFill>
                  <a:srgbClr val="7030A0"/>
                </a:solidFill>
              </a:rPr>
              <a:t>белодробна вентилация за подпомагане на лечението </a:t>
            </a:r>
            <a:r>
              <a:rPr lang="ru-RU" sz="1400" dirty="0">
                <a:solidFill>
                  <a:srgbClr val="7030A0"/>
                </a:solidFill>
              </a:rPr>
              <a:t>на </a:t>
            </a:r>
            <a:r>
              <a:rPr lang="ru-RU" sz="1400" dirty="0" smtClean="0">
                <a:solidFill>
                  <a:srgbClr val="7030A0"/>
                </a:solidFill>
              </a:rPr>
              <a:t>COVID-19: </a:t>
            </a:r>
          </a:p>
          <a:p>
            <a:endParaRPr lang="bg-BG" sz="1400" dirty="0" smtClean="0">
              <a:solidFill>
                <a:srgbClr val="00B050"/>
              </a:solidFill>
            </a:endParaRPr>
          </a:p>
          <a:p>
            <a:r>
              <a:rPr lang="bg-BG" sz="1400" dirty="0" smtClean="0">
                <a:solidFill>
                  <a:srgbClr val="00B050"/>
                </a:solidFill>
              </a:rPr>
              <a:t>Верифицирани 190 апарата от заложена целева стойност от 453 апарат</a:t>
            </a:r>
            <a:r>
              <a:rPr lang="bg-BG" sz="1400" dirty="0">
                <a:solidFill>
                  <a:srgbClr val="00B050"/>
                </a:solidFill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391319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13" name="Rectangle 12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013" b="1" i="0" u="none" strike="noStrike" kern="1200" cap="none" spc="0" normalizeH="0" baseline="0" noProof="0" dirty="0">
                <a:ln>
                  <a:noFill/>
                </a:ln>
                <a:solidFill>
                  <a:srgbClr val="3D37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0" t="17450" r="11151" b="21651"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720931" y="6364586"/>
            <a:ext cx="82577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3D372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допълнителна информация по отношение на актуалната степен на изпълнение на програмата може да посетете страницата на https://www.eufunds.bg/</a:t>
            </a:r>
            <a:endParaRPr kumimoji="0" lang="bg-BG" sz="1050" b="1" i="0" u="none" strike="noStrike" kern="1200" cap="none" spc="0" normalizeH="0" baseline="0" noProof="0" dirty="0">
              <a:ln>
                <a:noFill/>
              </a:ln>
              <a:solidFill>
                <a:srgbClr val="3D372E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99793" y="4824871"/>
            <a:ext cx="1898551" cy="427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88" y="33114"/>
            <a:ext cx="14446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1276697" y="-63156"/>
            <a:ext cx="6264696" cy="1145224"/>
          </a:xfrm>
        </p:spPr>
        <p:txBody>
          <a:bodyPr>
            <a:normAutofit/>
          </a:bodyPr>
          <a:lstStyle/>
          <a:p>
            <a:pPr algn="ctr"/>
            <a:r>
              <a:rPr lang="bg-BG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НАПРЕДЪК В ИЗПЪЛНЕНИЕТО НА ИНДИКАТОРИТЕ</a:t>
            </a:r>
            <a:r>
              <a:rPr lang="bg-BG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1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5 „Регионална социална инфраструктура“</a:t>
            </a:r>
            <a:endParaRPr lang="bg-BG" sz="1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2387492"/>
              </p:ext>
            </p:extLst>
          </p:nvPr>
        </p:nvGraphicFramePr>
        <p:xfrm>
          <a:off x="-175655" y="1258134"/>
          <a:ext cx="4584700" cy="2360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6636644"/>
              </p:ext>
            </p:extLst>
          </p:nvPr>
        </p:nvGraphicFramePr>
        <p:xfrm>
          <a:off x="4466163" y="3304472"/>
          <a:ext cx="45815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88128" y="4680130"/>
            <a:ext cx="40571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Степен на изпълнение м. януари 2021 -  81,2%</a:t>
            </a:r>
          </a:p>
          <a:p>
            <a:endParaRPr lang="bg-BG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Степен на изпълнение м. ноември 2021- 100,3%</a:t>
            </a:r>
            <a:endParaRPr lang="bg-BG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49098" y="1881280"/>
            <a:ext cx="40571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Степен на изпълнение м. януари 2021 -  36,9%</a:t>
            </a:r>
          </a:p>
          <a:p>
            <a:endParaRPr lang="bg-BG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Степен на изпълнение м. ноември 2021- 54,2%</a:t>
            </a:r>
            <a:endParaRPr lang="bg-BG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otched Right Arrow 1"/>
          <p:cNvSpPr/>
          <p:nvPr/>
        </p:nvSpPr>
        <p:spPr>
          <a:xfrm>
            <a:off x="4171590" y="2309626"/>
            <a:ext cx="800819" cy="273970"/>
          </a:xfrm>
          <a:prstGeom prst="notchedRightArrow">
            <a:avLst/>
          </a:prstGeom>
          <a:solidFill>
            <a:srgbClr val="0070C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000" dirty="0"/>
          </a:p>
        </p:txBody>
      </p:sp>
      <p:sp>
        <p:nvSpPr>
          <p:cNvPr id="27" name="Notched Right Arrow 26"/>
          <p:cNvSpPr/>
          <p:nvPr/>
        </p:nvSpPr>
        <p:spPr>
          <a:xfrm rot="10800000">
            <a:off x="4013819" y="4786358"/>
            <a:ext cx="830441" cy="298825"/>
          </a:xfrm>
          <a:prstGeom prst="notchedRightArrow">
            <a:avLst/>
          </a:prstGeom>
          <a:solidFill>
            <a:srgbClr val="FF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8465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accent1">
                <a:lumMod val="96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13" name="Rectangle 12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013" b="1" i="0" u="none" strike="noStrike" kern="1200" cap="none" spc="0" normalizeH="0" baseline="0" noProof="0" dirty="0">
                <a:ln>
                  <a:noFill/>
                </a:ln>
                <a:solidFill>
                  <a:srgbClr val="3D37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0" t="17450" r="11151" b="21651"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720931" y="6364586"/>
            <a:ext cx="82577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3D372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допълнителна информация по отношение на актуалната степен на изпълнение на програмата може да посетете страницата на https://www.eufunds.bg/</a:t>
            </a:r>
            <a:endParaRPr kumimoji="0" lang="bg-BG" sz="1050" b="1" i="0" u="none" strike="noStrike" kern="1200" cap="none" spc="0" normalizeH="0" baseline="0" noProof="0" dirty="0">
              <a:ln>
                <a:noFill/>
              </a:ln>
              <a:solidFill>
                <a:srgbClr val="3D372E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99793" y="4824871"/>
            <a:ext cx="1898551" cy="427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88" y="33114"/>
            <a:ext cx="14446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1276697" y="-63156"/>
            <a:ext cx="6264696" cy="1145224"/>
          </a:xfrm>
        </p:spPr>
        <p:txBody>
          <a:bodyPr>
            <a:normAutofit/>
          </a:bodyPr>
          <a:lstStyle/>
          <a:p>
            <a:pPr algn="ctr"/>
            <a:r>
              <a:rPr lang="bg-BG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НАПРЕДЪК В ИЗПЪЛНЕНИЕТО НА ИНДИКАТОРИТЕ</a:t>
            </a:r>
            <a:r>
              <a:rPr lang="bg-BG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1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7 „Регионална пътна инфраструктура“</a:t>
            </a:r>
            <a:endParaRPr lang="bg-BG" sz="1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9722307"/>
              </p:ext>
            </p:extLst>
          </p:nvPr>
        </p:nvGraphicFramePr>
        <p:xfrm>
          <a:off x="-153430" y="1265000"/>
          <a:ext cx="4751774" cy="2596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210411" y="4790617"/>
            <a:ext cx="3785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Степен на изпълнение м. януари 2021 -  53,5%</a:t>
            </a:r>
          </a:p>
          <a:p>
            <a:endParaRPr lang="bg-BG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Степен на изпълнение м. ноември 2021- 66,9%</a:t>
            </a:r>
            <a:endParaRPr lang="bg-BG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35203" y="1342098"/>
            <a:ext cx="3424500" cy="336673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60" y="3861048"/>
            <a:ext cx="2601947" cy="238824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6" t="13647" r="23655"/>
          <a:stretch/>
        </p:blipFill>
        <p:spPr>
          <a:xfrm>
            <a:off x="2928988" y="3861047"/>
            <a:ext cx="2052228" cy="236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6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accent1">
                <a:lumMod val="96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13" name="Rectangle 12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013" b="1" i="0" u="none" strike="noStrike" kern="1200" cap="none" spc="0" normalizeH="0" baseline="0" noProof="0" dirty="0">
                <a:ln>
                  <a:noFill/>
                </a:ln>
                <a:solidFill>
                  <a:srgbClr val="3D37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0" t="17450" r="11151" b="21651"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720931" y="6364586"/>
            <a:ext cx="82577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3D372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допълнителна информация по отношение на актуалната степен на изпълнение на програмата може да посетете страницата на https://www.eufunds.bg/</a:t>
            </a:r>
            <a:endParaRPr kumimoji="0" lang="bg-BG" sz="1050" b="1" i="0" u="none" strike="noStrike" kern="1200" cap="none" spc="0" normalizeH="0" baseline="0" noProof="0" dirty="0">
              <a:ln>
                <a:noFill/>
              </a:ln>
              <a:solidFill>
                <a:srgbClr val="3D372E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99793" y="4824871"/>
            <a:ext cx="1898551" cy="427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88" y="33114"/>
            <a:ext cx="14446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1276697" y="-63156"/>
            <a:ext cx="6264696" cy="1145224"/>
          </a:xfrm>
        </p:spPr>
        <p:txBody>
          <a:bodyPr>
            <a:normAutofit/>
          </a:bodyPr>
          <a:lstStyle/>
          <a:p>
            <a:pPr algn="ctr"/>
            <a:r>
              <a:rPr lang="bg-BG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НАПРЕДЪК В ИЗПЪЛНЕНИЕТО НА ИНДИКАТОРИТЕ</a:t>
            </a:r>
            <a:r>
              <a:rPr lang="bg-BG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1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8 „Техническа помощ“</a:t>
            </a:r>
            <a:endParaRPr lang="bg-BG" sz="1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55679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П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одкрепата по тази ос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е насочена към повишаване на ефективността на Управляващия орган на ОПРР и на бенефициентите на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програмата.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Сключени 69 бюджетни линии с бенефициенти по ОПРР 2014-2020 – за 39-те големи общини и 28-те малки, както и с конкретни бенефициенти.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bg-BG" sz="18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4 бюджетни линии за нуждите на УО на ОПРР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/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Приключили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проекти по ПО8 – 31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бр.: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Бюджетни линии за бенефициенти по ПО 1–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4 бр.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/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Бюджетни </a:t>
            </a:r>
            <a:r>
              <a:rPr lang="ru-RU" dirty="0">
                <a:solidFill>
                  <a:srgbClr val="002060"/>
                </a:solidFill>
              </a:rPr>
              <a:t>линии за бенефициенти по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ПО2 – 25 бр.</a:t>
            </a:r>
            <a:endParaRPr kumimoji="0" lang="bg-BG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dirty="0" smtClean="0">
                <a:solidFill>
                  <a:srgbClr val="7030A0"/>
                </a:solidFill>
                <a:latin typeface="Century Schoolbook" panose="02040604050505020304"/>
              </a:rPr>
              <a:t>Индикатори: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7030A0"/>
                </a:solidFill>
              </a:rPr>
              <a:t>Стойност </a:t>
            </a:r>
            <a:r>
              <a:rPr lang="ru-RU" dirty="0">
                <a:solidFill>
                  <a:srgbClr val="7030A0"/>
                </a:solidFill>
              </a:rPr>
              <a:t>на индикатор „Обучени служители на бенефициентите (брой</a:t>
            </a:r>
            <a:r>
              <a:rPr lang="ru-RU" dirty="0" smtClean="0">
                <a:solidFill>
                  <a:srgbClr val="7030A0"/>
                </a:solidFill>
              </a:rPr>
              <a:t>)“ по сключени бюджетни линии </a:t>
            </a:r>
            <a:r>
              <a:rPr lang="ru-RU" dirty="0">
                <a:solidFill>
                  <a:srgbClr val="7030A0"/>
                </a:solidFill>
              </a:rPr>
              <a:t>– 1 646 бр. Постигната стойност 1 035 бр.</a:t>
            </a: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30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13" name="Rectangle 12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013" b="1" i="0" u="none" strike="noStrike" kern="1200" cap="none" spc="0" normalizeH="0" baseline="0" noProof="0" dirty="0">
                <a:ln>
                  <a:noFill/>
                </a:ln>
                <a:solidFill>
                  <a:srgbClr val="3D37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0" t="17450" r="11151" b="21651"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720931" y="6364586"/>
            <a:ext cx="82577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3D372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допълнителна информация по отношение на актуалната степен на изпълнение на програмата може да посетете страницата на https://www.eufunds.bg/</a:t>
            </a:r>
            <a:endParaRPr kumimoji="0" lang="bg-BG" sz="1050" b="1" i="0" u="none" strike="noStrike" kern="1200" cap="none" spc="0" normalizeH="0" baseline="0" noProof="0" dirty="0">
              <a:ln>
                <a:noFill/>
              </a:ln>
              <a:solidFill>
                <a:srgbClr val="3D372E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88" y="33114"/>
            <a:ext cx="14446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1259632" y="-63156"/>
            <a:ext cx="6281761" cy="1145224"/>
          </a:xfrm>
        </p:spPr>
        <p:txBody>
          <a:bodyPr>
            <a:normAutofit/>
          </a:bodyPr>
          <a:lstStyle/>
          <a:p>
            <a:pPr algn="ctr"/>
            <a:r>
              <a:rPr lang="bg-BG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ИЗПЪЛНЕНИЕ НА ГОЛЕМИ ПРОЕКТИ</a:t>
            </a:r>
            <a:br>
              <a:rPr lang="bg-BG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ОПРР 2014-2020</a:t>
            </a:r>
            <a:br>
              <a:rPr lang="bg-BG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„Интегриран столичен градски транспорт – фаза ІІ“ - бенефициент Столична община</a:t>
            </a:r>
            <a:endParaRPr lang="bg-BG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5967" y="1424099"/>
            <a:ext cx="845206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Реализирани дейности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Реконструкция </a:t>
            </a: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трамваен релсов път по ул. "Каменоделска" от кръстовището с бул. "К. Стоилов" до крайно трамвайно </a:t>
            </a:r>
            <a:r>
              <a:rPr 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ухо;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Доставка </a:t>
            </a: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13 броя нископодови съчленени трамвайни </a:t>
            </a:r>
            <a:r>
              <a:rPr 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мотриси;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6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Доставка </a:t>
            </a: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монтаж на 220 броя електронни информационни </a:t>
            </a:r>
            <a:r>
              <a:rPr 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табла;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6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Доставка </a:t>
            </a: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монтаж на оборудване за сигнализация за преминаване с приоритет по трамвайни трасета и главни транспортни коридори – Transit signal priority (TSP</a:t>
            </a:r>
            <a:r>
              <a:rPr 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ru-RU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Изпълнение на Компонент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„Реконструкция на трамваен релсов път по бул. "Цар Борис" III от ухо "Княжево" до ухо "Съдебна палата", без участъците на пл. "Руски паметник" и кръстовището на бул. "Цар Борис III" и бул. "Г.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Делчев: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Срокът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изпълнение на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дейността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730 дни или 24 месеца. Строителството е започнало на 09.04.2021 г. и се изпълнява поетапно съгласно одобрен график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Сключен е анекс за </a:t>
            </a:r>
            <a:r>
              <a:rPr lang="ru-RU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удължаване </a:t>
            </a:r>
            <a:r>
              <a:rPr lang="ru-RU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срока на АДБФП до 21.11.2023 г.</a:t>
            </a:r>
          </a:p>
        </p:txBody>
      </p:sp>
    </p:spTree>
    <p:extLst>
      <p:ext uri="{BB962C8B-B14F-4D97-AF65-F5344CB8AC3E}">
        <p14:creationId xmlns:p14="http://schemas.microsoft.com/office/powerpoint/2010/main" val="48360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13" name="Rectangle 12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013" b="1" i="0" u="none" strike="noStrike" kern="1200" cap="none" spc="0" normalizeH="0" baseline="0" noProof="0" dirty="0">
                <a:ln>
                  <a:noFill/>
                </a:ln>
                <a:solidFill>
                  <a:srgbClr val="3D37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0" t="17450" r="11151" b="21651"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720931" y="6364586"/>
            <a:ext cx="82577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3D372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допълнителна информация по отношение на актуалната степен на изпълнение на програмата може да посетете страницата на https://www.eufunds.bg/</a:t>
            </a:r>
            <a:endParaRPr kumimoji="0" lang="bg-BG" sz="1050" b="1" i="0" u="none" strike="noStrike" kern="1200" cap="none" spc="0" normalizeH="0" baseline="0" noProof="0" dirty="0">
              <a:ln>
                <a:noFill/>
              </a:ln>
              <a:solidFill>
                <a:srgbClr val="3D372E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88" y="33114"/>
            <a:ext cx="14446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1276697" y="51528"/>
            <a:ext cx="6264696" cy="1145224"/>
          </a:xfrm>
        </p:spPr>
        <p:txBody>
          <a:bodyPr>
            <a:normAutofit fontScale="90000"/>
          </a:bodyPr>
          <a:lstStyle/>
          <a:p>
            <a:pPr algn="ctr"/>
            <a:r>
              <a:rPr lang="bg-BG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ИЗПЪЛНЕНИЕ НА ГОЛЕМИ ПРОЕКТИ</a:t>
            </a:r>
            <a:br>
              <a:rPr lang="bg-BG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ОПРР 2014-2020</a:t>
            </a:r>
            <a:r>
              <a:rPr lang="bg-BG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№ BG16RFOP001-4.001-0001 „Подкрепа за развитие на системата за спешна медицинска помощ” – бенефициент Минстерство на здравеопазването</a:t>
            </a:r>
            <a:endParaRPr lang="bg-BG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0470" y="1171926"/>
            <a:ext cx="874027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Дейност </a:t>
            </a:r>
            <a:r>
              <a:rPr lang="ru-RU" sz="16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Изпълнение на </a:t>
            </a:r>
            <a:r>
              <a:rPr lang="ru-RU" sz="16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СМР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</a:t>
            </a: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броя договора с изпълнители на </a:t>
            </a:r>
            <a:r>
              <a:rPr 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СМР  за 94 обекта;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завършени обекта;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endParaRPr lang="ru-RU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Дейност 2 - Доставка и монтаж на специализирано медицинско оборудване и медицинско и технологично </a:t>
            </a:r>
            <a:r>
              <a:rPr lang="ru-RU" sz="16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обзавеждане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Доставено е цялото медицинско </a:t>
            </a:r>
            <a:r>
              <a:rPr 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оборудване;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bg-BG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Предстои </a:t>
            </a:r>
            <a:r>
              <a:rPr 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обявяване </a:t>
            </a: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процедура за избор на изпълнители по реда на ЗОП с предмет „Закупуване на технологично </a:t>
            </a:r>
            <a:r>
              <a:rPr 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оборудване;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ru-RU" sz="16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Дейност 3 - Доставка на медицински превозни </a:t>
            </a:r>
            <a:r>
              <a:rPr lang="ru-RU" sz="16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средства: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Доставени</a:t>
            </a:r>
            <a:r>
              <a:rPr 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общо 280 линейки; 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Последна доставка</a:t>
            </a:r>
            <a:r>
              <a:rPr lang="en-US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</a:t>
            </a:r>
            <a:r>
              <a:rPr 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 г.:</a:t>
            </a:r>
          </a:p>
          <a:p>
            <a:pPr marL="1257300" lvl="2" indent="-34290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 бр. линейки за спешна медицинска помощ - тип </a:t>
            </a:r>
            <a:r>
              <a:rPr 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B; </a:t>
            </a:r>
          </a:p>
          <a:p>
            <a:pPr marL="1257300" lvl="2" indent="-34290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бр. линейка за интензивна медицинска грижа - тип </a:t>
            </a:r>
            <a:r>
              <a:rPr 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</a:p>
          <a:p>
            <a:pPr algn="just"/>
            <a:endParaRPr lang="en-US" sz="16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g-BG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Прекратена </a:t>
            </a:r>
            <a:r>
              <a:rPr lang="bg-BG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обществената поръчка „Доставка на линейки за спешна медицинска помощ тип B с повишена </a:t>
            </a:r>
            <a:r>
              <a:rPr lang="bg-BG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проходимост“.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6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Сключен </a:t>
            </a:r>
            <a:r>
              <a:rPr lang="ru-RU" sz="16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 анекс за удължавана на срока на АДБФП до 23.12.2023 г.</a:t>
            </a:r>
            <a:endParaRPr lang="bg-BG" sz="16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07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9125" y="-68293"/>
            <a:ext cx="7200800" cy="105392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 информация за ОПРР 2014-2020 </a:t>
            </a:r>
            <a:endParaRPr lang="bg-BG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8470" y="1488594"/>
            <a:ext cx="7344816" cy="3111475"/>
          </a:xfrm>
        </p:spPr>
        <p:txBody>
          <a:bodyPr>
            <a:noAutofit/>
          </a:bodyPr>
          <a:lstStyle/>
          <a:p>
            <a:pPr algn="just">
              <a:buClrTx/>
              <a:buFont typeface="Wingdings" panose="05000000000000000000" pitchFamily="2" charset="2"/>
              <a:buChar char="ü"/>
            </a:pPr>
            <a:r>
              <a:rPr lang="bg-BG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Оперативна програма „Региони в растеж“ (ОПРР) 2014-2020 г. са публикувани 24 процедури за предоставяне на безвъзмездна финансова помощ (БФП) на стойност 3,14 млрд. лв. или 100% от бюджета на програмата; </a:t>
            </a:r>
          </a:p>
          <a:p>
            <a:pPr algn="just">
              <a:buClrTx/>
              <a:buFont typeface="Wingdings" panose="05000000000000000000" pitchFamily="2" charset="2"/>
              <a:buChar char="ü"/>
            </a:pPr>
            <a:r>
              <a:rPr lang="bg-BG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Сключени са 756 договора за предоставяне на БФП с общ размер на д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оговорени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(БФП+ФИ)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2,97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лв. или 94,33% от бюджета на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програмата</a:t>
            </a:r>
            <a:r>
              <a:rPr lang="bg-BG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bg-BG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Tx/>
              <a:buFont typeface="Wingdings" panose="05000000000000000000" pitchFamily="2" charset="2"/>
              <a:buChar char="ü"/>
            </a:pPr>
            <a:r>
              <a:rPr lang="bg-BG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периода 12.01.2020 г. – 02.12.2021 г</a:t>
            </a:r>
            <a:r>
              <a:rPr lang="bg-BG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 сключени 30 договора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предоставяне на БФП с общ размер на договорени средства (БФП+ФИ)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72,7 млн.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лв. или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2,31%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бюджета на програмата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Tx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се предвижда Индикативна годишна работна  програма за 2022 година. </a:t>
            </a:r>
          </a:p>
          <a:p>
            <a:pPr algn="just">
              <a:buClrTx/>
              <a:buFont typeface="Wingdings" panose="05000000000000000000" pitchFamily="2" charset="2"/>
              <a:buChar char="ü"/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Tx/>
              <a:buNone/>
            </a:pPr>
            <a:endParaRPr lang="bg-BG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3826" y="4677986"/>
            <a:ext cx="8496944" cy="1583270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solidFill>
              <a:srgbClr val="B2D0B4"/>
            </a:solidFill>
          </a:ln>
        </p:spPr>
        <p:txBody>
          <a:bodyPr wrap="square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1200" cap="none" spc="0" normalizeH="0" baseline="0" noProof="0" dirty="0">
              <a:ln>
                <a:noFill/>
              </a:ln>
              <a:solidFill>
                <a:srgbClr val="3D372E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Quality Management Check Icon Concept Stock Illustration 50683727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5"/>
          <a:stretch/>
        </p:blipFill>
        <p:spPr bwMode="auto">
          <a:xfrm>
            <a:off x="6445412" y="4655426"/>
            <a:ext cx="2275358" cy="137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9125" y="5101863"/>
            <a:ext cx="53270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Приключили са 450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договора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306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договора са в процес на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изпълнение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bg-BG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10" name="Rectangle 9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013" b="1" i="0" u="none" strike="noStrike" kern="1200" cap="none" spc="0" normalizeH="0" baseline="0" noProof="0" dirty="0">
                <a:ln>
                  <a:noFill/>
                </a:ln>
                <a:solidFill>
                  <a:srgbClr val="3D372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0" t="17450" r="11151" b="21651"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720931" y="6364586"/>
              <a:ext cx="8257702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За допълнителна </a:t>
              </a:r>
              <a:r>
                <a:rPr kumimoji="0" lang="bg-BG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информация </a:t>
              </a:r>
              <a:r>
                <a:rPr kumimoji="0" lang="bg-BG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по отношение на актуалната степен на изпълнение на програмата може да </a:t>
              </a:r>
              <a:r>
                <a:rPr kumimoji="0" lang="bg-BG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посетете страницата на </a:t>
              </a: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https://www.eufunds.bg/</a:t>
              </a:r>
              <a:endParaRPr kumimoji="0" lang="bg-BG" sz="1050" b="1" i="0" u="none" strike="noStrike" kern="1200" cap="none" spc="0" normalizeH="0" baseline="0" noProof="0" dirty="0">
                <a:ln>
                  <a:noFill/>
                </a:ln>
                <a:solidFill>
                  <a:srgbClr val="3D372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88" y="33114"/>
            <a:ext cx="14446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91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0B4">
            <a:lumMod val="60000"/>
            <a:lumOff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13" name="Rectangle 12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013" b="1" i="0" u="none" strike="noStrike" kern="1200" cap="none" spc="0" normalizeH="0" baseline="0" noProof="0" dirty="0">
                <a:ln>
                  <a:noFill/>
                </a:ln>
                <a:solidFill>
                  <a:srgbClr val="3D37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0" t="17450" r="11151" b="21651"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720931" y="6364586"/>
            <a:ext cx="82577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3D372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допълнителна информация по отношение на актуалната степен на изпълнение на програмата може да посетете страницата на https://www.eufunds.bg/</a:t>
            </a:r>
            <a:endParaRPr kumimoji="0" lang="bg-BG" sz="1050" b="1" i="0" u="none" strike="noStrike" kern="1200" cap="none" spc="0" normalizeH="0" baseline="0" noProof="0" dirty="0">
              <a:ln>
                <a:noFill/>
              </a:ln>
              <a:solidFill>
                <a:srgbClr val="3D372E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88" y="33114"/>
            <a:ext cx="14446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1276697" y="-63156"/>
            <a:ext cx="6264696" cy="1145224"/>
          </a:xfrm>
        </p:spPr>
        <p:txBody>
          <a:bodyPr>
            <a:normAutofit/>
          </a:bodyPr>
          <a:lstStyle/>
          <a:p>
            <a:pPr algn="ctr"/>
            <a:r>
              <a:rPr lang="bg-BG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НАПРЕДЪК В ИЗПЪЛНЕНИЕТО НА ФИНАНСОВИТЕ ИНСТРУМЕНТИ ПО ОПРР 2014-2020</a:t>
            </a:r>
            <a:endParaRPr lang="bg-BG" sz="1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456981"/>
              </p:ext>
            </p:extLst>
          </p:nvPr>
        </p:nvGraphicFramePr>
        <p:xfrm>
          <a:off x="179513" y="1574467"/>
          <a:ext cx="8956300" cy="4656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7195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13" name="Rectangle 12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013" b="1" i="0" u="none" strike="noStrike" kern="1200" cap="none" spc="0" normalizeH="0" baseline="0" noProof="0" dirty="0">
                <a:ln>
                  <a:noFill/>
                </a:ln>
                <a:solidFill>
                  <a:srgbClr val="3D37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0" t="17450" r="11151" b="21651"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720931" y="6364586"/>
            <a:ext cx="82577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3D372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допълнителна информация по отношение на актуалната степен на изпълнение на програмата може да посетете страницата на https://www.eufunds.bg/</a:t>
            </a:r>
            <a:endParaRPr kumimoji="0" lang="bg-BG" sz="1050" b="1" i="0" u="none" strike="noStrike" kern="1200" cap="none" spc="0" normalizeH="0" baseline="0" noProof="0" dirty="0">
              <a:ln>
                <a:noFill/>
              </a:ln>
              <a:solidFill>
                <a:srgbClr val="3D372E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88" y="33114"/>
            <a:ext cx="14446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1276697" y="-63156"/>
            <a:ext cx="6264696" cy="1145224"/>
          </a:xfrm>
        </p:spPr>
        <p:txBody>
          <a:bodyPr>
            <a:normAutofit/>
          </a:bodyPr>
          <a:lstStyle/>
          <a:p>
            <a:pPr algn="ctr"/>
            <a:r>
              <a:rPr lang="bg-BG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НАПРЕДЪК В ИЗПЪЛНЕНИЕТО НА ФИНАНСОВИТЕ ИНСТРУМЕНТИ ПО ПРИОРИТЕТНИ ОСИ</a:t>
            </a:r>
            <a:endParaRPr lang="bg-BG" sz="1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1" y="1196752"/>
          <a:ext cx="5652119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3059833" y="3659690"/>
          <a:ext cx="6084168" cy="2608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681193" y="2141730"/>
            <a:ext cx="287431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bg-BG" sz="15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Общ лимит: 271 млн. лв.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5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bg-BG" sz="15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Разплатени по ПО1: </a:t>
            </a:r>
            <a:r>
              <a:rPr kumimoji="0" lang="bg-BG" sz="15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22%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245" y="4708793"/>
            <a:ext cx="292721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bg-BG" sz="15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Общ лимит: 98,4 млн. лв.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5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bg-BG" sz="15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Разплатени по ПО6: 1,7% </a:t>
            </a:r>
            <a:endParaRPr kumimoji="0" lang="bg-BG" sz="15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7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13" name="Rectangle 12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013" b="1" i="0" u="none" strike="noStrike" kern="1200" cap="none" spc="0" normalizeH="0" baseline="0" noProof="0" dirty="0">
                <a:ln>
                  <a:noFill/>
                </a:ln>
                <a:solidFill>
                  <a:srgbClr val="3D37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0" t="17450" r="11151" b="21651"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720931" y="6364586"/>
            <a:ext cx="82577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3D372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допълнителна информация по отношение на актуалната степен на изпълнение на програмата може да посетете страницата на https://www.eufunds.bg/</a:t>
            </a:r>
            <a:endParaRPr kumimoji="0" lang="bg-BG" sz="1050" b="1" i="0" u="none" strike="noStrike" kern="1200" cap="none" spc="0" normalizeH="0" baseline="0" noProof="0" dirty="0">
              <a:ln>
                <a:noFill/>
              </a:ln>
              <a:solidFill>
                <a:srgbClr val="3D372E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88" y="33114"/>
            <a:ext cx="14446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1276697" y="-63156"/>
            <a:ext cx="6264696" cy="1145224"/>
          </a:xfrm>
        </p:spPr>
        <p:txBody>
          <a:bodyPr>
            <a:normAutofit/>
          </a:bodyPr>
          <a:lstStyle/>
          <a:p>
            <a:pPr algn="ctr"/>
            <a:r>
              <a:rPr lang="bg-BG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НАПРЕДЪК В ИЗПЪЛНЕНИЕТО НА ФИНАНСОВИТЕ ИНСТРУМЕНТИ ПО ФИНАНСОВИ ПОСРЕДНИЦИ</a:t>
            </a:r>
            <a:endParaRPr lang="bg-BG" sz="1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1" y="1196751"/>
          <a:ext cx="9135812" cy="5050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23255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13" name="Rectangle 12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013" b="1" i="0" u="none" strike="noStrike" kern="1200" cap="none" spc="0" normalizeH="0" baseline="0" noProof="0" dirty="0">
                <a:ln>
                  <a:noFill/>
                </a:ln>
                <a:solidFill>
                  <a:srgbClr val="3D37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0" t="17450" r="11151" b="21651"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720931" y="6364586"/>
            <a:ext cx="82577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3D372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допълнителна информация по отношение на актуалната степен на изпълнение на програмата може да посетете страницата на https://www.eufunds.bg/</a:t>
            </a:r>
            <a:endParaRPr kumimoji="0" lang="bg-BG" sz="1050" b="1" i="0" u="none" strike="noStrike" kern="1200" cap="none" spc="0" normalizeH="0" baseline="0" noProof="0" dirty="0">
              <a:ln>
                <a:noFill/>
              </a:ln>
              <a:solidFill>
                <a:srgbClr val="3D372E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88" y="33114"/>
            <a:ext cx="14446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1276697" y="-63156"/>
            <a:ext cx="6264696" cy="1145224"/>
          </a:xfrm>
        </p:spPr>
        <p:txBody>
          <a:bodyPr>
            <a:normAutofit/>
          </a:bodyPr>
          <a:lstStyle/>
          <a:p>
            <a:pPr algn="ctr"/>
            <a:r>
              <a:rPr lang="bg-BG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НАПРЕДЪК В ИЗПЪЛНЕНИЕТО НА ФИНАНСОВИТЕ ИНСТРУМЕНТИ ПО ФИНАНСОВИ ПОСРЕДНИЦИ</a:t>
            </a:r>
            <a:endParaRPr lang="bg-BG" sz="1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1" y="1196751"/>
          <a:ext cx="9135812" cy="5050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/>
          </p:nvPr>
        </p:nvGraphicFramePr>
        <p:xfrm>
          <a:off x="1" y="1187128"/>
          <a:ext cx="9144000" cy="5098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10611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13" name="Rectangle 12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013" b="1" i="0" u="none" strike="noStrike" kern="1200" cap="none" spc="0" normalizeH="0" baseline="0" noProof="0" dirty="0">
                <a:ln>
                  <a:noFill/>
                </a:ln>
                <a:solidFill>
                  <a:srgbClr val="3D37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0" t="17450" r="11151" b="21651"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720931" y="6364586"/>
            <a:ext cx="82577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3D372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допълнителна информация по отношение на актуалната степен на изпълнение на програмата може да посетете страницата на https://www.eufunds.bg/</a:t>
            </a:r>
            <a:endParaRPr kumimoji="0" lang="bg-BG" sz="1050" b="1" i="0" u="none" strike="noStrike" kern="1200" cap="none" spc="0" normalizeH="0" baseline="0" noProof="0" dirty="0">
              <a:ln>
                <a:noFill/>
              </a:ln>
              <a:solidFill>
                <a:srgbClr val="3D372E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88" y="33114"/>
            <a:ext cx="14446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1276697" y="-63156"/>
            <a:ext cx="6264696" cy="1145224"/>
          </a:xfrm>
        </p:spPr>
        <p:txBody>
          <a:bodyPr>
            <a:normAutofit/>
          </a:bodyPr>
          <a:lstStyle/>
          <a:p>
            <a:pPr algn="ctr"/>
            <a:r>
              <a:rPr lang="bg-BG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НАПРЕДЪК В ИЗПЪЛНЕНИЕТО НА ФИНАНСОВИТЕ ИНСТРУМЕНТИ ПО ФИНАНСОВИ ПОСРЕДНИЦИ</a:t>
            </a:r>
            <a:endParaRPr lang="bg-BG" sz="1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0" y="1203882"/>
          <a:ext cx="9135813" cy="5134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19833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13" name="Rectangle 12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013" b="1" i="0" u="none" strike="noStrike" kern="1200" cap="none" spc="0" normalizeH="0" baseline="0" noProof="0" dirty="0">
                <a:ln>
                  <a:noFill/>
                </a:ln>
                <a:solidFill>
                  <a:srgbClr val="3D37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0" t="17450" r="11151" b="21651"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720931" y="6364586"/>
            <a:ext cx="82577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3D372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допълнителна информация по отношение на актуалната степен на изпълнение на програмата може да посетете страницата на https://www.eufunds.bg/</a:t>
            </a:r>
            <a:endParaRPr kumimoji="0" lang="bg-BG" sz="1050" b="1" i="0" u="none" strike="noStrike" kern="1200" cap="none" spc="0" normalizeH="0" baseline="0" noProof="0" dirty="0">
              <a:ln>
                <a:noFill/>
              </a:ln>
              <a:solidFill>
                <a:srgbClr val="3D372E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88" y="33114"/>
            <a:ext cx="14446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9681" y="1295037"/>
            <a:ext cx="85689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1" i="0" u="sng" strike="noStrike" kern="1200" cap="none" spc="0" normalizeH="0" baseline="0" noProof="0" dirty="0" smtClean="0">
              <a:ln>
                <a:noFill/>
              </a:ln>
              <a:solidFill>
                <a:srgbClr val="3D372E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4C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Оценка </a:t>
            </a:r>
            <a:r>
              <a:rPr kumimoji="0" lang="bg-BG" sz="1800" b="0" i="0" u="none" strike="noStrike" kern="1200" cap="none" spc="0" normalizeH="0" baseline="0" dirty="0" smtClean="0">
                <a:ln>
                  <a:noFill/>
                </a:ln>
                <a:solidFill>
                  <a:srgbClr val="0C4C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4C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4C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въздействието на ОПРР 2014-2020 г.:</a:t>
            </a: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srgbClr val="0C4CA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Реализира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се 3-ти етап;</a:t>
            </a: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Основен извод – положителен ефект и нарастване на БВП с 0,5%;</a:t>
            </a: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C4CA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4C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Екологична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4C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оценка на ПРР 2021-2027 г.:</a:t>
            </a: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srgbClr val="0C4CA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Издадено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съгласувателно Становище № 2-2/28.06.2021 г. от МОСВ;</a:t>
            </a: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Описани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 мерки и условия за изпълнение на ПРР 2021-2027 г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 smtClean="0">
              <a:ln>
                <a:noFill/>
              </a:ln>
              <a:solidFill>
                <a:srgbClr val="0C4CA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C4C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Медии: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1" i="0" u="sng" strike="noStrike" kern="1200" cap="none" spc="0" normalizeH="0" baseline="0" noProof="0" dirty="0" smtClean="0">
              <a:ln>
                <a:noFill/>
              </a:ln>
              <a:solidFill>
                <a:srgbClr val="0C4CA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4C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Популяризирането на изпълнението и напредъка по ОПРР през периода е в рамките на сключени договори с електронни медии, чието изпълнение е приключило в края на месец юли 2021 г.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srgbClr val="3D372E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srgbClr val="3D372E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276697" y="-63156"/>
            <a:ext cx="6264696" cy="1145224"/>
          </a:xfrm>
        </p:spPr>
        <p:txBody>
          <a:bodyPr>
            <a:normAutofit/>
          </a:bodyPr>
          <a:lstStyle/>
          <a:p>
            <a:pPr algn="ctr"/>
            <a:r>
              <a:rPr lang="bg-BG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ОЦЕНКИ И ПОПУЛЯРИЗИРАНЕ</a:t>
            </a:r>
            <a:r>
              <a:rPr lang="bg-BG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g-BG" sz="1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71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13" name="Rectangle 12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013" b="1" i="0" u="none" strike="noStrike" kern="1200" cap="none" spc="0" normalizeH="0" baseline="0" noProof="0" dirty="0">
                <a:ln>
                  <a:noFill/>
                </a:ln>
                <a:solidFill>
                  <a:srgbClr val="3D37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0" t="17450" r="11151" b="21651"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720931" y="6364586"/>
            <a:ext cx="82577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3D372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допълнителна информация по отношение на актуалната степен на изпълнение на програмата може да посетете страницата на https://www.eufunds.bg/</a:t>
            </a:r>
            <a:endParaRPr kumimoji="0" lang="bg-BG" sz="1050" b="1" i="0" u="none" strike="noStrike" kern="1200" cap="none" spc="0" normalizeH="0" baseline="0" noProof="0" dirty="0">
              <a:ln>
                <a:noFill/>
              </a:ln>
              <a:solidFill>
                <a:srgbClr val="3D372E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88" y="33114"/>
            <a:ext cx="14446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1276697" y="-131446"/>
            <a:ext cx="6264696" cy="1145224"/>
          </a:xfrm>
        </p:spPr>
        <p:txBody>
          <a:bodyPr>
            <a:normAutofit/>
          </a:bodyPr>
          <a:lstStyle/>
          <a:p>
            <a:pPr algn="ctr"/>
            <a:r>
              <a:rPr lang="bg-BG" sz="1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Осъществявани проекти с участието на представители на УО на ОПРР 2014-2020 г.</a:t>
            </a:r>
            <a:endParaRPr lang="bg-BG" sz="1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389" y="1345969"/>
            <a:ext cx="40863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bg-BG" sz="1400" b="1" i="0" u="none" strike="noStrike" kern="1200" cap="none" spc="0" normalizeH="0" baseline="0" noProof="0" dirty="0">
                <a:ln>
                  <a:noFill/>
                </a:ln>
                <a:solidFill>
                  <a:srgbClr val="0C4C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4C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роект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C4C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C4C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„Кръгова икономика на регионално ниво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C4C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bg-BG" sz="1400" b="1" i="0" u="none" strike="noStrike" kern="1200" cap="none" spc="0" normalizeH="0" baseline="0" noProof="0" dirty="0">
                <a:ln>
                  <a:noFill/>
                </a:ln>
                <a:solidFill>
                  <a:srgbClr val="0C4C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bg-BG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4C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се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4C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осъществява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C4C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 Генерална дирекция „Регионална и селищна политика“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C4C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към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4C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C4C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Европейската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C4C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C4C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комисия</a:t>
            </a:r>
            <a:r>
              <a:rPr kumimoji="0" lang="bg-BG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4C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 участието на МРРБ и МОСВ.</a:t>
            </a:r>
            <a:endParaRPr kumimoji="0" lang="bg-BG" sz="1400" b="0" i="0" u="none" strike="noStrike" kern="1200" cap="none" spc="0" normalizeH="0" baseline="0" noProof="0" dirty="0">
              <a:ln>
                <a:noFill/>
              </a:ln>
              <a:solidFill>
                <a:srgbClr val="0C4CA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045" b="20077"/>
          <a:stretch/>
        </p:blipFill>
        <p:spPr>
          <a:xfrm>
            <a:off x="251519" y="2827861"/>
            <a:ext cx="4602365" cy="2088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" b="23321"/>
          <a:stretch/>
        </p:blipFill>
        <p:spPr>
          <a:xfrm>
            <a:off x="4085928" y="1434635"/>
            <a:ext cx="5004436" cy="21475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7966" y="3651723"/>
            <a:ext cx="32403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C4C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рамките на проекта е планирано изготвянето на експертен доклад, който следва да анализира състоянието на кръговата икономика в България, да идентифицира съществуващи добри практики и да </a:t>
            </a:r>
            <a:r>
              <a:rPr kumimoji="0" lang="bg-BG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4C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селектира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4C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C4C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набор от идеи за пилотни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4C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проекти</a:t>
            </a:r>
            <a:r>
              <a:rPr kumimoji="0" lang="bg-BG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4C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4C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bg-BG" sz="1400" b="0" i="0" u="none" strike="noStrike" kern="1200" cap="none" spc="0" normalizeH="0" baseline="0" noProof="0" dirty="0">
              <a:ln>
                <a:noFill/>
              </a:ln>
              <a:solidFill>
                <a:srgbClr val="0C4CA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88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13" name="Rectangle 12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013" b="1" i="0" u="none" strike="noStrike" kern="1200" cap="none" spc="0" normalizeH="0" baseline="0" noProof="0" dirty="0">
                <a:ln>
                  <a:noFill/>
                </a:ln>
                <a:solidFill>
                  <a:srgbClr val="3D37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0" t="17450" r="11151" b="21651"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720931" y="6364586"/>
            <a:ext cx="82577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3D372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допълнителна информация по отношение на актуалната степен на изпълнение на програмата може да посетете страницата на https://www.eufunds.bg/</a:t>
            </a:r>
            <a:endParaRPr kumimoji="0" lang="bg-BG" sz="1050" b="1" i="0" u="none" strike="noStrike" kern="1200" cap="none" spc="0" normalizeH="0" baseline="0" noProof="0" dirty="0">
              <a:ln>
                <a:noFill/>
              </a:ln>
              <a:solidFill>
                <a:srgbClr val="3D372E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88" y="33114"/>
            <a:ext cx="14446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8556" y="1651078"/>
            <a:ext cx="3813404" cy="3938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8556" y="1731048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C4C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15 октомври 2021 г.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4C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УО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C4C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Програма „Развитие на регионите 2021-2027 г.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4C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C4C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със съдействието на ОИСР организира работни срещи</a:t>
            </a:r>
            <a:r>
              <a:rPr kumimoji="0" lang="bg-BG" sz="1600" b="0" i="0" u="none" strike="noStrike" kern="1200" cap="none" spc="0" normalizeH="0" baseline="0" noProof="0" dirty="0">
                <a:ln>
                  <a:noFill/>
                </a:ln>
                <a:solidFill>
                  <a:srgbClr val="0C4C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със заинтересованите страни </a:t>
            </a: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4C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4C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териториални органи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C4C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бенефициенти при прилагане на новата програма по Кохезионната политика на ЕС през 2021-2027 г.</a:t>
            </a:r>
            <a:endParaRPr kumimoji="0" lang="bg-BG" sz="1600" b="0" i="0" u="none" strike="noStrike" kern="1200" cap="none" spc="0" normalizeH="0" baseline="0" noProof="0" dirty="0">
              <a:ln>
                <a:noFill/>
              </a:ln>
              <a:solidFill>
                <a:srgbClr val="0C4CA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501008"/>
            <a:ext cx="2991584" cy="16823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9636" y="3363957"/>
            <a:ext cx="52192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C4C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Семинарът се съсредоточи върху изграждането на капацитета на </a:t>
            </a:r>
            <a:r>
              <a:rPr kumimoji="0" lang="bg-BG" sz="1600" b="0" i="0" u="none" strike="noStrike" kern="1200" cap="none" spc="0" normalizeH="0" baseline="0" noProof="0" dirty="0">
                <a:ln>
                  <a:noFill/>
                </a:ln>
                <a:solidFill>
                  <a:srgbClr val="0C4C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териториалните органи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C4C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за подготовка и прилагане на своите интегрирани териториални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4C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стратегии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C4C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по-добра подкрепа на бенефициентите при разработването на концепции за интегрирани териториални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4C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инвестиции. </a:t>
            </a:r>
            <a:endParaRPr kumimoji="0" lang="bg-BG" sz="1600" b="0" i="0" u="none" strike="noStrike" kern="1200" cap="none" spc="0" normalizeH="0" baseline="0" noProof="0" dirty="0">
              <a:ln>
                <a:noFill/>
              </a:ln>
              <a:solidFill>
                <a:srgbClr val="0C4CA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59632" y="161057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g-B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Пилотен проект за укрепване на административния капацитет на УО за изпълнение на Програмата за регионално развитие през следващия програмен период</a:t>
            </a: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25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13" name="Rectangle 12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013" b="1" i="0" u="none" strike="noStrike" kern="1200" cap="none" spc="0" normalizeH="0" baseline="0" noProof="0" dirty="0">
                <a:ln>
                  <a:noFill/>
                </a:ln>
                <a:solidFill>
                  <a:srgbClr val="3D37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0" t="17450" r="11151" b="21651"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720931" y="6364586"/>
            <a:ext cx="82577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3D372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допълнителна информация по отношение на актуалната степен на изпълнение на програмата може да посетете страницата на https://www.eufunds.bg/</a:t>
            </a:r>
            <a:endParaRPr kumimoji="0" lang="bg-BG" sz="1050" b="1" i="0" u="none" strike="noStrike" kern="1200" cap="none" spc="0" normalizeH="0" baseline="0" noProof="0" dirty="0">
              <a:ln>
                <a:noFill/>
              </a:ln>
              <a:solidFill>
                <a:srgbClr val="3D372E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88" y="33114"/>
            <a:ext cx="14446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8556" y="1651078"/>
            <a:ext cx="3813404" cy="3938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8" name="Title 2"/>
          <p:cNvSpPr>
            <a:spLocks noGrp="1"/>
          </p:cNvSpPr>
          <p:nvPr>
            <p:ph type="title"/>
          </p:nvPr>
        </p:nvSpPr>
        <p:spPr>
          <a:xfrm>
            <a:off x="1276697" y="-63156"/>
            <a:ext cx="6264696" cy="1145224"/>
          </a:xfrm>
        </p:spPr>
        <p:txBody>
          <a:bodyPr>
            <a:normAutofit/>
          </a:bodyPr>
          <a:lstStyle/>
          <a:p>
            <a:pPr algn="ctr"/>
            <a:r>
              <a:rPr lang="bg-BG" sz="1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Изграждане на нов сайт на ОПРР 2014-2020 г. </a:t>
            </a:r>
            <a:endParaRPr lang="bg-BG" sz="1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528" y="1628800"/>
            <a:ext cx="84249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1" i="0" u="sng" strike="noStrike" kern="1200" cap="none" spc="0" normalizeH="0" baseline="0" noProof="0" dirty="0">
              <a:ln>
                <a:noFill/>
              </a:ln>
              <a:solidFill>
                <a:srgbClr val="0C4CA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0" i="0" u="none" strike="noStrike" kern="1200" cap="none" spc="0" normalizeH="0" baseline="0" noProof="0" dirty="0">
                <a:ln>
                  <a:noFill/>
                </a:ln>
                <a:solidFill>
                  <a:srgbClr val="0C4C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момента тече финализиране на работата по изграждане на нов сайт на ОПРР 2014-2020 г. и ПРР 2021-2027 г. чрез шаблон през услугата „Изграждане на федериран портал”, която предлага Държавна агенция „Електронно управление”. Цел на новосъздадения сайт е да бъде максимално ясен за ориентация от страна на </a:t>
            </a: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4C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потребителите, а информацията да бъде поместена по начин, </a:t>
            </a:r>
            <a:r>
              <a:rPr kumimoji="0" lang="bg-BG" sz="1600" b="0" i="0" u="none" strike="noStrike" kern="1200" cap="none" spc="0" normalizeH="0" baseline="0" noProof="0" dirty="0">
                <a:ln>
                  <a:noFill/>
                </a:ln>
                <a:solidFill>
                  <a:srgbClr val="0C4C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който </a:t>
            </a: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4C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 лесен</a:t>
            </a:r>
            <a:r>
              <a:rPr kumimoji="0" lang="bg-BG" sz="1600" b="0" i="0" u="none" strike="noStrike" kern="1200" cap="none" spc="0" normalizeH="0" baseline="0" noProof="0" dirty="0">
                <a:ln>
                  <a:noFill/>
                </a:ln>
                <a:solidFill>
                  <a:srgbClr val="0C4C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логичен и полезен за всеки </a:t>
            </a: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4C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 тях.</a:t>
            </a:r>
            <a:endParaRPr kumimoji="0" lang="bg-BG" sz="1600" b="0" i="0" u="none" strike="noStrike" kern="1200" cap="none" spc="0" normalizeH="0" baseline="0" noProof="0" dirty="0">
              <a:ln>
                <a:noFill/>
              </a:ln>
              <a:solidFill>
                <a:srgbClr val="0C4CA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1200" cap="none" spc="0" normalizeH="0" baseline="0" noProof="0" dirty="0">
              <a:ln>
                <a:noFill/>
              </a:ln>
              <a:solidFill>
                <a:srgbClr val="0C4CA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650" y="3437717"/>
            <a:ext cx="3934562" cy="251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26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Благодаря за вниманието!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декември 2021 г. </a:t>
            </a:r>
          </a:p>
          <a:p>
            <a:r>
              <a:rPr 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София</a:t>
            </a:r>
            <a:endParaRPr lang="bg-BG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75" y="-9460"/>
            <a:ext cx="14446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04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8334" y="271927"/>
            <a:ext cx="6572854" cy="64418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Сключени договори по приоритетни оси на ОПРР 2014 – 2020 </a:t>
            </a:r>
            <a:endParaRPr lang="bg-BG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8470" y="1196752"/>
            <a:ext cx="8354010" cy="4968552"/>
          </a:xfrm>
        </p:spPr>
        <p:txBody>
          <a:bodyPr>
            <a:noAutofit/>
          </a:bodyPr>
          <a:lstStyle/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254 договора по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„Устойчиво и интегрирано градско развитие“ с общ размер на предоставените средства БФП+ФИ – 1,54 млрд. лв. (99,99% от бюджета на ПО1);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 договора по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2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„Подкрепа за енергийна ефективност в опорни центрове в периферните райони“ с общ размер на БФП 203,9 млн. лв. (94,08%);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договора по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3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„Регионална образователна инфраструктура“ с общ размер на БФП 220,2 млн. лв. (95,88%);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договора по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4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„Регионална здравна инфраструктура“ с общ размер на БФП 223,9 млн. лв. (100%);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 договора по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„Регионална социална инфраструктура“ с общ размер на БФП 79,4 млн. лв. (94,43%);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договора по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„Регионален туризъм“ с общ размер на предоставените средства БФП+ФИ – 98,2 млн. лв. Сключено финансово споразумение с Фонд на фондовете на стойност 98,5 млн. лв. (99,99% от бюджета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6);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договора по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7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„Регионална пътна инфраструктура“ с общ размер на БФП 445,4 млн. лв. (98%);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 договора по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8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„Техническа помощ“ с общ размер на БФП 94,9 млн. лв. (92,62%);</a:t>
            </a:r>
          </a:p>
          <a:p>
            <a:pPr marL="0" indent="0" algn="just">
              <a:buClrTx/>
              <a:buNone/>
            </a:pPr>
            <a:endParaRPr lang="ru-RU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Tx/>
              <a:buNone/>
            </a:pPr>
            <a:endParaRPr lang="ru-RU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Tx/>
              <a:buNone/>
            </a:pPr>
            <a:endParaRPr lang="bg-BG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88" y="33114"/>
            <a:ext cx="14446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34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8646" y="235280"/>
            <a:ext cx="7200800" cy="644189"/>
          </a:xfrm>
        </p:spPr>
        <p:txBody>
          <a:bodyPr>
            <a:noAutofit/>
          </a:bodyPr>
          <a:lstStyle/>
          <a:p>
            <a:pPr algn="ctr"/>
            <a:r>
              <a:rPr lang="bg-BG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Актуални процедури по ОПРР 2014 – 2020 </a:t>
            </a:r>
            <a:endParaRPr lang="bg-BG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1036" y="1372137"/>
            <a:ext cx="8076482" cy="2643487"/>
          </a:xfrm>
        </p:spPr>
        <p:txBody>
          <a:bodyPr>
            <a:noAutofit/>
          </a:bodyPr>
          <a:lstStyle/>
          <a:p>
            <a:pPr marL="0" indent="0" algn="just">
              <a:buClrTx/>
              <a:buNone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г. по ОПРР по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9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„Подкрепа за здравната система за справяне с кризи“ е публикувана 1 нова процедура BG16RFOP001-9.001 „Мерки за справяне с пандемията“ с бюджет от 129,3 млн. лв. (100% БФП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ClrTx/>
              <a:buNone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онкретен </a:t>
            </a: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бенефициент </a:t>
            </a:r>
            <a:r>
              <a:rPr lang="en-US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</a:t>
            </a: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здравеопазването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algn="just">
              <a:buClrTx/>
              <a:buNone/>
            </a:pPr>
            <a:r>
              <a:rPr lang="ru-RU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 на процедурата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Укрепване капацитета на здравната система и създаване подкрепяща среда за устойчив национален отговор на COVID-19, чрез осигуряване на достъп до своевременна диагностика и качествено лечение, както и други дейности в подкрепа на инвестиции в продукти и услуги за здравно обслужване и мерки за опазване на здравето и безопасността на населението;</a:t>
            </a:r>
          </a:p>
          <a:p>
            <a:pPr marL="0" indent="0" algn="just">
              <a:buClrTx/>
              <a:buNone/>
            </a:pPr>
            <a:endParaRPr lang="bg-BG" sz="16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Tx/>
              <a:buNone/>
            </a:pPr>
            <a:endParaRPr lang="bg-BG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0574" y="4077071"/>
            <a:ext cx="8496944" cy="1789712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solidFill>
              <a:srgbClr val="B2D0B4"/>
            </a:solidFill>
          </a:ln>
        </p:spPr>
        <p:txBody>
          <a:bodyPr wrap="square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1200" cap="none" spc="0" normalizeH="0" baseline="0" noProof="0" dirty="0">
              <a:ln>
                <a:noFill/>
              </a:ln>
              <a:solidFill>
                <a:srgbClr val="3D372E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Quality Management Check Icon Concept Stock Illustration 50683727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5"/>
          <a:stretch/>
        </p:blipFill>
        <p:spPr bwMode="auto">
          <a:xfrm>
            <a:off x="6445412" y="4283513"/>
            <a:ext cx="2275358" cy="137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4646" y="4460823"/>
            <a:ext cx="57684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процедура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BG16RFOP001-9.001 „Мерки за справяне с пандемията“ по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 подадени две проектни предложения, които са в процес на оценка от страна на УО на ОПРР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2014-2020.</a:t>
            </a:r>
            <a:endParaRPr kumimoji="0" lang="bg-BG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10" name="Rectangle 9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013" b="1" i="0" u="none" strike="noStrike" kern="1200" cap="none" spc="0" normalizeH="0" baseline="0" noProof="0" dirty="0">
                <a:ln>
                  <a:noFill/>
                </a:ln>
                <a:solidFill>
                  <a:srgbClr val="3D372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0" t="17450" r="11151" b="21651"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720931" y="6364586"/>
              <a:ext cx="8257702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За допълнителна </a:t>
              </a:r>
              <a:r>
                <a:rPr kumimoji="0" lang="bg-BG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информация </a:t>
              </a:r>
              <a:r>
                <a:rPr kumimoji="0" lang="bg-BG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по отношение на актуалната степен на изпълнение на програмата може да </a:t>
              </a:r>
              <a:r>
                <a:rPr kumimoji="0" lang="bg-BG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посетете страницата на </a:t>
              </a: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https://www.eufunds.bg/</a:t>
              </a:r>
              <a:endParaRPr kumimoji="0" lang="bg-BG" sz="1050" b="1" i="0" u="none" strike="noStrike" kern="1200" cap="none" spc="0" normalizeH="0" baseline="0" noProof="0" dirty="0">
                <a:ln>
                  <a:noFill/>
                </a:ln>
                <a:solidFill>
                  <a:srgbClr val="3D372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88" y="33114"/>
            <a:ext cx="14446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77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13" name="Rectangle 12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013" b="1" i="0" u="none" strike="noStrike" kern="1200" cap="none" spc="0" normalizeH="0" baseline="0" noProof="0" dirty="0">
                <a:ln>
                  <a:noFill/>
                </a:ln>
                <a:solidFill>
                  <a:srgbClr val="3D37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0" t="17450" r="11151" b="21651"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720931" y="6364586"/>
            <a:ext cx="82577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3D372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допълнителна информация по отношение на актуалната степен на изпълнение на програмата може да посетете страницата на https://www.eufunds.bg/</a:t>
            </a:r>
            <a:endParaRPr kumimoji="0" lang="bg-BG" sz="1050" b="1" i="0" u="none" strike="noStrike" kern="1200" cap="none" spc="0" normalizeH="0" baseline="0" noProof="0" dirty="0">
              <a:ln>
                <a:noFill/>
              </a:ln>
              <a:solidFill>
                <a:srgbClr val="3D372E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88" y="33114"/>
            <a:ext cx="14446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8725" y="119534"/>
            <a:ext cx="5760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Спестен финансов ресурс по ОПРР 2014-2020 </a:t>
            </a:r>
            <a:endParaRPr kumimoji="0" lang="bg-BG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215516" y="1239136"/>
          <a:ext cx="8712968" cy="5193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Worksheet" r:id="rId8" imgW="14811277" imgH="8382207" progId="Excel.Sheet.12">
                  <p:embed/>
                </p:oleObj>
              </mc:Choice>
              <mc:Fallback>
                <p:oleObj name="Worksheet" r:id="rId8" imgW="14811277" imgH="8382207" progId="Excel.Sheet.12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5516" y="1239136"/>
                        <a:ext cx="8712968" cy="5193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451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13" name="Rectangle 12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013" b="1" i="0" u="none" strike="noStrike" kern="1200" cap="none" spc="0" normalizeH="0" baseline="0" noProof="0" dirty="0">
                <a:ln>
                  <a:noFill/>
                </a:ln>
                <a:solidFill>
                  <a:srgbClr val="3D37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0" t="17450" r="11151" b="21651"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720931" y="6364586"/>
            <a:ext cx="82577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bg-BG" sz="1050" b="1" dirty="0" smtClean="0">
                <a:solidFill>
                  <a:srgbClr val="3D372E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допълнителна информация по отношение на актуалната степен на изпълнение на програмата може да посетете страницата на https://www.eufunds.bg/</a:t>
            </a:r>
            <a:endParaRPr lang="bg-BG" sz="1050" b="1" dirty="0">
              <a:solidFill>
                <a:srgbClr val="3D372E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88" y="33114"/>
            <a:ext cx="14446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795480" y="33114"/>
            <a:ext cx="7200800" cy="64139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НЕРЕДНОСТИ И ФИНАНСОВИ КОРЕКЦИИ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4685" y="4548704"/>
            <a:ext cx="87546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Към </a:t>
            </a:r>
            <a:r>
              <a:rPr lang="bg-BG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края на ноември.2021 </a:t>
            </a:r>
            <a:r>
              <a:rPr lang="bg-BG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– регистрирани </a:t>
            </a:r>
            <a:r>
              <a:rPr lang="bg-BG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935 </a:t>
            </a:r>
            <a:r>
              <a:rPr lang="bg-BG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съдебни </a:t>
            </a:r>
            <a:r>
              <a:rPr lang="bg-BG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административни производства против актове, издадени от РУО: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окончателно влязло в сила Решение на компетентния съд са завършили 814 броя съдебни производства,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719 от които е отсъдено в полза на Министерство на регионалното развитие и благоустройството,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общо </a:t>
            </a:r>
            <a:r>
              <a:rPr lang="bg-BG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bg-BG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са загубените дела, 9 от които са дела за отказ на верификация и плащане.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bg-BG" sz="1400" dirty="0">
              <a:solidFill>
                <a:srgbClr val="3D372E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Table 7">
            <a:extLst>
              <a:ext uri="{FF2B5EF4-FFF2-40B4-BE49-F238E27FC236}">
                <a16:creationId xmlns:a16="http://schemas.microsoft.com/office/drawing/2014/main" id="{F9DA5D9A-2839-49E4-A730-60BBE6E9F9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786109"/>
              </p:ext>
            </p:extLst>
          </p:nvPr>
        </p:nvGraphicFramePr>
        <p:xfrm>
          <a:off x="900106" y="1264980"/>
          <a:ext cx="7680959" cy="3215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8037">
                  <a:extLst>
                    <a:ext uri="{9D8B030D-6E8A-4147-A177-3AD203B41FA5}">
                      <a16:colId xmlns:a16="http://schemas.microsoft.com/office/drawing/2014/main" val="499686276"/>
                    </a:ext>
                  </a:extLst>
                </a:gridCol>
                <a:gridCol w="4702922">
                  <a:extLst>
                    <a:ext uri="{9D8B030D-6E8A-4147-A177-3AD203B41FA5}">
                      <a16:colId xmlns:a16="http://schemas.microsoft.com/office/drawing/2014/main" val="2723698160"/>
                    </a:ext>
                  </a:extLst>
                </a:gridCol>
              </a:tblGrid>
              <a:tr h="631924">
                <a:tc gridSpan="2"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Оперативна програма „Региони в растеж“ 2014 – 2020</a:t>
                      </a:r>
                    </a:p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8873360"/>
                  </a:ext>
                </a:extLst>
              </a:tr>
              <a:tr h="373176">
                <a:tc>
                  <a:txBody>
                    <a:bodyPr/>
                    <a:lstStyle/>
                    <a:p>
                      <a:pPr algn="l"/>
                      <a:r>
                        <a:rPr lang="bg-BG" sz="1300" dirty="0" smtClean="0"/>
                        <a:t>Брой</a:t>
                      </a:r>
                      <a:r>
                        <a:rPr lang="bg-BG" sz="1300" baseline="0" dirty="0" smtClean="0"/>
                        <a:t> сигнали</a:t>
                      </a:r>
                      <a:endParaRPr lang="bg-BG" sz="13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g-BG" sz="1300" dirty="0" smtClean="0"/>
                        <a:t>1</a:t>
                      </a:r>
                      <a:r>
                        <a:rPr lang="en-US" sz="1300" dirty="0" smtClean="0"/>
                        <a:t>893</a:t>
                      </a:r>
                      <a:r>
                        <a:rPr lang="bg-BG" sz="1300" dirty="0" smtClean="0"/>
                        <a:t> бр.</a:t>
                      </a:r>
                      <a:endParaRPr lang="bg-BG" sz="13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887181"/>
                  </a:ext>
                </a:extLst>
              </a:tr>
              <a:tr h="373176">
                <a:tc>
                  <a:txBody>
                    <a:bodyPr/>
                    <a:lstStyle/>
                    <a:p>
                      <a:pPr algn="l"/>
                      <a:r>
                        <a:rPr lang="bg-BG" sz="1300" dirty="0" smtClean="0"/>
                        <a:t>Прекратени сигнали</a:t>
                      </a:r>
                      <a:endParaRPr lang="bg-BG" sz="13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/>
                        <a:t>224</a:t>
                      </a:r>
                      <a:r>
                        <a:rPr lang="bg-BG" sz="1300" dirty="0" smtClean="0"/>
                        <a:t> бр.</a:t>
                      </a:r>
                      <a:endParaRPr lang="bg-BG" sz="13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351403"/>
                  </a:ext>
                </a:extLst>
              </a:tr>
              <a:tr h="373176">
                <a:tc>
                  <a:txBody>
                    <a:bodyPr/>
                    <a:lstStyle/>
                    <a:p>
                      <a:pPr algn="l"/>
                      <a:r>
                        <a:rPr lang="bg-BG" sz="1300" dirty="0" smtClean="0"/>
                        <a:t>Сигнали в обработка</a:t>
                      </a:r>
                      <a:endParaRPr lang="bg-BG" sz="13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g-BG" sz="1300" dirty="0" smtClean="0"/>
                        <a:t>1</a:t>
                      </a:r>
                      <a:r>
                        <a:rPr lang="en-US" sz="1300" dirty="0" smtClean="0"/>
                        <a:t>45</a:t>
                      </a:r>
                      <a:r>
                        <a:rPr lang="bg-BG" sz="1300" dirty="0" smtClean="0"/>
                        <a:t> бр.</a:t>
                      </a:r>
                      <a:endParaRPr lang="bg-BG" sz="13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205482"/>
                  </a:ext>
                </a:extLst>
              </a:tr>
              <a:tr h="532147">
                <a:tc>
                  <a:txBody>
                    <a:bodyPr/>
                    <a:lstStyle/>
                    <a:p>
                      <a:pPr algn="l"/>
                      <a:r>
                        <a:rPr lang="bg-BG" sz="1300" dirty="0" smtClean="0"/>
                        <a:t>Установени нередности</a:t>
                      </a:r>
                      <a:endParaRPr lang="bg-BG" sz="13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g-BG" sz="1300" dirty="0" smtClean="0"/>
                        <a:t>1</a:t>
                      </a:r>
                      <a:r>
                        <a:rPr lang="en-US" sz="1300" dirty="0" smtClean="0"/>
                        <a:t>521</a:t>
                      </a:r>
                      <a:r>
                        <a:rPr lang="bg-BG" sz="1300" dirty="0" smtClean="0"/>
                        <a:t> бр. от регистър „Сигнали“</a:t>
                      </a:r>
                    </a:p>
                    <a:p>
                      <a:pPr algn="l"/>
                      <a:r>
                        <a:rPr lang="bg-BG" sz="1300" dirty="0" smtClean="0"/>
                        <a:t>1</a:t>
                      </a:r>
                      <a:r>
                        <a:rPr lang="en-US" sz="1300" dirty="0" smtClean="0"/>
                        <a:t>509</a:t>
                      </a:r>
                      <a:r>
                        <a:rPr lang="bg-BG" sz="1300" dirty="0" smtClean="0"/>
                        <a:t> бр. регистрирани в регистър „Нередности“</a:t>
                      </a:r>
                      <a:endParaRPr lang="bg-BG" sz="13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752098"/>
                  </a:ext>
                </a:extLst>
              </a:tr>
              <a:tr h="931896">
                <a:tc>
                  <a:txBody>
                    <a:bodyPr/>
                    <a:lstStyle/>
                    <a:p>
                      <a:pPr algn="l"/>
                      <a:r>
                        <a:rPr lang="bg-BG" sz="1300" dirty="0" smtClean="0"/>
                        <a:t>Размер на наложените финансови</a:t>
                      </a:r>
                      <a:r>
                        <a:rPr lang="bg-BG" sz="1300" baseline="0" dirty="0" smtClean="0"/>
                        <a:t> корекции</a:t>
                      </a:r>
                    </a:p>
                    <a:p>
                      <a:pPr algn="l"/>
                      <a:r>
                        <a:rPr lang="ru-RU" sz="1300" baseline="0" dirty="0" smtClean="0"/>
                        <a:t>Размер на финансовите корекции възстановени на УО </a:t>
                      </a:r>
                      <a:endParaRPr lang="bg-BG" sz="13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dirty="0" smtClean="0"/>
                        <a:t>134 572 992.47 </a:t>
                      </a:r>
                      <a:r>
                        <a:rPr lang="bg-BG" sz="1300" b="0" dirty="0" smtClean="0"/>
                        <a:t>лв.</a:t>
                      </a:r>
                    </a:p>
                    <a:p>
                      <a:pPr algn="l">
                        <a:lnSpc>
                          <a:spcPct val="250000"/>
                        </a:lnSpc>
                      </a:pPr>
                      <a:r>
                        <a:rPr lang="bg-BG" sz="1300" dirty="0" smtClean="0"/>
                        <a:t> 7 006 915,55 лв.                                                                                                       </a:t>
                      </a:r>
                      <a:endParaRPr lang="bg-BG" sz="13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337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511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15441" y="382960"/>
            <a:ext cx="6513117" cy="430831"/>
          </a:xfrm>
        </p:spPr>
        <p:txBody>
          <a:bodyPr>
            <a:noAutofit/>
          </a:bodyPr>
          <a:lstStyle/>
          <a:p>
            <a:pPr algn="ctr"/>
            <a:r>
              <a:rPr lang="bg-BG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ИЗПЪЛНЕНИЕ</a:t>
            </a:r>
            <a:r>
              <a:rPr lang="bg-BG" sz="2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ОПРР 2014-2020</a:t>
            </a:r>
            <a:endParaRPr lang="bg-BG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5" name="Straight Connector 154"/>
          <p:cNvCxnSpPr/>
          <p:nvPr/>
        </p:nvCxnSpPr>
        <p:spPr>
          <a:xfrm>
            <a:off x="326041" y="6005298"/>
            <a:ext cx="8494431" cy="3012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162" name="Group 161"/>
          <p:cNvGrpSpPr/>
          <p:nvPr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163" name="Rectangle 162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013" b="1" i="0" u="none" strike="noStrike" kern="1200" cap="none" spc="0" normalizeH="0" baseline="0" noProof="0" dirty="0">
                <a:ln>
                  <a:noFill/>
                </a:ln>
                <a:solidFill>
                  <a:srgbClr val="3D37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64" name="Straight Connector 163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5" name="Picture 164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0" t="17450" r="11151" b="21651"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</p:grpSp>
      <p:sp>
        <p:nvSpPr>
          <p:cNvPr id="167" name="Rectangle 166"/>
          <p:cNvSpPr/>
          <p:nvPr/>
        </p:nvSpPr>
        <p:spPr>
          <a:xfrm>
            <a:off x="720931" y="6364586"/>
            <a:ext cx="82577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050" b="1" i="0" u="none" strike="noStrike" kern="1200" cap="none" spc="0" normalizeH="0" baseline="0" noProof="0" dirty="0">
                <a:ln>
                  <a:noFill/>
                </a:ln>
                <a:solidFill>
                  <a:srgbClr val="3D372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допълнителна информация по отношение на актуалната степен на изпълнение на програмата може да посетете страницата на https://www.eufunds.bg/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674536" y="3871881"/>
            <a:ext cx="2375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216921"/>
              </p:ext>
            </p:extLst>
          </p:nvPr>
        </p:nvGraphicFramePr>
        <p:xfrm>
          <a:off x="14088" y="1235264"/>
          <a:ext cx="8806383" cy="4808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88" y="33114"/>
            <a:ext cx="1444625" cy="109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27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03299" y="405881"/>
            <a:ext cx="5432998" cy="430831"/>
          </a:xfrm>
        </p:spPr>
        <p:txBody>
          <a:bodyPr>
            <a:noAutofit/>
          </a:bodyPr>
          <a:lstStyle/>
          <a:p>
            <a:pPr algn="ctr"/>
            <a:r>
              <a:rPr lang="bg-BG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ИЗПЪЛНЕНИЕ НА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ОПРР 2014-2020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ПРИОРИТЕТНИ ОСИ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5" name="Straight Connector 154"/>
          <p:cNvCxnSpPr/>
          <p:nvPr/>
        </p:nvCxnSpPr>
        <p:spPr>
          <a:xfrm>
            <a:off x="326041" y="6005298"/>
            <a:ext cx="8494431" cy="3012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162" name="Group 161"/>
          <p:cNvGrpSpPr/>
          <p:nvPr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163" name="Rectangle 162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013" b="1" i="0" u="none" strike="noStrike" kern="1200" cap="none" spc="0" normalizeH="0" baseline="0" noProof="0" dirty="0">
                <a:ln>
                  <a:noFill/>
                </a:ln>
                <a:solidFill>
                  <a:srgbClr val="3D37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64" name="Straight Connector 163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5" name="Picture 164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0" t="17450" r="11151" b="21651"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</p:grpSp>
      <p:sp>
        <p:nvSpPr>
          <p:cNvPr id="167" name="Rectangle 166"/>
          <p:cNvSpPr/>
          <p:nvPr/>
        </p:nvSpPr>
        <p:spPr>
          <a:xfrm>
            <a:off x="720931" y="6364586"/>
            <a:ext cx="82577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050" b="1" i="0" u="none" strike="noStrike" kern="1200" cap="none" spc="0" normalizeH="0" baseline="0" noProof="0" dirty="0">
                <a:ln>
                  <a:noFill/>
                </a:ln>
                <a:solidFill>
                  <a:srgbClr val="3D372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допълнителна информация по отношение на актуалната степен на изпълнение на програмата може да посетете страницата на https://www.eufunds.bg/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674536" y="3871881"/>
            <a:ext cx="2375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8772202"/>
              </p:ext>
            </p:extLst>
          </p:nvPr>
        </p:nvGraphicFramePr>
        <p:xfrm>
          <a:off x="0" y="1141497"/>
          <a:ext cx="9144000" cy="5105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88" y="33114"/>
            <a:ext cx="1444625" cy="109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9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88" y="33114"/>
            <a:ext cx="1444625" cy="109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4497" y="68740"/>
            <a:ext cx="7388447" cy="687610"/>
          </a:xfrm>
        </p:spPr>
        <p:txBody>
          <a:bodyPr>
            <a:normAutofit/>
          </a:bodyPr>
          <a:lstStyle/>
          <a:p>
            <a:pPr algn="ctr"/>
            <a:r>
              <a:rPr lang="bg-BG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РАМКА ЗА ИЗПЪЛНЕНИЕ НА ОПРР 2014-2020</a:t>
            </a:r>
            <a:endParaRPr lang="bg-BG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771183"/>
              </p:ext>
            </p:extLst>
          </p:nvPr>
        </p:nvGraphicFramePr>
        <p:xfrm>
          <a:off x="32602" y="1182977"/>
          <a:ext cx="9010384" cy="5173532"/>
        </p:xfrm>
        <a:graphic>
          <a:graphicData uri="http://schemas.openxmlformats.org/drawingml/2006/table">
            <a:tbl>
              <a:tblPr/>
              <a:tblGrid>
                <a:gridCol w="216023">
                  <a:extLst>
                    <a:ext uri="{9D8B030D-6E8A-4147-A177-3AD203B41FA5}">
                      <a16:colId xmlns:a16="http://schemas.microsoft.com/office/drawing/2014/main" val="2230220139"/>
                    </a:ext>
                  </a:extLst>
                </a:gridCol>
                <a:gridCol w="5403495">
                  <a:extLst>
                    <a:ext uri="{9D8B030D-6E8A-4147-A177-3AD203B41FA5}">
                      <a16:colId xmlns:a16="http://schemas.microsoft.com/office/drawing/2014/main" val="104397182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710937029"/>
                    </a:ext>
                  </a:extLst>
                </a:gridCol>
                <a:gridCol w="797576">
                  <a:extLst>
                    <a:ext uri="{9D8B030D-6E8A-4147-A177-3AD203B41FA5}">
                      <a16:colId xmlns:a16="http://schemas.microsoft.com/office/drawing/2014/main" val="2824205474"/>
                    </a:ext>
                  </a:extLst>
                </a:gridCol>
                <a:gridCol w="789162">
                  <a:extLst>
                    <a:ext uri="{9D8B030D-6E8A-4147-A177-3AD203B41FA5}">
                      <a16:colId xmlns:a16="http://schemas.microsoft.com/office/drawing/2014/main" val="1281828022"/>
                    </a:ext>
                  </a:extLst>
                </a:gridCol>
                <a:gridCol w="940032">
                  <a:extLst>
                    <a:ext uri="{9D8B030D-6E8A-4147-A177-3AD203B41FA5}">
                      <a16:colId xmlns:a16="http://schemas.microsoft.com/office/drawing/2014/main" val="1832865751"/>
                    </a:ext>
                  </a:extLst>
                </a:gridCol>
              </a:tblGrid>
              <a:tr h="393966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Индикатори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Целева стойност по сключени ДБФП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Крайна цел 2023 г.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на постигане с/о целева стойност по ДБФП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на постигане с/о постигната стойност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2846354"/>
                  </a:ext>
                </a:extLst>
              </a:tr>
              <a:tr h="238151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Понижаване на годишното потребление на първична енергия от обществените сгради (kWh/година)</a:t>
                      </a:r>
                    </a:p>
                  </a:txBody>
                  <a:tcPr marL="4427" marR="4427" marT="44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26 574 774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17 636 242,00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150,7%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109,6%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627248"/>
                  </a:ext>
                </a:extLst>
              </a:tr>
              <a:tr h="265595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Капацитет на подпомогнатата инфраструктура, предназначена за грижи за децата или образование (лица) </a:t>
                      </a:r>
                    </a:p>
                  </a:txBody>
                  <a:tcPr marL="4427" marR="4427" marT="44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121 471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118 794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102,3%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79,8%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977321"/>
                  </a:ext>
                </a:extLst>
              </a:tr>
              <a:tr h="20805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Незастроени площи, създадени или рехабилитирани в градските райони (кв. м)</a:t>
                      </a:r>
                    </a:p>
                  </a:txBody>
                  <a:tcPr marL="4427" marR="4427" marT="44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5 259 863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4 045 455,00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130,0%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87,4%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346957"/>
                  </a:ext>
                </a:extLst>
              </a:tr>
              <a:tr h="177064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Обществени или търговски сгради, построени или обновени в градските райони (кв. м)</a:t>
                      </a:r>
                    </a:p>
                  </a:txBody>
                  <a:tcPr marL="4427" marR="4427" marT="44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122 451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94 911,00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129,0%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304503"/>
                  </a:ext>
                </a:extLst>
              </a:tr>
              <a:tr h="88532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Рехабилитирани жилища в градските райони</a:t>
                      </a:r>
                    </a:p>
                  </a:txBody>
                  <a:tcPr marL="4427" marR="4427" marT="44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1 095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173,3%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52,1%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223626"/>
                  </a:ext>
                </a:extLst>
              </a:tr>
              <a:tr h="160243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Население, ползващо подобрени социални услуги (лица)</a:t>
                      </a:r>
                    </a:p>
                  </a:txBody>
                  <a:tcPr marL="4427" marR="4427" marT="44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60 367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13 843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436,1%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87,5%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261303"/>
                  </a:ext>
                </a:extLst>
              </a:tr>
              <a:tr h="160243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bg-BG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Сертифицирани средства (евро)</a:t>
                      </a:r>
                    </a:p>
                  </a:txBody>
                  <a:tcPr marL="4427" marR="4427" marT="44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804 305 243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788 249 821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102,0%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43,8%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354820"/>
                  </a:ext>
                </a:extLst>
              </a:tr>
              <a:tr h="2381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Понижаване на годишното потребление на първична енергия от обществените сгради (kWh/година)</a:t>
                      </a:r>
                    </a:p>
                  </a:txBody>
                  <a:tcPr marL="4427" marR="4427" marT="44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65 578 304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64 285 438,00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102,0%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330567"/>
                  </a:ext>
                </a:extLst>
              </a:tr>
              <a:tr h="160243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bg-BG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Сертифицирани средства (евро)</a:t>
                      </a:r>
                    </a:p>
                  </a:txBody>
                  <a:tcPr marL="4427" marR="4427" marT="44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106 940 853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110 817 606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96,5%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64,4%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840259"/>
                  </a:ext>
                </a:extLst>
              </a:tr>
              <a:tr h="25231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Капацитет на подпомогнатата инфраструктура, предназначена за грижи за децата или образование (лица) </a:t>
                      </a:r>
                    </a:p>
                  </a:txBody>
                  <a:tcPr marL="4427" marR="4427" marT="44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137 349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132 986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103,3%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60,5%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701844"/>
                  </a:ext>
                </a:extLst>
              </a:tr>
              <a:tr h="160243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bg-BG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Сертифицирани средства (евро)</a:t>
                      </a:r>
                    </a:p>
                  </a:txBody>
                  <a:tcPr marL="4427" marR="4427" marT="44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115 249 156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117 429 784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638703"/>
                  </a:ext>
                </a:extLst>
              </a:tr>
              <a:tr h="23815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Одобряване на голям проект със започване на строителните работи и доставките за някои от инвестициите</a:t>
                      </a:r>
                    </a:p>
                  </a:txBody>
                  <a:tcPr marL="4427" marR="4427" marT="44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795741"/>
                  </a:ext>
                </a:extLst>
              </a:tr>
              <a:tr h="160243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Закупени съвременни санитарни превозни средства (линейки)</a:t>
                      </a:r>
                    </a:p>
                  </a:txBody>
                  <a:tcPr marL="4427" marR="4427" marT="44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69,8%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456651"/>
                  </a:ext>
                </a:extLst>
              </a:tr>
              <a:tr h="160243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bg-BG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Сертифицирани средства (евро)</a:t>
                      </a:r>
                    </a:p>
                  </a:txBody>
                  <a:tcPr marL="4427" marR="4427" marT="44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104 275 194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114 499 431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91,1%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541132"/>
                  </a:ext>
                </a:extLst>
              </a:tr>
              <a:tr h="2381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Брой подкрепени обекти на социалната инфраструктура в процес на деинституционализация</a:t>
                      </a:r>
                    </a:p>
                  </a:txBody>
                  <a:tcPr marL="4427" marR="4427" marT="44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101,9%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54,2%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428173"/>
                  </a:ext>
                </a:extLst>
              </a:tr>
              <a:tr h="160243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bg-BG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Сертифицирани средства (евро)</a:t>
                      </a:r>
                    </a:p>
                  </a:txBody>
                  <a:tcPr marL="4427" marR="4427" marT="44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42 354 448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42 986 853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035272"/>
                  </a:ext>
                </a:extLst>
              </a:tr>
              <a:tr h="39396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Създаване на финансов инструмент за развитие на туризма. Разработен механизъм за съчетаване на подкрепата чрез ФИ и безвъзмездни средства. Започнали строителни работи за някои от инвестициите</a:t>
                      </a:r>
                    </a:p>
                  </a:txBody>
                  <a:tcPr marL="4427" marR="4427" marT="44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771650"/>
                  </a:ext>
                </a:extLst>
              </a:tr>
              <a:tr h="160243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bg-BG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Сертифицирани средства (евро)</a:t>
                      </a:r>
                    </a:p>
                  </a:txBody>
                  <a:tcPr marL="4427" marR="4427" marT="44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100 752 684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100 755 882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701961"/>
                  </a:ext>
                </a:extLst>
              </a:tr>
              <a:tr h="1770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Обща дължина на реконструирани или модернизирани пътища (километри)</a:t>
                      </a:r>
                    </a:p>
                  </a:txBody>
                  <a:tcPr marL="4427" marR="4427" marT="44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630,9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382910"/>
                  </a:ext>
                </a:extLst>
              </a:tr>
              <a:tr h="160243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bg-BG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Сертифицирани средства (евро)</a:t>
                      </a:r>
                    </a:p>
                  </a:txBody>
                  <a:tcPr marL="4427" marR="4427" marT="44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211 209 563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216 048 618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50,2%</a:t>
                      </a:r>
                    </a:p>
                  </a:txBody>
                  <a:tcPr marL="4427" marR="4427" marT="4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219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792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TY SKETCH 16X9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3.potx" id="{55B65C5C-2110-41C9-9432-67D739EC5CFC}" vid="{FDE12540-4521-4F30-863D-D54DD2EE1C3B}"/>
    </a:ext>
  </a:extLst>
</a:theme>
</file>

<file path=ppt/theme/theme2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2842</TotalTime>
  <Words>3514</Words>
  <Application>Microsoft Office PowerPoint</Application>
  <PresentationFormat>On-screen Show (4:3)</PresentationFormat>
  <Paragraphs>458</Paragraphs>
  <Slides>29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맑은 고딕</vt:lpstr>
      <vt:lpstr>Arial</vt:lpstr>
      <vt:lpstr>Calibri</vt:lpstr>
      <vt:lpstr>Century Schoolbook</vt:lpstr>
      <vt:lpstr>Times New Roman</vt:lpstr>
      <vt:lpstr>Wingdings</vt:lpstr>
      <vt:lpstr>CITY SKETCH 16X9</vt:lpstr>
      <vt:lpstr>Worksheet</vt:lpstr>
      <vt:lpstr>ОПЕРАТИВНА ПРОГРАМА  «РЕГИОНИ В РАСТЕЖ» 2014 - 2020</vt:lpstr>
      <vt:lpstr> Обща информация за ОПРР 2014-2020 </vt:lpstr>
      <vt:lpstr>Сключени договори по приоритетни оси на ОПРР 2014 – 2020 </vt:lpstr>
      <vt:lpstr>Актуални процедури по ОПРР 2014 – 2020 </vt:lpstr>
      <vt:lpstr>PowerPoint Presentation</vt:lpstr>
      <vt:lpstr> НЕРЕДНОСТИ И ФИНАНСОВИ КОРЕКЦИИ</vt:lpstr>
      <vt:lpstr>ИЗПЪЛНЕНИЕ НА ОПРР 2014-2020</vt:lpstr>
      <vt:lpstr>ИЗПЪЛНЕНИЕ НА ОПРР 2014-2020 ПО ПРИОРИТЕТНИ ОСИ</vt:lpstr>
      <vt:lpstr>РАМКА ЗА ИЗПЪЛНЕНИЕ НА ОПРР 2014-2020</vt:lpstr>
      <vt:lpstr>НАПРЕДЪК В ИЗПЪЛНЕНИЕТО НА ИНДИКАТОРИТЕ ПО 1 „Устойчиво и интегрирано градско развитие“ Енергийна ефективност </vt:lpstr>
      <vt:lpstr>НАПРЕДЪК В ИЗПЪЛНЕНИЕТО НА ИНДИКАТОРИТЕ ПО 1 „Устойчиво и интегрирано градско развитие“ градска среда и градски транспорт </vt:lpstr>
      <vt:lpstr>НАПРЕДЪК В ИЗПЪЛНЕНИЕТО НА ИНДИКАТОРИТЕ ПО 1 „Устойчиво и интегрирано градско развитие“ образователна инфраструктура и социални жилища</vt:lpstr>
      <vt:lpstr>НАПРЕДЪК В ИЗПЪЛНЕНИЕТО НА ИНДИКАТОРИТЕ ПО 2 „Подкрепа за енергийна ефективност в опорни центрове в периферните райони“</vt:lpstr>
      <vt:lpstr>НАПРЕДЪК В ИЗПЪЛНЕНИЕТО НА ИНДИКАТОРИТЕ </vt:lpstr>
      <vt:lpstr>НАПРЕДЪК В ИЗПЪЛНЕНИЕТО НА ИНДИКАТОРИТЕ ПО 5 „Регионална социална инфраструктура“</vt:lpstr>
      <vt:lpstr>НАПРЕДЪК В ИЗПЪЛНЕНИЕТО НА ИНДИКАТОРИТЕ ПО 7 „Регионална пътна инфраструктура“</vt:lpstr>
      <vt:lpstr>НАПРЕДЪК В ИЗПЪЛНЕНИЕТО НА ИНДИКАТОРИТЕ ПО 8 „Техническа помощ“</vt:lpstr>
      <vt:lpstr>ИЗПЪЛНЕНИЕ НА ГОЛЕМИ ПРОЕКТИ ПО ОПРР 2014-2020 Проект „Интегриран столичен градски транспорт – фаза ІІ“ - бенефициент Столична община</vt:lpstr>
      <vt:lpstr>ИЗПЪЛНЕНИЕ НА ГОЛЕМИ ПРОЕКТИ ПО ОПРР 2014-2020 Проект № BG16RFOP001-4.001-0001 „Подкрепа за развитие на системата за спешна медицинска помощ” – бенефициент Минстерство на здравеопазването</vt:lpstr>
      <vt:lpstr>НАПРЕДЪК В ИЗПЪЛНЕНИЕТО НА ФИНАНСОВИТЕ ИНСТРУМЕНТИ ПО ОПРР 2014-2020</vt:lpstr>
      <vt:lpstr>НАПРЕДЪК В ИЗПЪЛНЕНИЕТО НА ФИНАНСОВИТЕ ИНСТРУМЕНТИ ПО ПРИОРИТЕТНИ ОСИ</vt:lpstr>
      <vt:lpstr>НАПРЕДЪК В ИЗПЪЛНЕНИЕТО НА ФИНАНСОВИТЕ ИНСТРУМЕНТИ ПО ФИНАНСОВИ ПОСРЕДНИЦИ</vt:lpstr>
      <vt:lpstr>НАПРЕДЪК В ИЗПЪЛНЕНИЕТО НА ФИНАНСОВИТЕ ИНСТРУМЕНТИ ПО ФИНАНСОВИ ПОСРЕДНИЦИ</vt:lpstr>
      <vt:lpstr>НАПРЕДЪК В ИЗПЪЛНЕНИЕТО НА ФИНАНСОВИТЕ ИНСТРУМЕНТИ ПО ФИНАНСОВИ ПОСРЕДНИЦИ</vt:lpstr>
      <vt:lpstr>ОЦЕНКИ И ПОПУЛЯРИЗИРАНЕ </vt:lpstr>
      <vt:lpstr>Осъществявани проекти с участието на представители на УО на ОПРР 2014-2020 г.</vt:lpstr>
      <vt:lpstr>PowerPoint Presentation</vt:lpstr>
      <vt:lpstr>Изграждане на нов сайт на ОПРР 2014-2020 г. </vt:lpstr>
      <vt:lpstr>Благодаря за вниманието!</vt:lpstr>
    </vt:vector>
  </TitlesOfParts>
  <Company>Ministry of Regional Development and Public 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MONIKA VALENTINOVA STOYANOVA</dc:creator>
  <cp:lastModifiedBy>ZLATKO YORDANOV STEFANOV</cp:lastModifiedBy>
  <cp:revision>242</cp:revision>
  <dcterms:created xsi:type="dcterms:W3CDTF">2021-03-29T08:42:53Z</dcterms:created>
  <dcterms:modified xsi:type="dcterms:W3CDTF">2021-11-30T13:35:23Z</dcterms:modified>
</cp:coreProperties>
</file>