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954" r:id="rId4"/>
  </p:sldMasterIdLst>
  <p:notesMasterIdLst>
    <p:notesMasterId r:id="rId11"/>
  </p:notesMasterIdLst>
  <p:handoutMasterIdLst>
    <p:handoutMasterId r:id="rId12"/>
  </p:handoutMasterIdLst>
  <p:sldIdLst>
    <p:sldId id="316" r:id="rId5"/>
    <p:sldId id="325" r:id="rId6"/>
    <p:sldId id="280" r:id="rId7"/>
    <p:sldId id="336" r:id="rId8"/>
    <p:sldId id="331" r:id="rId9"/>
    <p:sldId id="33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8C09"/>
    <a:srgbClr val="EEEEEE"/>
    <a:srgbClr val="87175F"/>
    <a:srgbClr val="EEC621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5034" autoAdjust="0"/>
  </p:normalViewPr>
  <p:slideViewPr>
    <p:cSldViewPr>
      <p:cViewPr varScale="1">
        <p:scale>
          <a:sx n="74" d="100"/>
          <a:sy n="74" d="100"/>
        </p:scale>
        <p:origin x="498" y="60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11/29/2021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11/29/2021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8875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4746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276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5.jpeg"/><Relationship Id="rId5" Type="http://schemas.openxmlformats.org/officeDocument/2006/relationships/image" Target="../media/image6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>
          <a:xfrm>
            <a:off x="-32688" y="-99392"/>
            <a:ext cx="12192000" cy="6858000"/>
          </a:xfrm>
          <a:solidFill>
            <a:schemeClr val="bg1"/>
          </a:solidFill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6C8E487-ADDC-4F1B-A30A-BAABB4998F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32688" y="-72008"/>
            <a:ext cx="12262948" cy="695739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+</a:t>
            </a:r>
          </a:p>
          <a:p>
            <a:pPr algn="ctr"/>
            <a:endParaRPr lang="en-US" dirty="0"/>
          </a:p>
        </p:txBody>
      </p:sp>
      <p:sp>
        <p:nvSpPr>
          <p:cNvPr id="9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11624" y="1412776"/>
            <a:ext cx="6768752" cy="4646984"/>
          </a:xfrm>
          <a:solidFill>
            <a:schemeClr val="bg2">
              <a:lumMod val="25000"/>
              <a:alpha val="45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0800000" flipH="1" flipV="1">
            <a:off x="8976320" y="2534568"/>
            <a:ext cx="2087678" cy="3270696"/>
          </a:xfrm>
          <a:solidFill>
            <a:srgbClr val="92D05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itle 12">
            <a:extLst>
              <a:ext uri="{FF2B5EF4-FFF2-40B4-BE49-F238E27FC236}">
                <a16:creationId xmlns:a16="http://schemas.microsoft.com/office/drawing/2014/main" id="{D7199992-58FE-4335-A811-6AFA96B5595D}"/>
              </a:ext>
            </a:extLst>
          </p:cNvPr>
          <p:cNvSpPr txBox="1">
            <a:spLocks/>
          </p:cNvSpPr>
          <p:nvPr/>
        </p:nvSpPr>
        <p:spPr>
          <a:xfrm>
            <a:off x="2603612" y="1881005"/>
            <a:ext cx="6984776" cy="2881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ru-RU" sz="4000" b="1" dirty="0" smtClean="0"/>
              <a:t>ПИСМЕНИ ПРОЦЕДУРИ</a:t>
            </a:r>
            <a:r>
              <a:rPr lang="en-US" sz="4000" b="1" dirty="0" smtClean="0"/>
              <a:t> </a:t>
            </a:r>
            <a:r>
              <a:rPr lang="bg-BG" sz="4000" b="1" dirty="0" smtClean="0"/>
              <a:t>И СЪОБЩЕНИЯ </a:t>
            </a:r>
            <a:endParaRPr lang="ru-RU" sz="4000" b="1" dirty="0" smtClean="0"/>
          </a:p>
          <a:p>
            <a:pPr>
              <a:lnSpc>
                <a:spcPct val="160000"/>
              </a:lnSpc>
            </a:pPr>
            <a:r>
              <a:rPr lang="ru-RU" sz="2800" b="1" dirty="0" smtClean="0"/>
              <a:t>ДО Комитета за Наблюдение</a:t>
            </a:r>
            <a:endParaRPr lang="en-GB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757438" y="5120274"/>
            <a:ext cx="57606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19</a:t>
            </a:r>
            <a:r>
              <a:rPr lang="ru-RU" sz="2000" b="1" dirty="0" smtClean="0"/>
              <a:t> </a:t>
            </a:r>
            <a:r>
              <a:rPr lang="ru-RU" sz="1900" b="1" dirty="0" smtClean="0"/>
              <a:t>ЗАСЕДАНИЕ </a:t>
            </a:r>
            <a:r>
              <a:rPr lang="ru-RU" sz="1900" b="1" dirty="0"/>
              <a:t>НА КН НА ОПРР </a:t>
            </a:r>
            <a:r>
              <a:rPr lang="ru-RU" sz="1900" b="1" dirty="0" smtClean="0"/>
              <a:t>2014-2020</a:t>
            </a:r>
            <a:endParaRPr lang="en-US" sz="1900" b="1" dirty="0" smtClean="0"/>
          </a:p>
          <a:p>
            <a:pPr algn="ctr"/>
            <a:r>
              <a:rPr lang="bg-BG" sz="1900" b="1" dirty="0" smtClean="0"/>
              <a:t>                                                        </a:t>
            </a:r>
            <a:r>
              <a:rPr lang="en-US" sz="1900" b="1" dirty="0" smtClean="0"/>
              <a:t>02</a:t>
            </a:r>
            <a:r>
              <a:rPr lang="ru-RU" sz="1900" b="1" dirty="0" smtClean="0"/>
              <a:t>.</a:t>
            </a:r>
            <a:r>
              <a:rPr lang="en-US" sz="1900" b="1" dirty="0" smtClean="0"/>
              <a:t>12</a:t>
            </a:r>
            <a:r>
              <a:rPr lang="ru-RU" sz="1900" b="1" dirty="0" smtClean="0"/>
              <a:t>.2021  </a:t>
            </a:r>
            <a:endParaRPr lang="bg-BG" sz="1900" b="1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160" y="5845636"/>
            <a:ext cx="3017520" cy="967740"/>
          </a:xfrm>
          <a:prstGeom prst="rect">
            <a:avLst/>
          </a:prstGeom>
        </p:spPr>
      </p:pic>
      <p:sp>
        <p:nvSpPr>
          <p:cNvPr id="2" name="Right Triangle 1"/>
          <p:cNvSpPr/>
          <p:nvPr/>
        </p:nvSpPr>
        <p:spPr>
          <a:xfrm rot="10800000">
            <a:off x="7896200" y="-95454"/>
            <a:ext cx="4201786" cy="345244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048" y="-99392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1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 txBox="1">
            <a:spLocks/>
          </p:cNvSpPr>
          <p:nvPr/>
        </p:nvSpPr>
        <p:spPr>
          <a:xfrm>
            <a:off x="3215680" y="538145"/>
            <a:ext cx="10805160" cy="7078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3600" b="1" dirty="0" smtClean="0"/>
              <a:t>7 Съобщения до КН</a:t>
            </a:r>
            <a:endParaRPr lang="en-US" sz="3600" b="1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 txBox="1">
            <a:spLocks/>
          </p:cNvSpPr>
          <p:nvPr/>
        </p:nvSpPr>
        <p:spPr>
          <a:xfrm>
            <a:off x="-1" y="1447734"/>
            <a:ext cx="11784633" cy="829138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за удължаване на срока за изпълнение на договори над максимално допустимия, заложен в Насоките за кандидатстване по съответните процедури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 txBox="1">
            <a:spLocks/>
          </p:cNvSpPr>
          <p:nvPr/>
        </p:nvSpPr>
        <p:spPr>
          <a:xfrm>
            <a:off x="335360" y="2403310"/>
            <a:ext cx="11665296" cy="3924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dirty="0" smtClean="0"/>
              <a:t>BG16RFOP001-3.003-0009-C01 </a:t>
            </a:r>
            <a:r>
              <a:rPr lang="bg-BG" b="1" dirty="0" smtClean="0"/>
              <a:t>„Обновяване и модернизация на образователната инфраструктура в Университета по архитектура, строителство и геодезия“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dirty="0" smtClean="0"/>
              <a:t>BG16RFOP001-4.001-0001-С01 </a:t>
            </a:r>
            <a:r>
              <a:rPr lang="bg-BG" b="1" dirty="0" smtClean="0"/>
              <a:t>„Подкрепа за развитие на системата за спешна медицинска помощ”</a:t>
            </a:r>
            <a:r>
              <a:rPr lang="bg-BG" dirty="0" smtClean="0"/>
              <a:t> на Министерство на здравеопазването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dirty="0" smtClean="0"/>
              <a:t>BG16RFOP001-4.003-0001-C04 </a:t>
            </a:r>
            <a:r>
              <a:rPr lang="bg-BG" b="1" dirty="0" smtClean="0"/>
              <a:t>„Борба с COVID-19“ </a:t>
            </a:r>
            <a:r>
              <a:rPr lang="bg-BG" dirty="0" smtClean="0"/>
              <a:t>– </a:t>
            </a:r>
            <a:r>
              <a:rPr lang="bg-BG" b="1" dirty="0" smtClean="0"/>
              <a:t>2 съобщения</a:t>
            </a:r>
            <a:r>
              <a:rPr lang="bg-BG" dirty="0" smtClean="0"/>
              <a:t>, двукратно удължаване на Министерство на здравеопазването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dirty="0" smtClean="0"/>
              <a:t>BG16RFOP001-6.002-0002-C01 </a:t>
            </a:r>
            <a:r>
              <a:rPr lang="bg-BG" b="1" dirty="0" smtClean="0"/>
              <a:t>„Светът на траките“ </a:t>
            </a:r>
            <a:r>
              <a:rPr lang="bg-BG" dirty="0" smtClean="0"/>
              <a:t>на община Казанлък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dirty="0" smtClean="0"/>
              <a:t>BG16RFOP001-7.001-0026-C01 </a:t>
            </a:r>
            <a:r>
              <a:rPr lang="bg-BG" b="1" dirty="0" smtClean="0"/>
              <a:t>Лот 26 </a:t>
            </a:r>
            <a:r>
              <a:rPr lang="bg-BG" dirty="0" smtClean="0"/>
              <a:t>„Път III-507 Кърджали-Мост-Манастир от км 0+055 до км 26+109, с обща дължина 26,054 км, област Кърджали" на Агенция „Пътна инфраструктура“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b="1" dirty="0" smtClean="0"/>
              <a:t>7 договора по процедура </a:t>
            </a:r>
            <a:r>
              <a:rPr lang="bg-BG" dirty="0" smtClean="0"/>
              <a:t>BG16RFOP001-3.002 </a:t>
            </a:r>
            <a:r>
              <a:rPr lang="bg-BG" b="1" dirty="0" smtClean="0"/>
              <a:t>„Подкрепа за професионалните училища в Република България“</a:t>
            </a:r>
            <a:r>
              <a:rPr lang="bg-BG" dirty="0" smtClean="0"/>
              <a:t> с конкретен бенефициент Министерство на образованието и науката </a:t>
            </a:r>
            <a:endParaRPr lang="bg-B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-19448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-19448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17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F890B92-D44D-461B-A5E6-D4F348791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4513"/>
            <a:ext cx="12191999" cy="3278423"/>
          </a:xfrm>
        </p:spPr>
      </p:pic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9455ACD-CCC6-4BEC-AA79-DC1C69D087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7551746" y="2204864"/>
            <a:ext cx="3960000" cy="396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663466" y="3121087"/>
            <a:ext cx="3835072" cy="2362200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/>
              <a:t>Информация</a:t>
            </a:r>
          </a:p>
          <a:p>
            <a:pPr algn="ctr"/>
            <a:r>
              <a:rPr lang="ru-RU" b="1" cap="all" dirty="0" smtClean="0"/>
              <a:t>За</a:t>
            </a:r>
          </a:p>
          <a:p>
            <a:pPr algn="ctr"/>
            <a:r>
              <a:rPr lang="ru-RU" b="1" cap="all" dirty="0" smtClean="0"/>
              <a:t>Сведение</a:t>
            </a:r>
          </a:p>
          <a:p>
            <a:pPr algn="ctr"/>
            <a:r>
              <a:rPr lang="ru-RU" sz="3600" b="1" cap="all" dirty="0" smtClean="0"/>
              <a:t>На КН</a:t>
            </a:r>
            <a:r>
              <a:rPr lang="en-US" sz="3600" cap="all" dirty="0" smtClean="0"/>
              <a:t> </a:t>
            </a:r>
            <a:endParaRPr lang="en-US" sz="3600" cap="all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C6147-EB04-429F-9D41-52F18DE23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2" name="Text Placeholder 119">
            <a:extLst>
              <a:ext uri="{FF2B5EF4-FFF2-40B4-BE49-F238E27FC236}">
                <a16:creationId xmlns:a16="http://schemas.microsoft.com/office/drawing/2014/main" id="{D9043C6D-0761-489D-8401-7F976D80BA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D5E95B5-674E-4A3A-A7C5-83CFC41142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9376" y="3861048"/>
            <a:ext cx="65527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b="1" dirty="0" smtClean="0"/>
              <a:t>Първо </a:t>
            </a:r>
            <a:r>
              <a:rPr lang="bg-BG" sz="2000" b="1" dirty="0"/>
              <a:t>изменение на ИГРП</a:t>
            </a:r>
            <a:r>
              <a:rPr lang="bg-BG" sz="2000" dirty="0"/>
              <a:t> по ОПРР 2014-2020 за 2021 г. от месец </a:t>
            </a:r>
            <a:r>
              <a:rPr lang="bg-BG" sz="2000" dirty="0" smtClean="0"/>
              <a:t>февруари 2021 г.</a:t>
            </a:r>
            <a:endParaRPr lang="bg-BG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b="1" dirty="0" smtClean="0"/>
              <a:t>Второ </a:t>
            </a:r>
            <a:r>
              <a:rPr lang="bg-BG" sz="2000" b="1" dirty="0"/>
              <a:t>изменение на ИГРП </a:t>
            </a:r>
            <a:r>
              <a:rPr lang="bg-BG" sz="2000" dirty="0"/>
              <a:t>на ОПРР 2014-2020 за 2021 г</a:t>
            </a:r>
            <a:r>
              <a:rPr lang="bg-BG" sz="2000" dirty="0" smtClean="0"/>
              <a:t>. </a:t>
            </a:r>
            <a:r>
              <a:rPr lang="bg-BG" sz="2000" dirty="0"/>
              <a:t>от месец юли </a:t>
            </a:r>
            <a:r>
              <a:rPr lang="bg-BG" sz="2000" dirty="0" smtClean="0"/>
              <a:t>2021 г.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b="1" dirty="0" smtClean="0"/>
              <a:t>Одобрена версия </a:t>
            </a:r>
            <a:r>
              <a:rPr lang="bg-BG" sz="2000" b="1" dirty="0"/>
              <a:t>8.0 на ОПРР 2014-2020 </a:t>
            </a:r>
            <a:r>
              <a:rPr lang="bg-BG" sz="2000" dirty="0" smtClean="0"/>
              <a:t>от месец март 2021 г.</a:t>
            </a:r>
            <a:endParaRPr lang="bg-BG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dirty="0"/>
              <a:t> </a:t>
            </a:r>
          </a:p>
        </p:txBody>
      </p:sp>
      <p:pic>
        <p:nvPicPr>
          <p:cNvPr id="16" name="Picture Placeholder 38">
            <a:extLst>
              <a:ext uri="{FF2B5EF4-FFF2-40B4-BE49-F238E27FC236}">
                <a16:creationId xmlns:a16="http://schemas.microsoft.com/office/drawing/2014/main" id="{D15B262E-3234-4E0C-A890-B69314333F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l="853" r="853"/>
          <a:stretch>
            <a:fillRect/>
          </a:stretch>
        </p:blipFill>
        <p:spPr>
          <a:xfrm>
            <a:off x="7094546" y="1732700"/>
            <a:ext cx="914400" cy="930275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7" y="0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20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 txBox="1">
            <a:spLocks/>
          </p:cNvSpPr>
          <p:nvPr/>
        </p:nvSpPr>
        <p:spPr>
          <a:xfrm>
            <a:off x="-12343" y="1447734"/>
            <a:ext cx="10944712" cy="75600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За одобрение на Годишен доклад за изпълнение на Оперативна програма </a:t>
            </a:r>
            <a:r>
              <a:rPr lang="ru-RU" sz="2400" dirty="0">
                <a:solidFill>
                  <a:schemeClr val="bg1"/>
                </a:solidFill>
              </a:rPr>
              <a:t>„Региони в растеж“ 2014-2020 г</a:t>
            </a:r>
            <a:r>
              <a:rPr lang="ru-RU" sz="2400" dirty="0" smtClean="0">
                <a:solidFill>
                  <a:schemeClr val="bg1"/>
                </a:solidFill>
              </a:rPr>
              <a:t>. за 2020 г.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 txBox="1">
            <a:spLocks/>
          </p:cNvSpPr>
          <p:nvPr/>
        </p:nvSpPr>
        <p:spPr>
          <a:xfrm>
            <a:off x="335360" y="2492896"/>
            <a:ext cx="10657184" cy="421351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Процедурата се провежда през </a:t>
            </a:r>
            <a:r>
              <a:rPr lang="ru-RU" sz="1400" dirty="0"/>
              <a:t>периода </a:t>
            </a:r>
            <a:r>
              <a:rPr lang="ru-RU" sz="1400" b="1" dirty="0" smtClean="0"/>
              <a:t>09.</a:t>
            </a:r>
            <a:r>
              <a:rPr lang="en-US" sz="1400" b="1" dirty="0" smtClean="0"/>
              <a:t>06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23.</a:t>
            </a:r>
            <a:r>
              <a:rPr lang="en-US" sz="1400" b="1" dirty="0" smtClean="0"/>
              <a:t>06</a:t>
            </a:r>
            <a:r>
              <a:rPr lang="ru-RU" sz="1400" b="1" dirty="0" smtClean="0"/>
              <a:t>.2021 </a:t>
            </a:r>
            <a:r>
              <a:rPr lang="ru-RU" sz="1400" b="1" dirty="0"/>
              <a:t>г</a:t>
            </a:r>
            <a:r>
              <a:rPr lang="ru-RU" sz="1400" dirty="0" smtClean="0"/>
              <a:t>. </a:t>
            </a:r>
            <a:r>
              <a:rPr lang="ru-RU" sz="1400" dirty="0"/>
              <a:t>на основание чл.15, ал.1 и 2 от Вътрешните правила за работа на </a:t>
            </a:r>
            <a:r>
              <a:rPr lang="ru-RU" sz="1400" dirty="0" smtClean="0"/>
              <a:t>КН</a:t>
            </a:r>
            <a:endParaRPr lang="en-US" sz="19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400" dirty="0" smtClean="0"/>
              <a:t>До </a:t>
            </a:r>
            <a:r>
              <a:rPr lang="bg-BG" sz="1400" dirty="0"/>
              <a:t>изтичането на крайния срок не са постъпили писмени коментари и забележки по представените за одобрение документи</a:t>
            </a:r>
            <a:r>
              <a:rPr lang="bg-BG" sz="1900" dirty="0">
                <a:solidFill>
                  <a:prstClr val="black"/>
                </a:solidFill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900" b="1" dirty="0" smtClean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900" b="1" dirty="0" smtClean="0"/>
              <a:t>Решение на КН: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1900" dirty="0"/>
              <a:t>Комитетът за наблюдение </a:t>
            </a:r>
            <a:r>
              <a:rPr lang="bg-BG" sz="1900" b="1" dirty="0" smtClean="0"/>
              <a:t>одобрява </a:t>
            </a:r>
            <a:r>
              <a:rPr lang="bg-BG" sz="1900" dirty="0"/>
              <a:t>Годишния доклад за изпълнение на Оперативна програма „Региони в растеж“ 2014-2020 за 2020 г. </a:t>
            </a:r>
            <a:r>
              <a:rPr lang="bg-BG" sz="1900" b="1" dirty="0"/>
              <a:t>и дава мандат </a:t>
            </a:r>
            <a:r>
              <a:rPr lang="bg-BG" sz="1900" dirty="0"/>
              <a:t>на Управляващия орган на ОПРР да изпрати финалния вариант в съответствие с чл. 125 от Регламент </a:t>
            </a:r>
            <a:r>
              <a:rPr lang="en-US" sz="1900" dirty="0"/>
              <a:t>(</a:t>
            </a:r>
            <a:r>
              <a:rPr lang="bg-BG" sz="1900" dirty="0"/>
              <a:t>ЕС</a:t>
            </a:r>
            <a:r>
              <a:rPr lang="en-US" sz="1900" dirty="0"/>
              <a:t>)</a:t>
            </a:r>
            <a:r>
              <a:rPr lang="bg-BG" sz="1900" dirty="0"/>
              <a:t> № 1303/2013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343" y="-12646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9" y="-12646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 txBox="1">
            <a:spLocks/>
          </p:cNvSpPr>
          <p:nvPr/>
        </p:nvSpPr>
        <p:spPr>
          <a:xfrm>
            <a:off x="1112091" y="620688"/>
            <a:ext cx="9820278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3600" b="1" dirty="0" smtClean="0"/>
              <a:t>Неприсъствена писмена процедура</a:t>
            </a:r>
            <a:r>
              <a:rPr lang="en-US" sz="3600" b="1" dirty="0" smtClean="0"/>
              <a:t> </a:t>
            </a:r>
            <a:r>
              <a:rPr lang="bg-BG" sz="3600" b="1" dirty="0"/>
              <a:t>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3682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 txBox="1">
            <a:spLocks/>
          </p:cNvSpPr>
          <p:nvPr/>
        </p:nvSpPr>
        <p:spPr>
          <a:xfrm>
            <a:off x="1112091" y="620688"/>
            <a:ext cx="9820278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3600" b="1" dirty="0" smtClean="0"/>
              <a:t>Неприсъствена писмена процедура</a:t>
            </a:r>
            <a:r>
              <a:rPr lang="en-US" sz="3600" b="1" dirty="0" smtClean="0"/>
              <a:t> </a:t>
            </a:r>
            <a:r>
              <a:rPr lang="bg-BG" sz="3600" b="1" dirty="0" smtClean="0"/>
              <a:t>2</a:t>
            </a:r>
            <a:endParaRPr lang="en-US" sz="3600" b="1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 txBox="1">
            <a:spLocks/>
          </p:cNvSpPr>
          <p:nvPr/>
        </p:nvSpPr>
        <p:spPr>
          <a:xfrm>
            <a:off x="-1" y="1447734"/>
            <a:ext cx="10837333" cy="75713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За вземане </a:t>
            </a:r>
            <a:r>
              <a:rPr lang="ru-RU" sz="2400" dirty="0">
                <a:solidFill>
                  <a:schemeClr val="bg1"/>
                </a:solidFill>
              </a:rPr>
              <a:t>на </a:t>
            </a:r>
            <a:r>
              <a:rPr lang="ru-RU" sz="2400" dirty="0" smtClean="0">
                <a:solidFill>
                  <a:schemeClr val="bg1"/>
                </a:solidFill>
              </a:rPr>
              <a:t>решение относно </a:t>
            </a:r>
            <a:r>
              <a:rPr lang="ru-RU" sz="2400" dirty="0">
                <a:solidFill>
                  <a:schemeClr val="bg1"/>
                </a:solidFill>
              </a:rPr>
              <a:t>спестения финансов ресурс по Оперативна програма „Региони в растеж“ 2014-2020 г.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 txBox="1">
            <a:spLocks/>
          </p:cNvSpPr>
          <p:nvPr/>
        </p:nvSpPr>
        <p:spPr>
          <a:xfrm>
            <a:off x="119336" y="2239822"/>
            <a:ext cx="11881320" cy="421351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400" dirty="0" smtClean="0"/>
              <a:t>Процедурата се провежда през </a:t>
            </a:r>
            <a:r>
              <a:rPr lang="ru-RU" sz="1400" dirty="0"/>
              <a:t>периода </a:t>
            </a:r>
            <a:r>
              <a:rPr lang="ru-RU" sz="1400" b="1" dirty="0" smtClean="0"/>
              <a:t>09.11 </a:t>
            </a:r>
            <a:r>
              <a:rPr lang="ru-RU" sz="1400" b="1" dirty="0"/>
              <a:t>– </a:t>
            </a:r>
            <a:r>
              <a:rPr lang="ru-RU" sz="1400" b="1" dirty="0" smtClean="0"/>
              <a:t>23.11.2021 </a:t>
            </a:r>
            <a:r>
              <a:rPr lang="ru-RU" sz="1400" b="1" dirty="0"/>
              <a:t>г</a:t>
            </a:r>
            <a:r>
              <a:rPr lang="ru-RU" sz="1400" dirty="0" smtClean="0"/>
              <a:t>. </a:t>
            </a:r>
            <a:r>
              <a:rPr lang="ru-RU" sz="1400" dirty="0"/>
              <a:t>на основание чл.15, ал.1 и 2 от Вътрешните правила за работа на </a:t>
            </a:r>
            <a:r>
              <a:rPr lang="ru-RU" sz="1400" dirty="0" smtClean="0"/>
              <a:t>КН</a:t>
            </a:r>
            <a:endParaRPr lang="ru-RU" sz="1900" dirty="0" smtClean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900" b="1" dirty="0" smtClean="0"/>
              <a:t>Решения на КН: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1900" b="1" dirty="0" smtClean="0"/>
              <a:t>спестеният ресурс </a:t>
            </a:r>
            <a:r>
              <a:rPr lang="bg-BG" sz="1900" dirty="0"/>
              <a:t>по инвестиционни </a:t>
            </a:r>
            <a:r>
              <a:rPr lang="bg-BG" sz="1900" dirty="0" err="1"/>
              <a:t>подприоритети</a:t>
            </a:r>
            <a:r>
              <a:rPr lang="bg-BG" sz="1900" dirty="0"/>
              <a:t> „Енергийна ефективност в административни и жилищни сгради“, „Интегриран градски транспорт“, „Градска среда“, „Социална инфраструктура“, „Образователна инфраструктура“ </a:t>
            </a:r>
            <a:r>
              <a:rPr lang="bg-BG" sz="1900" b="1" dirty="0"/>
              <a:t>по ПО1 </a:t>
            </a:r>
            <a:r>
              <a:rPr lang="bg-BG" sz="1900" dirty="0"/>
              <a:t>да бъде използван </a:t>
            </a:r>
            <a:r>
              <a:rPr lang="bg-BG" sz="1900" b="1" dirty="0"/>
              <a:t>за компенсиране на </a:t>
            </a:r>
            <a:r>
              <a:rPr lang="bg-BG" sz="1900" b="1" dirty="0" err="1"/>
              <a:t>наддоговарянето</a:t>
            </a:r>
            <a:r>
              <a:rPr lang="bg-BG" sz="1900" b="1" dirty="0"/>
              <a:t> по </a:t>
            </a:r>
            <a:r>
              <a:rPr lang="bg-BG" sz="1900" b="1" dirty="0" smtClean="0"/>
              <a:t>ПО1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1900" b="1" dirty="0" smtClean="0"/>
              <a:t>спестеният ресурс по </a:t>
            </a:r>
            <a:r>
              <a:rPr lang="bg-BG" sz="1900" b="1" dirty="0"/>
              <a:t>ПО2, ПО3, ПО5, ПО6 и ПО8 </a:t>
            </a:r>
            <a:r>
              <a:rPr lang="bg-BG" sz="1900" dirty="0"/>
              <a:t>да бъде използван </a:t>
            </a:r>
            <a:r>
              <a:rPr lang="bg-BG" sz="1900" b="1" dirty="0"/>
              <a:t>за финансиране </a:t>
            </a:r>
            <a:r>
              <a:rPr lang="bg-BG" sz="1900" dirty="0"/>
              <a:t>на проектни предложения от </a:t>
            </a:r>
            <a:r>
              <a:rPr lang="bg-BG" sz="1900" b="1" dirty="0"/>
              <a:t>Списък с резервните проектни </a:t>
            </a:r>
            <a:r>
              <a:rPr lang="bg-BG" sz="1900" b="1" dirty="0" smtClean="0"/>
              <a:t>предложения </a:t>
            </a:r>
            <a:r>
              <a:rPr lang="bg-BG" sz="1900" b="1" dirty="0"/>
              <a:t>по </a:t>
            </a:r>
            <a:r>
              <a:rPr lang="bg-BG" sz="1900" b="1" dirty="0" err="1" smtClean="0"/>
              <a:t>ПО</a:t>
            </a:r>
            <a:r>
              <a:rPr lang="bg-BG" sz="1900" b="1" dirty="0" smtClean="0"/>
              <a:t> </a:t>
            </a:r>
            <a:r>
              <a:rPr lang="bg-BG" sz="1900" b="1" dirty="0"/>
              <a:t>2 </a:t>
            </a:r>
            <a:r>
              <a:rPr lang="bg-BG" sz="1900" dirty="0"/>
              <a:t>„Подкрепа за енергийна ефективност в опорни центрове в периферните райони</a:t>
            </a:r>
            <a:r>
              <a:rPr lang="bg-BG" sz="1900" dirty="0" smtClean="0"/>
              <a:t>“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1900" dirty="0"/>
              <a:t>дава мандат на </a:t>
            </a:r>
            <a:r>
              <a:rPr lang="bg-BG" sz="1900" b="1" dirty="0"/>
              <a:t>УО на ОПРР 2014-2020 да актуализира бюджета </a:t>
            </a:r>
            <a:r>
              <a:rPr lang="bg-BG" sz="1900" dirty="0"/>
              <a:t>на приоритетните оси на ОПРР 2014-2020 и на </a:t>
            </a:r>
            <a:r>
              <a:rPr lang="bg-BG" sz="1900" b="1" dirty="0"/>
              <a:t>Ръководителя на УО на ОПРР 2014-2020 да предложи проект на изменение на ОПРР </a:t>
            </a:r>
            <a:r>
              <a:rPr lang="bg-BG" sz="1900" b="1" dirty="0" smtClean="0"/>
              <a:t>2014-2020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bg-BG" sz="1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812" y="-35647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-6792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12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>
          <a:xfrm>
            <a:off x="-32688" y="-99392"/>
            <a:ext cx="12192000" cy="6858000"/>
          </a:xfrm>
          <a:solidFill>
            <a:schemeClr val="bg1"/>
          </a:solidFill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6C8E487-ADDC-4F1B-A30A-BAABB4998F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32688" y="-99392"/>
            <a:ext cx="12262948" cy="695739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+</a:t>
            </a:r>
          </a:p>
          <a:p>
            <a:pPr algn="ctr"/>
            <a:endParaRPr lang="en-US" dirty="0"/>
          </a:p>
        </p:txBody>
      </p:sp>
      <p:sp>
        <p:nvSpPr>
          <p:cNvPr id="9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11624" y="1412776"/>
            <a:ext cx="6768752" cy="4646984"/>
          </a:xfrm>
          <a:solidFill>
            <a:schemeClr val="bg2">
              <a:lumMod val="25000"/>
              <a:alpha val="45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0800000" flipH="1" flipV="1">
            <a:off x="8976320" y="2534568"/>
            <a:ext cx="2087678" cy="3270696"/>
          </a:xfrm>
          <a:solidFill>
            <a:srgbClr val="92D05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itle 12">
            <a:extLst>
              <a:ext uri="{FF2B5EF4-FFF2-40B4-BE49-F238E27FC236}">
                <a16:creationId xmlns:a16="http://schemas.microsoft.com/office/drawing/2014/main" id="{D7199992-58FE-4335-A811-6AFA96B5595D}"/>
              </a:ext>
            </a:extLst>
          </p:cNvPr>
          <p:cNvSpPr txBox="1">
            <a:spLocks/>
          </p:cNvSpPr>
          <p:nvPr/>
        </p:nvSpPr>
        <p:spPr>
          <a:xfrm>
            <a:off x="2603612" y="2392889"/>
            <a:ext cx="6984776" cy="2881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bg-BG" sz="4000" b="1" dirty="0"/>
              <a:t>Благодаря за вниманието!</a:t>
            </a:r>
            <a:endParaRPr lang="en-GB" sz="4000" b="1" dirty="0"/>
          </a:p>
        </p:txBody>
      </p:sp>
      <p:sp>
        <p:nvSpPr>
          <p:cNvPr id="2" name="Right Triangle 1"/>
          <p:cNvSpPr/>
          <p:nvPr/>
        </p:nvSpPr>
        <p:spPr>
          <a:xfrm rot="10800000">
            <a:off x="7896200" y="-95454"/>
            <a:ext cx="4201786" cy="345244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628" y="-99392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9160" y="5845636"/>
            <a:ext cx="3017520" cy="96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78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86D9CC-0D9D-4BFE-B3F3-26F480BF8C8A}">
  <ds:schemaRefs>
    <ds:schemaRef ds:uri="http://www.w3.org/XML/1998/namespace"/>
    <ds:schemaRef ds:uri="http://schemas.microsoft.com/office/infopath/2007/PartnerControls"/>
    <ds:schemaRef ds:uri="71af3243-3dd4-4a8d-8c0d-dd76da1f02a5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16c05727-aa75-4e4a-9b5f-8a80a1165891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0</TotalTime>
  <Words>506</Words>
  <Application>Microsoft Office PowerPoint</Application>
  <PresentationFormat>Widescreen</PresentationFormat>
  <Paragraphs>176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ModernClassicBlock-3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2021-11-23T09:02:10Z</dcterms:created>
  <dcterms:modified xsi:type="dcterms:W3CDTF">2021-11-29T19:54:02Z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