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7" r:id="rId3"/>
    <p:sldId id="293" r:id="rId4"/>
    <p:sldId id="294" r:id="rId5"/>
    <p:sldId id="295" r:id="rId6"/>
    <p:sldId id="297" r:id="rId7"/>
    <p:sldId id="296" r:id="rId8"/>
    <p:sldId id="281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ECE0"/>
    <a:srgbClr val="B2D0B4"/>
    <a:srgbClr val="0C4C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706" autoAdjust="0"/>
  </p:normalViewPr>
  <p:slideViewPr>
    <p:cSldViewPr>
      <p:cViewPr varScale="1">
        <p:scale>
          <a:sx n="91" d="100"/>
          <a:sy n="91" d="100"/>
        </p:scale>
        <p:origin x="140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95" d="100"/>
          <a:sy n="95" d="100"/>
        </p:scale>
        <p:origin x="358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1C5132-FFA3-4B02-9F09-22FCF40EFA74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3C20D7-F8F1-4196-9585-26F31AFC8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1621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6E42C9-243F-4DC5-AFF6-9D56B5FA9D63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AEC444-603B-4F09-9A06-5917518DD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255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AEC444-603B-4F09-9A06-5917518DD90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154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AEC444-603B-4F09-9A06-5917518DD90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8208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/>
          <p:cNvSpPr/>
          <p:nvPr/>
        </p:nvSpPr>
        <p:spPr bwMode="invGray">
          <a:xfrm>
            <a:off x="0" y="3936697"/>
            <a:ext cx="9144000" cy="2103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652" y="4114800"/>
            <a:ext cx="7886699" cy="1158446"/>
          </a:xfrm>
        </p:spPr>
        <p:txBody>
          <a:bodyPr anchor="b">
            <a:normAutofit/>
          </a:bodyPr>
          <a:lstStyle>
            <a:lvl1pPr algn="l">
              <a:defRPr sz="2925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8652" y="5338170"/>
            <a:ext cx="7886699" cy="474836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350">
                <a:solidFill>
                  <a:schemeClr val="accent1"/>
                </a:solidFill>
              </a:defRPr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30729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557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6270" y="365125"/>
            <a:ext cx="1200150" cy="5811838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64008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254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576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0" y="3276600"/>
            <a:ext cx="9144000" cy="27632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3429003"/>
            <a:ext cx="7200900" cy="1838519"/>
          </a:xfrm>
        </p:spPr>
        <p:txBody>
          <a:bodyPr anchor="b">
            <a:normAutofit/>
          </a:bodyPr>
          <a:lstStyle>
            <a:lvl1pPr>
              <a:defRPr sz="2925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936" y="5340096"/>
            <a:ext cx="7200900" cy="47548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350">
                <a:solidFill>
                  <a:schemeClr val="bg1"/>
                </a:solidFill>
              </a:defRPr>
            </a:lvl1pPr>
            <a:lvl2pPr marL="257175" indent="0">
              <a:buNone/>
              <a:defRPr sz="1125"/>
            </a:lvl2pPr>
            <a:lvl3pPr marL="514350" indent="0">
              <a:buNone/>
              <a:defRPr sz="1013"/>
            </a:lvl3pPr>
            <a:lvl4pPr marL="771525" indent="0">
              <a:buNone/>
              <a:defRPr sz="900"/>
            </a:lvl4pPr>
            <a:lvl5pPr marL="1028700" indent="0">
              <a:buNone/>
              <a:defRPr sz="900"/>
            </a:lvl5pPr>
            <a:lvl6pPr marL="1285875" indent="0">
              <a:buNone/>
              <a:defRPr sz="900"/>
            </a:lvl6pPr>
            <a:lvl7pPr marL="1543050" indent="0">
              <a:buNone/>
              <a:defRPr sz="900"/>
            </a:lvl7pPr>
            <a:lvl8pPr marL="1800225" indent="0">
              <a:buNone/>
              <a:defRPr sz="900"/>
            </a:lvl8pPr>
            <a:lvl9pPr marL="20574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17355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14522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771900" cy="4351338"/>
          </a:xfrm>
        </p:spPr>
        <p:txBody>
          <a:bodyPr>
            <a:normAutofit/>
          </a:bodyPr>
          <a:lstStyle>
            <a:lvl1pPr>
              <a:defRPr sz="1125"/>
            </a:lvl1pPr>
            <a:lvl2pPr>
              <a:defRPr sz="1013"/>
            </a:lvl2pPr>
            <a:lvl3pPr>
              <a:defRPr sz="900"/>
            </a:lvl3pPr>
            <a:lvl4pPr>
              <a:defRPr sz="788"/>
            </a:lvl4pPr>
            <a:lvl5pPr>
              <a:defRPr sz="788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43450" y="1825625"/>
            <a:ext cx="3771900" cy="4351338"/>
          </a:xfrm>
        </p:spPr>
        <p:txBody>
          <a:bodyPr>
            <a:normAutofit/>
          </a:bodyPr>
          <a:lstStyle>
            <a:lvl1pPr>
              <a:defRPr sz="1125"/>
            </a:lvl1pPr>
            <a:lvl2pPr>
              <a:defRPr sz="1013"/>
            </a:lvl2pPr>
            <a:lvl3pPr>
              <a:defRPr sz="900"/>
            </a:lvl3pPr>
            <a:lvl4pPr>
              <a:defRPr sz="788"/>
            </a:lvl4pPr>
            <a:lvl5pPr>
              <a:defRPr sz="788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172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828800"/>
            <a:ext cx="3771900" cy="685800"/>
          </a:xfrm>
        </p:spPr>
        <p:txBody>
          <a:bodyPr anchor="ctr">
            <a:normAutofit/>
          </a:bodyPr>
          <a:lstStyle>
            <a:lvl1pPr marL="0" indent="0">
              <a:spcBef>
                <a:spcPts val="563"/>
              </a:spcBef>
              <a:buNone/>
              <a:defRPr sz="1125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14603"/>
            <a:ext cx="3771900" cy="3675063"/>
          </a:xfrm>
        </p:spPr>
        <p:txBody>
          <a:bodyPr>
            <a:normAutofit/>
          </a:bodyPr>
          <a:lstStyle>
            <a:lvl1pPr>
              <a:defRPr sz="1125"/>
            </a:lvl1pPr>
            <a:lvl2pPr>
              <a:defRPr sz="1013"/>
            </a:lvl2pPr>
            <a:lvl3pPr>
              <a:defRPr sz="900"/>
            </a:lvl3pPr>
            <a:lvl4pPr>
              <a:defRPr sz="788"/>
            </a:lvl4pPr>
            <a:lvl5pPr>
              <a:defRPr sz="788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44641" y="1828800"/>
            <a:ext cx="3771900" cy="685800"/>
          </a:xfrm>
        </p:spPr>
        <p:txBody>
          <a:bodyPr anchor="ctr">
            <a:normAutofit/>
          </a:bodyPr>
          <a:lstStyle>
            <a:lvl1pPr marL="0" indent="0">
              <a:spcBef>
                <a:spcPts val="563"/>
              </a:spcBef>
              <a:buNone/>
              <a:defRPr sz="1125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44641" y="2514603"/>
            <a:ext cx="3771900" cy="3675063"/>
          </a:xfrm>
        </p:spPr>
        <p:txBody>
          <a:bodyPr>
            <a:normAutofit/>
          </a:bodyPr>
          <a:lstStyle>
            <a:lvl1pPr>
              <a:defRPr sz="1125"/>
            </a:lvl1pPr>
            <a:lvl2pPr>
              <a:defRPr sz="1013"/>
            </a:lvl2pPr>
            <a:lvl3pPr>
              <a:defRPr sz="900"/>
            </a:lvl3pPr>
            <a:lvl4pPr>
              <a:defRPr sz="788"/>
            </a:lvl4pPr>
            <a:lvl5pPr>
              <a:defRPr sz="788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994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345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301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0" y="1524000"/>
            <a:ext cx="2571750" cy="1905000"/>
          </a:xfrm>
        </p:spPr>
        <p:txBody>
          <a:bodyPr anchor="b">
            <a:normAutofit/>
          </a:bodyPr>
          <a:lstStyle>
            <a:lvl1pPr>
              <a:defRPr sz="191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4800600" cy="5257800"/>
          </a:xfrm>
        </p:spPr>
        <p:txBody>
          <a:bodyPr>
            <a:normAutofit/>
          </a:bodyPr>
          <a:lstStyle>
            <a:lvl1pPr>
              <a:defRPr sz="1125"/>
            </a:lvl1pPr>
            <a:lvl2pPr>
              <a:defRPr sz="1013"/>
            </a:lvl2pPr>
            <a:lvl3pPr>
              <a:defRPr sz="900"/>
            </a:lvl3pPr>
            <a:lvl4pPr>
              <a:defRPr sz="788"/>
            </a:lvl4pPr>
            <a:lvl5pPr>
              <a:defRPr sz="788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0" y="3581400"/>
            <a:ext cx="2571750" cy="1828800"/>
          </a:xfrm>
        </p:spPr>
        <p:txBody>
          <a:bodyPr/>
          <a:lstStyle>
            <a:lvl1pPr marL="0" indent="0">
              <a:spcBef>
                <a:spcPts val="563"/>
              </a:spcBef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961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0" y="1527048"/>
            <a:ext cx="2571750" cy="1901952"/>
          </a:xfrm>
        </p:spPr>
        <p:txBody>
          <a:bodyPr anchor="b">
            <a:normAutofit/>
          </a:bodyPr>
          <a:lstStyle>
            <a:lvl1pPr>
              <a:defRPr sz="191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628648" y="685800"/>
            <a:ext cx="4800600" cy="5257800"/>
          </a:xfrm>
        </p:spPr>
        <p:txBody>
          <a:bodyPr/>
          <a:lstStyle>
            <a:lvl1pPr marL="0" indent="0" algn="ctr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2" y="3581400"/>
            <a:ext cx="2571749" cy="1828800"/>
          </a:xfrm>
        </p:spPr>
        <p:txBody>
          <a:bodyPr/>
          <a:lstStyle>
            <a:lvl1pPr marL="0" indent="0">
              <a:spcBef>
                <a:spcPts val="563"/>
              </a:spcBef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279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invGray">
          <a:xfrm>
            <a:off x="1" y="6492239"/>
            <a:ext cx="9141619" cy="36576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1452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85751" y="6549718"/>
            <a:ext cx="6331619" cy="229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19">
                <a:solidFill>
                  <a:schemeClr val="bg1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2"/>
          </p:nvPr>
        </p:nvSpPr>
        <p:spPr>
          <a:xfrm>
            <a:off x="7264454" y="6549718"/>
            <a:ext cx="1250895" cy="229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19">
                <a:solidFill>
                  <a:schemeClr val="bg1">
                    <a:lumMod val="40000"/>
                    <a:lumOff val="60000"/>
                  </a:schemeClr>
                </a:solidFill>
              </a:defRPr>
            </a:lvl1pPr>
          </a:lstStyle>
          <a:p>
            <a:fld id="{B0FE2824-C2A0-4931-BB32-60B24BDBB3CC}" type="datetimeFigureOut">
              <a:rPr lang="en-US" smtClean="0"/>
              <a:pPr/>
              <a:t>12/1/2021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5351" y="6549718"/>
            <a:ext cx="334771" cy="229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19">
                <a:solidFill>
                  <a:schemeClr val="bg1">
                    <a:lumMod val="40000"/>
                    <a:lumOff val="60000"/>
                  </a:schemeClr>
                </a:solidFill>
              </a:defRPr>
            </a:lvl1pPr>
          </a:lstStyle>
          <a:p>
            <a:fld id="{B13333A4-2EF1-4B79-B68C-AB20E66B48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8716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1913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1013"/>
        </a:spcBef>
        <a:buClr>
          <a:schemeClr val="accent1"/>
        </a:buClr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indent="-128588" algn="l" defTabSz="514350" rtl="0" eaLnBrk="1" latinLnBrk="0" hangingPunct="1">
        <a:lnSpc>
          <a:spcPct val="90000"/>
        </a:lnSpc>
        <a:spcBef>
          <a:spcPts val="563"/>
        </a:spcBef>
        <a:buClr>
          <a:schemeClr val="accent1"/>
        </a:buClr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385763" indent="-102870" algn="l" defTabSz="514350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514350" indent="-102870" algn="l" defTabSz="514350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Font typeface="Arial" panose="020B0604020202020204" pitchFamily="34" charset="0"/>
        <a:buChar char="•"/>
        <a:defRPr sz="788" kern="1200">
          <a:solidFill>
            <a:schemeClr val="tx1"/>
          </a:solidFill>
          <a:latin typeface="+mn-lt"/>
          <a:ea typeface="+mn-ea"/>
          <a:cs typeface="+mn-cs"/>
        </a:defRPr>
      </a:lvl4pPr>
      <a:lvl5pPr marL="642938" indent="-102870" algn="l" defTabSz="514350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Font typeface="Arial" panose="020B0604020202020204" pitchFamily="34" charset="0"/>
        <a:buChar char="•"/>
        <a:defRPr sz="788" kern="1200">
          <a:solidFill>
            <a:schemeClr val="tx1"/>
          </a:solidFill>
          <a:latin typeface="+mn-lt"/>
          <a:ea typeface="+mn-ea"/>
          <a:cs typeface="+mn-cs"/>
        </a:defRPr>
      </a:lvl5pPr>
      <a:lvl6pPr marL="771525" indent="-102870" algn="l" defTabSz="514350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Font typeface="Arial" panose="020B0604020202020204" pitchFamily="34" charset="0"/>
        <a:buChar char="•"/>
        <a:defRPr sz="788" kern="1200">
          <a:solidFill>
            <a:schemeClr val="tx1"/>
          </a:solidFill>
          <a:latin typeface="+mn-lt"/>
          <a:ea typeface="+mn-ea"/>
          <a:cs typeface="+mn-cs"/>
        </a:defRPr>
      </a:lvl6pPr>
      <a:lvl7pPr marL="900113" indent="-102870" algn="l" defTabSz="514350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Font typeface="Arial" panose="020B0604020202020204" pitchFamily="34" charset="0"/>
        <a:buChar char="•"/>
        <a:defRPr sz="788" kern="1200">
          <a:solidFill>
            <a:schemeClr val="tx1"/>
          </a:solidFill>
          <a:latin typeface="+mn-lt"/>
          <a:ea typeface="+mn-ea"/>
          <a:cs typeface="+mn-cs"/>
        </a:defRPr>
      </a:lvl7pPr>
      <a:lvl8pPr marL="1028700" indent="-102870" algn="l" defTabSz="514350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Font typeface="Arial" panose="020B0604020202020204" pitchFamily="34" charset="0"/>
        <a:buChar char="•"/>
        <a:defRPr sz="788" kern="1200">
          <a:solidFill>
            <a:schemeClr val="tx1"/>
          </a:solidFill>
          <a:latin typeface="+mn-lt"/>
          <a:ea typeface="+mn-ea"/>
          <a:cs typeface="+mn-cs"/>
        </a:defRPr>
      </a:lvl8pPr>
      <a:lvl9pPr marL="1157288" indent="-102870" algn="l" defTabSz="514350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Font typeface="Arial" panose="020B0604020202020204" pitchFamily="34" charset="0"/>
        <a:buChar char="•"/>
        <a:defRPr sz="7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8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652" y="3933056"/>
            <a:ext cx="7886699" cy="1158446"/>
          </a:xfrm>
        </p:spPr>
        <p:txBody>
          <a:bodyPr>
            <a:noAutofit/>
          </a:bodyPr>
          <a:lstStyle/>
          <a:p>
            <a:r>
              <a:rPr lang="ru-RU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Предложение за подход за промени </a:t>
            </a:r>
            <a: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  <a:t>в ОПРР 2014-2020</a:t>
            </a:r>
            <a:endParaRPr lang="en-US" sz="2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bg-BG" sz="16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bg-BG" sz="1600" b="1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1600" b="1" dirty="0">
                <a:latin typeface="Arial" panose="020B0604020202020204" pitchFamily="34" charset="0"/>
                <a:cs typeface="Arial" panose="020B0604020202020204" pitchFamily="34" charset="0"/>
              </a:rPr>
              <a:t>декември 2021 г.							КН на ОПРР 2014-2020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26903" cy="1196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0"/>
            <a:ext cx="1259632" cy="1139041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2729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35055" y="270990"/>
            <a:ext cx="7200800" cy="644189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Основна информация за изпълнение на финансови инструменти по ПО1 и ПО6</a:t>
            </a:r>
            <a:endParaRPr lang="bg-BG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8470" y="1488594"/>
            <a:ext cx="7993970" cy="2643487"/>
          </a:xfrm>
        </p:spPr>
        <p:txBody>
          <a:bodyPr>
            <a:noAutofit/>
          </a:bodyPr>
          <a:lstStyle/>
          <a:p>
            <a:pPr marL="0" indent="0">
              <a:buClrTx/>
              <a:buNone/>
            </a:pPr>
            <a:endParaRPr lang="ru-RU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ClrTx/>
              <a:buNone/>
            </a:pPr>
            <a:endParaRPr lang="ru-RU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ClrTx/>
              <a:buNone/>
            </a:pPr>
            <a:endParaRPr lang="bg-BG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26903" cy="1196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Quality Management Check Icon Concept Stock Illustration 506837272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25"/>
          <a:stretch/>
        </p:blipFill>
        <p:spPr bwMode="auto">
          <a:xfrm>
            <a:off x="6588224" y="3399858"/>
            <a:ext cx="2275358" cy="1464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95CD656-EF26-4E11-A63B-F5BD00EDDF6E}"/>
              </a:ext>
            </a:extLst>
          </p:cNvPr>
          <p:cNvSpPr txBox="1"/>
          <p:nvPr/>
        </p:nvSpPr>
        <p:spPr>
          <a:xfrm>
            <a:off x="683568" y="1510105"/>
            <a:ext cx="7921962" cy="46628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</a:t>
            </a:r>
            <a:r>
              <a:rPr lang="bg-BG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„</a:t>
            </a:r>
            <a:r>
              <a:rPr lang="bg-BG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Регионален туризъм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bg-BG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изпълнение чрез комбинирано финансиране между БФП и финансов инструмент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bg-B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100% договорен финансов ресурс за БФП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bg-B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69,8 млн. лв. (над 70% от ресурса) свободен заемен лимит за предоставяне на кредити от финансов инструмент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bg-B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bg-B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bg-BG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bg-BG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„Устойчиво </a:t>
            </a:r>
            <a:r>
              <a:rPr lang="bg-BG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интегрирано градско развитие“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bg-B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154 млн. лв. (66% от ресурса) е вече договорен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bg-B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Прогноза за достигане на 115% ангажиран ресурс след сключване на договори в напреднал етап на разработване</a:t>
            </a:r>
          </a:p>
          <a:p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0"/>
            <a:ext cx="1259632" cy="1139041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2195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35055" y="247425"/>
            <a:ext cx="7200800" cy="644189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Пренасочване на ресурс от ПО6 към ПО1</a:t>
            </a:r>
            <a:endParaRPr lang="bg-BG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8470" y="1488594"/>
            <a:ext cx="7993970" cy="2643487"/>
          </a:xfrm>
        </p:spPr>
        <p:txBody>
          <a:bodyPr>
            <a:noAutofit/>
          </a:bodyPr>
          <a:lstStyle/>
          <a:p>
            <a:pPr marL="0" indent="0">
              <a:buClrTx/>
              <a:buNone/>
            </a:pPr>
            <a:endParaRPr lang="ru-RU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ClrTx/>
              <a:buNone/>
            </a:pPr>
            <a:endParaRPr lang="ru-RU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ClrTx/>
              <a:buNone/>
            </a:pPr>
            <a:endParaRPr lang="bg-BG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26903" cy="1196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32FA2ED-9D12-4B5D-8FF7-6D1851E1D283}"/>
              </a:ext>
            </a:extLst>
          </p:cNvPr>
          <p:cNvSpPr txBox="1"/>
          <p:nvPr/>
        </p:nvSpPr>
        <p:spPr>
          <a:xfrm>
            <a:off x="538470" y="1628800"/>
            <a:ext cx="7200800" cy="38909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bg-BG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Прехвърляне на общо 78,1 млн. лв. свободни финансови средства по Приоритетна ос 6 „Регионален туризъм“ към заемния лимит по Приоритетна ос 1 „Устойчиво и интегрирано градско развитие“ и разпределени към отделните фондове, както следва: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4572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bg-BG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­	7 620 652 лв. към ФГР-София;</a:t>
            </a:r>
            <a:endParaRPr lang="en-US" sz="18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4572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bg-BG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­	30 442 513 лв. ФГР-Юг;</a:t>
            </a:r>
            <a:endParaRPr lang="en-US" sz="18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457200" algn="just">
              <a:lnSpc>
                <a:spcPct val="107000"/>
              </a:lnSpc>
              <a:spcBef>
                <a:spcPts val="0"/>
              </a:spcBef>
              <a:spcAft>
                <a:spcPts val="1800"/>
              </a:spcAft>
            </a:pPr>
            <a:r>
              <a:rPr lang="bg-BG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­	31 765 581 лв. ФГР-Север.</a:t>
            </a:r>
            <a:endParaRPr lang="en-US" sz="18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bg-BG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bg-BG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</a:t>
            </a:r>
            <a:r>
              <a:rPr lang="bg-BG" sz="180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Заедно </a:t>
            </a:r>
            <a:r>
              <a:rPr lang="bg-BG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 неусвоения ресурс от ПО6 към ПО1 се прехвърлят </a:t>
            </a:r>
            <a:r>
              <a:rPr lang="bg-BG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1,6 млн. лв., </a:t>
            </a:r>
            <a:r>
              <a:rPr lang="bg-BG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неусвоен ресурс, заделени за такса управление на ФМФИБ, както и </a:t>
            </a:r>
            <a:r>
              <a:rPr lang="bg-BG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6,6 млн. лв. гаранционен лимит</a:t>
            </a:r>
            <a:r>
              <a:rPr lang="bg-BG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18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0"/>
            <a:ext cx="1259632" cy="1139041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4082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47027" y="318679"/>
            <a:ext cx="7200800" cy="644189"/>
          </a:xfrm>
          <a:noFill/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Прогноза за договаряне на допълнителния ресурс по ПО1</a:t>
            </a:r>
            <a:endParaRPr lang="bg-BG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50442" y="1533725"/>
            <a:ext cx="7993970" cy="2643487"/>
          </a:xfrm>
          <a:noFill/>
        </p:spPr>
        <p:txBody>
          <a:bodyPr>
            <a:noAutofit/>
          </a:bodyPr>
          <a:lstStyle/>
          <a:p>
            <a:pPr marL="0" indent="0">
              <a:buClrTx/>
              <a:buNone/>
            </a:pPr>
            <a:endParaRPr lang="ru-RU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ClrTx/>
              <a:buNone/>
            </a:pPr>
            <a:endParaRPr lang="ru-RU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ClrTx/>
              <a:buNone/>
            </a:pPr>
            <a:endParaRPr lang="bg-BG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01" y="0"/>
            <a:ext cx="1126903" cy="119675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FA76E7E-2E6E-4D42-8E0E-F21CF1E271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7528736"/>
              </p:ext>
            </p:extLst>
          </p:nvPr>
        </p:nvGraphicFramePr>
        <p:xfrm>
          <a:off x="550442" y="2132856"/>
          <a:ext cx="7932851" cy="3235296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1668245">
                  <a:extLst>
                    <a:ext uri="{9D8B030D-6E8A-4147-A177-3AD203B41FA5}">
                      <a16:colId xmlns:a16="http://schemas.microsoft.com/office/drawing/2014/main" val="3064323328"/>
                    </a:ext>
                  </a:extLst>
                </a:gridCol>
                <a:gridCol w="1228443">
                  <a:extLst>
                    <a:ext uri="{9D8B030D-6E8A-4147-A177-3AD203B41FA5}">
                      <a16:colId xmlns:a16="http://schemas.microsoft.com/office/drawing/2014/main" val="2169491580"/>
                    </a:ext>
                  </a:extLst>
                </a:gridCol>
                <a:gridCol w="1423792">
                  <a:extLst>
                    <a:ext uri="{9D8B030D-6E8A-4147-A177-3AD203B41FA5}">
                      <a16:colId xmlns:a16="http://schemas.microsoft.com/office/drawing/2014/main" val="3539068345"/>
                    </a:ext>
                  </a:extLst>
                </a:gridCol>
                <a:gridCol w="1095045">
                  <a:extLst>
                    <a:ext uri="{9D8B030D-6E8A-4147-A177-3AD203B41FA5}">
                      <a16:colId xmlns:a16="http://schemas.microsoft.com/office/drawing/2014/main" val="1318273483"/>
                    </a:ext>
                  </a:extLst>
                </a:gridCol>
                <a:gridCol w="1425235">
                  <a:extLst>
                    <a:ext uri="{9D8B030D-6E8A-4147-A177-3AD203B41FA5}">
                      <a16:colId xmlns:a16="http://schemas.microsoft.com/office/drawing/2014/main" val="3912664846"/>
                    </a:ext>
                  </a:extLst>
                </a:gridCol>
                <a:gridCol w="1092091">
                  <a:extLst>
                    <a:ext uri="{9D8B030D-6E8A-4147-A177-3AD203B41FA5}">
                      <a16:colId xmlns:a16="http://schemas.microsoft.com/office/drawing/2014/main" val="432335893"/>
                    </a:ext>
                  </a:extLst>
                </a:gridCol>
              </a:tblGrid>
              <a:tr h="538221">
                <a:tc gridSpan="6"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bg-BG" sz="14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Прогноза за договаряне по сектори на допълнителен ресурс в ПО1 с източник от ПО6</a:t>
                      </a:r>
                      <a:endParaRPr lang="en-US" sz="14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31836"/>
                  </a:ext>
                </a:extLst>
              </a:tr>
              <a:tr h="331163"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bg-BG" sz="14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ФГР-Север</a:t>
                      </a:r>
                      <a:endParaRPr lang="en-US" sz="14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bg-BG" sz="14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bg-BG" sz="14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ФГР-Юг</a:t>
                      </a:r>
                      <a:endParaRPr lang="en-US" sz="1400" b="1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bg-BG" sz="14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ФГР София</a:t>
                      </a:r>
                      <a:endParaRPr lang="en-US" sz="1400" b="1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9255701"/>
                  </a:ext>
                </a:extLst>
              </a:tr>
              <a:tr h="657028"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bg-BG" sz="140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Сектор </a:t>
                      </a:r>
                      <a:endParaRPr lang="en-US" sz="140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bg-BG" sz="14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Обем инвестиции </a:t>
                      </a:r>
                      <a:endParaRPr lang="en-US" sz="14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bg-BG" sz="14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Сектор </a:t>
                      </a:r>
                      <a:endParaRPr lang="en-US" sz="1400" b="1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bg-BG" sz="140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Обем инвестиции </a:t>
                      </a:r>
                      <a:endParaRPr lang="en-US" sz="140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bg-BG" sz="14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Сектор </a:t>
                      </a:r>
                      <a:endParaRPr lang="en-US" sz="1400" b="1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bg-BG" sz="140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Обем инвестиции </a:t>
                      </a:r>
                      <a:endParaRPr lang="en-US" sz="140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9534719"/>
                  </a:ext>
                </a:extLst>
              </a:tr>
              <a:tr h="538221"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bg-BG" sz="14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градска среда</a:t>
                      </a:r>
                      <a:endParaRPr lang="en-US" sz="14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bg-BG" sz="14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9 225 397 </a:t>
                      </a:r>
                      <a:endParaRPr lang="en-US" sz="14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bg-BG" sz="14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градска среда</a:t>
                      </a:r>
                      <a:endParaRPr lang="en-US" sz="1400" b="1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bg-BG" sz="14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19 438 585 </a:t>
                      </a:r>
                      <a:endParaRPr lang="en-US" sz="14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bg-BG" sz="14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икономически зони</a:t>
                      </a:r>
                      <a:endParaRPr lang="en-US" sz="1400" b="1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bg-BG" sz="14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 b="1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algn="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bg-BG" sz="140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7 620 652</a:t>
                      </a:r>
                      <a:endParaRPr lang="en-US" sz="140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616731"/>
                  </a:ext>
                </a:extLst>
              </a:tr>
              <a:tr h="839500"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bg-BG" sz="14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икономически зони</a:t>
                      </a:r>
                      <a:endParaRPr lang="en-US" sz="14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bg-BG" sz="14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22 540 184 </a:t>
                      </a:r>
                      <a:endParaRPr lang="en-US" sz="14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bg-BG" sz="14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икономически зони</a:t>
                      </a:r>
                      <a:endParaRPr lang="en-US" sz="1400" b="1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bg-BG" sz="14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11 003 928 </a:t>
                      </a:r>
                      <a:endParaRPr lang="en-US" sz="14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6213753"/>
                  </a:ext>
                </a:extLst>
              </a:tr>
              <a:tr h="331163"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bg-BG" sz="140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Общо: </a:t>
                      </a:r>
                      <a:endParaRPr lang="en-US" sz="140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bg-BG" sz="14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31 765 581 </a:t>
                      </a:r>
                      <a:endParaRPr lang="en-US" sz="1400" b="1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bg-BG" sz="14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Общо: </a:t>
                      </a:r>
                      <a:endParaRPr lang="en-US" sz="1400" b="1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bg-BG" sz="14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30 442 513 </a:t>
                      </a:r>
                      <a:endParaRPr lang="en-US" sz="1400" b="1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bg-BG" sz="14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Общо: </a:t>
                      </a:r>
                      <a:endParaRPr lang="en-US" sz="1400" b="1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bg-BG" sz="14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7 620 652 </a:t>
                      </a:r>
                      <a:endParaRPr lang="en-US" sz="1400" b="1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6009850"/>
                  </a:ext>
                </a:extLst>
              </a:tr>
            </a:tbl>
          </a:graphicData>
        </a:graphic>
      </p:graphicFrame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0"/>
            <a:ext cx="1259632" cy="1139041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6541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04596" y="181094"/>
            <a:ext cx="7200800" cy="924825"/>
          </a:xfrm>
          <a:noFill/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Формиране на спестен финансов ресурс по приоритетните оси на ОПРР 2014-2020</a:t>
            </a:r>
            <a:endParaRPr lang="bg-BG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50442" y="1533725"/>
            <a:ext cx="7993970" cy="2643487"/>
          </a:xfrm>
          <a:noFill/>
        </p:spPr>
        <p:txBody>
          <a:bodyPr>
            <a:noAutofit/>
          </a:bodyPr>
          <a:lstStyle/>
          <a:p>
            <a:pPr marL="0" indent="0">
              <a:buClrTx/>
              <a:buNone/>
            </a:pPr>
            <a:endParaRPr lang="ru-RU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ClrTx/>
              <a:buNone/>
            </a:pPr>
            <a:endParaRPr lang="ru-RU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ClrTx/>
              <a:buNone/>
            </a:pPr>
            <a:endParaRPr lang="bg-BG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2" y="45131"/>
            <a:ext cx="1126903" cy="119675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D82C924-C352-42A9-A660-525C86B425C7}"/>
              </a:ext>
            </a:extLst>
          </p:cNvPr>
          <p:cNvSpPr txBox="1"/>
          <p:nvPr/>
        </p:nvSpPr>
        <p:spPr>
          <a:xfrm>
            <a:off x="323528" y="1628800"/>
            <a:ext cx="8568952" cy="49481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Решение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 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КН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 ОПРР 2014-2020 от 13 май 2020 г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 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реалокиране на спестен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финансов ресурс 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ПО2, ПО3, ПО5, ПО6 и ПО8 за компенсиране на наддоговаряне по сключени ДБФП 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 ПО1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„Устойчиво и интегрирано градско развитие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“;  </a:t>
            </a:r>
          </a:p>
          <a:p>
            <a:pPr marL="742950" lvl="1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Компенсиране на наддоговаряне по ПО1 от спестен ресурс БФП в рамките на ПО1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</a:p>
          <a:p>
            <a:pPr marL="742950" lvl="1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Управление на акумулиран спестен финансов ресурс по ПО2, ПО3, ПО5, ПО6 и 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ПО8;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lvl="1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исмена процедура за актуализиране на взети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решения от 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КН на ОПРР от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13 май 2020 г. 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 пренасочване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 спестен финансов ресурс на 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БФП по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ПО2, ПО3, ПО5, ПО6 и ПО8 за финансиране на Списъка с резервни 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проекти по процедура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BG16RFOP001-2.003 „Енергийна ефективност в периферните райони-3“ по 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ПО2 при потвърдена готовност за изпълнение на проектите;</a:t>
            </a:r>
          </a:p>
          <a:p>
            <a:pPr lvl="1" algn="just">
              <a:lnSpc>
                <a:spcPct val="107000"/>
              </a:lnSpc>
              <a:spcAft>
                <a:spcPts val="800"/>
              </a:spcAft>
            </a:pPr>
            <a:endParaRPr lang="ru-RU" dirty="0" smtClean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0"/>
            <a:ext cx="1259632" cy="1139041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5528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85011" y="-27440"/>
            <a:ext cx="7200800" cy="1216667"/>
          </a:xfrm>
          <a:noFill/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Пренасочване на спестен 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финансов </a:t>
            </a:r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ресурс от 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ПО3, ПО5, ПО6 и ПО8 </a:t>
            </a:r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към ПО2</a:t>
            </a:r>
            <a:endParaRPr lang="bg-BG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50442" y="1533725"/>
            <a:ext cx="7993970" cy="2643487"/>
          </a:xfrm>
          <a:noFill/>
        </p:spPr>
        <p:txBody>
          <a:bodyPr>
            <a:noAutofit/>
          </a:bodyPr>
          <a:lstStyle/>
          <a:p>
            <a:pPr marL="0" indent="0">
              <a:buClrTx/>
              <a:buNone/>
            </a:pPr>
            <a:endParaRPr lang="ru-RU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ClrTx/>
              <a:buNone/>
            </a:pPr>
            <a:endParaRPr lang="ru-RU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ClrTx/>
              <a:buNone/>
            </a:pPr>
            <a:endParaRPr lang="bg-BG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2" y="45131"/>
            <a:ext cx="1126903" cy="119675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D82C924-C352-42A9-A660-525C86B425C7}"/>
              </a:ext>
            </a:extLst>
          </p:cNvPr>
          <p:cNvSpPr txBox="1"/>
          <p:nvPr/>
        </p:nvSpPr>
        <p:spPr>
          <a:xfrm>
            <a:off x="11972" y="1628800"/>
            <a:ext cx="9024524" cy="46599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Необходимият ресурс за финансиране на </a:t>
            </a: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резервния списък на проектите по процедура 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BG16RFOP001-2.003 „Енергийна ефективност в периферните райони-3“ не може да бъде покрит </a:t>
            </a: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със 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спестен ресурс в рамките на </a:t>
            </a: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ПО2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  <a:endParaRPr lang="ru-RU" sz="1600" dirty="0" smtClean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lvl="1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Насочване на спестен ресурс 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от </a:t>
            </a: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 3, 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5, 6 и 8, </a:t>
            </a: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към ПО2;</a:t>
            </a:r>
          </a:p>
          <a:p>
            <a:pPr marL="742950" lvl="1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Обезпечени качествени и 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одобрени </a:t>
            </a: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проекти в 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пълна степен на проектна готовност;</a:t>
            </a:r>
            <a:endParaRPr lang="ru-RU" sz="1600" dirty="0" smtClean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lvl="1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Продължаване 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подкрепата за </a:t>
            </a: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ЕЕ за жилищния сектор с фокус 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върху жилищните сгради с по-голям брой самостоятелни </a:t>
            </a: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обекти (при финасниране на списъка ще бъдат приложение мерки за ЕЕ в </a:t>
            </a:r>
            <a:r>
              <a:rPr lang="ru-RU" sz="160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73 многофамилни жилищни сгради </a:t>
            </a: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 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12 административни/публични </a:t>
            </a: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сгради);</a:t>
            </a:r>
          </a:p>
          <a:p>
            <a:pPr marL="742950" lvl="1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Ефективност - финансиране 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 проекти за прилагане на мерки за </a:t>
            </a: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ЕЕ 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периферните райони на </a:t>
            </a: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страната - висок 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принос на домакинствата в потреблението на </a:t>
            </a: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енергия;</a:t>
            </a:r>
            <a:endParaRPr lang="ru-RU" sz="16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lvl="1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Подобряване 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качеството на живот в периферните райони на </a:t>
            </a: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страната чрез ЕЕ 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 ограничаване негативното въздействие върху околната среда</a:t>
            </a: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</a:p>
          <a:p>
            <a:pPr marL="742950" lvl="1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Изпълнението 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целите на програмата без загуба на средства при спазване на принципите за добро финансово управление</a:t>
            </a: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  <a:endParaRPr lang="ru-RU" dirty="0" smtClean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0"/>
            <a:ext cx="1259632" cy="1139041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1821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30306" y="317058"/>
            <a:ext cx="7200800" cy="644189"/>
          </a:xfrm>
          <a:noFill/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 на </a:t>
            </a:r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Решения 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КН</a:t>
            </a:r>
            <a:endParaRPr lang="bg-BG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50442" y="1533725"/>
            <a:ext cx="7993970" cy="2643487"/>
          </a:xfrm>
          <a:noFill/>
        </p:spPr>
        <p:txBody>
          <a:bodyPr>
            <a:noAutofit/>
          </a:bodyPr>
          <a:lstStyle/>
          <a:p>
            <a:pPr marL="0" indent="0">
              <a:buClrTx/>
              <a:buNone/>
            </a:pPr>
            <a:endParaRPr lang="ru-RU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ClrTx/>
              <a:buNone/>
            </a:pPr>
            <a:endParaRPr lang="ru-RU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ClrTx/>
              <a:buNone/>
            </a:pPr>
            <a:endParaRPr lang="bg-BG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2" y="45131"/>
            <a:ext cx="1126903" cy="119675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D82C924-C352-42A9-A660-525C86B425C7}"/>
              </a:ext>
            </a:extLst>
          </p:cNvPr>
          <p:cNvSpPr txBox="1"/>
          <p:nvPr/>
        </p:nvSpPr>
        <p:spPr>
          <a:xfrm>
            <a:off x="323528" y="1628800"/>
            <a:ext cx="8568952" cy="45277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КН на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ОПРР 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приема за информация предложения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подход за пренасочване на финансов ресурс, както 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следва:</a:t>
            </a:r>
          </a:p>
          <a:p>
            <a:pPr marL="914400" lvl="1" indent="-4572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Прехвърляне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 неангажирания ресурс от финансовия инструмент по 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ПО6 към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финансовия инструмент по 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ПО1;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914400" lvl="1" indent="-4572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Прехвърляне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 спестен ресурс от 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БФП от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ПО3, ПО5, ПО6 и ПО8 и увеличаване на бюджета на 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ПО2,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до размера на необходимото финансиране, съгласно готовността за изпълнение на проектни предложения от резервния списък по процедура BG16RFOP001-2.003 „Енергийна ефективност в периферните райони-3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“;</a:t>
            </a:r>
          </a:p>
          <a:p>
            <a:pPr marL="457200" indent="-457200" algn="just">
              <a:lnSpc>
                <a:spcPct val="107000"/>
              </a:lnSpc>
              <a:spcAft>
                <a:spcPts val="800"/>
              </a:spcAft>
              <a:buAutoNum type="arabicPeriod" startAt="2"/>
            </a:pP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КН на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ОПРР 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дава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мандат на 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РУО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да изготви и да предложи проект на изменение на оперативната програма пред 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КН на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ОПРР, в който да бъдат отразени предложенията за прехвърляне на ресурс от финансовия инструмент от ПО6 към ПО1 и за прехвърляне на спестен ресурс от 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БФП от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ПО3, ПО5, ПО6 и ПО8 към 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ПО2.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0"/>
            <a:ext cx="1259632" cy="1139041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3595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5" y="2060848"/>
            <a:ext cx="4608512" cy="1158446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Благодаря за вниманието!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40"/>
            <a:ext cx="1126903" cy="1196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bg-BG" b="1" smtClean="0">
                <a:latin typeface="Arial" panose="020B0604020202020204" pitchFamily="34" charset="0"/>
                <a:cs typeface="Arial" panose="020B0604020202020204" pitchFamily="34" charset="0"/>
              </a:rPr>
              <a:t>2 декември </a:t>
            </a:r>
            <a:r>
              <a:rPr lang="bg-BG" b="1" dirty="0">
                <a:latin typeface="Arial" panose="020B0604020202020204" pitchFamily="34" charset="0"/>
                <a:cs typeface="Arial" panose="020B0604020202020204" pitchFamily="34" charset="0"/>
              </a:rPr>
              <a:t>2021 г. 							</a:t>
            </a:r>
            <a:r>
              <a:rPr lang="bg-BG" sz="1400" b="1" dirty="0">
                <a:latin typeface="Arial" panose="020B0604020202020204" pitchFamily="34" charset="0"/>
                <a:cs typeface="Arial" panose="020B0604020202020204" pitchFamily="34" charset="0"/>
              </a:rPr>
              <a:t> КН на ОПРР 2014-2020</a:t>
            </a:r>
            <a:endParaRPr lang="bg-BG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28652" y="4005064"/>
            <a:ext cx="7886699" cy="11584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5143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92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Ивайло Стоянов</a:t>
            </a:r>
          </a:p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Началник на отдел СПП, УО на ОПРР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0"/>
            <a:ext cx="1259632" cy="1139041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3047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ITY SKETCH 16X9">
  <a:themeElements>
    <a:clrScheme name="CitySketch">
      <a:dk1>
        <a:srgbClr val="3D372E"/>
      </a:dk1>
      <a:lt1>
        <a:sysClr val="window" lastClr="FFFFFF"/>
      </a:lt1>
      <a:dk2>
        <a:srgbClr val="000000"/>
      </a:dk2>
      <a:lt2>
        <a:srgbClr val="E0ECE1"/>
      </a:lt2>
      <a:accent1>
        <a:srgbClr val="B2D0B4"/>
      </a:accent1>
      <a:accent2>
        <a:srgbClr val="88A5BA"/>
      </a:accent2>
      <a:accent3>
        <a:srgbClr val="909F5F"/>
      </a:accent3>
      <a:accent4>
        <a:srgbClr val="C9A057"/>
      </a:accent4>
      <a:accent5>
        <a:srgbClr val="DA7D60"/>
      </a:accent5>
      <a:accent6>
        <a:srgbClr val="978975"/>
      </a:accent6>
      <a:hlink>
        <a:srgbClr val="C9A057"/>
      </a:hlink>
      <a:folHlink>
        <a:srgbClr val="978975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0001123.potx" id="{55B65C5C-2110-41C9-9432-67D739EC5CFC}" vid="{FDE12540-4521-4F30-863D-D54DD2EE1C3B}"/>
    </a:ext>
  </a:extLst>
</a:theme>
</file>

<file path=ppt/theme/theme2.xml><?xml version="1.0" encoding="utf-8"?>
<a:theme xmlns:a="http://schemas.openxmlformats.org/drawingml/2006/main" name="Office Theme">
  <a:themeElements>
    <a:clrScheme name="CitySketch">
      <a:dk1>
        <a:srgbClr val="3D372E"/>
      </a:dk1>
      <a:lt1>
        <a:sysClr val="window" lastClr="FFFFFF"/>
      </a:lt1>
      <a:dk2>
        <a:srgbClr val="000000"/>
      </a:dk2>
      <a:lt2>
        <a:srgbClr val="E0ECE1"/>
      </a:lt2>
      <a:accent1>
        <a:srgbClr val="B2D0B4"/>
      </a:accent1>
      <a:accent2>
        <a:srgbClr val="88A5BA"/>
      </a:accent2>
      <a:accent3>
        <a:srgbClr val="909F5F"/>
      </a:accent3>
      <a:accent4>
        <a:srgbClr val="C9A057"/>
      </a:accent4>
      <a:accent5>
        <a:srgbClr val="DA7D60"/>
      </a:accent5>
      <a:accent6>
        <a:srgbClr val="978975"/>
      </a:accent6>
      <a:hlink>
        <a:srgbClr val="C9A057"/>
      </a:hlink>
      <a:folHlink>
        <a:srgbClr val="978975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CitySketch">
      <a:dk1>
        <a:srgbClr val="3D372E"/>
      </a:dk1>
      <a:lt1>
        <a:sysClr val="window" lastClr="FFFFFF"/>
      </a:lt1>
      <a:dk2>
        <a:srgbClr val="000000"/>
      </a:dk2>
      <a:lt2>
        <a:srgbClr val="E0ECE1"/>
      </a:lt2>
      <a:accent1>
        <a:srgbClr val="B2D0B4"/>
      </a:accent1>
      <a:accent2>
        <a:srgbClr val="88A5BA"/>
      </a:accent2>
      <a:accent3>
        <a:srgbClr val="909F5F"/>
      </a:accent3>
      <a:accent4>
        <a:srgbClr val="C9A057"/>
      </a:accent4>
      <a:accent5>
        <a:srgbClr val="DA7D60"/>
      </a:accent5>
      <a:accent6>
        <a:srgbClr val="978975"/>
      </a:accent6>
      <a:hlink>
        <a:srgbClr val="C9A057"/>
      </a:hlink>
      <a:folHlink>
        <a:srgbClr val="978975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1911</TotalTime>
  <Words>814</Words>
  <Application>Microsoft Office PowerPoint</Application>
  <PresentationFormat>On-screen Show (4:3)</PresentationFormat>
  <Paragraphs>76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Century Schoolbook</vt:lpstr>
      <vt:lpstr>Wingdings</vt:lpstr>
      <vt:lpstr>CITY SKETCH 16X9</vt:lpstr>
      <vt:lpstr>Предложение за подход за промени в ОПРР 2014-2020</vt:lpstr>
      <vt:lpstr>Основна информация за изпълнение на финансови инструменти по ПО1 и ПО6</vt:lpstr>
      <vt:lpstr>Пренасочване на ресурс от ПО6 към ПО1</vt:lpstr>
      <vt:lpstr>Прогноза за договаряне на допълнителния ресурс по ПО1</vt:lpstr>
      <vt:lpstr>Формиране на спестен финансов ресурс по приоритетните оси на ОПРР 2014-2020</vt:lpstr>
      <vt:lpstr>Пренасочване на спестен финансов ресурс от ПО3, ПО5, ПО6 и ПО8 към ПО2</vt:lpstr>
      <vt:lpstr>Проект на Решения на КН</vt:lpstr>
      <vt:lpstr>Благодаря за вниманието!</vt:lpstr>
    </vt:vector>
  </TitlesOfParts>
  <Company>Ministry of Regional Development and Public Works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>MONIKA VALENTINOVA STOYANOVA</dc:creator>
  <cp:lastModifiedBy>MONIKA VALENTINOVA STOYANOVA</cp:lastModifiedBy>
  <cp:revision>177</cp:revision>
  <dcterms:created xsi:type="dcterms:W3CDTF">2021-03-29T08:42:53Z</dcterms:created>
  <dcterms:modified xsi:type="dcterms:W3CDTF">2021-12-01T13:42:51Z</dcterms:modified>
</cp:coreProperties>
</file>