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6.xml" ContentType="application/vnd.openxmlformats-officedocument.themeOverride+xml"/>
  <Override PartName="/ppt/notesSlides/notesSlide12.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8.xml" ContentType="application/vnd.openxmlformats-officedocument.themeOverride+xml"/>
  <Override PartName="/ppt/notesSlides/notesSlide13.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9.xml" ContentType="application/vnd.openxmlformats-officedocument.themeOverrid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0.xml" ContentType="application/vnd.openxmlformats-officedocument.themeOverr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1.xml" ContentType="application/vnd.openxmlformats-officedocument.themeOverride+xml"/>
  <Override PartName="/ppt/notesSlides/notesSlide14.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2.xml" ContentType="application/vnd.openxmlformats-officedocument.themeOverrid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3.xml" ContentType="application/vnd.openxmlformats-officedocument.themeOverride+xml"/>
  <Override PartName="/ppt/notesSlides/notesSlide15.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5.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0"/>
  </p:notesMasterIdLst>
  <p:handoutMasterIdLst>
    <p:handoutMasterId r:id="rId31"/>
  </p:handoutMasterIdLst>
  <p:sldIdLst>
    <p:sldId id="256" r:id="rId3"/>
    <p:sldId id="326" r:id="rId4"/>
    <p:sldId id="327" r:id="rId5"/>
    <p:sldId id="328" r:id="rId6"/>
    <p:sldId id="329" r:id="rId7"/>
    <p:sldId id="333" r:id="rId8"/>
    <p:sldId id="307" r:id="rId9"/>
    <p:sldId id="308" r:id="rId10"/>
    <p:sldId id="301" r:id="rId11"/>
    <p:sldId id="300" r:id="rId12"/>
    <p:sldId id="295" r:id="rId13"/>
    <p:sldId id="296" r:id="rId14"/>
    <p:sldId id="298" r:id="rId15"/>
    <p:sldId id="297" r:id="rId16"/>
    <p:sldId id="304" r:id="rId17"/>
    <p:sldId id="332" r:id="rId18"/>
    <p:sldId id="303" r:id="rId19"/>
    <p:sldId id="305" r:id="rId20"/>
    <p:sldId id="318" r:id="rId21"/>
    <p:sldId id="334" r:id="rId22"/>
    <p:sldId id="335" r:id="rId23"/>
    <p:sldId id="336" r:id="rId24"/>
    <p:sldId id="337" r:id="rId25"/>
    <p:sldId id="338" r:id="rId26"/>
    <p:sldId id="330" r:id="rId27"/>
    <p:sldId id="331" r:id="rId28"/>
    <p:sldId id="28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4CA4"/>
    <a:srgbClr val="DFECE0"/>
    <a:srgbClr val="B2D0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3" autoAdjust="0"/>
    <p:restoredTop sz="60930" autoAdjust="0"/>
  </p:normalViewPr>
  <p:slideViewPr>
    <p:cSldViewPr>
      <p:cViewPr varScale="1">
        <p:scale>
          <a:sx n="70" d="100"/>
          <a:sy n="70" d="100"/>
        </p:scale>
        <p:origin x="2742" y="66"/>
      </p:cViewPr>
      <p:guideLst/>
    </p:cSldViewPr>
  </p:slideViewPr>
  <p:notesTextViewPr>
    <p:cViewPr>
      <p:scale>
        <a:sx n="1" d="1"/>
        <a:sy n="1" d="1"/>
      </p:scale>
      <p:origin x="0" y="0"/>
    </p:cViewPr>
  </p:notesTextViewPr>
  <p:notesViewPr>
    <p:cSldViewPr showGuides="1">
      <p:cViewPr varScale="1">
        <p:scale>
          <a:sx n="95" d="100"/>
          <a:sy n="95" d="100"/>
        </p:scale>
        <p:origin x="358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15.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8"/>
    </mc:Choice>
    <mc:Fallback>
      <c:style val="8"/>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674804355657696"/>
          <c:y val="8.5499818521979867E-2"/>
          <c:w val="0.80083342727562079"/>
          <c:h val="0.72641656181687431"/>
        </c:manualLayout>
      </c:layout>
      <c:bar3DChart>
        <c:barDir val="col"/>
        <c:grouping val="clustered"/>
        <c:varyColors val="0"/>
        <c:ser>
          <c:idx val="0"/>
          <c:order val="0"/>
          <c:spPr>
            <a:solidFill>
              <a:schemeClr val="accent6"/>
            </a:solidFill>
            <a:ln>
              <a:noFill/>
            </a:ln>
            <a:effectLst/>
            <a:sp3d/>
          </c:spPr>
          <c:invertIfNegative val="0"/>
          <c:dPt>
            <c:idx val="0"/>
            <c:invertIfNegative val="0"/>
            <c:bubble3D val="0"/>
            <c:spPr>
              <a:solidFill>
                <a:srgbClr val="0070C0"/>
              </a:solidFill>
              <a:ln>
                <a:noFill/>
              </a:ln>
              <a:effectLst/>
              <a:sp3d/>
            </c:spPr>
            <c:extLst>
              <c:ext xmlns:c16="http://schemas.microsoft.com/office/drawing/2014/chart" uri="{C3380CC4-5D6E-409C-BE32-E72D297353CC}">
                <c16:uniqueId val="{00000001-0416-4EF8-A299-A67C096A8DAA}"/>
              </c:ext>
            </c:extLst>
          </c:dPt>
          <c:dPt>
            <c:idx val="2"/>
            <c:invertIfNegative val="0"/>
            <c:bubble3D val="0"/>
            <c:spPr>
              <a:solidFill>
                <a:srgbClr val="FFFF00"/>
              </a:solidFill>
              <a:ln>
                <a:noFill/>
              </a:ln>
              <a:effectLst/>
              <a:sp3d/>
            </c:spPr>
            <c:extLst>
              <c:ext xmlns:c16="http://schemas.microsoft.com/office/drawing/2014/chart" uri="{C3380CC4-5D6E-409C-BE32-E72D297353CC}">
                <c16:uniqueId val="{00000003-0416-4EF8-A299-A67C096A8DAA}"/>
              </c:ext>
            </c:extLst>
          </c:dPt>
          <c:dPt>
            <c:idx val="3"/>
            <c:invertIfNegative val="0"/>
            <c:bubble3D val="0"/>
            <c:spPr>
              <a:solidFill>
                <a:srgbClr val="C00000"/>
              </a:solidFill>
              <a:ln>
                <a:noFill/>
              </a:ln>
              <a:effectLst/>
              <a:sp3d/>
            </c:spPr>
            <c:extLst>
              <c:ext xmlns:c16="http://schemas.microsoft.com/office/drawing/2014/chart" uri="{C3380CC4-5D6E-409C-BE32-E72D297353CC}">
                <c16:uniqueId val="{00000005-0416-4EF8-A299-A67C096A8DAA}"/>
              </c:ext>
            </c:extLst>
          </c:dPt>
          <c:dLbls>
            <c:dLbl>
              <c:idx val="0"/>
              <c:layout>
                <c:manualLayout>
                  <c:x val="-3.646726392024582E-17"/>
                  <c:y val="-2.5503939483655709E-2"/>
                </c:manualLayout>
              </c:layout>
              <c:tx>
                <c:rich>
                  <a:bodyPr/>
                  <a:lstStyle/>
                  <a:p>
                    <a:fld id="{9F2AB6AD-FEA5-4C96-9400-2122287578F5}"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1-0416-4EF8-A299-A67C096A8DAA}"/>
                </c:ext>
              </c:extLst>
            </c:dLbl>
            <c:dLbl>
              <c:idx val="1"/>
              <c:layout>
                <c:manualLayout>
                  <c:x val="-7.2934527840491639E-17"/>
                  <c:y val="-1.4573679704946134E-2"/>
                </c:manualLayout>
              </c:layout>
              <c:tx>
                <c:rich>
                  <a:bodyPr/>
                  <a:lstStyle/>
                  <a:p>
                    <a:fld id="{1371D912-8BD0-405B-BDC6-4DF4F9A818C9}" type="CELLRANGE">
                      <a:rPr lang="ru-RU"/>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6-0416-4EF8-A299-A67C096A8DAA}"/>
                </c:ext>
              </c:extLst>
            </c:dLbl>
            <c:dLbl>
              <c:idx val="2"/>
              <c:layout>
                <c:manualLayout>
                  <c:x val="0"/>
                  <c:y val="-1.8217099631182624E-2"/>
                </c:manualLayout>
              </c:layout>
              <c:tx>
                <c:rich>
                  <a:bodyPr/>
                  <a:lstStyle/>
                  <a:p>
                    <a:fld id="{02FAB8E9-1818-437F-9BBD-62419B6B82CA}" type="CELLRANGE">
                      <a:rPr lang="ru-RU"/>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3-0416-4EF8-A299-A67C096A8DAA}"/>
                </c:ext>
              </c:extLst>
            </c:dLbl>
            <c:dLbl>
              <c:idx val="3"/>
              <c:layout>
                <c:manualLayout>
                  <c:x val="-1.4586905568098328E-16"/>
                  <c:y val="-1.8217099631182624E-2"/>
                </c:manualLayout>
              </c:layout>
              <c:tx>
                <c:rich>
                  <a:bodyPr/>
                  <a:lstStyle/>
                  <a:p>
                    <a:fld id="{BA47A52C-0CD5-4352-9F5D-337F35FAEB04}" type="CELLRANGE">
                      <a:rPr lang="ru-RU"/>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0416-4EF8-A299-A67C096A8DAA}"/>
                </c:ext>
              </c:extLst>
            </c:dLbl>
            <c:numFmt formatCode="@"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bg-BG"/>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0"/>
              </c:ext>
            </c:extLst>
          </c:dLbls>
          <c:cat>
            <c:strRef>
              <c:f>Обща!$A$1:$D$1</c:f>
              <c:strCache>
                <c:ptCount val="4"/>
                <c:pt idx="0">
                  <c:v>Бюджет на програмата</c:v>
                </c:pt>
                <c:pt idx="1">
                  <c:v>Договорени средства</c:v>
                </c:pt>
                <c:pt idx="2">
                  <c:v>Реално изплатени средства</c:v>
                </c:pt>
                <c:pt idx="3">
                  <c:v>Сертифицирани разходи</c:v>
                </c:pt>
              </c:strCache>
            </c:strRef>
          </c:cat>
          <c:val>
            <c:numRef>
              <c:f>Обща!$A$3:$D$3</c:f>
              <c:numCache>
                <c:formatCode>#\ ###\ \ </c:formatCode>
                <c:ptCount val="4"/>
                <c:pt idx="0">
                  <c:v>3147473130.6599998</c:v>
                </c:pt>
                <c:pt idx="1">
                  <c:v>2958565491.7999992</c:v>
                </c:pt>
                <c:pt idx="2">
                  <c:v>2156798088.9700003</c:v>
                </c:pt>
                <c:pt idx="3">
                  <c:v>1766123117.8699999</c:v>
                </c:pt>
              </c:numCache>
            </c:numRef>
          </c:val>
          <c:extLst>
            <c:ext xmlns:c15="http://schemas.microsoft.com/office/drawing/2012/chart" uri="{02D57815-91ED-43cb-92C2-25804820EDAC}">
              <c15:datalabelsRange>
                <c15:f>Обща!$A$5:$D$5</c15:f>
                <c15:dlblRangeCache>
                  <c:ptCount val="4"/>
                  <c:pt idx="0">
                    <c:v>3 147 млн. лв.</c:v>
                  </c:pt>
                  <c:pt idx="1">
                    <c:v>2 959 млн. лв.
94% от бюджета</c:v>
                  </c:pt>
                  <c:pt idx="2">
                    <c:v>2 157 млн. лв.
69% от бюджета</c:v>
                  </c:pt>
                  <c:pt idx="3">
                    <c:v>1 766 млн. лв.
56% от бюджета</c:v>
                  </c:pt>
                </c15:dlblRangeCache>
              </c15:datalabelsRange>
            </c:ext>
            <c:ext xmlns:c16="http://schemas.microsoft.com/office/drawing/2014/chart" uri="{C3380CC4-5D6E-409C-BE32-E72D297353CC}">
              <c16:uniqueId val="{00000007-0416-4EF8-A299-A67C096A8DAA}"/>
            </c:ext>
          </c:extLst>
        </c:ser>
        <c:dLbls>
          <c:showLegendKey val="0"/>
          <c:showVal val="1"/>
          <c:showCatName val="0"/>
          <c:showSerName val="0"/>
          <c:showPercent val="0"/>
          <c:showBubbleSize val="0"/>
        </c:dLbls>
        <c:gapWidth val="150"/>
        <c:shape val="box"/>
        <c:axId val="77663232"/>
        <c:axId val="77646656"/>
        <c:axId val="0"/>
      </c:bar3DChart>
      <c:catAx>
        <c:axId val="77663232"/>
        <c:scaling>
          <c:orientation val="minMax"/>
        </c:scaling>
        <c:delete val="0"/>
        <c:axPos val="b"/>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cap="none" spc="0" normalizeH="0" baseline="0">
                <a:solidFill>
                  <a:schemeClr val="tx1">
                    <a:lumMod val="65000"/>
                    <a:lumOff val="35000"/>
                  </a:schemeClr>
                </a:solidFill>
                <a:latin typeface="+mn-lt"/>
                <a:ea typeface="+mn-ea"/>
                <a:cs typeface="+mn-cs"/>
              </a:defRPr>
            </a:pPr>
            <a:endParaRPr lang="bg-BG"/>
          </a:p>
        </c:txPr>
        <c:crossAx val="77646656"/>
        <c:crosses val="autoZero"/>
        <c:auto val="1"/>
        <c:lblAlgn val="ctr"/>
        <c:lblOffset val="100"/>
        <c:noMultiLvlLbl val="0"/>
      </c:catAx>
      <c:valAx>
        <c:axId val="7764665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r>
                  <a:rPr lang="bg-BG" sz="700" b="1"/>
                  <a:t>млн. лв.</a:t>
                </a:r>
                <a:endParaRPr lang="en-US" sz="700" b="1"/>
              </a:p>
            </c:rich>
          </c:tx>
          <c:layout>
            <c:manualLayout>
              <c:xMode val="edge"/>
              <c:yMode val="edge"/>
              <c:x val="0.19668250431737941"/>
              <c:y val="0.57341605904750115"/>
            </c:manualLayout>
          </c:layout>
          <c:overlay val="0"/>
          <c:spPr>
            <a:noFill/>
            <a:ln>
              <a:noFill/>
            </a:ln>
            <a:effectLst/>
          </c:spPr>
          <c:txPr>
            <a:bodyPr rot="-5400000" spcFirstLastPara="1" vertOverflow="ellipsis" vert="horz" wrap="square" anchor="ctr" anchorCtr="1"/>
            <a:lstStyle/>
            <a:p>
              <a:pPr>
                <a:defRPr sz="700" b="1" i="0" u="none" strike="noStrike" kern="1200" cap="all" baseline="0">
                  <a:solidFill>
                    <a:schemeClr val="tx1">
                      <a:lumMod val="65000"/>
                      <a:lumOff val="35000"/>
                    </a:schemeClr>
                  </a:solidFill>
                  <a:latin typeface="+mn-lt"/>
                  <a:ea typeface="+mn-ea"/>
                  <a:cs typeface="+mn-cs"/>
                </a:defRPr>
              </a:pPr>
              <a:endParaRPr lang="bg-BG"/>
            </a:p>
          </c:txPr>
        </c:title>
        <c:numFmt formatCode="#\ ###\ \ "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bg-BG"/>
          </a:p>
        </c:txPr>
        <c:crossAx val="77663232"/>
        <c:crosses val="autoZero"/>
        <c:crossBetween val="between"/>
        <c:dispUnits>
          <c:builtInUnit val="millions"/>
        </c:dispUnits>
      </c:valAx>
      <c:spPr>
        <a:noFill/>
        <a:ln>
          <a:noFill/>
        </a:ln>
        <a:effectLst/>
      </c:spPr>
    </c:plotArea>
    <c:plotVisOnly val="1"/>
    <c:dispBlanksAs val="gap"/>
    <c:showDLblsOverMax val="0"/>
  </c:chart>
  <c:spPr>
    <a:noFill/>
    <a:ln w="9525" cap="flat" cmpd="sng" algn="ctr">
      <a:noFill/>
      <a:round/>
    </a:ln>
    <a:effectLst/>
  </c:spPr>
  <c:txPr>
    <a:bodyPr/>
    <a:lstStyle/>
    <a:p>
      <a:pPr>
        <a:defRPr/>
      </a:pPr>
      <a:endParaRPr lang="bg-BG"/>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962930654339095E-2"/>
          <c:y val="6.5801745041553547E-2"/>
          <c:w val="0.93903706934566089"/>
          <c:h val="0.4161813572084862"/>
        </c:manualLayout>
      </c:layout>
      <c:barChart>
        <c:barDir val="col"/>
        <c:grouping val="clustered"/>
        <c:varyColors val="0"/>
        <c:ser>
          <c:idx val="0"/>
          <c:order val="0"/>
          <c:tx>
            <c:strRef>
              <c:f>'Индикатори (2)'!$C$5</c:f>
              <c:strCache>
                <c:ptCount val="1"/>
                <c:pt idx="0">
                  <c:v>Постигнати стойности  Март 2022 г.</c:v>
                </c:pt>
              </c:strCache>
            </c:strRef>
          </c:tx>
          <c:spPr>
            <a:solidFill>
              <a:schemeClr val="accent1"/>
            </a:solidFill>
            <a:ln>
              <a:noFill/>
            </a:ln>
            <a:effectLst/>
          </c:spPr>
          <c:invertIfNegative val="0"/>
          <c:dLbls>
            <c:dLbl>
              <c:idx val="0"/>
              <c:layout>
                <c:manualLayout>
                  <c:x val="-2.7710423024699588E-3"/>
                  <c:y val="-3.7037037037037035E-2"/>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95A-4ECB-818B-7FC16F882A96}"/>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'Индикатори (2)'!$B$6</c:f>
              <c:strCache>
                <c:ptCount val="1"/>
                <c:pt idx="0">
                  <c:v>Очаквано годишно намаляване на емисиите на парникови газове (тона CO2 екв.)</c:v>
                </c:pt>
              </c:strCache>
            </c:strRef>
          </c:cat>
          <c:val>
            <c:numRef>
              <c:f>'Индикатори (2)'!$C$6</c:f>
              <c:numCache>
                <c:formatCode>#,##0</c:formatCode>
                <c:ptCount val="1"/>
                <c:pt idx="0">
                  <c:v>32752.889999999996</c:v>
                </c:pt>
              </c:numCache>
            </c:numRef>
          </c:val>
          <c:extLst>
            <c:ext xmlns:c16="http://schemas.microsoft.com/office/drawing/2014/chart" uri="{C3380CC4-5D6E-409C-BE32-E72D297353CC}">
              <c16:uniqueId val="{00000001-495A-4ECB-818B-7FC16F882A96}"/>
            </c:ext>
          </c:extLst>
        </c:ser>
        <c:ser>
          <c:idx val="1"/>
          <c:order val="1"/>
          <c:tx>
            <c:strRef>
              <c:f>'Индикатори (2)'!$D$5</c:f>
              <c:strCache>
                <c:ptCount val="1"/>
                <c:pt idx="0">
                  <c:v>Прогноза за изпълнение на база сключени договори </c:v>
                </c:pt>
              </c:strCache>
            </c:strRef>
          </c:tx>
          <c:spPr>
            <a:solidFill>
              <a:srgbClr val="FFFF00"/>
            </a:solidFill>
            <a:ln>
              <a:noFill/>
            </a:ln>
            <a:effectLst/>
          </c:spPr>
          <c:invertIfNegative val="0"/>
          <c:dLbls>
            <c:dLbl>
              <c:idx val="0"/>
              <c:layout>
                <c:manualLayout>
                  <c:x val="0"/>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95A-4ECB-818B-7FC16F882A9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'Индикатори (2)'!$B$6</c:f>
              <c:strCache>
                <c:ptCount val="1"/>
                <c:pt idx="0">
                  <c:v>Очаквано годишно намаляване на емисиите на парникови газове (тона CO2 екв.)</c:v>
                </c:pt>
              </c:strCache>
            </c:strRef>
          </c:cat>
          <c:val>
            <c:numRef>
              <c:f>'Индикатори (2)'!$D$6</c:f>
              <c:numCache>
                <c:formatCode>#,##0</c:formatCode>
                <c:ptCount val="1"/>
                <c:pt idx="0">
                  <c:v>43309.02</c:v>
                </c:pt>
              </c:numCache>
            </c:numRef>
          </c:val>
          <c:extLst>
            <c:ext xmlns:c16="http://schemas.microsoft.com/office/drawing/2014/chart" uri="{C3380CC4-5D6E-409C-BE32-E72D297353CC}">
              <c16:uniqueId val="{00000003-495A-4ECB-818B-7FC16F882A96}"/>
            </c:ext>
          </c:extLst>
        </c:ser>
        <c:ser>
          <c:idx val="2"/>
          <c:order val="2"/>
          <c:tx>
            <c:strRef>
              <c:f>'Индикатори (2)'!$E$5</c:f>
              <c:strCache>
                <c:ptCount val="1"/>
                <c:pt idx="0">
                  <c:v>Крайна цел 2023 г.</c:v>
                </c:pt>
              </c:strCache>
            </c:strRef>
          </c:tx>
          <c:spPr>
            <a:solidFill>
              <a:srgbClr val="00B050"/>
            </a:solidFill>
            <a:ln>
              <a:noFill/>
            </a:ln>
            <a:effectLst/>
          </c:spPr>
          <c:invertIfNegative val="0"/>
          <c:dLbls>
            <c:dLbl>
              <c:idx val="0"/>
              <c:layout>
                <c:manualLayout>
                  <c:x val="5.562376489517059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95A-4ECB-818B-7FC16F882A96}"/>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'Индикатори (2)'!$B$6</c:f>
              <c:strCache>
                <c:ptCount val="1"/>
                <c:pt idx="0">
                  <c:v>Очаквано годишно намаляване на емисиите на парникови газове (тона CO2 екв.)</c:v>
                </c:pt>
              </c:strCache>
            </c:strRef>
          </c:cat>
          <c:val>
            <c:numRef>
              <c:f>'Индикатори (2)'!$E$6</c:f>
              <c:numCache>
                <c:formatCode>#,##0</c:formatCode>
                <c:ptCount val="1"/>
                <c:pt idx="0">
                  <c:v>37912</c:v>
                </c:pt>
              </c:numCache>
            </c:numRef>
          </c:val>
          <c:extLst>
            <c:ext xmlns:c16="http://schemas.microsoft.com/office/drawing/2014/chart" uri="{C3380CC4-5D6E-409C-BE32-E72D297353CC}">
              <c16:uniqueId val="{00000005-495A-4ECB-818B-7FC16F882A96}"/>
            </c:ext>
          </c:extLst>
        </c:ser>
        <c:dLbls>
          <c:showLegendKey val="0"/>
          <c:showVal val="0"/>
          <c:showCatName val="0"/>
          <c:showSerName val="0"/>
          <c:showPercent val="0"/>
          <c:showBubbleSize val="0"/>
        </c:dLbls>
        <c:gapWidth val="219"/>
        <c:overlap val="-27"/>
        <c:axId val="1414525183"/>
        <c:axId val="1414526847"/>
      </c:barChart>
      <c:catAx>
        <c:axId val="14145251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bg-BG"/>
          </a:p>
        </c:txPr>
        <c:crossAx val="1414526847"/>
        <c:crosses val="autoZero"/>
        <c:auto val="1"/>
        <c:lblAlgn val="ctr"/>
        <c:lblOffset val="100"/>
        <c:noMultiLvlLbl val="0"/>
      </c:catAx>
      <c:valAx>
        <c:axId val="1414526847"/>
        <c:scaling>
          <c:orientation val="minMax"/>
        </c:scaling>
        <c:delete val="1"/>
        <c:axPos val="l"/>
        <c:majorGridlines>
          <c:spPr>
            <a:ln w="9525" cap="flat" cmpd="sng" algn="ctr">
              <a:solidFill>
                <a:srgbClr val="FF0000"/>
              </a:solidFill>
              <a:round/>
            </a:ln>
            <a:effectLst/>
          </c:spPr>
        </c:majorGridlines>
        <c:numFmt formatCode="#,##0" sourceLinked="1"/>
        <c:majorTickMark val="none"/>
        <c:minorTickMark val="none"/>
        <c:tickLblPos val="nextTo"/>
        <c:crossAx val="141452518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legend>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0007633420822397"/>
          <c:y val="2.777777777777777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'Индикатори (2)'!$B$9</c:f>
              <c:strCache>
                <c:ptCount val="1"/>
                <c:pt idx="0">
                  <c:v>Брой домакинства, преминали в по-горен клас на енергопотребление</c:v>
                </c:pt>
              </c:strCache>
            </c:strRef>
          </c:tx>
          <c:spPr>
            <a:solidFill>
              <a:schemeClr val="accent1"/>
            </a:solidFill>
            <a:ln>
              <a:noFill/>
            </a:ln>
            <a:effectLst/>
            <a:sp3d/>
          </c:spPr>
          <c:invertIfNegative val="0"/>
          <c:dPt>
            <c:idx val="1"/>
            <c:invertIfNegative val="0"/>
            <c:bubble3D val="0"/>
            <c:spPr>
              <a:solidFill>
                <a:srgbClr val="92D050"/>
              </a:solidFill>
              <a:ln>
                <a:noFill/>
              </a:ln>
              <a:effectLst/>
              <a:sp3d/>
            </c:spPr>
            <c:extLst>
              <c:ext xmlns:c16="http://schemas.microsoft.com/office/drawing/2014/chart" uri="{C3380CC4-5D6E-409C-BE32-E72D297353CC}">
                <c16:uniqueId val="{00000001-7553-48FD-89AB-4B711D62ED33}"/>
              </c:ext>
            </c:extLst>
          </c:dPt>
          <c:dPt>
            <c:idx val="2"/>
            <c:invertIfNegative val="0"/>
            <c:bubble3D val="0"/>
            <c:spPr>
              <a:solidFill>
                <a:srgbClr val="7030A0"/>
              </a:solidFill>
              <a:ln>
                <a:noFill/>
              </a:ln>
              <a:effectLst/>
              <a:sp3d/>
            </c:spPr>
            <c:extLst>
              <c:ext xmlns:c16="http://schemas.microsoft.com/office/drawing/2014/chart" uri="{C3380CC4-5D6E-409C-BE32-E72D297353CC}">
                <c16:uniqueId val="{00000003-7553-48FD-89AB-4B711D62ED33}"/>
              </c:ext>
            </c:extLst>
          </c:dPt>
          <c:dLbls>
            <c:dLbl>
              <c:idx val="0"/>
              <c:layout>
                <c:manualLayout>
                  <c:x val="8.3333333333333072E-3"/>
                  <c:y val="-5.5555555555555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553-48FD-89AB-4B711D62ED33}"/>
                </c:ext>
              </c:extLst>
            </c:dLbl>
            <c:dLbl>
              <c:idx val="1"/>
              <c:layout>
                <c:manualLayout>
                  <c:x val="1.6666666666666666E-2"/>
                  <c:y val="-6.48148148148148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553-48FD-89AB-4B711D62ED33}"/>
                </c:ext>
              </c:extLst>
            </c:dLbl>
            <c:dLbl>
              <c:idx val="2"/>
              <c:layout>
                <c:manualLayout>
                  <c:x val="2.5010784472722997E-2"/>
                  <c:y val="-0.263888888888888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553-48FD-89AB-4B711D62ED33}"/>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'Индикатори (2)'!$C$8:$E$8</c:f>
              <c:strCache>
                <c:ptCount val="3"/>
                <c:pt idx="0">
                  <c:v>Постигнати стойности  Март 2022 г.</c:v>
                </c:pt>
                <c:pt idx="1">
                  <c:v>Прогноза за изпълнение на база сключени договори </c:v>
                </c:pt>
                <c:pt idx="2">
                  <c:v>Крайна цел 2023 г.</c:v>
                </c:pt>
              </c:strCache>
            </c:strRef>
          </c:cat>
          <c:val>
            <c:numRef>
              <c:f>'Индикатори (2)'!$C$9:$E$9</c:f>
              <c:numCache>
                <c:formatCode>#,##0</c:formatCode>
                <c:ptCount val="3"/>
                <c:pt idx="0">
                  <c:v>5232</c:v>
                </c:pt>
                <c:pt idx="1">
                  <c:v>7896</c:v>
                </c:pt>
                <c:pt idx="2" formatCode="General">
                  <c:v>6827</c:v>
                </c:pt>
              </c:numCache>
            </c:numRef>
          </c:val>
          <c:extLst>
            <c:ext xmlns:c16="http://schemas.microsoft.com/office/drawing/2014/chart" uri="{C3380CC4-5D6E-409C-BE32-E72D297353CC}">
              <c16:uniqueId val="{00000005-7553-48FD-89AB-4B711D62ED33}"/>
            </c:ext>
          </c:extLst>
        </c:ser>
        <c:dLbls>
          <c:showLegendKey val="0"/>
          <c:showVal val="0"/>
          <c:showCatName val="0"/>
          <c:showSerName val="0"/>
          <c:showPercent val="0"/>
          <c:showBubbleSize val="0"/>
        </c:dLbls>
        <c:gapWidth val="150"/>
        <c:shape val="cylinder"/>
        <c:axId val="1439812095"/>
        <c:axId val="1439829567"/>
        <c:axId val="0"/>
      </c:bar3DChart>
      <c:catAx>
        <c:axId val="1439812095"/>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439829567"/>
        <c:crosses val="autoZero"/>
        <c:auto val="1"/>
        <c:lblAlgn val="ctr"/>
        <c:lblOffset val="100"/>
        <c:noMultiLvlLbl val="0"/>
      </c:catAx>
      <c:valAx>
        <c:axId val="1439829567"/>
        <c:scaling>
          <c:orientation val="minMax"/>
        </c:scaling>
        <c:delete val="1"/>
        <c:axPos val="l"/>
        <c:majorGridlines>
          <c:spPr>
            <a:ln w="9525" cap="flat" cmpd="sng" algn="ctr">
              <a:solidFill>
                <a:srgbClr val="FF0000"/>
              </a:solidFill>
              <a:round/>
            </a:ln>
            <a:effectLst/>
          </c:spPr>
        </c:majorGridlines>
        <c:numFmt formatCode="#,##0" sourceLinked="1"/>
        <c:majorTickMark val="none"/>
        <c:minorTickMark val="none"/>
        <c:tickLblPos val="nextTo"/>
        <c:crossAx val="143981209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bg-BG"/>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Indicators!$B$21</c:f>
              <c:strCache>
                <c:ptCount val="1"/>
                <c:pt idx="0">
                  <c:v>Капацитет на подпомогнатата инфраструктура, предназначена за грижи за децата или образование</c:v>
                </c:pt>
              </c:strCache>
            </c:strRef>
          </c:tx>
          <c:spPr>
            <a:solidFill>
              <a:schemeClr val="accent4"/>
            </a:solidFill>
            <a:ln>
              <a:solidFill>
                <a:schemeClr val="tx1"/>
              </a:solidFill>
            </a:ln>
            <a:effectLst/>
            <a:sp3d>
              <a:contourClr>
                <a:schemeClr val="tx1"/>
              </a:contourClr>
            </a:sp3d>
          </c:spPr>
          <c:invertIfNegative val="0"/>
          <c:dPt>
            <c:idx val="0"/>
            <c:invertIfNegative val="0"/>
            <c:bubble3D val="0"/>
            <c:spPr>
              <a:solidFill>
                <a:srgbClr val="FF0000">
                  <a:alpha val="85000"/>
                </a:srgbClr>
              </a:solidFill>
              <a:ln>
                <a:solidFill>
                  <a:schemeClr val="tx1"/>
                </a:solidFill>
              </a:ln>
              <a:effectLst/>
              <a:sp3d>
                <a:contourClr>
                  <a:schemeClr val="tx1"/>
                </a:contourClr>
              </a:sp3d>
            </c:spPr>
            <c:extLst>
              <c:ext xmlns:c16="http://schemas.microsoft.com/office/drawing/2014/chart" uri="{C3380CC4-5D6E-409C-BE32-E72D297353CC}">
                <c16:uniqueId val="{00000001-FDF5-434D-AA4B-418DDEC8212C}"/>
              </c:ext>
            </c:extLst>
          </c:dPt>
          <c:dPt>
            <c:idx val="1"/>
            <c:invertIfNegative val="0"/>
            <c:bubble3D val="0"/>
            <c:spPr>
              <a:solidFill>
                <a:srgbClr val="00B050"/>
              </a:solidFill>
              <a:ln>
                <a:solidFill>
                  <a:schemeClr val="tx1"/>
                </a:solidFill>
              </a:ln>
              <a:effectLst/>
              <a:sp3d>
                <a:contourClr>
                  <a:schemeClr val="tx1"/>
                </a:contourClr>
              </a:sp3d>
            </c:spPr>
            <c:extLst>
              <c:ext xmlns:c16="http://schemas.microsoft.com/office/drawing/2014/chart" uri="{C3380CC4-5D6E-409C-BE32-E72D297353CC}">
                <c16:uniqueId val="{00000003-FDF5-434D-AA4B-418DDEC8212C}"/>
              </c:ext>
            </c:extLst>
          </c:dPt>
          <c:dLbls>
            <c:dLbl>
              <c:idx val="0"/>
              <c:layout>
                <c:manualLayout>
                  <c:x val="-0.20833333333333334"/>
                  <c:y val="4.629629629629629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DF5-434D-AA4B-418DDEC8212C}"/>
                </c:ext>
              </c:extLst>
            </c:dLbl>
            <c:dLbl>
              <c:idx val="1"/>
              <c:layout>
                <c:manualLayout>
                  <c:x val="-0.18888888888888888"/>
                  <c:y val="-9.259259259259258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DF5-434D-AA4B-418DDEC8212C}"/>
                </c:ext>
              </c:extLst>
            </c:dLbl>
            <c:dLbl>
              <c:idx val="2"/>
              <c:layout>
                <c:manualLayout>
                  <c:x val="-0.14444444444444443"/>
                  <c:y val="-9.2592592592593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DF5-434D-AA4B-418DDEC8212C}"/>
                </c:ext>
              </c:extLst>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(Indicators!$C$20:$D$20,Indicators!$F$20)</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(Indicators!$C$21:$D$21,Indicators!$F$21)</c:f>
              <c:numCache>
                <c:formatCode>#,##0</c:formatCode>
                <c:ptCount val="3"/>
                <c:pt idx="0">
                  <c:v>132986</c:v>
                </c:pt>
                <c:pt idx="1">
                  <c:v>137349</c:v>
                </c:pt>
                <c:pt idx="2">
                  <c:v>80767</c:v>
                </c:pt>
              </c:numCache>
            </c:numRef>
          </c:val>
          <c:shape val="cylinder"/>
          <c:extLst>
            <c:ext xmlns:c16="http://schemas.microsoft.com/office/drawing/2014/chart" uri="{C3380CC4-5D6E-409C-BE32-E72D297353CC}">
              <c16:uniqueId val="{00000005-FDF5-434D-AA4B-418DDEC8212C}"/>
            </c:ext>
          </c:extLst>
        </c:ser>
        <c:dLbls>
          <c:showLegendKey val="0"/>
          <c:showVal val="0"/>
          <c:showCatName val="0"/>
          <c:showSerName val="0"/>
          <c:showPercent val="0"/>
          <c:showBubbleSize val="0"/>
        </c:dLbls>
        <c:gapWidth val="150"/>
        <c:shape val="box"/>
        <c:axId val="47288080"/>
        <c:axId val="122678064"/>
        <c:axId val="0"/>
      </c:bar3DChart>
      <c:catAx>
        <c:axId val="472880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bg-BG"/>
          </a:p>
        </c:txPr>
        <c:crossAx val="122678064"/>
        <c:crosses val="autoZero"/>
        <c:auto val="1"/>
        <c:lblAlgn val="ctr"/>
        <c:lblOffset val="100"/>
        <c:noMultiLvlLbl val="0"/>
      </c:catAx>
      <c:valAx>
        <c:axId val="122678064"/>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47288080"/>
        <c:crosses val="autoZero"/>
        <c:crossBetween val="between"/>
      </c:valAx>
      <c:spPr>
        <a:noFill/>
        <a:ln>
          <a:noFill/>
        </a:ln>
        <a:effectLst/>
      </c:spPr>
    </c:plotArea>
    <c:plotVisOnly val="1"/>
    <c:dispBlanksAs val="gap"/>
    <c:showDLblsOverMax val="0"/>
  </c:chart>
  <c:spPr>
    <a:noFill/>
    <a:ln w="9525" cap="flat" cmpd="sng" algn="ctr">
      <a:solidFill>
        <a:srgbClr val="002060"/>
      </a:solidFill>
      <a:round/>
    </a:ln>
    <a:effectLst/>
  </c:spPr>
  <c:txPr>
    <a:bodyPr/>
    <a:lstStyle/>
    <a:p>
      <a:pPr>
        <a:defRPr/>
      </a:pPr>
      <a:endParaRPr lang="bg-BG"/>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Indicators!$B$26</c:f>
              <c:strCache>
                <c:ptCount val="1"/>
                <c:pt idx="0">
                  <c:v>Закупени съвременни санитарни превозни средства (линейки)</c:v>
                </c:pt>
              </c:strCache>
            </c:strRef>
          </c:tx>
          <c:spPr>
            <a:solidFill>
              <a:schemeClr val="accent1"/>
            </a:solidFill>
            <a:ln>
              <a:solidFill>
                <a:schemeClr val="tx1"/>
              </a:solidFill>
            </a:ln>
            <a:effectLst/>
            <a:scene3d>
              <a:camera prst="orthographicFront"/>
              <a:lightRig rig="threePt" dir="t"/>
            </a:scene3d>
            <a:sp3d>
              <a:bevelT prst="relaxedInset"/>
              <a:contourClr>
                <a:schemeClr val="tx1"/>
              </a:contourClr>
            </a:sp3d>
          </c:spPr>
          <c:invertIfNegative val="0"/>
          <c:dPt>
            <c:idx val="0"/>
            <c:invertIfNegative val="0"/>
            <c:bubble3D val="0"/>
            <c:spPr>
              <a:solidFill>
                <a:srgbClr val="FF0000"/>
              </a:solidFill>
              <a:ln>
                <a:solidFill>
                  <a:schemeClr val="tx1"/>
                </a:solidFill>
              </a:ln>
              <a:effectLst/>
              <a:scene3d>
                <a:camera prst="orthographicFront"/>
                <a:lightRig rig="threePt" dir="t"/>
              </a:scene3d>
              <a:sp3d>
                <a:bevelT prst="relaxedInset"/>
                <a:contourClr>
                  <a:schemeClr val="tx1"/>
                </a:contourClr>
              </a:sp3d>
            </c:spPr>
            <c:extLst>
              <c:ext xmlns:c16="http://schemas.microsoft.com/office/drawing/2014/chart" uri="{C3380CC4-5D6E-409C-BE32-E72D297353CC}">
                <c16:uniqueId val="{00000001-9421-49A7-B9CE-75D26A0D413A}"/>
              </c:ext>
            </c:extLst>
          </c:dPt>
          <c:dPt>
            <c:idx val="1"/>
            <c:invertIfNegative val="0"/>
            <c:bubble3D val="0"/>
            <c:spPr>
              <a:solidFill>
                <a:srgbClr val="00B050"/>
              </a:solidFill>
              <a:ln>
                <a:solidFill>
                  <a:schemeClr val="tx1"/>
                </a:solidFill>
              </a:ln>
              <a:effectLst/>
              <a:scene3d>
                <a:camera prst="orthographicFront"/>
                <a:lightRig rig="threePt" dir="t"/>
              </a:scene3d>
              <a:sp3d>
                <a:bevelT prst="relaxedInset"/>
                <a:contourClr>
                  <a:schemeClr val="tx1"/>
                </a:contourClr>
              </a:sp3d>
            </c:spPr>
            <c:extLst>
              <c:ext xmlns:c16="http://schemas.microsoft.com/office/drawing/2014/chart" uri="{C3380CC4-5D6E-409C-BE32-E72D297353CC}">
                <c16:uniqueId val="{00000003-9421-49A7-B9CE-75D26A0D413A}"/>
              </c:ext>
            </c:extLst>
          </c:dPt>
          <c:dPt>
            <c:idx val="2"/>
            <c:invertIfNegative val="0"/>
            <c:bubble3D val="0"/>
            <c:spPr>
              <a:solidFill>
                <a:schemeClr val="accent4"/>
              </a:solidFill>
              <a:ln>
                <a:solidFill>
                  <a:schemeClr val="tx1"/>
                </a:solidFill>
              </a:ln>
              <a:effectLst/>
              <a:scene3d>
                <a:camera prst="orthographicFront"/>
                <a:lightRig rig="threePt" dir="t"/>
              </a:scene3d>
              <a:sp3d>
                <a:bevelT prst="relaxedInset"/>
                <a:contourClr>
                  <a:schemeClr val="tx1"/>
                </a:contourClr>
              </a:sp3d>
            </c:spPr>
            <c:extLst>
              <c:ext xmlns:c16="http://schemas.microsoft.com/office/drawing/2014/chart" uri="{C3380CC4-5D6E-409C-BE32-E72D297353CC}">
                <c16:uniqueId val="{00000005-9421-49A7-B9CE-75D26A0D413A}"/>
              </c:ext>
            </c:extLst>
          </c:dPt>
          <c:dLbls>
            <c:dLbl>
              <c:idx val="0"/>
              <c:layout>
                <c:manualLayout>
                  <c:x val="-0.22500000000000001"/>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421-49A7-B9CE-75D26A0D413A}"/>
                </c:ext>
              </c:extLst>
            </c:dLbl>
            <c:dLbl>
              <c:idx val="1"/>
              <c:layout>
                <c:manualLayout>
                  <c:x val="-0.2305555555555556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421-49A7-B9CE-75D26A0D413A}"/>
                </c:ext>
              </c:extLst>
            </c:dLbl>
            <c:dLbl>
              <c:idx val="2"/>
              <c:layout>
                <c:manualLayout>
                  <c:x val="-0.16944444444444445"/>
                  <c:y val="-9.2592592592593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421-49A7-B9CE-75D26A0D413A}"/>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(Indicators!$C$25:$D$25,Indicators!$F$25)</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(Indicators!$C$26:$D$26,Indicators!$F$26)</c:f>
              <c:numCache>
                <c:formatCode>#,##0</c:formatCode>
                <c:ptCount val="3"/>
                <c:pt idx="0">
                  <c:v>400</c:v>
                </c:pt>
                <c:pt idx="1">
                  <c:v>400</c:v>
                </c:pt>
                <c:pt idx="2">
                  <c:v>279</c:v>
                </c:pt>
              </c:numCache>
            </c:numRef>
          </c:val>
          <c:extLst>
            <c:ext xmlns:c16="http://schemas.microsoft.com/office/drawing/2014/chart" uri="{C3380CC4-5D6E-409C-BE32-E72D297353CC}">
              <c16:uniqueId val="{00000006-9421-49A7-B9CE-75D26A0D413A}"/>
            </c:ext>
          </c:extLst>
        </c:ser>
        <c:dLbls>
          <c:showLegendKey val="0"/>
          <c:showVal val="0"/>
          <c:showCatName val="0"/>
          <c:showSerName val="0"/>
          <c:showPercent val="0"/>
          <c:showBubbleSize val="0"/>
        </c:dLbls>
        <c:gapWidth val="150"/>
        <c:shape val="box"/>
        <c:axId val="193966864"/>
        <c:axId val="193977680"/>
        <c:axId val="0"/>
      </c:bar3DChart>
      <c:catAx>
        <c:axId val="19396686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bg-BG"/>
          </a:p>
        </c:txPr>
        <c:crossAx val="193977680"/>
        <c:crosses val="autoZero"/>
        <c:auto val="1"/>
        <c:lblAlgn val="ctr"/>
        <c:lblOffset val="100"/>
        <c:noMultiLvlLbl val="0"/>
      </c:catAx>
      <c:valAx>
        <c:axId val="193977680"/>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193966864"/>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solidFill>
      <a:round/>
    </a:ln>
    <a:effectLst/>
  </c:spPr>
  <c:txPr>
    <a:bodyPr/>
    <a:lstStyle/>
    <a:p>
      <a:pPr>
        <a:defRPr/>
      </a:pPr>
      <a:endParaRPr lang="bg-BG"/>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5356682325537332"/>
          <c:y val="2.74509719157103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5.9447983014861996E-2"/>
          <c:y val="0.20462738779453826"/>
          <c:w val="0.90092002830856344"/>
          <c:h val="0.57118308748399327"/>
        </c:manualLayout>
      </c:layout>
      <c:bar3DChart>
        <c:barDir val="col"/>
        <c:grouping val="clustered"/>
        <c:varyColors val="0"/>
        <c:ser>
          <c:idx val="0"/>
          <c:order val="0"/>
          <c:tx>
            <c:strRef>
              <c:f>Indicators!$B$31</c:f>
              <c:strCache>
                <c:ptCount val="1"/>
                <c:pt idx="0">
                  <c:v>Брой подкрепени обекти на социалната инфраструктура в процес на деинституционализация</c:v>
                </c:pt>
              </c:strCache>
            </c:strRef>
          </c:tx>
          <c:spPr>
            <a:solidFill>
              <a:schemeClr val="accent1"/>
            </a:solidFill>
            <a:ln>
              <a:noFill/>
            </a:ln>
            <a:effectLst/>
            <a:sp3d/>
          </c:spPr>
          <c:invertIfNegative val="0"/>
          <c:dPt>
            <c:idx val="0"/>
            <c:invertIfNegative val="0"/>
            <c:bubble3D val="0"/>
            <c:spPr>
              <a:solidFill>
                <a:schemeClr val="accent4"/>
              </a:solidFill>
              <a:ln>
                <a:noFill/>
              </a:ln>
              <a:effectLst/>
              <a:sp3d/>
            </c:spPr>
            <c:extLst>
              <c:ext xmlns:c16="http://schemas.microsoft.com/office/drawing/2014/chart" uri="{C3380CC4-5D6E-409C-BE32-E72D297353CC}">
                <c16:uniqueId val="{00000001-B009-4F92-A071-15E3A8A1FC3D}"/>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B009-4F92-A071-15E3A8A1FC3D}"/>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B009-4F92-A071-15E3A8A1FC3D}"/>
              </c:ext>
            </c:extLst>
          </c:dPt>
          <c:dLbls>
            <c:dLbl>
              <c:idx val="0"/>
              <c:layout>
                <c:manualLayout>
                  <c:x val="2.500000000000000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09-4F92-A071-15E3A8A1FC3D}"/>
                </c:ext>
              </c:extLst>
            </c:dLbl>
            <c:dLbl>
              <c:idx val="1"/>
              <c:layout>
                <c:manualLayout>
                  <c:x val="1.6666666666666666E-2"/>
                  <c:y val="-4.62962962962963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09-4F92-A071-15E3A8A1FC3D}"/>
                </c:ext>
              </c:extLst>
            </c:dLbl>
            <c:dLbl>
              <c:idx val="2"/>
              <c:layout>
                <c:manualLayout>
                  <c:x val="2.5000000000000001E-2"/>
                  <c:y val="-5.092592592592592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009-4F92-A071-15E3A8A1FC3D}"/>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(Indicators!$C$30:$D$30,Indicators!$F$30)</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(Indicators!$C$31:$D$31,Indicators!$F$31)</c:f>
              <c:numCache>
                <c:formatCode>#,##0</c:formatCode>
                <c:ptCount val="3"/>
                <c:pt idx="0">
                  <c:v>214</c:v>
                </c:pt>
                <c:pt idx="1">
                  <c:v>218</c:v>
                </c:pt>
                <c:pt idx="2">
                  <c:v>142</c:v>
                </c:pt>
              </c:numCache>
            </c:numRef>
          </c:val>
          <c:extLst>
            <c:ext xmlns:c16="http://schemas.microsoft.com/office/drawing/2014/chart" uri="{C3380CC4-5D6E-409C-BE32-E72D297353CC}">
              <c16:uniqueId val="{00000006-B009-4F92-A071-15E3A8A1FC3D}"/>
            </c:ext>
          </c:extLst>
        </c:ser>
        <c:dLbls>
          <c:showLegendKey val="0"/>
          <c:showVal val="0"/>
          <c:showCatName val="0"/>
          <c:showSerName val="0"/>
          <c:showPercent val="0"/>
          <c:showBubbleSize val="0"/>
        </c:dLbls>
        <c:gapWidth val="150"/>
        <c:shape val="box"/>
        <c:axId val="1236657472"/>
        <c:axId val="1236663296"/>
        <c:axId val="0"/>
      </c:bar3DChart>
      <c:catAx>
        <c:axId val="123665747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bg-BG"/>
          </a:p>
        </c:txPr>
        <c:crossAx val="1236663296"/>
        <c:crosses val="autoZero"/>
        <c:auto val="1"/>
        <c:lblAlgn val="ctr"/>
        <c:lblOffset val="100"/>
        <c:noMultiLvlLbl val="0"/>
      </c:catAx>
      <c:valAx>
        <c:axId val="1236663296"/>
        <c:scaling>
          <c:orientation val="minMax"/>
        </c:scaling>
        <c:delete val="1"/>
        <c:axPos val="l"/>
        <c:majorGridlines>
          <c:spPr>
            <a:ln w="9525" cap="flat" cmpd="sng" algn="ctr">
              <a:solidFill>
                <a:schemeClr val="accent1"/>
              </a:solidFill>
              <a:round/>
            </a:ln>
            <a:effectLst/>
          </c:spPr>
        </c:majorGridlines>
        <c:numFmt formatCode="#,##0" sourceLinked="1"/>
        <c:majorTickMark val="none"/>
        <c:minorTickMark val="none"/>
        <c:tickLblPos val="nextTo"/>
        <c:crossAx val="1236657472"/>
        <c:crosses val="autoZero"/>
        <c:crossBetween val="between"/>
      </c:valAx>
      <c:spPr>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a:effectLst/>
  </c:spPr>
  <c:txPr>
    <a:bodyPr/>
    <a:lstStyle/>
    <a:p>
      <a:pPr>
        <a:defRPr/>
      </a:pPr>
      <a:endParaRPr lang="bg-BG"/>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Indicators!$B$66</c:f>
              <c:strCache>
                <c:ptCount val="1"/>
                <c:pt idx="0">
                  <c:v>Капацитет на подпомогнатата инфраструктура, предназначена за грижи за децата или образование</c:v>
                </c:pt>
              </c:strCache>
            </c:strRef>
          </c:tx>
          <c:spPr>
            <a:solidFill>
              <a:schemeClr val="accent1"/>
            </a:solidFill>
            <a:ln>
              <a:noFill/>
            </a:ln>
            <a:effectLst/>
            <a:sp3d/>
          </c:spPr>
          <c:invertIfNegative val="0"/>
          <c:dPt>
            <c:idx val="0"/>
            <c:invertIfNegative val="0"/>
            <c:bubble3D val="0"/>
            <c:spPr>
              <a:solidFill>
                <a:srgbClr val="7030A0"/>
              </a:solidFill>
              <a:ln>
                <a:noFill/>
              </a:ln>
              <a:effectLst/>
              <a:sp3d/>
            </c:spPr>
            <c:extLst>
              <c:ext xmlns:c16="http://schemas.microsoft.com/office/drawing/2014/chart" uri="{C3380CC4-5D6E-409C-BE32-E72D297353CC}">
                <c16:uniqueId val="{00000001-57EC-4FAD-8EC1-C69EDA5C71C5}"/>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57EC-4FAD-8EC1-C69EDA5C71C5}"/>
              </c:ext>
            </c:extLst>
          </c:dPt>
          <c:dPt>
            <c:idx val="2"/>
            <c:invertIfNegative val="0"/>
            <c:bubble3D val="0"/>
            <c:spPr>
              <a:solidFill>
                <a:schemeClr val="accent2"/>
              </a:solidFill>
              <a:ln>
                <a:noFill/>
              </a:ln>
              <a:effectLst/>
              <a:sp3d/>
            </c:spPr>
            <c:extLst>
              <c:ext xmlns:c16="http://schemas.microsoft.com/office/drawing/2014/chart" uri="{C3380CC4-5D6E-409C-BE32-E72D297353CC}">
                <c16:uniqueId val="{00000005-57EC-4FAD-8EC1-C69EDA5C71C5}"/>
              </c:ext>
            </c:extLst>
          </c:dPt>
          <c:dLbls>
            <c:dLbl>
              <c:idx val="0"/>
              <c:layout>
                <c:manualLayout>
                  <c:x val="6.2048726816311588E-3"/>
                  <c:y val="-4.1340006179736231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extLst>
                <c:ext xmlns:c15="http://schemas.microsoft.com/office/drawing/2012/chart" uri="{CE6537A1-D6FC-4f65-9D91-7224C49458BB}">
                  <c15:layout>
                    <c:manualLayout>
                      <c:w val="0.10943831977910654"/>
                      <c:h val="6.3552627164097028E-2"/>
                    </c:manualLayout>
                  </c15:layout>
                </c:ext>
                <c:ext xmlns:c16="http://schemas.microsoft.com/office/drawing/2014/chart" uri="{C3380CC4-5D6E-409C-BE32-E72D297353CC}">
                  <c16:uniqueId val="{00000001-57EC-4FAD-8EC1-C69EDA5C71C5}"/>
                </c:ext>
              </c:extLst>
            </c:dLbl>
            <c:dLbl>
              <c:idx val="1"/>
              <c:layout>
                <c:manualLayout>
                  <c:x val="9.3073090224467941E-3"/>
                  <c:y val="-3.81601212710625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EC-4FAD-8EC1-C69EDA5C71C5}"/>
                </c:ext>
              </c:extLst>
            </c:dLbl>
            <c:dLbl>
              <c:idx val="2"/>
              <c:layout>
                <c:manualLayout>
                  <c:x val="4.6536545112233686E-2"/>
                  <c:y val="-1.9080060635531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EC-4FAD-8EC1-C69EDA5C71C5}"/>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(Indicators!$C$65:$D$65,Indicators!$F$65)</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(Indicators!$C$66:$D$66,Indicators!$F$66)</c:f>
              <c:numCache>
                <c:formatCode>#,##0</c:formatCode>
                <c:ptCount val="3"/>
                <c:pt idx="0">
                  <c:v>6093</c:v>
                </c:pt>
                <c:pt idx="1">
                  <c:v>8031</c:v>
                </c:pt>
                <c:pt idx="2">
                  <c:v>6411</c:v>
                </c:pt>
              </c:numCache>
            </c:numRef>
          </c:val>
          <c:shape val="cylinder"/>
          <c:extLst>
            <c:ext xmlns:c16="http://schemas.microsoft.com/office/drawing/2014/chart" uri="{C3380CC4-5D6E-409C-BE32-E72D297353CC}">
              <c16:uniqueId val="{00000006-57EC-4FAD-8EC1-C69EDA5C71C5}"/>
            </c:ext>
          </c:extLst>
        </c:ser>
        <c:dLbls>
          <c:showLegendKey val="0"/>
          <c:showVal val="0"/>
          <c:showCatName val="0"/>
          <c:showSerName val="0"/>
          <c:showPercent val="0"/>
          <c:showBubbleSize val="0"/>
        </c:dLbls>
        <c:gapWidth val="150"/>
        <c:shape val="box"/>
        <c:axId val="207848511"/>
        <c:axId val="207845183"/>
        <c:axId val="0"/>
      </c:bar3DChart>
      <c:catAx>
        <c:axId val="2078485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bg-BG"/>
          </a:p>
        </c:txPr>
        <c:crossAx val="207845183"/>
        <c:crosses val="autoZero"/>
        <c:auto val="1"/>
        <c:lblAlgn val="ctr"/>
        <c:lblOffset val="100"/>
        <c:noMultiLvlLbl val="0"/>
      </c:catAx>
      <c:valAx>
        <c:axId val="207845183"/>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7848511"/>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alpha val="89000"/>
        </a:srgbClr>
      </a:solidFill>
      <a:round/>
    </a:ln>
    <a:effectLst/>
  </c:spPr>
  <c:txPr>
    <a:bodyPr/>
    <a:lstStyle/>
    <a:p>
      <a:pPr>
        <a:defRPr/>
      </a:pPr>
      <a:endParaRPr lang="bg-BG"/>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16693044619422573"/>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Indicators!$B$40</c:f>
              <c:strCache>
                <c:ptCount val="1"/>
                <c:pt idx="0">
                  <c:v>Обща дължина на реконструирани или модернизирани пътища (километри)</c:v>
                </c:pt>
              </c:strCache>
            </c:strRef>
          </c:tx>
          <c:spPr>
            <a:solidFill>
              <a:schemeClr val="accent1"/>
            </a:solidFill>
            <a:ln>
              <a:noFill/>
            </a:ln>
            <a:effectLst/>
            <a:scene3d>
              <a:camera prst="orthographicFront"/>
              <a:lightRig rig="threePt" dir="t"/>
            </a:scene3d>
            <a:sp3d prstMaterial="powder">
              <a:bevelT prst="angle"/>
              <a:bevelB prst="slope"/>
            </a:sp3d>
          </c:spPr>
          <c:invertIfNegative val="0"/>
          <c:dPt>
            <c:idx val="0"/>
            <c:invertIfNegative val="0"/>
            <c:bubble3D val="0"/>
            <c:spPr>
              <a:solidFill>
                <a:srgbClr val="FF0000"/>
              </a:solidFill>
              <a:ln>
                <a:noFill/>
              </a:ln>
              <a:effectLst/>
              <a:scene3d>
                <a:camera prst="orthographicFront"/>
                <a:lightRig rig="threePt" dir="t"/>
              </a:scene3d>
              <a:sp3d prstMaterial="powder">
                <a:bevelT prst="angle"/>
                <a:bevelB prst="slope"/>
              </a:sp3d>
            </c:spPr>
            <c:extLst>
              <c:ext xmlns:c16="http://schemas.microsoft.com/office/drawing/2014/chart" uri="{C3380CC4-5D6E-409C-BE32-E72D297353CC}">
                <c16:uniqueId val="{00000001-155A-42A7-BDDD-D70DE9E4C6E5}"/>
              </c:ext>
            </c:extLst>
          </c:dPt>
          <c:dPt>
            <c:idx val="1"/>
            <c:invertIfNegative val="0"/>
            <c:bubble3D val="0"/>
            <c:spPr>
              <a:solidFill>
                <a:srgbClr val="00B050"/>
              </a:solidFill>
              <a:ln>
                <a:noFill/>
              </a:ln>
              <a:effectLst/>
              <a:scene3d>
                <a:camera prst="orthographicFront"/>
                <a:lightRig rig="threePt" dir="t"/>
              </a:scene3d>
              <a:sp3d prstMaterial="powder">
                <a:bevelT prst="angle"/>
                <a:bevelB prst="slope"/>
              </a:sp3d>
            </c:spPr>
            <c:extLst>
              <c:ext xmlns:c16="http://schemas.microsoft.com/office/drawing/2014/chart" uri="{C3380CC4-5D6E-409C-BE32-E72D297353CC}">
                <c16:uniqueId val="{00000003-155A-42A7-BDDD-D70DE9E4C6E5}"/>
              </c:ext>
            </c:extLst>
          </c:dPt>
          <c:dPt>
            <c:idx val="2"/>
            <c:invertIfNegative val="0"/>
            <c:bubble3D val="0"/>
            <c:spPr>
              <a:solidFill>
                <a:schemeClr val="accent4"/>
              </a:solidFill>
              <a:ln>
                <a:noFill/>
              </a:ln>
              <a:effectLst/>
              <a:scene3d>
                <a:camera prst="orthographicFront"/>
                <a:lightRig rig="threePt" dir="t"/>
              </a:scene3d>
              <a:sp3d prstMaterial="powder">
                <a:bevelT prst="angle"/>
                <a:bevelB prst="slope"/>
              </a:sp3d>
            </c:spPr>
            <c:extLst>
              <c:ext xmlns:c16="http://schemas.microsoft.com/office/drawing/2014/chart" uri="{C3380CC4-5D6E-409C-BE32-E72D297353CC}">
                <c16:uniqueId val="{00000005-155A-42A7-BDDD-D70DE9E4C6E5}"/>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(Indicators!$C$39:$D$39,Indicators!$F$39)</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(Indicators!$C$40:$D$40,Indicators!$F$40)</c:f>
              <c:numCache>
                <c:formatCode>#\ ##0.0</c:formatCode>
                <c:ptCount val="3"/>
                <c:pt idx="0" formatCode="#,##0">
                  <c:v>642</c:v>
                </c:pt>
                <c:pt idx="1">
                  <c:v>630.9</c:v>
                </c:pt>
                <c:pt idx="2" formatCode="#,##0.00">
                  <c:v>445.04</c:v>
                </c:pt>
              </c:numCache>
            </c:numRef>
          </c:val>
          <c:extLst>
            <c:ext xmlns:c16="http://schemas.microsoft.com/office/drawing/2014/chart" uri="{C3380CC4-5D6E-409C-BE32-E72D297353CC}">
              <c16:uniqueId val="{00000006-155A-42A7-BDDD-D70DE9E4C6E5}"/>
            </c:ext>
          </c:extLst>
        </c:ser>
        <c:dLbls>
          <c:showLegendKey val="0"/>
          <c:showVal val="0"/>
          <c:showCatName val="0"/>
          <c:showSerName val="0"/>
          <c:showPercent val="0"/>
          <c:showBubbleSize val="0"/>
        </c:dLbls>
        <c:gapWidth val="150"/>
        <c:shape val="box"/>
        <c:axId val="193985584"/>
        <c:axId val="193987248"/>
        <c:axId val="0"/>
      </c:bar3DChart>
      <c:catAx>
        <c:axId val="19398558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bg-BG"/>
          </a:p>
        </c:txPr>
        <c:crossAx val="193987248"/>
        <c:crosses val="autoZero"/>
        <c:auto val="1"/>
        <c:lblAlgn val="ctr"/>
        <c:lblOffset val="100"/>
        <c:noMultiLvlLbl val="0"/>
      </c:catAx>
      <c:valAx>
        <c:axId val="193987248"/>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193985584"/>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solidFill>
      <a:round/>
    </a:ln>
    <a:effectLst/>
  </c:spPr>
  <c:txPr>
    <a:bodyPr/>
    <a:lstStyle/>
    <a:p>
      <a:pPr>
        <a:defRPr/>
      </a:pPr>
      <a:endParaRPr lang="bg-BG"/>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29"/>
      <c:rotY val="119"/>
      <c:rAngAx val="1"/>
    </c:view3D>
    <c:floor>
      <c:thickness val="0"/>
      <c:spPr>
        <a:solidFill>
          <a:srgbClr val="D6DCE5"/>
        </a:solidFill>
        <a:ln>
          <a:noFill/>
        </a:ln>
        <a:effectLst>
          <a:outerShdw dist="38096" dir="18900000" algn="tl">
            <a:srgbClr val="000000">
              <a:alpha val="40000"/>
            </a:srgbClr>
          </a:outerShdw>
        </a:effectLst>
      </c:spPr>
    </c:floor>
    <c:sideWall>
      <c:thickness val="0"/>
      <c:spPr>
        <a:gradFill>
          <a:gsLst>
            <a:gs pos="0">
              <a:srgbClr val="FEF8F5"/>
            </a:gs>
            <a:gs pos="100000">
              <a:srgbClr val="F7C4A2"/>
            </a:gs>
          </a:gsLst>
          <a:lin ang="5400000"/>
        </a:gradFill>
        <a:ln w="9528">
          <a:solidFill>
            <a:srgbClr val="BAF2F8"/>
          </a:solidFill>
          <a:prstDash val="solid"/>
        </a:ln>
      </c:spPr>
    </c:sideWall>
    <c:backWall>
      <c:thickness val="0"/>
      <c:spPr>
        <a:gradFill>
          <a:gsLst>
            <a:gs pos="0">
              <a:srgbClr val="FEF8F5"/>
            </a:gs>
            <a:gs pos="100000">
              <a:srgbClr val="F7C4A2"/>
            </a:gs>
          </a:gsLst>
          <a:lin ang="5400000"/>
        </a:gradFill>
        <a:ln w="9528">
          <a:solidFill>
            <a:srgbClr val="BAF2F8"/>
          </a:solidFill>
          <a:prstDash val="solid"/>
        </a:ln>
      </c:spPr>
    </c:backWall>
    <c:plotArea>
      <c:layout>
        <c:manualLayout>
          <c:layoutTarget val="inner"/>
          <c:xMode val="edge"/>
          <c:yMode val="edge"/>
          <c:x val="4.1814276459276697E-2"/>
          <c:y val="4.8872216637348191E-2"/>
          <c:w val="0.94681730980568546"/>
          <c:h val="0.79430502711276685"/>
        </c:manualLayout>
      </c:layout>
      <c:bar3DChart>
        <c:barDir val="col"/>
        <c:grouping val="clustered"/>
        <c:varyColors val="0"/>
        <c:ser>
          <c:idx val="0"/>
          <c:order val="0"/>
          <c:tx>
            <c:strRef>
              <c:f>'По оси'!$B$24</c:f>
              <c:strCache>
                <c:ptCount val="1"/>
                <c:pt idx="0">
                  <c:v>Договорени средства</c:v>
                </c:pt>
              </c:strCache>
            </c:strRef>
          </c:tx>
          <c:spPr>
            <a:ln>
              <a:noFill/>
            </a:ln>
          </c:spPr>
          <c:invertIfNegative val="0"/>
          <c:dLbls>
            <c:dLbl>
              <c:idx val="0"/>
              <c:tx>
                <c:rich>
                  <a:bodyPr/>
                  <a:lstStyle/>
                  <a:p>
                    <a:fld id="{5450F286-218A-419C-807A-17B2AC5DC755}" type="CELLRANGE">
                      <a:rPr lang="en-US"/>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0F41-4FCB-B0EE-E623F8BD4E56}"/>
                </c:ext>
              </c:extLst>
            </c:dLbl>
            <c:dLbl>
              <c:idx val="1"/>
              <c:tx>
                <c:rich>
                  <a:bodyPr/>
                  <a:lstStyle/>
                  <a:p>
                    <a:fld id="{5114E8A1-42BA-4AE7-B652-58796F664DBB}"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0F41-4FCB-B0EE-E623F8BD4E56}"/>
                </c:ext>
              </c:extLst>
            </c:dLbl>
            <c:dLbl>
              <c:idx val="2"/>
              <c:tx>
                <c:rich>
                  <a:bodyPr/>
                  <a:lstStyle/>
                  <a:p>
                    <a:fld id="{67FBD4B4-D99C-4DCD-B9B3-5BF16D3A631D}"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0F41-4FCB-B0EE-E623F8BD4E56}"/>
                </c:ext>
              </c:extLst>
            </c:dLbl>
            <c:dLbl>
              <c:idx val="3"/>
              <c:tx>
                <c:rich>
                  <a:bodyPr/>
                  <a:lstStyle/>
                  <a:p>
                    <a:fld id="{D9BA3711-981D-4992-B90E-A4241786583D}"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0F41-4FCB-B0EE-E623F8BD4E56}"/>
                </c:ext>
              </c:extLst>
            </c:dLbl>
            <c:dLbl>
              <c:idx val="4"/>
              <c:tx>
                <c:rich>
                  <a:bodyPr/>
                  <a:lstStyle/>
                  <a:p>
                    <a:fld id="{06B01075-6065-46CD-A282-0D4B71509C7F}"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0F41-4FCB-B0EE-E623F8BD4E56}"/>
                </c:ext>
              </c:extLst>
            </c:dLbl>
            <c:dLbl>
              <c:idx val="5"/>
              <c:tx>
                <c:rich>
                  <a:bodyPr/>
                  <a:lstStyle/>
                  <a:p>
                    <a:fld id="{E5AC6F4A-CB39-4360-8971-B77628BAA9B6}"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0F41-4FCB-B0EE-E623F8BD4E56}"/>
                </c:ext>
              </c:extLst>
            </c:dLbl>
            <c:dLbl>
              <c:idx val="6"/>
              <c:tx>
                <c:rich>
                  <a:bodyPr/>
                  <a:lstStyle/>
                  <a:p>
                    <a:fld id="{E81C9E43-ED9D-4530-B68E-08E984C0B97B}"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0F41-4FCB-B0EE-E623F8BD4E56}"/>
                </c:ext>
              </c:extLst>
            </c:dLbl>
            <c:dLbl>
              <c:idx val="7"/>
              <c:tx>
                <c:rich>
                  <a:bodyPr/>
                  <a:lstStyle/>
                  <a:p>
                    <a:fld id="{956920D2-8BC3-483B-8555-A5983D08A567}"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0F41-4FCB-B0EE-E623F8BD4E56}"/>
                </c:ext>
              </c:extLst>
            </c:dLbl>
            <c:spPr>
              <a:noFill/>
              <a:ln>
                <a:noFill/>
              </a:ln>
              <a:effectLst/>
            </c:spPr>
            <c:txPr>
              <a:bodyPr wrap="square" lIns="360000" tIns="72000" rIns="38100" bIns="19050" anchor="ctr">
                <a:spAutoFit/>
              </a:bodyPr>
              <a:lstStyle/>
              <a:p>
                <a:pPr>
                  <a:defRPr b="1"/>
                </a:pPr>
                <a:endParaRPr lang="bg-BG"/>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'По оси'!$A$25:$A$32</c:f>
              <c:strCache>
                <c:ptCount val="8"/>
                <c:pt idx="0">
                  <c:v>Интегрирано градско развитие</c:v>
                </c:pt>
                <c:pt idx="1">
                  <c:v>Енергийна ефективност </c:v>
                </c:pt>
                <c:pt idx="2">
                  <c:v>образователна инфраструктура</c:v>
                </c:pt>
                <c:pt idx="3">
                  <c:v>Здравна инфраструктура</c:v>
                </c:pt>
                <c:pt idx="4">
                  <c:v>Социална инфраструктура</c:v>
                </c:pt>
                <c:pt idx="5">
                  <c:v>Регионален туризъм</c:v>
                </c:pt>
                <c:pt idx="6">
                  <c:v>Пътна инфраструктура</c:v>
                </c:pt>
                <c:pt idx="7">
                  <c:v>Техническа помощ</c:v>
                </c:pt>
              </c:strCache>
            </c:strRef>
          </c:cat>
          <c:val>
            <c:numRef>
              <c:f>'По оси'!$B$25:$B$32</c:f>
              <c:numCache>
                <c:formatCode>General</c:formatCode>
                <c:ptCount val="8"/>
                <c:pt idx="0">
                  <c:v>1538405940.51</c:v>
                </c:pt>
                <c:pt idx="1">
                  <c:v>204100194.97</c:v>
                </c:pt>
                <c:pt idx="2">
                  <c:v>219244658.38999999</c:v>
                </c:pt>
                <c:pt idx="3">
                  <c:v>223941414.74000001</c:v>
                </c:pt>
                <c:pt idx="4">
                  <c:v>76833804.239999995</c:v>
                </c:pt>
                <c:pt idx="5">
                  <c:v>196137588.47</c:v>
                </c:pt>
                <c:pt idx="6">
                  <c:v>405028081.69999999</c:v>
                </c:pt>
                <c:pt idx="7">
                  <c:v>94873808.780000001</c:v>
                </c:pt>
              </c:numCache>
            </c:numRef>
          </c:val>
          <c:extLst>
            <c:ext xmlns:c15="http://schemas.microsoft.com/office/drawing/2012/chart" uri="{02D57815-91ED-43cb-92C2-25804820EDAC}">
              <c15:datalabelsRange>
                <c15:f>'По оси'!$B$89:$B$96</c15:f>
                <c15:dlblRangeCache>
                  <c:ptCount val="8"/>
                  <c:pt idx="0">
                    <c:v>1 538 
100%</c:v>
                  </c:pt>
                  <c:pt idx="1">
                    <c:v>204 
94%</c:v>
                  </c:pt>
                  <c:pt idx="2">
                    <c:v>219 
95%</c:v>
                  </c:pt>
                  <c:pt idx="3">
                    <c:v>224 
100%</c:v>
                  </c:pt>
                  <c:pt idx="4">
                    <c:v>77 
91%</c:v>
                  </c:pt>
                  <c:pt idx="5">
                    <c:v>196 
100%</c:v>
                  </c:pt>
                  <c:pt idx="6">
                    <c:v>405 
96%</c:v>
                  </c:pt>
                  <c:pt idx="7">
                    <c:v>95 
93%</c:v>
                  </c:pt>
                </c15:dlblRangeCache>
              </c15:datalabelsRange>
            </c:ext>
            <c:ext xmlns:c16="http://schemas.microsoft.com/office/drawing/2014/chart" uri="{C3380CC4-5D6E-409C-BE32-E72D297353CC}">
              <c16:uniqueId val="{00000008-0F41-4FCB-B0EE-E623F8BD4E56}"/>
            </c:ext>
          </c:extLst>
        </c:ser>
        <c:ser>
          <c:idx val="1"/>
          <c:order val="1"/>
          <c:tx>
            <c:strRef>
              <c:f>'По оси'!$C$24</c:f>
              <c:strCache>
                <c:ptCount val="1"/>
                <c:pt idx="0">
                  <c:v>Реално изплатени суми</c:v>
                </c:pt>
              </c:strCache>
            </c:strRef>
          </c:tx>
          <c:invertIfNegative val="0"/>
          <c:dLbls>
            <c:dLbl>
              <c:idx val="0"/>
              <c:tx>
                <c:rich>
                  <a:bodyPr/>
                  <a:lstStyle/>
                  <a:p>
                    <a:fld id="{4702C0FB-DDF6-4253-9735-3495E9AD198D}" type="CELLRANGE">
                      <a:rPr lang="en-US"/>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0F41-4FCB-B0EE-E623F8BD4E56}"/>
                </c:ext>
              </c:extLst>
            </c:dLbl>
            <c:dLbl>
              <c:idx val="1"/>
              <c:tx>
                <c:rich>
                  <a:bodyPr/>
                  <a:lstStyle/>
                  <a:p>
                    <a:fld id="{0C482C4B-322C-49E2-ACE3-B15713E4B609}"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A-0F41-4FCB-B0EE-E623F8BD4E56}"/>
                </c:ext>
              </c:extLst>
            </c:dLbl>
            <c:dLbl>
              <c:idx val="2"/>
              <c:tx>
                <c:rich>
                  <a:bodyPr/>
                  <a:lstStyle/>
                  <a:p>
                    <a:fld id="{4DBEDBCA-088D-45E6-8B38-1A7390F925D2}"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0F41-4FCB-B0EE-E623F8BD4E56}"/>
                </c:ext>
              </c:extLst>
            </c:dLbl>
            <c:dLbl>
              <c:idx val="3"/>
              <c:tx>
                <c:rich>
                  <a:bodyPr/>
                  <a:lstStyle/>
                  <a:p>
                    <a:fld id="{DCA1E2E0-BB4B-4C53-B388-3AF060AE8679}"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C-0F41-4FCB-B0EE-E623F8BD4E56}"/>
                </c:ext>
              </c:extLst>
            </c:dLbl>
            <c:dLbl>
              <c:idx val="4"/>
              <c:tx>
                <c:rich>
                  <a:bodyPr/>
                  <a:lstStyle/>
                  <a:p>
                    <a:fld id="{E943BF76-C9F0-4593-9D56-71C991EE4E56}"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D-0F41-4FCB-B0EE-E623F8BD4E56}"/>
                </c:ext>
              </c:extLst>
            </c:dLbl>
            <c:dLbl>
              <c:idx val="5"/>
              <c:layout>
                <c:manualLayout>
                  <c:x val="-2.3990969572366635E-3"/>
                  <c:y val="-1.5012456623879273E-2"/>
                </c:manualLayout>
              </c:layout>
              <c:tx>
                <c:rich>
                  <a:bodyPr/>
                  <a:lstStyle/>
                  <a:p>
                    <a:fld id="{813903FA-4EFE-4AA5-BDA5-ED7FACDDF5B7}" type="CELLRANGE">
                      <a:rPr lang="en-US"/>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E-0F41-4FCB-B0EE-E623F8BD4E56}"/>
                </c:ext>
              </c:extLst>
            </c:dLbl>
            <c:dLbl>
              <c:idx val="6"/>
              <c:tx>
                <c:rich>
                  <a:bodyPr/>
                  <a:lstStyle/>
                  <a:p>
                    <a:fld id="{FCCC738A-2147-4E1C-8C9F-981CF2258D9B}"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F-0F41-4FCB-B0EE-E623F8BD4E56}"/>
                </c:ext>
              </c:extLst>
            </c:dLbl>
            <c:dLbl>
              <c:idx val="7"/>
              <c:tx>
                <c:rich>
                  <a:bodyPr/>
                  <a:lstStyle/>
                  <a:p>
                    <a:fld id="{BC5E92AF-0269-49DB-BBBD-1FB02C33B143}"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0-0F41-4FCB-B0EE-E623F8BD4E56}"/>
                </c:ext>
              </c:extLst>
            </c:dLbl>
            <c:spPr>
              <a:noFill/>
              <a:ln>
                <a:noFill/>
              </a:ln>
              <a:effectLst/>
            </c:spPr>
            <c:txPr>
              <a:bodyPr wrap="square" lIns="432000" tIns="72000" rIns="0" bIns="19050" anchor="ctr">
                <a:spAutoFit/>
              </a:bodyPr>
              <a:lstStyle/>
              <a:p>
                <a:pPr>
                  <a:defRPr b="1"/>
                </a:pPr>
                <a:endParaRPr lang="bg-BG"/>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'По оси'!$A$25:$A$32</c:f>
              <c:strCache>
                <c:ptCount val="8"/>
                <c:pt idx="0">
                  <c:v>Интегрирано градско развитие</c:v>
                </c:pt>
                <c:pt idx="1">
                  <c:v>Енергийна ефективност </c:v>
                </c:pt>
                <c:pt idx="2">
                  <c:v>образователна инфраструктура</c:v>
                </c:pt>
                <c:pt idx="3">
                  <c:v>Здравна инфраструктура</c:v>
                </c:pt>
                <c:pt idx="4">
                  <c:v>Социална инфраструктура</c:v>
                </c:pt>
                <c:pt idx="5">
                  <c:v>Регионален туризъм</c:v>
                </c:pt>
                <c:pt idx="6">
                  <c:v>Пътна инфраструктура</c:v>
                </c:pt>
                <c:pt idx="7">
                  <c:v>Техническа помощ</c:v>
                </c:pt>
              </c:strCache>
            </c:strRef>
          </c:cat>
          <c:val>
            <c:numRef>
              <c:f>'По оси'!$C$25:$C$32</c:f>
              <c:numCache>
                <c:formatCode>General</c:formatCode>
                <c:ptCount val="8"/>
                <c:pt idx="0">
                  <c:v>1132467185.9000001</c:v>
                </c:pt>
                <c:pt idx="1">
                  <c:v>182305988.97999999</c:v>
                </c:pt>
                <c:pt idx="2">
                  <c:v>140436732.97999999</c:v>
                </c:pt>
                <c:pt idx="3">
                  <c:v>140986381.02000001</c:v>
                </c:pt>
                <c:pt idx="4">
                  <c:v>54619614.299999997</c:v>
                </c:pt>
                <c:pt idx="5">
                  <c:v>57844844.130000003</c:v>
                </c:pt>
                <c:pt idx="6">
                  <c:v>380893521.27999997</c:v>
                </c:pt>
                <c:pt idx="7">
                  <c:v>67243820.379999995</c:v>
                </c:pt>
              </c:numCache>
            </c:numRef>
          </c:val>
          <c:extLst>
            <c:ext xmlns:c15="http://schemas.microsoft.com/office/drawing/2012/chart" uri="{02D57815-91ED-43cb-92C2-25804820EDAC}">
              <c15:datalabelsRange>
                <c15:f>'По оси'!$C$89:$C$96</c15:f>
                <c15:dlblRangeCache>
                  <c:ptCount val="8"/>
                  <c:pt idx="0">
                    <c:v>1 132 
73%</c:v>
                  </c:pt>
                  <c:pt idx="1">
                    <c:v>182 
84%</c:v>
                  </c:pt>
                  <c:pt idx="2">
                    <c:v>140 
61%</c:v>
                  </c:pt>
                  <c:pt idx="3">
                    <c:v>141 
63%</c:v>
                  </c:pt>
                  <c:pt idx="4">
                    <c:v>55 
65%</c:v>
                  </c:pt>
                  <c:pt idx="5">
                    <c:v>58 
29%</c:v>
                  </c:pt>
                  <c:pt idx="6">
                    <c:v>381 
90%</c:v>
                  </c:pt>
                  <c:pt idx="7">
                    <c:v>67 
66%</c:v>
                  </c:pt>
                </c15:dlblRangeCache>
              </c15:datalabelsRange>
            </c:ext>
            <c:ext xmlns:c16="http://schemas.microsoft.com/office/drawing/2014/chart" uri="{C3380CC4-5D6E-409C-BE32-E72D297353CC}">
              <c16:uniqueId val="{00000011-0F41-4FCB-B0EE-E623F8BD4E56}"/>
            </c:ext>
          </c:extLst>
        </c:ser>
        <c:ser>
          <c:idx val="2"/>
          <c:order val="2"/>
          <c:tx>
            <c:strRef>
              <c:f>'По оси'!$D$24</c:f>
              <c:strCache>
                <c:ptCount val="1"/>
                <c:pt idx="0">
                  <c:v>Сертифицирани разходи</c:v>
                </c:pt>
              </c:strCache>
            </c:strRef>
          </c:tx>
          <c:invertIfNegative val="0"/>
          <c:dLbls>
            <c:dLbl>
              <c:idx val="0"/>
              <c:tx>
                <c:rich>
                  <a:bodyPr/>
                  <a:lstStyle/>
                  <a:p>
                    <a:fld id="{3FAA2F9E-D87C-4740-950C-78C9255E8890}" type="CELLRANGE">
                      <a:rPr lang="en-US"/>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12-0F41-4FCB-B0EE-E623F8BD4E56}"/>
                </c:ext>
              </c:extLst>
            </c:dLbl>
            <c:dLbl>
              <c:idx val="1"/>
              <c:tx>
                <c:rich>
                  <a:bodyPr/>
                  <a:lstStyle/>
                  <a:p>
                    <a:fld id="{EA2C4BC7-E9A3-424A-B8AA-EEDABD7B0C46}"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3-0F41-4FCB-B0EE-E623F8BD4E56}"/>
                </c:ext>
              </c:extLst>
            </c:dLbl>
            <c:dLbl>
              <c:idx val="2"/>
              <c:tx>
                <c:rich>
                  <a:bodyPr/>
                  <a:lstStyle/>
                  <a:p>
                    <a:fld id="{CE1CDCD9-9DEF-468F-8620-35634C80D9E8}"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4-0F41-4FCB-B0EE-E623F8BD4E56}"/>
                </c:ext>
              </c:extLst>
            </c:dLbl>
            <c:dLbl>
              <c:idx val="3"/>
              <c:tx>
                <c:rich>
                  <a:bodyPr/>
                  <a:lstStyle/>
                  <a:p>
                    <a:fld id="{0CDF0411-5C55-428A-AF8E-760A9CBCAE96}"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5-0F41-4FCB-B0EE-E623F8BD4E56}"/>
                </c:ext>
              </c:extLst>
            </c:dLbl>
            <c:dLbl>
              <c:idx val="4"/>
              <c:tx>
                <c:rich>
                  <a:bodyPr/>
                  <a:lstStyle/>
                  <a:p>
                    <a:fld id="{5EAFABE5-8099-4D28-AAF2-9F3201CB6C65}"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6-0F41-4FCB-B0EE-E623F8BD4E56}"/>
                </c:ext>
              </c:extLst>
            </c:dLbl>
            <c:dLbl>
              <c:idx val="5"/>
              <c:tx>
                <c:rich>
                  <a:bodyPr/>
                  <a:lstStyle/>
                  <a:p>
                    <a:fld id="{E0A5286B-0F0C-4619-B7F1-2097C34E0846}"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7-0F41-4FCB-B0EE-E623F8BD4E56}"/>
                </c:ext>
              </c:extLst>
            </c:dLbl>
            <c:dLbl>
              <c:idx val="6"/>
              <c:tx>
                <c:rich>
                  <a:bodyPr/>
                  <a:lstStyle/>
                  <a:p>
                    <a:fld id="{B8EA7F35-92F1-4F8F-90A2-8053F0BF0367}"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8-0F41-4FCB-B0EE-E623F8BD4E56}"/>
                </c:ext>
              </c:extLst>
            </c:dLbl>
            <c:dLbl>
              <c:idx val="7"/>
              <c:tx>
                <c:rich>
                  <a:bodyPr/>
                  <a:lstStyle/>
                  <a:p>
                    <a:fld id="{40FFC715-841B-4B87-8CF3-C5123E7D2064}" type="CELLRANGE">
                      <a:rPr lang="bg-BG"/>
                      <a:pPr/>
                      <a:t>[CELLRANGE]</a:t>
                    </a:fld>
                    <a:endParaRPr lang="bg-BG"/>
                  </a:p>
                </c:rich>
              </c:tx>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19-0F41-4FCB-B0EE-E623F8BD4E56}"/>
                </c:ext>
              </c:extLst>
            </c:dLbl>
            <c:spPr>
              <a:noFill/>
              <a:ln>
                <a:noFill/>
              </a:ln>
              <a:effectLst/>
            </c:spPr>
            <c:txPr>
              <a:bodyPr wrap="none" lIns="468000" tIns="72000" rIns="0" bIns="19050" anchor="ctr">
                <a:spAutoFit/>
              </a:bodyPr>
              <a:lstStyle/>
              <a:p>
                <a:pPr>
                  <a:defRPr b="1"/>
                </a:pPr>
                <a:endParaRPr lang="bg-BG"/>
              </a:p>
            </c:txPr>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1"/>
              </c:ext>
            </c:extLst>
          </c:dLbls>
          <c:cat>
            <c:strRef>
              <c:f>'По оси'!$A$25:$A$32</c:f>
              <c:strCache>
                <c:ptCount val="8"/>
                <c:pt idx="0">
                  <c:v>Интегрирано градско развитие</c:v>
                </c:pt>
                <c:pt idx="1">
                  <c:v>Енергийна ефективност </c:v>
                </c:pt>
                <c:pt idx="2">
                  <c:v>образователна инфраструктура</c:v>
                </c:pt>
                <c:pt idx="3">
                  <c:v>Здравна инфраструктура</c:v>
                </c:pt>
                <c:pt idx="4">
                  <c:v>Социална инфраструктура</c:v>
                </c:pt>
                <c:pt idx="5">
                  <c:v>Регионален туризъм</c:v>
                </c:pt>
                <c:pt idx="6">
                  <c:v>Пътна инфраструктура</c:v>
                </c:pt>
                <c:pt idx="7">
                  <c:v>Техническа помощ</c:v>
                </c:pt>
              </c:strCache>
            </c:strRef>
          </c:cat>
          <c:val>
            <c:numRef>
              <c:f>'По оси'!$D$25:$D$32</c:f>
              <c:numCache>
                <c:formatCode>General</c:formatCode>
                <c:ptCount val="8"/>
                <c:pt idx="0">
                  <c:v>950402315.91999984</c:v>
                </c:pt>
                <c:pt idx="1">
                  <c:v>164671934.69000003</c:v>
                </c:pt>
                <c:pt idx="2">
                  <c:v>94270733.950000003</c:v>
                </c:pt>
                <c:pt idx="3">
                  <c:v>71713799.75</c:v>
                </c:pt>
                <c:pt idx="4">
                  <c:v>38976973.24000001</c:v>
                </c:pt>
                <c:pt idx="5">
                  <c:v>49265344.340000004</c:v>
                </c:pt>
                <c:pt idx="6">
                  <c:v>352460585.50999999</c:v>
                </c:pt>
                <c:pt idx="7">
                  <c:v>44361430.470000006</c:v>
                </c:pt>
              </c:numCache>
            </c:numRef>
          </c:val>
          <c:extLst>
            <c:ext xmlns:c15="http://schemas.microsoft.com/office/drawing/2012/chart" uri="{02D57815-91ED-43cb-92C2-25804820EDAC}">
              <c15:datalabelsRange>
                <c15:f>'По оси'!$D$89:$D$96</c15:f>
                <c15:dlblRangeCache>
                  <c:ptCount val="8"/>
                  <c:pt idx="0">
                    <c:v>950 
62%</c:v>
                  </c:pt>
                  <c:pt idx="1">
                    <c:v>165 
76%</c:v>
                  </c:pt>
                  <c:pt idx="2">
                    <c:v>94 
41%</c:v>
                  </c:pt>
                  <c:pt idx="3">
                    <c:v>72 
32%</c:v>
                  </c:pt>
                  <c:pt idx="4">
                    <c:v>39 
46%</c:v>
                  </c:pt>
                  <c:pt idx="5">
                    <c:v>49 
25%</c:v>
                  </c:pt>
                  <c:pt idx="6">
                    <c:v>352 
83%</c:v>
                  </c:pt>
                  <c:pt idx="7">
                    <c:v>44 
43%</c:v>
                  </c:pt>
                </c15:dlblRangeCache>
              </c15:datalabelsRange>
            </c:ext>
            <c:ext xmlns:c16="http://schemas.microsoft.com/office/drawing/2014/chart" uri="{C3380CC4-5D6E-409C-BE32-E72D297353CC}">
              <c16:uniqueId val="{0000001A-0F41-4FCB-B0EE-E623F8BD4E56}"/>
            </c:ext>
          </c:extLst>
        </c:ser>
        <c:dLbls>
          <c:showLegendKey val="0"/>
          <c:showVal val="1"/>
          <c:showCatName val="0"/>
          <c:showSerName val="0"/>
          <c:showPercent val="0"/>
          <c:showBubbleSize val="0"/>
        </c:dLbls>
        <c:gapWidth val="150"/>
        <c:shape val="box"/>
        <c:axId val="99437056"/>
        <c:axId val="77650112"/>
        <c:axId val="0"/>
      </c:bar3DChart>
      <c:valAx>
        <c:axId val="77650112"/>
        <c:scaling>
          <c:orientation val="minMax"/>
        </c:scaling>
        <c:delete val="0"/>
        <c:axPos val="l"/>
        <c:majorGridlines>
          <c:spPr>
            <a:ln w="9528" cap="flat">
              <a:solidFill>
                <a:srgbClr val="D9D9D9"/>
              </a:solidFill>
              <a:prstDash val="solid"/>
              <a:round/>
            </a:ln>
          </c:spPr>
        </c:majorGridlines>
        <c:numFmt formatCode="General" sourceLinked="1"/>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900" b="0" i="0" u="none" strike="noStrike" kern="1200" baseline="0">
                <a:solidFill>
                  <a:srgbClr val="595959"/>
                </a:solidFill>
                <a:latin typeface="Calibri"/>
              </a:defRPr>
            </a:pPr>
            <a:endParaRPr lang="bg-BG"/>
          </a:p>
        </c:txPr>
        <c:crossAx val="99437056"/>
        <c:crosses val="autoZero"/>
        <c:crossBetween val="between"/>
        <c:dispUnits>
          <c:builtInUnit val="millions"/>
          <c:dispUnitsLbl>
            <c:layout>
              <c:manualLayout>
                <c:xMode val="edge"/>
                <c:yMode val="edge"/>
                <c:x val="2.8666403474006712E-2"/>
                <c:y val="0.84588302089838618"/>
              </c:manualLayout>
            </c:layout>
            <c:tx>
              <c:rich>
                <a:bodyPr/>
                <a:lstStyle/>
                <a:p>
                  <a:pPr>
                    <a:defRPr sz="1100" b="1"/>
                  </a:pPr>
                  <a:r>
                    <a:rPr lang="bg-BG" sz="1100" b="1"/>
                    <a:t>Млн. лв.</a:t>
                  </a:r>
                  <a:endParaRPr lang="en-US" sz="1100" b="1"/>
                </a:p>
              </c:rich>
            </c:tx>
          </c:dispUnitsLbl>
        </c:dispUnits>
      </c:valAx>
      <c:catAx>
        <c:axId val="99437056"/>
        <c:scaling>
          <c:orientation val="minMax"/>
        </c:scaling>
        <c:delete val="0"/>
        <c:axPos val="b"/>
        <c:numFmt formatCode="General" sourceLinked="0"/>
        <c:majorTickMark val="none"/>
        <c:minorTickMark val="none"/>
        <c:tickLblPos val="nextTo"/>
        <c:spPr>
          <a:noFill/>
          <a:ln>
            <a:noFill/>
          </a:ln>
        </c:spPr>
        <c:txPr>
          <a:bodyPr lIns="0" tIns="0" rIns="0" bIns="0"/>
          <a:lstStyle/>
          <a:p>
            <a:pPr marL="0" marR="0" indent="0" defTabSz="914400" fontAlgn="auto" hangingPunct="1">
              <a:lnSpc>
                <a:spcPct val="100000"/>
              </a:lnSpc>
              <a:spcBef>
                <a:spcPts val="0"/>
              </a:spcBef>
              <a:spcAft>
                <a:spcPts val="0"/>
              </a:spcAft>
              <a:tabLst/>
              <a:defRPr sz="1000" b="1" i="0" u="none" strike="noStrike" kern="1200" baseline="0">
                <a:solidFill>
                  <a:srgbClr val="595959"/>
                </a:solidFill>
                <a:latin typeface="Calibri"/>
              </a:defRPr>
            </a:pPr>
            <a:endParaRPr lang="bg-BG"/>
          </a:p>
        </c:txPr>
        <c:crossAx val="77650112"/>
        <c:crosses val="autoZero"/>
        <c:auto val="1"/>
        <c:lblAlgn val="ctr"/>
        <c:lblOffset val="100"/>
        <c:noMultiLvlLbl val="0"/>
      </c:catAx>
    </c:plotArea>
    <c:legend>
      <c:legendPos val="r"/>
      <c:layout>
        <c:manualLayout>
          <c:xMode val="edge"/>
          <c:yMode val="edge"/>
          <c:x val="6.5989192434331295E-2"/>
          <c:y val="0.95319181789936347"/>
          <c:w val="0.66234719258223562"/>
          <c:h val="4.6808280797697714E-2"/>
        </c:manualLayout>
      </c:layout>
      <c:overlay val="0"/>
      <c:spPr>
        <a:noFill/>
        <a:ln>
          <a:noFill/>
        </a:ln>
      </c:spPr>
      <c:txPr>
        <a:bodyPr lIns="0" tIns="0" rIns="0" bIns="0"/>
        <a:lstStyle/>
        <a:p>
          <a:pPr marL="0" marR="0" indent="0" defTabSz="914400" fontAlgn="auto" hangingPunct="1">
            <a:lnSpc>
              <a:spcPct val="100000"/>
            </a:lnSpc>
            <a:spcBef>
              <a:spcPts val="0"/>
            </a:spcBef>
            <a:spcAft>
              <a:spcPts val="0"/>
            </a:spcAft>
            <a:tabLst/>
            <a:defRPr sz="1400" b="0" i="0" u="none" strike="noStrike" kern="1200" baseline="0">
              <a:solidFill>
                <a:srgbClr val="595959"/>
              </a:solidFill>
              <a:latin typeface="Calibri"/>
            </a:defRPr>
          </a:pPr>
          <a:endParaRPr lang="bg-BG"/>
        </a:p>
      </c:txPr>
    </c:legend>
    <c:plotVisOnly val="1"/>
    <c:dispBlanksAs val="gap"/>
    <c:showDLblsOverMax val="0"/>
  </c:chart>
  <c:spPr>
    <a:solidFill>
      <a:srgbClr val="D6DCE5"/>
    </a:solidFill>
    <a:ln w="9528" cap="flat">
      <a:solidFill>
        <a:srgbClr val="FEF8F5"/>
      </a:solidFill>
      <a:prstDash val="solid"/>
      <a:round/>
    </a:ln>
  </c:spPr>
  <c:txPr>
    <a:bodyPr lIns="0" tIns="0" rIns="0" bIns="0"/>
    <a:lstStyle/>
    <a:p>
      <a:pPr marL="0" marR="0" indent="0" defTabSz="914400" fontAlgn="auto" hangingPunct="1">
        <a:lnSpc>
          <a:spcPct val="100000"/>
        </a:lnSpc>
        <a:spcBef>
          <a:spcPts val="0"/>
        </a:spcBef>
        <a:spcAft>
          <a:spcPts val="0"/>
        </a:spcAft>
        <a:tabLst/>
        <a:defRPr lang="en-US" sz="1000" b="0" i="0" u="none" strike="noStrike" kern="1200" baseline="0">
          <a:solidFill>
            <a:srgbClr val="000000"/>
          </a:solidFill>
          <a:latin typeface="Calibri"/>
        </a:defRPr>
      </a:pPr>
      <a:endParaRPr lang="bg-BG"/>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backWall>
    <c:plotArea>
      <c:layout/>
      <c:bar3DChart>
        <c:barDir val="bar"/>
        <c:grouping val="clustered"/>
        <c:varyColors val="0"/>
        <c:ser>
          <c:idx val="0"/>
          <c:order val="0"/>
          <c:tx>
            <c:strRef>
              <c:f>'os 1'!$A$2</c:f>
              <c:strCache>
                <c:ptCount val="1"/>
                <c:pt idx="0">
                  <c:v>Капацитет на подпомогнатата инфраструктура, предназначена за грижи за децата или образование</c:v>
                </c:pt>
              </c:strCache>
            </c:strRef>
          </c:tx>
          <c:spPr>
            <a:solidFill>
              <a:schemeClr val="accent4"/>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6E72-49B5-BDBD-0AA1C8898727}"/>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6E72-49B5-BDBD-0AA1C8898727}"/>
              </c:ext>
            </c:extLst>
          </c:dPt>
          <c:dLbls>
            <c:dLbl>
              <c:idx val="2"/>
              <c:layout>
                <c:manualLayout>
                  <c:x val="3.3333333333333437E-2"/>
                  <c:y val="-1.38888888888888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E72-49B5-BDBD-0AA1C889872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 1'!$B$1:$C$1,'os 1'!$E$1)</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('os 1'!$B$2:$C$2,'os 1'!$E$2)</c:f>
              <c:numCache>
                <c:formatCode>#,##0</c:formatCode>
                <c:ptCount val="3"/>
                <c:pt idx="0">
                  <c:v>118794</c:v>
                </c:pt>
                <c:pt idx="1">
                  <c:v>121471</c:v>
                </c:pt>
                <c:pt idx="2">
                  <c:v>100908</c:v>
                </c:pt>
              </c:numCache>
            </c:numRef>
          </c:val>
          <c:shape val="cylinder"/>
          <c:extLst>
            <c:ext xmlns:c16="http://schemas.microsoft.com/office/drawing/2014/chart" uri="{C3380CC4-5D6E-409C-BE32-E72D297353CC}">
              <c16:uniqueId val="{00000005-6E72-49B5-BDBD-0AA1C8898727}"/>
            </c:ext>
          </c:extLst>
        </c:ser>
        <c:dLbls>
          <c:showLegendKey val="0"/>
          <c:showVal val="0"/>
          <c:showCatName val="0"/>
          <c:showSerName val="0"/>
          <c:showPercent val="0"/>
          <c:showBubbleSize val="0"/>
        </c:dLbls>
        <c:gapWidth val="150"/>
        <c:shape val="box"/>
        <c:axId val="41322048"/>
        <c:axId val="41317888"/>
        <c:axId val="0"/>
      </c:bar3DChart>
      <c:catAx>
        <c:axId val="413220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bg-BG"/>
          </a:p>
        </c:txPr>
        <c:crossAx val="41317888"/>
        <c:crosses val="autoZero"/>
        <c:auto val="1"/>
        <c:lblAlgn val="ctr"/>
        <c:lblOffset val="100"/>
        <c:noMultiLvlLbl val="0"/>
      </c:catAx>
      <c:valAx>
        <c:axId val="41317888"/>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41322048"/>
        <c:crosses val="autoZero"/>
        <c:crossBetween val="between"/>
      </c:valAx>
      <c:spPr>
        <a:noFill/>
        <a:ln>
          <a:noFill/>
        </a:ln>
        <a:effectLst/>
      </c:spPr>
    </c:plotArea>
    <c:plotVisOnly val="1"/>
    <c:dispBlanksAs val="gap"/>
    <c:showDLblsOverMax val="0"/>
  </c:chart>
  <c:spPr>
    <a:noFill/>
    <a:ln w="9525" cap="flat" cmpd="sng" algn="ctr">
      <a:solidFill>
        <a:schemeClr val="tx1">
          <a:lumMod val="15000"/>
          <a:lumOff val="85000"/>
        </a:schemeClr>
      </a:solidFill>
      <a:round/>
    </a:ln>
    <a:effectLst/>
  </c:spPr>
  <c:txPr>
    <a:bodyPr/>
    <a:lstStyle/>
    <a:p>
      <a:pPr>
        <a:defRPr/>
      </a:pPr>
      <a:endParaRPr lang="bg-BG"/>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'os 1'!$A$12</c:f>
              <c:strCache>
                <c:ptCount val="1"/>
                <c:pt idx="0">
                  <c:v>Понижаване на годишното потребление на първична енергия от обществените сгради (kWh)</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E10F-4CA6-BE33-9705142B6928}"/>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E10F-4CA6-BE33-9705142B6928}"/>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E10F-4CA6-BE33-9705142B6928}"/>
              </c:ext>
            </c:extLst>
          </c:dPt>
          <c:dLbls>
            <c:dLbl>
              <c:idx val="0"/>
              <c:layout>
                <c:manualLayout>
                  <c:x val="1.7718715393133997E-2"/>
                  <c:y val="-4.97512437810945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0F-4CA6-BE33-9705142B6928}"/>
                </c:ext>
              </c:extLst>
            </c:dLbl>
            <c:dLbl>
              <c:idx val="1"/>
              <c:layout>
                <c:manualLayout>
                  <c:x val="-0.13289036544850499"/>
                  <c:y val="-4.975124378109543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0F-4CA6-BE33-9705142B6928}"/>
                </c:ext>
              </c:extLst>
            </c:dLbl>
            <c:dLbl>
              <c:idx val="2"/>
              <c:layout>
                <c:manualLayout>
                  <c:x val="1.9933554817275746E-2"/>
                  <c:y val="4.5604779969026837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10F-4CA6-BE33-9705142B6928}"/>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 1'!$B$11:$C$11,'os 1'!$E$11)</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('os 1'!$B$12:$C$12,'os 1'!$E$12)</c:f>
              <c:numCache>
                <c:formatCode>#,##0.00</c:formatCode>
                <c:ptCount val="3"/>
                <c:pt idx="0">
                  <c:v>17636242</c:v>
                </c:pt>
                <c:pt idx="1">
                  <c:v>27181834.120000001</c:v>
                </c:pt>
                <c:pt idx="2">
                  <c:v>19606293.920000002</c:v>
                </c:pt>
              </c:numCache>
            </c:numRef>
          </c:val>
          <c:extLst>
            <c:ext xmlns:c16="http://schemas.microsoft.com/office/drawing/2014/chart" uri="{C3380CC4-5D6E-409C-BE32-E72D297353CC}">
              <c16:uniqueId val="{00000006-E10F-4CA6-BE33-9705142B6928}"/>
            </c:ext>
          </c:extLst>
        </c:ser>
        <c:dLbls>
          <c:showLegendKey val="0"/>
          <c:showVal val="0"/>
          <c:showCatName val="0"/>
          <c:showSerName val="0"/>
          <c:showPercent val="0"/>
          <c:showBubbleSize val="0"/>
        </c:dLbls>
        <c:gapWidth val="150"/>
        <c:shape val="box"/>
        <c:axId val="134394480"/>
        <c:axId val="134396144"/>
        <c:axId val="0"/>
      </c:bar3DChart>
      <c:catAx>
        <c:axId val="1343944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bg-BG"/>
          </a:p>
        </c:txPr>
        <c:crossAx val="134396144"/>
        <c:crosses val="autoZero"/>
        <c:auto val="0"/>
        <c:lblAlgn val="ctr"/>
        <c:lblOffset val="100"/>
        <c:noMultiLvlLbl val="0"/>
      </c:catAx>
      <c:valAx>
        <c:axId val="134396144"/>
        <c:scaling>
          <c:orientation val="minMax"/>
        </c:scaling>
        <c:delete val="1"/>
        <c:axPos val="b"/>
        <c:majorGridlines>
          <c:spPr>
            <a:ln w="9525" cap="flat" cmpd="sng" algn="ctr">
              <a:solidFill>
                <a:srgbClr val="002060"/>
              </a:solidFill>
              <a:round/>
            </a:ln>
            <a:effectLst/>
          </c:spPr>
        </c:majorGridlines>
        <c:numFmt formatCode="#,##0.00" sourceLinked="1"/>
        <c:majorTickMark val="none"/>
        <c:minorTickMark val="none"/>
        <c:tickLblPos val="nextTo"/>
        <c:crossAx val="134394480"/>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plotVisOnly val="1"/>
    <c:dispBlanksAs val="gap"/>
    <c:showDLblsOverMax val="0"/>
  </c:chart>
  <c:spPr>
    <a:noFill/>
    <a:ln w="9525" cap="flat" cmpd="sng" algn="ctr">
      <a:noFill/>
      <a:round/>
    </a:ln>
    <a:effectLst/>
  </c:spPr>
  <c:txPr>
    <a:bodyPr/>
    <a:lstStyle/>
    <a:p>
      <a:pPr>
        <a:defRPr/>
      </a:pPr>
      <a:endParaRPr lang="bg-BG"/>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sideWall>
    <c:backWall>
      <c:thickness val="0"/>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sp3d/>
      </c:spPr>
    </c:backWall>
    <c:plotArea>
      <c:layout>
        <c:manualLayout>
          <c:layoutTarget val="inner"/>
          <c:xMode val="edge"/>
          <c:yMode val="edge"/>
          <c:x val="0.45961476590707084"/>
          <c:y val="0.18452736318407961"/>
          <c:w val="0.52936595225857097"/>
          <c:h val="0.76074626865671646"/>
        </c:manualLayout>
      </c:layout>
      <c:bar3DChart>
        <c:barDir val="bar"/>
        <c:grouping val="clustered"/>
        <c:varyColors val="0"/>
        <c:ser>
          <c:idx val="0"/>
          <c:order val="0"/>
          <c:tx>
            <c:strRef>
              <c:f>'os 1'!$A$19</c:f>
              <c:strCache>
                <c:ptCount val="1"/>
                <c:pt idx="0">
                  <c:v>Незастроени площи, създадени или рехабилитирани в градските райони (кв. м)</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5C7F-4E32-9C4C-6BC520261BA1}"/>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5C7F-4E32-9C4C-6BC520261BA1}"/>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5C7F-4E32-9C4C-6BC520261BA1}"/>
              </c:ext>
            </c:extLst>
          </c:dPt>
          <c:dLbls>
            <c:dLbl>
              <c:idx val="1"/>
              <c:layout>
                <c:manualLayout>
                  <c:x val="-0.10798896197671008"/>
                  <c:y val="-4.97512437810945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C7F-4E32-9C4C-6BC520261BA1}"/>
                </c:ext>
              </c:extLst>
            </c:dLbl>
            <c:dLbl>
              <c:idx val="2"/>
              <c:layout>
                <c:manualLayout>
                  <c:x val="2.8650132769331042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C7F-4E32-9C4C-6BC520261BA1}"/>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 1'!$B$18:$C$18,'os 1'!$E$18)</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('os 1'!$B$19:$C$19,'os 1'!$E$19)</c:f>
              <c:numCache>
                <c:formatCode>#,##0.00</c:formatCode>
                <c:ptCount val="3"/>
                <c:pt idx="0">
                  <c:v>4045455</c:v>
                </c:pt>
                <c:pt idx="1">
                  <c:v>5259863.26</c:v>
                </c:pt>
                <c:pt idx="2">
                  <c:v>3556499.9700000007</c:v>
                </c:pt>
              </c:numCache>
            </c:numRef>
          </c:val>
          <c:extLst>
            <c:ext xmlns:c16="http://schemas.microsoft.com/office/drawing/2014/chart" uri="{C3380CC4-5D6E-409C-BE32-E72D297353CC}">
              <c16:uniqueId val="{00000006-5C7F-4E32-9C4C-6BC520261BA1}"/>
            </c:ext>
          </c:extLst>
        </c:ser>
        <c:dLbls>
          <c:showLegendKey val="0"/>
          <c:showVal val="0"/>
          <c:showCatName val="0"/>
          <c:showSerName val="0"/>
          <c:showPercent val="0"/>
          <c:showBubbleSize val="0"/>
        </c:dLbls>
        <c:gapWidth val="150"/>
        <c:shape val="box"/>
        <c:axId val="48471104"/>
        <c:axId val="48471520"/>
        <c:axId val="0"/>
      </c:bar3DChart>
      <c:catAx>
        <c:axId val="4847110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bg-BG"/>
          </a:p>
        </c:txPr>
        <c:crossAx val="48471520"/>
        <c:crosses val="autoZero"/>
        <c:auto val="1"/>
        <c:lblAlgn val="ctr"/>
        <c:lblOffset val="100"/>
        <c:noMultiLvlLbl val="0"/>
      </c:catAx>
      <c:valAx>
        <c:axId val="48471520"/>
        <c:scaling>
          <c:orientation val="minMax"/>
        </c:scaling>
        <c:delete val="1"/>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crossAx val="48471104"/>
        <c:crosses val="autoZero"/>
        <c:crossBetween val="between"/>
      </c:valAx>
      <c:spPr>
        <a:noFill/>
        <a:ln>
          <a:noFill/>
        </a:ln>
        <a:effectLst/>
      </c:spPr>
    </c:plotArea>
    <c:plotVisOnly val="1"/>
    <c:dispBlanksAs val="gap"/>
    <c:showDLblsOverMax val="0"/>
  </c:chart>
  <c:spPr>
    <a:solidFill>
      <a:schemeClr val="bg1"/>
    </a:solidFill>
    <a:ln w="9525" cap="flat" cmpd="sng" algn="ctr">
      <a:solidFill>
        <a:srgbClr val="002060"/>
      </a:solidFill>
      <a:round/>
    </a:ln>
    <a:effectLst/>
  </c:spPr>
  <c:txPr>
    <a:bodyPr/>
    <a:lstStyle/>
    <a:p>
      <a:pPr>
        <a:defRPr/>
      </a:pPr>
      <a:endParaRPr lang="bg-BG"/>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'os 1'!$A$33</c:f>
              <c:strCache>
                <c:ptCount val="1"/>
                <c:pt idx="0">
                  <c:v>Обществени или търговски сгради, построени или обновени в градските райони (кв. м)</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8A61-49BD-8771-5BDB7A644C07}"/>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8A61-49BD-8771-5BDB7A644C07}"/>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8A61-49BD-8771-5BDB7A644C07}"/>
              </c:ext>
            </c:extLst>
          </c:dPt>
          <c:dLbls>
            <c:dLbl>
              <c:idx val="0"/>
              <c:layout>
                <c:manualLayout>
                  <c:x val="3.2183908045977011E-2"/>
                  <c:y val="-9.950248756218997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A61-49BD-8771-5BDB7A644C07}"/>
                </c:ext>
              </c:extLst>
            </c:dLbl>
            <c:dLbl>
              <c:idx val="1"/>
              <c:layout>
                <c:manualLayout>
                  <c:x val="-0.10804597701149425"/>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A61-49BD-8771-5BDB7A644C07}"/>
                </c:ext>
              </c:extLst>
            </c:dLbl>
            <c:dLbl>
              <c:idx val="2"/>
              <c:layout>
                <c:manualLayout>
                  <c:x val="5.7471264367816091E-2"/>
                  <c:y val="-4.975124378109452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A61-49BD-8771-5BDB7A644C07}"/>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 1'!$B$32:$C$32,'os 1'!$E$32)</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('os 1'!$B$33:$C$33,'os 1'!$E$33)</c:f>
              <c:numCache>
                <c:formatCode>#,##0.00</c:formatCode>
                <c:ptCount val="3"/>
                <c:pt idx="0">
                  <c:v>94911</c:v>
                </c:pt>
                <c:pt idx="1">
                  <c:v>148692.59</c:v>
                </c:pt>
                <c:pt idx="2">
                  <c:v>26948.66</c:v>
                </c:pt>
              </c:numCache>
            </c:numRef>
          </c:val>
          <c:extLst>
            <c:ext xmlns:c16="http://schemas.microsoft.com/office/drawing/2014/chart" uri="{C3380CC4-5D6E-409C-BE32-E72D297353CC}">
              <c16:uniqueId val="{00000006-8A61-49BD-8771-5BDB7A644C07}"/>
            </c:ext>
          </c:extLst>
        </c:ser>
        <c:dLbls>
          <c:showLegendKey val="0"/>
          <c:showVal val="0"/>
          <c:showCatName val="0"/>
          <c:showSerName val="0"/>
          <c:showPercent val="0"/>
          <c:showBubbleSize val="0"/>
        </c:dLbls>
        <c:gapWidth val="150"/>
        <c:shape val="box"/>
        <c:axId val="41322880"/>
        <c:axId val="41319552"/>
        <c:axId val="0"/>
      </c:bar3DChart>
      <c:catAx>
        <c:axId val="413228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bg-BG"/>
          </a:p>
        </c:txPr>
        <c:crossAx val="41319552"/>
        <c:crosses val="autoZero"/>
        <c:auto val="1"/>
        <c:lblAlgn val="ctr"/>
        <c:lblOffset val="100"/>
        <c:noMultiLvlLbl val="0"/>
      </c:catAx>
      <c:valAx>
        <c:axId val="41319552"/>
        <c:scaling>
          <c:orientation val="minMax"/>
        </c:scaling>
        <c:delete val="1"/>
        <c:axPos val="b"/>
        <c:majorGridlines>
          <c:spPr>
            <a:ln w="9525" cap="flat" cmpd="sng" algn="ctr">
              <a:solidFill>
                <a:srgbClr val="002060"/>
              </a:solidFill>
              <a:round/>
            </a:ln>
            <a:effectLst/>
          </c:spPr>
        </c:majorGridlines>
        <c:numFmt formatCode="#,##0.00" sourceLinked="1"/>
        <c:majorTickMark val="none"/>
        <c:minorTickMark val="none"/>
        <c:tickLblPos val="nextTo"/>
        <c:crossAx val="41322880"/>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solidFill>
      <a:round/>
    </a:ln>
    <a:effectLst/>
  </c:spPr>
  <c:txPr>
    <a:bodyPr/>
    <a:lstStyle/>
    <a:p>
      <a:pPr>
        <a:defRPr/>
      </a:pPr>
      <a:endParaRPr lang="bg-BG"/>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'os 1'!$A$25</c:f>
              <c:strCache>
                <c:ptCount val="1"/>
                <c:pt idx="0">
                  <c:v>Население, ползващо подобрени социални услуги (лица)</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0934-4997-8392-6B5D9FC5035B}"/>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0934-4997-8392-6B5D9FC5035B}"/>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0934-4997-8392-6B5D9FC5035B}"/>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 1'!$B$24:$C$24,'os 1'!$E$24)</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('os 1'!$B$25:$C$25,'os 1'!$E$25)</c:f>
              <c:numCache>
                <c:formatCode>#,##0</c:formatCode>
                <c:ptCount val="3"/>
                <c:pt idx="0">
                  <c:v>13843</c:v>
                </c:pt>
                <c:pt idx="1">
                  <c:v>60367</c:v>
                </c:pt>
                <c:pt idx="2">
                  <c:v>12117</c:v>
                </c:pt>
              </c:numCache>
            </c:numRef>
          </c:val>
          <c:extLst>
            <c:ext xmlns:c16="http://schemas.microsoft.com/office/drawing/2014/chart" uri="{C3380CC4-5D6E-409C-BE32-E72D297353CC}">
              <c16:uniqueId val="{00000006-0934-4997-8392-6B5D9FC5035B}"/>
            </c:ext>
          </c:extLst>
        </c:ser>
        <c:dLbls>
          <c:showLegendKey val="0"/>
          <c:showVal val="0"/>
          <c:showCatName val="0"/>
          <c:showSerName val="0"/>
          <c:showPercent val="0"/>
          <c:showBubbleSize val="0"/>
        </c:dLbls>
        <c:gapWidth val="150"/>
        <c:shape val="box"/>
        <c:axId val="199288912"/>
        <c:axId val="199278096"/>
        <c:axId val="0"/>
      </c:bar3DChart>
      <c:catAx>
        <c:axId val="19928891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bg-BG"/>
          </a:p>
        </c:txPr>
        <c:crossAx val="199278096"/>
        <c:crosses val="autoZero"/>
        <c:auto val="1"/>
        <c:lblAlgn val="ctr"/>
        <c:lblOffset val="100"/>
        <c:noMultiLvlLbl val="0"/>
      </c:catAx>
      <c:valAx>
        <c:axId val="199278096"/>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199288912"/>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solidFill>
      <a:round/>
    </a:ln>
    <a:effectLst/>
  </c:spPr>
  <c:txPr>
    <a:bodyPr/>
    <a:lstStyle/>
    <a:p>
      <a:pPr>
        <a:defRPr/>
      </a:pPr>
      <a:endParaRPr lang="bg-BG"/>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'os 1'!$A$29</c:f>
              <c:strCache>
                <c:ptCount val="1"/>
                <c:pt idx="0">
                  <c:v>Рехабилитирани жилища в градските райони</c:v>
                </c:pt>
              </c:strCache>
            </c:strRef>
          </c:tx>
          <c:spPr>
            <a:solidFill>
              <a:schemeClr val="accent1"/>
            </a:solidFill>
            <a:ln>
              <a:noFill/>
            </a:ln>
            <a:effectLst/>
            <a:sp3d/>
          </c:spPr>
          <c:invertIfNegative val="0"/>
          <c:dPt>
            <c:idx val="0"/>
            <c:invertIfNegative val="0"/>
            <c:bubble3D val="0"/>
            <c:spPr>
              <a:solidFill>
                <a:srgbClr val="FF0000"/>
              </a:solidFill>
              <a:ln>
                <a:noFill/>
              </a:ln>
              <a:effectLst/>
              <a:sp3d/>
            </c:spPr>
            <c:extLst>
              <c:ext xmlns:c16="http://schemas.microsoft.com/office/drawing/2014/chart" uri="{C3380CC4-5D6E-409C-BE32-E72D297353CC}">
                <c16:uniqueId val="{00000001-9804-42B4-80CE-B24B744BAF2C}"/>
              </c:ext>
            </c:extLst>
          </c:dPt>
          <c:dPt>
            <c:idx val="1"/>
            <c:invertIfNegative val="0"/>
            <c:bubble3D val="0"/>
            <c:spPr>
              <a:solidFill>
                <a:srgbClr val="00B050"/>
              </a:solidFill>
              <a:ln>
                <a:noFill/>
              </a:ln>
              <a:effectLst/>
              <a:sp3d/>
            </c:spPr>
            <c:extLst>
              <c:ext xmlns:c16="http://schemas.microsoft.com/office/drawing/2014/chart" uri="{C3380CC4-5D6E-409C-BE32-E72D297353CC}">
                <c16:uniqueId val="{00000003-9804-42B4-80CE-B24B744BAF2C}"/>
              </c:ext>
            </c:extLst>
          </c:dPt>
          <c:dPt>
            <c:idx val="2"/>
            <c:invertIfNegative val="0"/>
            <c:bubble3D val="0"/>
            <c:spPr>
              <a:solidFill>
                <a:schemeClr val="accent4"/>
              </a:solidFill>
              <a:ln>
                <a:noFill/>
              </a:ln>
              <a:effectLst/>
              <a:sp3d/>
            </c:spPr>
            <c:extLst>
              <c:ext xmlns:c16="http://schemas.microsoft.com/office/drawing/2014/chart" uri="{C3380CC4-5D6E-409C-BE32-E72D297353CC}">
                <c16:uniqueId val="{00000005-9804-42B4-80CE-B24B744BAF2C}"/>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('os 1'!$B$28:$C$28,'os 1'!$E$28)</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('os 1'!$B$29:$C$29,'os 1'!$E$29)</c:f>
              <c:numCache>
                <c:formatCode>#,##0</c:formatCode>
                <c:ptCount val="3"/>
                <c:pt idx="0">
                  <c:v>632</c:v>
                </c:pt>
                <c:pt idx="1">
                  <c:v>1095</c:v>
                </c:pt>
                <c:pt idx="2">
                  <c:v>329</c:v>
                </c:pt>
              </c:numCache>
            </c:numRef>
          </c:val>
          <c:extLst>
            <c:ext xmlns:c16="http://schemas.microsoft.com/office/drawing/2014/chart" uri="{C3380CC4-5D6E-409C-BE32-E72D297353CC}">
              <c16:uniqueId val="{00000006-9804-42B4-80CE-B24B744BAF2C}"/>
            </c:ext>
          </c:extLst>
        </c:ser>
        <c:dLbls>
          <c:showLegendKey val="0"/>
          <c:showVal val="0"/>
          <c:showCatName val="0"/>
          <c:showSerName val="0"/>
          <c:showPercent val="0"/>
          <c:showBubbleSize val="0"/>
        </c:dLbls>
        <c:gapWidth val="150"/>
        <c:shape val="box"/>
        <c:axId val="122675152"/>
        <c:axId val="122675984"/>
        <c:axId val="0"/>
      </c:bar3DChart>
      <c:catAx>
        <c:axId val="12267515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bg-BG"/>
          </a:p>
        </c:txPr>
        <c:crossAx val="122675984"/>
        <c:crosses val="autoZero"/>
        <c:auto val="1"/>
        <c:lblAlgn val="ctr"/>
        <c:lblOffset val="100"/>
        <c:noMultiLvlLbl val="0"/>
      </c:catAx>
      <c:valAx>
        <c:axId val="122675984"/>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122675152"/>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solidFill>
      <a:round/>
    </a:ln>
    <a:effectLst/>
  </c:spPr>
  <c:txPr>
    <a:bodyPr/>
    <a:lstStyle/>
    <a:p>
      <a:pPr>
        <a:defRPr/>
      </a:pPr>
      <a:endParaRPr lang="bg-BG"/>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bg-BG"/>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Indicators!$B$14</c:f>
              <c:strCache>
                <c:ptCount val="1"/>
                <c:pt idx="0">
                  <c:v>Понижаване на годишното потребление на първична енергия от обществените сгради (kWh/година)</c:v>
                </c:pt>
              </c:strCache>
            </c:strRef>
          </c:tx>
          <c:spPr>
            <a:solidFill>
              <a:schemeClr val="accent1"/>
            </a:solidFill>
            <a:ln>
              <a:solidFill>
                <a:schemeClr val="tx1"/>
              </a:solidFill>
            </a:ln>
            <a:effectLst>
              <a:outerShdw blurRad="50800" dist="50800" dir="5400000" algn="ctr" rotWithShape="0">
                <a:schemeClr val="tx2"/>
              </a:outerShdw>
            </a:effectLst>
            <a:sp3d>
              <a:contourClr>
                <a:schemeClr val="tx1"/>
              </a:contourClr>
            </a:sp3d>
          </c:spPr>
          <c:invertIfNegative val="0"/>
          <c:dPt>
            <c:idx val="0"/>
            <c:invertIfNegative val="0"/>
            <c:bubble3D val="0"/>
            <c:spPr>
              <a:solidFill>
                <a:srgbClr val="FF0000"/>
              </a:solidFill>
              <a:ln>
                <a:solidFill>
                  <a:schemeClr val="tx1"/>
                </a:solidFill>
              </a:ln>
              <a:effectLst>
                <a:outerShdw blurRad="50800" dist="50800" dir="5400000" algn="ctr" rotWithShape="0">
                  <a:schemeClr val="tx2"/>
                </a:outerShdw>
              </a:effectLst>
              <a:sp3d>
                <a:contourClr>
                  <a:schemeClr val="tx1"/>
                </a:contourClr>
              </a:sp3d>
            </c:spPr>
            <c:extLst>
              <c:ext xmlns:c16="http://schemas.microsoft.com/office/drawing/2014/chart" uri="{C3380CC4-5D6E-409C-BE32-E72D297353CC}">
                <c16:uniqueId val="{00000001-7031-4AE5-A77B-EACD525F45A9}"/>
              </c:ext>
            </c:extLst>
          </c:dPt>
          <c:dPt>
            <c:idx val="1"/>
            <c:invertIfNegative val="0"/>
            <c:bubble3D val="0"/>
            <c:spPr>
              <a:solidFill>
                <a:srgbClr val="00B050"/>
              </a:solidFill>
              <a:ln>
                <a:solidFill>
                  <a:schemeClr val="tx1"/>
                </a:solidFill>
              </a:ln>
              <a:effectLst>
                <a:outerShdw blurRad="50800" dist="50800" dir="5400000" algn="ctr" rotWithShape="0">
                  <a:schemeClr val="tx2"/>
                </a:outerShdw>
              </a:effectLst>
              <a:sp3d>
                <a:contourClr>
                  <a:schemeClr val="tx1"/>
                </a:contourClr>
              </a:sp3d>
            </c:spPr>
            <c:extLst>
              <c:ext xmlns:c16="http://schemas.microsoft.com/office/drawing/2014/chart" uri="{C3380CC4-5D6E-409C-BE32-E72D297353CC}">
                <c16:uniqueId val="{00000003-7031-4AE5-A77B-EACD525F45A9}"/>
              </c:ext>
            </c:extLst>
          </c:dPt>
          <c:dPt>
            <c:idx val="2"/>
            <c:invertIfNegative val="0"/>
            <c:bubble3D val="0"/>
            <c:spPr>
              <a:solidFill>
                <a:schemeClr val="accent4"/>
              </a:solidFill>
              <a:ln>
                <a:solidFill>
                  <a:schemeClr val="tx1"/>
                </a:solidFill>
              </a:ln>
              <a:effectLst>
                <a:outerShdw blurRad="50800" dist="50800" dir="5400000" algn="ctr" rotWithShape="0">
                  <a:schemeClr val="tx2"/>
                </a:outerShdw>
              </a:effectLst>
              <a:sp3d>
                <a:contourClr>
                  <a:schemeClr val="tx1"/>
                </a:contourClr>
              </a:sp3d>
            </c:spPr>
            <c:extLst>
              <c:ext xmlns:c16="http://schemas.microsoft.com/office/drawing/2014/chart" uri="{C3380CC4-5D6E-409C-BE32-E72D297353CC}">
                <c16:uniqueId val="{00000005-7031-4AE5-A77B-EACD525F45A9}"/>
              </c:ext>
            </c:extLst>
          </c:dPt>
          <c:dLbls>
            <c:dLbl>
              <c:idx val="0"/>
              <c:layout>
                <c:manualLayout>
                  <c:x val="7.500000000000010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031-4AE5-A77B-EACD525F45A9}"/>
                </c:ext>
              </c:extLst>
            </c:dLbl>
            <c:dLbl>
              <c:idx val="1"/>
              <c:layout>
                <c:manualLayout>
                  <c:x val="-1.0185067526415994E-16"/>
                  <c:y val="-0.1064814814814815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031-4AE5-A77B-EACD525F45A9}"/>
                </c:ext>
              </c:extLst>
            </c:dLbl>
            <c:dLbl>
              <c:idx val="2"/>
              <c:layout>
                <c:manualLayout>
                  <c:x val="7.7777777777777779E-2"/>
                  <c:y val="-9.259259259259302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031-4AE5-A77B-EACD525F45A9}"/>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bg-BG"/>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(Indicators!$C$13:$D$13,Indicators!$F$13)</c:f>
              <c:strCache>
                <c:ptCount val="3"/>
                <c:pt idx="0">
                  <c:v>Целева стойност 2023</c:v>
                </c:pt>
                <c:pt idx="1">
                  <c:v>Прогноза за изпълнение на база сключени договори </c:v>
                </c:pt>
                <c:pt idx="2">
                  <c:v>Постигнати стойности  Март 2022 г.</c:v>
                </c:pt>
              </c:strCache>
            </c:strRef>
          </c:cat>
          <c:val>
            <c:numRef>
              <c:f>(Indicators!$C$14:$D$14,Indicators!$F$14)</c:f>
              <c:numCache>
                <c:formatCode>#,##0</c:formatCode>
                <c:ptCount val="3"/>
                <c:pt idx="0">
                  <c:v>64285438</c:v>
                </c:pt>
                <c:pt idx="1">
                  <c:v>65578303.899999999</c:v>
                </c:pt>
                <c:pt idx="2">
                  <c:v>64037040.099999994</c:v>
                </c:pt>
              </c:numCache>
            </c:numRef>
          </c:val>
          <c:shape val="pyramidToMax"/>
          <c:extLst>
            <c:ext xmlns:c16="http://schemas.microsoft.com/office/drawing/2014/chart" uri="{C3380CC4-5D6E-409C-BE32-E72D297353CC}">
              <c16:uniqueId val="{00000006-7031-4AE5-A77B-EACD525F45A9}"/>
            </c:ext>
          </c:extLst>
        </c:ser>
        <c:dLbls>
          <c:showLegendKey val="0"/>
          <c:showVal val="0"/>
          <c:showCatName val="0"/>
          <c:showSerName val="0"/>
          <c:showPercent val="0"/>
          <c:showBubbleSize val="0"/>
        </c:dLbls>
        <c:gapWidth val="150"/>
        <c:shape val="box"/>
        <c:axId val="193966448"/>
        <c:axId val="193967696"/>
        <c:axId val="0"/>
      </c:bar3DChart>
      <c:catAx>
        <c:axId val="19396644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bg-BG"/>
          </a:p>
        </c:txPr>
        <c:crossAx val="193967696"/>
        <c:crosses val="autoZero"/>
        <c:auto val="1"/>
        <c:lblAlgn val="ctr"/>
        <c:lblOffset val="100"/>
        <c:noMultiLvlLbl val="0"/>
      </c:catAx>
      <c:valAx>
        <c:axId val="193967696"/>
        <c:scaling>
          <c:orientation val="minMax"/>
        </c:scaling>
        <c:delete val="1"/>
        <c:axPos val="b"/>
        <c:majorGridlines>
          <c:spPr>
            <a:ln w="9525" cap="flat" cmpd="sng" algn="ctr">
              <a:solidFill>
                <a:srgbClr val="002060"/>
              </a:solidFill>
              <a:round/>
            </a:ln>
            <a:effectLst/>
          </c:spPr>
        </c:majorGridlines>
        <c:numFmt formatCode="#,##0" sourceLinked="1"/>
        <c:majorTickMark val="none"/>
        <c:minorTickMark val="none"/>
        <c:tickLblPos val="nextTo"/>
        <c:crossAx val="193966448"/>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rgbClr val="002060"/>
      </a:solidFill>
      <a:round/>
    </a:ln>
    <a:effectLst/>
  </c:spPr>
  <c:txPr>
    <a:bodyPr/>
    <a:lstStyle/>
    <a:p>
      <a:pPr>
        <a:defRPr/>
      </a:pPr>
      <a:endParaRPr lang="bg-BG"/>
    </a:p>
  </c:txPr>
  <c:externalData r:id="rId4">
    <c:autoUpdate val="0"/>
  </c:externalData>
</c:chartSpace>
</file>

<file path=ppt/charts/colors1.xml><?xml version="1.0" encoding="utf-8"?>
<cs:colorStyle xmlns:cs="http://schemas.microsoft.com/office/drawing/2012/chartStyle" xmlns:a="http://schemas.openxmlformats.org/drawingml/2006/main" meth="withinLinearReversed" id="26">
  <a:schemeClr val="accent6"/>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6">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3/22/2022</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dirty="0"/>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3/22/2022</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dirty="0"/>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1</a:t>
            </a:fld>
            <a:endParaRPr lang="en-US" dirty="0"/>
          </a:p>
        </p:txBody>
      </p:sp>
    </p:spTree>
    <p:extLst>
      <p:ext uri="{BB962C8B-B14F-4D97-AF65-F5344CB8AC3E}">
        <p14:creationId xmlns:p14="http://schemas.microsoft.com/office/powerpoint/2010/main" val="4039154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Слайдовете визуализират информация за индикаторите по инвестиционни приоритети по </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За образователна инфраструктура се наблюдава изпълнение от 85 % на индикатора и прогноза от 102 % за постигане на целевата стойност за 2023 г. на основата на сключените договори. </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10</a:t>
            </a:fld>
            <a:endParaRPr lang="en-US" dirty="0"/>
          </a:p>
        </p:txBody>
      </p:sp>
    </p:spTree>
    <p:extLst>
      <p:ext uri="{BB962C8B-B14F-4D97-AF65-F5344CB8AC3E}">
        <p14:creationId xmlns:p14="http://schemas.microsoft.com/office/powerpoint/2010/main" val="22609569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dirty="0" smtClean="0"/>
              <a:t>• Графиките представят информация за прилагането на индикаторите за градска среда.</a:t>
            </a:r>
          </a:p>
          <a:p>
            <a:r>
              <a:rPr lang="ru-RU" dirty="0" smtClean="0"/>
              <a:t>• По отношение на индикатора за продукция за културна и спортна инфраструктура „Обществени или търговски сгради, построени или реновирани в градски райони” липсват достатъчно договори за безвъзмездна финансова помощ за този вид интервенции. Въпреки това има проекти само с финансови инструменти и очакваната стойност до края на 2023 г. надвишава предвидената стойност в рамките на Рамката за изпълнение. През изминалата година е установен проблем с изпълнението на няколко проекта по отношение на цените на строителния материал.</a:t>
            </a:r>
          </a:p>
          <a:p>
            <a:r>
              <a:rPr lang="ru-RU" dirty="0" smtClean="0"/>
              <a:t>• Степента на изпълнение е нисък поради късното стартиране на проекти с комбинирана подкрепа и проекти с финансови инструменти.</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11</a:t>
            </a:fld>
            <a:endParaRPr lang="en-US" dirty="0"/>
          </a:p>
        </p:txBody>
      </p:sp>
    </p:spTree>
    <p:extLst>
      <p:ext uri="{BB962C8B-B14F-4D97-AF65-F5344CB8AC3E}">
        <p14:creationId xmlns:p14="http://schemas.microsoft.com/office/powerpoint/2010/main" val="22728648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 Графиките представят информация за изпълнението на индикаторите за социална инфраструктура. Основен въпрос е реализацията на проекта за социални жилища. Очаква се индикаторът да бъде постигнат. Повечето от проектите включват ново строителство на сграда и през изминалата година е идентифициран проблем с изпълнението на няколко проекта по отношение на цените на строителния материал.</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12</a:t>
            </a:fld>
            <a:endParaRPr lang="en-US" dirty="0"/>
          </a:p>
        </p:txBody>
      </p:sp>
    </p:spTree>
    <p:extLst>
      <p:ext uri="{BB962C8B-B14F-4D97-AF65-F5344CB8AC3E}">
        <p14:creationId xmlns:p14="http://schemas.microsoft.com/office/powerpoint/2010/main" val="2479666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 </a:t>
            </a:r>
          </a:p>
          <a:p>
            <a:pPr lvl="0"/>
            <a:r>
              <a:rPr lang="bg-BG" sz="1200" kern="1200" dirty="0" smtClean="0">
                <a:solidFill>
                  <a:schemeClr val="tx1"/>
                </a:solidFill>
                <a:effectLst/>
                <a:latin typeface="+mn-lt"/>
                <a:ea typeface="+mn-ea"/>
                <a:cs typeface="+mn-cs"/>
              </a:rPr>
              <a:t>Тук е представена информация за индикаторите за енергийна ефективност по </a:t>
            </a:r>
            <a:r>
              <a:rPr lang="bg-BG" sz="1200" kern="1200" dirty="0" err="1" smtClean="0">
                <a:solidFill>
                  <a:schemeClr val="tx1"/>
                </a:solidFill>
                <a:effectLst/>
                <a:latin typeface="+mn-lt"/>
                <a:ea typeface="+mn-ea"/>
                <a:cs typeface="+mn-cs"/>
              </a:rPr>
              <a:t>ПО</a:t>
            </a:r>
            <a:r>
              <a:rPr lang="bg-BG" sz="1200" kern="1200" dirty="0" smtClean="0">
                <a:solidFill>
                  <a:schemeClr val="tx1"/>
                </a:solidFill>
                <a:effectLst/>
                <a:latin typeface="+mn-lt"/>
                <a:ea typeface="+mn-ea"/>
                <a:cs typeface="+mn-cs"/>
              </a:rPr>
              <a:t> 2 . С оглед на това че по голяма част от проектите приключиха сравнително рано (по първите 2 процедури) и ранни я етап на изпълнение на проектите от Процедура за предоставяне на безвъзмездна финансова помощ BG16RFOP001-2.003 „Енергийна ефективност в периферните райони-3“ се наблюдава на изпълнение на индикаторите по оста</a:t>
            </a:r>
          </a:p>
          <a:p>
            <a:pPr lvl="0"/>
            <a:r>
              <a:rPr lang="bg-BG" sz="1200" kern="1200" dirty="0" smtClean="0">
                <a:solidFill>
                  <a:schemeClr val="tx1"/>
                </a:solidFill>
                <a:effectLst/>
                <a:latin typeface="+mn-lt"/>
                <a:ea typeface="+mn-ea"/>
                <a:cs typeface="+mn-cs"/>
              </a:rPr>
              <a:t>Основния индикатор за ПО 2 </a:t>
            </a:r>
            <a:r>
              <a:rPr lang="ru-RU" sz="1200" kern="1200" dirty="0" smtClean="0">
                <a:solidFill>
                  <a:schemeClr val="tx1"/>
                </a:solidFill>
                <a:effectLst/>
                <a:latin typeface="+mn-lt"/>
                <a:ea typeface="+mn-ea"/>
                <a:cs typeface="+mn-cs"/>
              </a:rPr>
              <a:t>Понижаване на годишното потребление на първична енергия от обществените сгради (kWh/година), включен и в Рамката за изпъление е почти на 100 %. При приклчючване на всички проекти за енергийна ефективност се очаква и изпълнение на останалите заложени индикатори.</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13</a:t>
            </a:fld>
            <a:endParaRPr lang="en-US" dirty="0"/>
          </a:p>
        </p:txBody>
      </p:sp>
    </p:spTree>
    <p:extLst>
      <p:ext uri="{BB962C8B-B14F-4D97-AF65-F5344CB8AC3E}">
        <p14:creationId xmlns:p14="http://schemas.microsoft.com/office/powerpoint/2010/main" val="927779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endParaRPr lang="bg-BG"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Степента на изпълнение на индикатора за образователна инфраструктура към момента е на 60 %. Основен фактор в изпълнението на индикатора по тази ос е конкретния бенефициент Министерство на образованието и науката. Този бенефициент има 8 големи проекта в изпълнение. Приносът на тези проекти към целевата стойност съгласно сключените договори е 40 %. </a:t>
            </a:r>
          </a:p>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От съществено значение за постигане на целите по тази ос е успешното завършване на проектите на МОН. Предприемат се мерки за реализиране на тези проекти </a:t>
            </a:r>
          </a:p>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По отношение на здравната инфраструктура  има напредък по отношение на доставките </a:t>
            </a:r>
            <a:r>
              <a:rPr lang="ru-RU" sz="1200" kern="1200" dirty="0" smtClean="0">
                <a:solidFill>
                  <a:schemeClr val="tx1"/>
                </a:solidFill>
                <a:effectLst/>
                <a:latin typeface="+mn-lt"/>
                <a:ea typeface="+mn-ea"/>
                <a:cs typeface="+mn-cs"/>
              </a:rPr>
              <a:t>съвременни санитарни превозни средства – верифицирани 279 от 400, както за Апарати за белодробна вентилация за подпомагане на лечението на COVID-19 - </a:t>
            </a:r>
            <a:r>
              <a:rPr lang="bg-BG" sz="1200" kern="1200" dirty="0" smtClean="0">
                <a:solidFill>
                  <a:schemeClr val="tx1"/>
                </a:solidFill>
                <a:effectLst/>
                <a:latin typeface="+mn-lt"/>
                <a:ea typeface="+mn-ea"/>
                <a:cs typeface="+mn-cs"/>
              </a:rPr>
              <a:t>Верифицирани 190 апарата от доставените от 453 апарата.</a:t>
            </a:r>
          </a:p>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Подробна информация за статуса на изпълнение на </a:t>
            </a:r>
            <a:r>
              <a:rPr lang="ru-RU" sz="1200" b="1" kern="1200" dirty="0" smtClean="0">
                <a:solidFill>
                  <a:schemeClr val="tx1"/>
                </a:solidFill>
                <a:effectLst/>
                <a:latin typeface="+mn-lt"/>
                <a:ea typeface="+mn-ea"/>
                <a:cs typeface="+mn-cs"/>
              </a:rPr>
              <a:t>Подкрепа за развитие на системата за спешна медицинска помощ” – </a:t>
            </a:r>
            <a:r>
              <a:rPr lang="ru-RU" sz="1200" kern="1200" dirty="0" smtClean="0">
                <a:solidFill>
                  <a:schemeClr val="tx1"/>
                </a:solidFill>
                <a:effectLst/>
                <a:latin typeface="+mn-lt"/>
                <a:ea typeface="+mn-ea"/>
                <a:cs typeface="+mn-cs"/>
              </a:rPr>
              <a:t>следващите слайдове за големи проекти</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14</a:t>
            </a:fld>
            <a:endParaRPr lang="en-US" dirty="0"/>
          </a:p>
        </p:txBody>
      </p:sp>
    </p:spTree>
    <p:extLst>
      <p:ext uri="{BB962C8B-B14F-4D97-AF65-F5344CB8AC3E}">
        <p14:creationId xmlns:p14="http://schemas.microsoft.com/office/powerpoint/2010/main" val="4193581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just">
              <a:buFont typeface="Wingdings" panose="05000000000000000000" pitchFamily="2" charset="2"/>
              <a:buChar char="Ø"/>
            </a:pPr>
            <a:r>
              <a:rPr lang="bg-BG" sz="1200" kern="1200" dirty="0" smtClean="0">
                <a:solidFill>
                  <a:schemeClr val="tx1"/>
                </a:solidFill>
                <a:effectLst/>
                <a:latin typeface="+mn-lt"/>
                <a:ea typeface="+mn-ea"/>
                <a:cs typeface="+mn-cs"/>
              </a:rPr>
              <a:t>По отношение на подкрепата е насочена към деинституционализация на социалните услуги за деца и възрастни по </a:t>
            </a:r>
            <a:r>
              <a:rPr lang="bg-BG" sz="1200" kern="1200" dirty="0" err="1" smtClean="0">
                <a:solidFill>
                  <a:schemeClr val="tx1"/>
                </a:solidFill>
                <a:effectLst/>
                <a:latin typeface="+mn-lt"/>
                <a:ea typeface="+mn-ea"/>
                <a:cs typeface="+mn-cs"/>
              </a:rPr>
              <a:t>ПО</a:t>
            </a:r>
            <a:r>
              <a:rPr lang="bg-BG" sz="1200" kern="1200" dirty="0" smtClean="0">
                <a:solidFill>
                  <a:schemeClr val="tx1"/>
                </a:solidFill>
                <a:effectLst/>
                <a:latin typeface="+mn-lt"/>
                <a:ea typeface="+mn-ea"/>
                <a:cs typeface="+mn-cs"/>
              </a:rPr>
              <a:t> 5 за 2021 г. има напредък от 18-20 % на индикаторите.</a:t>
            </a:r>
          </a:p>
          <a:p>
            <a:pPr marL="171450" lvl="0" indent="-171450" algn="just">
              <a:buFont typeface="Wingdings" panose="05000000000000000000" pitchFamily="2" charset="2"/>
              <a:buChar char="Ø"/>
            </a:pPr>
            <a:r>
              <a:rPr lang="bg-BG" sz="1200" kern="1200" dirty="0" smtClean="0">
                <a:solidFill>
                  <a:schemeClr val="tx1"/>
                </a:solidFill>
                <a:effectLst/>
                <a:latin typeface="+mn-lt"/>
                <a:ea typeface="+mn-ea"/>
                <a:cs typeface="+mn-cs"/>
              </a:rPr>
              <a:t>Индикатор </a:t>
            </a:r>
            <a:r>
              <a:rPr lang="ru-RU" sz="1200" kern="1200" dirty="0" smtClean="0">
                <a:solidFill>
                  <a:schemeClr val="tx1"/>
                </a:solidFill>
                <a:effectLst/>
                <a:latin typeface="+mn-lt"/>
                <a:ea typeface="+mn-ea"/>
                <a:cs typeface="+mn-cs"/>
              </a:rPr>
              <a:t>Капацитет на подпомогнатата инфраструктура, предназначена за грижи за децата или образование (души) се изпълнява на 100 % спрямо целвата стойност по програмата.</a:t>
            </a:r>
            <a:endParaRPr lang="bg-BG" sz="1200" kern="1200" dirty="0" smtClean="0">
              <a:solidFill>
                <a:schemeClr val="tx1"/>
              </a:solidFill>
              <a:effectLst/>
              <a:latin typeface="+mn-lt"/>
              <a:ea typeface="+mn-ea"/>
              <a:cs typeface="+mn-cs"/>
            </a:endParaRPr>
          </a:p>
          <a:p>
            <a:pPr marL="171450" lvl="0" indent="-171450" algn="just">
              <a:buFont typeface="Wingdings" panose="05000000000000000000" pitchFamily="2" charset="2"/>
              <a:buChar char="Ø"/>
            </a:pPr>
            <a:r>
              <a:rPr lang="bg-BG" sz="1200" kern="1200" dirty="0" smtClean="0">
                <a:solidFill>
                  <a:schemeClr val="tx1"/>
                </a:solidFill>
                <a:effectLst/>
                <a:latin typeface="+mn-lt"/>
                <a:ea typeface="+mn-ea"/>
                <a:cs typeface="+mn-cs"/>
              </a:rPr>
              <a:t>По отношение на подкрепените обекти сме на 66,4 %. С реализирането на</a:t>
            </a:r>
            <a:r>
              <a:rPr lang="bg-BG" sz="1200" kern="1200" baseline="0" dirty="0" smtClean="0">
                <a:solidFill>
                  <a:schemeClr val="tx1"/>
                </a:solidFill>
                <a:effectLst/>
                <a:latin typeface="+mn-lt"/>
                <a:ea typeface="+mn-ea"/>
                <a:cs typeface="+mn-cs"/>
              </a:rPr>
              <a:t> оставащите проекти в изпълнение </a:t>
            </a:r>
            <a:r>
              <a:rPr lang="bg-BG" sz="1200" kern="1200" dirty="0" smtClean="0">
                <a:solidFill>
                  <a:schemeClr val="tx1"/>
                </a:solidFill>
                <a:effectLst/>
                <a:latin typeface="+mn-lt"/>
                <a:ea typeface="+mn-ea"/>
                <a:cs typeface="+mn-cs"/>
              </a:rPr>
              <a:t>се очаква индикаторът да бъде постигнат. </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15</a:t>
            </a:fld>
            <a:endParaRPr lang="en-US" dirty="0"/>
          </a:p>
        </p:txBody>
      </p:sp>
    </p:spTree>
    <p:extLst>
      <p:ext uri="{BB962C8B-B14F-4D97-AF65-F5344CB8AC3E}">
        <p14:creationId xmlns:p14="http://schemas.microsoft.com/office/powerpoint/2010/main" val="2740425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Font typeface="Wingdings" panose="05000000000000000000" pitchFamily="2" charset="2"/>
              <a:buChar char="Ø"/>
            </a:pPr>
            <a:r>
              <a:rPr lang="ru-RU" dirty="0" smtClean="0">
                <a:solidFill>
                  <a:srgbClr val="7030A0"/>
                </a:solidFill>
              </a:rPr>
              <a:t>В момента се изпълняват на 18 проекта за туристическа инфраструктура с комбинирана подкрепа – безвъзмездна и финансов инструмент.</a:t>
            </a:r>
            <a:endParaRPr lang="en-US" dirty="0" smtClean="0">
              <a:solidFill>
                <a:srgbClr val="7030A0"/>
              </a:solidFill>
            </a:endParaRPr>
          </a:p>
          <a:p>
            <a:pPr marL="285750" indent="-285750" algn="just">
              <a:buFont typeface="Wingdings" panose="05000000000000000000" pitchFamily="2" charset="2"/>
              <a:buChar char="Ø"/>
            </a:pPr>
            <a:endParaRPr lang="en-US" dirty="0" smtClean="0">
              <a:solidFill>
                <a:srgbClr val="7030A0"/>
              </a:solidFill>
            </a:endParaRPr>
          </a:p>
          <a:p>
            <a:pPr marL="285750" indent="-285750" algn="just">
              <a:buFont typeface="Wingdings" panose="05000000000000000000" pitchFamily="2" charset="2"/>
              <a:buChar char="Ø"/>
            </a:pPr>
            <a:r>
              <a:rPr lang="ru-RU" dirty="0" smtClean="0">
                <a:solidFill>
                  <a:srgbClr val="7030A0"/>
                </a:solidFill>
              </a:rPr>
              <a:t>Проектите са в ход, повечето от които са в ранен етап</a:t>
            </a:r>
            <a:r>
              <a:rPr lang="bg-BG" dirty="0" smtClean="0">
                <a:solidFill>
                  <a:srgbClr val="7030A0"/>
                </a:solidFill>
              </a:rPr>
              <a:t>,</a:t>
            </a:r>
            <a:r>
              <a:rPr lang="bg-BG" baseline="0" dirty="0" smtClean="0">
                <a:solidFill>
                  <a:srgbClr val="7030A0"/>
                </a:solidFill>
              </a:rPr>
              <a:t> за които се провеждат обществени поръчки за избор на изпълнители и/или се подготвя документация за обществени поръчки </a:t>
            </a:r>
            <a:endParaRPr lang="en-US" dirty="0" smtClean="0">
              <a:solidFill>
                <a:srgbClr val="7030A0"/>
              </a:solidFill>
            </a:endParaRPr>
          </a:p>
          <a:p>
            <a:pPr marL="285750" indent="-285750" algn="just">
              <a:buFont typeface="Wingdings" panose="05000000000000000000" pitchFamily="2" charset="2"/>
              <a:buChar char="Ø"/>
            </a:pPr>
            <a:endParaRPr lang="en-US" dirty="0" smtClean="0">
              <a:solidFill>
                <a:srgbClr val="7030A0"/>
              </a:solidFill>
            </a:endParaRPr>
          </a:p>
          <a:p>
            <a:pPr marL="285750" indent="-285750" algn="just">
              <a:buFont typeface="Wingdings" panose="05000000000000000000" pitchFamily="2" charset="2"/>
              <a:buChar char="Ø"/>
            </a:pPr>
            <a:r>
              <a:rPr lang="ru-RU" dirty="0" smtClean="0">
                <a:solidFill>
                  <a:srgbClr val="7030A0"/>
                </a:solidFill>
              </a:rPr>
              <a:t>Целта по схемата за финансови инструменти </a:t>
            </a:r>
            <a:r>
              <a:rPr lang="ru-RU" baseline="0" dirty="0" smtClean="0">
                <a:solidFill>
                  <a:srgbClr val="7030A0"/>
                </a:solidFill>
              </a:rPr>
              <a:t> е </a:t>
            </a:r>
            <a:r>
              <a:rPr lang="ru-RU" dirty="0" smtClean="0">
                <a:solidFill>
                  <a:srgbClr val="7030A0"/>
                </a:solidFill>
              </a:rPr>
              <a:t>подкрепени 18 обекта.</a:t>
            </a:r>
            <a:endParaRPr lang="en-US" dirty="0" smtClean="0">
              <a:solidFill>
                <a:srgbClr val="7030A0"/>
              </a:solidFill>
            </a:endParaRPr>
          </a:p>
          <a:p>
            <a:pPr marL="285750" indent="-285750" algn="just">
              <a:buFont typeface="Wingdings" panose="05000000000000000000" pitchFamily="2" charset="2"/>
              <a:buChar char="Ø"/>
            </a:pPr>
            <a:endParaRPr lang="en-US" dirty="0" smtClean="0">
              <a:solidFill>
                <a:srgbClr val="7030A0"/>
              </a:solidFill>
            </a:endParaRPr>
          </a:p>
          <a:p>
            <a:pPr marL="285750" indent="-285750" algn="just">
              <a:buFont typeface="Wingdings" panose="05000000000000000000" pitchFamily="2" charset="2"/>
              <a:buChar char="Ø"/>
            </a:pPr>
            <a:r>
              <a:rPr lang="ru-RU" dirty="0" smtClean="0">
                <a:solidFill>
                  <a:srgbClr val="7030A0"/>
                </a:solidFill>
              </a:rPr>
              <a:t>УО на ОПРР полага усилия и предприема мерки тези проекти да бъдат изпълнени успешно.</a:t>
            </a:r>
            <a:endParaRPr lang="bg-BG" dirty="0" smtClean="0">
              <a:solidFill>
                <a:srgbClr val="7030A0"/>
              </a:solidFill>
            </a:endParaRPr>
          </a:p>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6791052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Wingdings" panose="05000000000000000000" pitchFamily="2" charset="2"/>
              <a:buChar char="Ø"/>
            </a:pPr>
            <a:r>
              <a:rPr lang="bg-BG" sz="1200" kern="1200" dirty="0" smtClean="0">
                <a:solidFill>
                  <a:schemeClr val="tx1"/>
                </a:solidFill>
                <a:effectLst/>
                <a:latin typeface="+mn-lt"/>
                <a:ea typeface="+mn-ea"/>
                <a:cs typeface="+mn-cs"/>
              </a:rPr>
              <a:t>С успешното приключване на оставащите проекти в изпълнение се очаква индикаторът да бъде изпълнен на 98%.</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17</a:t>
            </a:fld>
            <a:endParaRPr lang="en-US" dirty="0"/>
          </a:p>
        </p:txBody>
      </p:sp>
    </p:spTree>
    <p:extLst>
      <p:ext uri="{BB962C8B-B14F-4D97-AF65-F5344CB8AC3E}">
        <p14:creationId xmlns:p14="http://schemas.microsoft.com/office/powerpoint/2010/main" val="3325464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Изпълнение на проект BG16RFOP001-1.041-0001-C03 „Интегриран столичен градски транспорт – фаза ІІ“ - в рамките на проекта са сключени следните договори и са изпълнени следните дейности:</a:t>
            </a:r>
          </a:p>
          <a:p>
            <a:r>
              <a:rPr lang="bg-BG" sz="1200" kern="1200" dirty="0" smtClean="0">
                <a:solidFill>
                  <a:schemeClr val="tx1"/>
                </a:solidFill>
                <a:effectLst/>
                <a:latin typeface="+mn-lt"/>
                <a:ea typeface="+mn-ea"/>
                <a:cs typeface="+mn-cs"/>
              </a:rPr>
              <a:t>•             Реконструкция на трамваен релсов път по ул. "Каменоделска" от кръстовището с бул. "К. Стоилов" до крайно трамвайно ухо "Орландовци  – договорът е изпълнен. </a:t>
            </a:r>
          </a:p>
          <a:p>
            <a:r>
              <a:rPr lang="bg-BG" sz="1200" kern="1200" dirty="0" smtClean="0">
                <a:solidFill>
                  <a:schemeClr val="tx1"/>
                </a:solidFill>
                <a:effectLst/>
                <a:latin typeface="+mn-lt"/>
                <a:ea typeface="+mn-ea"/>
                <a:cs typeface="+mn-cs"/>
              </a:rPr>
              <a:t>•             Доставка на 13 броя </a:t>
            </a:r>
            <a:r>
              <a:rPr lang="bg-BG" sz="1200" kern="1200" dirty="0" err="1" smtClean="0">
                <a:solidFill>
                  <a:schemeClr val="tx1"/>
                </a:solidFill>
                <a:effectLst/>
                <a:latin typeface="+mn-lt"/>
                <a:ea typeface="+mn-ea"/>
                <a:cs typeface="+mn-cs"/>
              </a:rPr>
              <a:t>нископодови</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съчленени</a:t>
            </a:r>
            <a:r>
              <a:rPr lang="bg-BG" sz="1200" kern="1200" dirty="0" smtClean="0">
                <a:solidFill>
                  <a:schemeClr val="tx1"/>
                </a:solidFill>
                <a:effectLst/>
                <a:latin typeface="+mn-lt"/>
                <a:ea typeface="+mn-ea"/>
                <a:cs typeface="+mn-cs"/>
              </a:rPr>
              <a:t> трамвайни мотриси - договорът е изпълнен. </a:t>
            </a:r>
          </a:p>
          <a:p>
            <a:r>
              <a:rPr lang="bg-BG" sz="1200" kern="1200" dirty="0" smtClean="0">
                <a:solidFill>
                  <a:schemeClr val="tx1"/>
                </a:solidFill>
                <a:effectLst/>
                <a:latin typeface="+mn-lt"/>
                <a:ea typeface="+mn-ea"/>
                <a:cs typeface="+mn-cs"/>
              </a:rPr>
              <a:t>•             Доставка и монтаж на 220 броя електронни информационни табла - договорът е изпълнен. </a:t>
            </a:r>
          </a:p>
          <a:p>
            <a:r>
              <a:rPr lang="bg-BG" sz="1200" kern="1200" dirty="0" smtClean="0">
                <a:solidFill>
                  <a:schemeClr val="tx1"/>
                </a:solidFill>
                <a:effectLst/>
                <a:latin typeface="+mn-lt"/>
                <a:ea typeface="+mn-ea"/>
                <a:cs typeface="+mn-cs"/>
              </a:rPr>
              <a:t>•             Доставка и монтаж на оборудване за сигнализация за преминаване с приоритет по трамвайни трасета и главни транспортни коридори – </a:t>
            </a:r>
            <a:r>
              <a:rPr lang="bg-BG" sz="1200" kern="1200" dirty="0" err="1" smtClean="0">
                <a:solidFill>
                  <a:schemeClr val="tx1"/>
                </a:solidFill>
                <a:effectLst/>
                <a:latin typeface="+mn-lt"/>
                <a:ea typeface="+mn-ea"/>
                <a:cs typeface="+mn-cs"/>
              </a:rPr>
              <a:t>Transit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signal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priority</a:t>
            </a:r>
            <a:r>
              <a:rPr lang="bg-BG" sz="1200" kern="1200" dirty="0" smtClean="0">
                <a:solidFill>
                  <a:schemeClr val="tx1"/>
                </a:solidFill>
                <a:effectLst/>
                <a:latin typeface="+mn-lt"/>
                <a:ea typeface="+mn-ea"/>
                <a:cs typeface="+mn-cs"/>
              </a:rPr>
              <a:t> (TSP) - дейностите по договора са изпълнени. Доставеното оборудване е монтирано и интегрирано и към момента е въведено в  експлоатация.</a:t>
            </a:r>
          </a:p>
          <a:p>
            <a:r>
              <a:rPr lang="bg-BG" sz="1200" kern="1200" dirty="0" smtClean="0">
                <a:solidFill>
                  <a:schemeClr val="tx1"/>
                </a:solidFill>
                <a:effectLst/>
                <a:latin typeface="+mn-lt"/>
                <a:ea typeface="+mn-ea"/>
                <a:cs typeface="+mn-cs"/>
              </a:rPr>
              <a:t>Към момента единствено Компонент 5 „Реконструкция на трамваен релсов път по бул. "Цар Борис" III от ухо "Княжево" до ухо "Съдебна палата", без участъците на пл. "Руски паметник" и кръстовището на бул. "Цар Борис III" и бул. "Г. Делчев" и съпътстващите дейности към него се изпълнява в рамките на проекта.  Съгласно офертата на спечелилия участник срокът за изпълнение на поръчката е 730 дни или 24 месеца. Реконструкцията на трамвайното трасе е започнала е стартирала на 09.04.2021 г. и се изпълнява поетапно съгласно одобрен график.</a:t>
            </a:r>
          </a:p>
          <a:p>
            <a:r>
              <a:rPr lang="bg-BG" sz="1200" kern="1200" dirty="0" smtClean="0">
                <a:solidFill>
                  <a:schemeClr val="tx1"/>
                </a:solidFill>
                <a:effectLst/>
                <a:latin typeface="+mn-lt"/>
                <a:ea typeface="+mn-ea"/>
                <a:cs typeface="+mn-cs"/>
              </a:rPr>
              <a:t>Сключен е анекс за удължавана на срока на АДБФП до 21.11.2023 г.</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По проект „Интегриран столичен градски транспорт - фаза II</a:t>
            </a:r>
            <a:r>
              <a:rPr lang="en-US" sz="1200" kern="1200" dirty="0" smtClean="0">
                <a:solidFill>
                  <a:schemeClr val="tx1"/>
                </a:solidFill>
                <a:effectLst/>
                <a:latin typeface="+mn-lt"/>
                <a:ea typeface="+mn-ea"/>
                <a:cs typeface="+mn-cs"/>
              </a:rPr>
              <a:t>“</a:t>
            </a:r>
            <a:r>
              <a:rPr lang="bg-BG" sz="1200" kern="1200" dirty="0" smtClean="0">
                <a:solidFill>
                  <a:schemeClr val="tx1"/>
                </a:solidFill>
                <a:effectLst/>
                <a:latin typeface="+mn-lt"/>
                <a:ea typeface="+mn-ea"/>
                <a:cs typeface="+mn-cs"/>
              </a:rPr>
              <a:t> на </a:t>
            </a:r>
            <a:r>
              <a:rPr lang="bg-BG" sz="1200" b="1" kern="1200" dirty="0" smtClean="0">
                <a:solidFill>
                  <a:schemeClr val="tx1"/>
                </a:solidFill>
                <a:effectLst/>
                <a:latin typeface="+mn-lt"/>
                <a:ea typeface="+mn-ea"/>
                <a:cs typeface="+mn-cs"/>
              </a:rPr>
              <a:t>Столична община</a:t>
            </a:r>
            <a:r>
              <a:rPr lang="bg-BG" sz="1200" kern="1200" dirty="0" smtClean="0">
                <a:solidFill>
                  <a:schemeClr val="tx1"/>
                </a:solidFill>
                <a:effectLst/>
                <a:latin typeface="+mn-lt"/>
                <a:ea typeface="+mn-ea"/>
                <a:cs typeface="+mn-cs"/>
              </a:rPr>
              <a:t> са извършени авансови плащания в размер на  37 566 723,12 лв. и междинни плащания в размер на  32 364 036,13 лв. Общо платената сума е в размер на </a:t>
            </a:r>
            <a:r>
              <a:rPr lang="bg-BG" sz="1200" b="1" kern="1200" dirty="0" smtClean="0">
                <a:solidFill>
                  <a:schemeClr val="tx1"/>
                </a:solidFill>
                <a:effectLst/>
                <a:latin typeface="+mn-lt"/>
                <a:ea typeface="+mn-ea"/>
                <a:cs typeface="+mn-cs"/>
              </a:rPr>
              <a:t>69 930 759,25 лв.</a:t>
            </a:r>
            <a:endParaRPr lang="bg-BG" sz="1200" kern="1200" dirty="0" smtClean="0">
              <a:solidFill>
                <a:schemeClr val="tx1"/>
              </a:solidFill>
              <a:effectLst/>
              <a:latin typeface="+mn-lt"/>
              <a:ea typeface="+mn-ea"/>
              <a:cs typeface="+mn-cs"/>
            </a:endParaRPr>
          </a:p>
          <a:p>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 </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18</a:t>
            </a:fld>
            <a:endParaRPr lang="en-US"/>
          </a:p>
        </p:txBody>
      </p:sp>
    </p:spTree>
    <p:extLst>
      <p:ext uri="{BB962C8B-B14F-4D97-AF65-F5344CB8AC3E}">
        <p14:creationId xmlns:p14="http://schemas.microsoft.com/office/powerpoint/2010/main" val="414828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1" kern="1200" dirty="0" smtClean="0">
                <a:solidFill>
                  <a:schemeClr val="tx1"/>
                </a:solidFill>
                <a:effectLst/>
                <a:latin typeface="+mn-lt"/>
                <a:ea typeface="+mn-ea"/>
                <a:cs typeface="+mn-cs"/>
              </a:rPr>
              <a:t>Проект № BG16RFOP001-4.001-0001 „Подкрепа за развитие на системата за спешна медицинска помощ”</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 </a:t>
            </a:r>
          </a:p>
          <a:p>
            <a:pPr lvl="0" fontAlgn="auto"/>
            <a:r>
              <a:rPr lang="bg-BG" sz="1200" kern="1200" dirty="0" smtClean="0">
                <a:solidFill>
                  <a:schemeClr val="tx1"/>
                </a:solidFill>
                <a:effectLst/>
                <a:latin typeface="+mn-lt"/>
                <a:ea typeface="+mn-ea"/>
                <a:cs typeface="+mn-cs"/>
              </a:rPr>
              <a:t>Дейност 1 - Изпълнение на СМР по КОМПОНЕНТ №1.</a:t>
            </a:r>
          </a:p>
          <a:p>
            <a:pPr fontAlgn="auto"/>
            <a:r>
              <a:rPr lang="bg-BG" sz="1200" kern="1200" dirty="0" smtClean="0">
                <a:solidFill>
                  <a:schemeClr val="tx1"/>
                </a:solidFill>
                <a:effectLst/>
                <a:latin typeface="+mn-lt"/>
                <a:ea typeface="+mn-ea"/>
                <a:cs typeface="+mn-cs"/>
              </a:rPr>
              <a:t> </a:t>
            </a:r>
          </a:p>
          <a:p>
            <a:r>
              <a:rPr lang="bg-BG" sz="1200" kern="1200" dirty="0" smtClean="0">
                <a:solidFill>
                  <a:schemeClr val="tx1"/>
                </a:solidFill>
                <a:effectLst/>
                <a:latin typeface="+mn-lt"/>
                <a:ea typeface="+mn-ea"/>
                <a:cs typeface="+mn-cs"/>
              </a:rPr>
              <a:t>Сключени са 46 броя договора с изпълнители на СМР, в обхвата на които попадат 105 обекта – ново строителство и преустройство. На този етап са завършени СМР дейности, съставени Актове 15 и </a:t>
            </a:r>
            <a:r>
              <a:rPr lang="bg-BG" sz="1200" kern="1200" dirty="0" err="1" smtClean="0">
                <a:solidFill>
                  <a:schemeClr val="tx1"/>
                </a:solidFill>
                <a:effectLst/>
                <a:latin typeface="+mn-lt"/>
                <a:ea typeface="+mn-ea"/>
                <a:cs typeface="+mn-cs"/>
              </a:rPr>
              <a:t>входирани</a:t>
            </a:r>
            <a:r>
              <a:rPr lang="bg-BG" sz="1200" kern="1200" dirty="0" smtClean="0">
                <a:solidFill>
                  <a:schemeClr val="tx1"/>
                </a:solidFill>
                <a:effectLst/>
                <a:latin typeface="+mn-lt"/>
                <a:ea typeface="+mn-ea"/>
                <a:cs typeface="+mn-cs"/>
              </a:rPr>
              <a:t> искания към общините за издаване на удостоверения за Въвеждане в експлоатация за общо 18 обекта.</a:t>
            </a:r>
          </a:p>
          <a:p>
            <a:r>
              <a:rPr lang="bg-BG" sz="1200" kern="1200" dirty="0" smtClean="0">
                <a:solidFill>
                  <a:schemeClr val="tx1"/>
                </a:solidFill>
                <a:effectLst/>
                <a:latin typeface="+mn-lt"/>
                <a:ea typeface="+mn-ea"/>
                <a:cs typeface="+mn-cs"/>
              </a:rPr>
              <a:t>2.	Дейност 2 - Доставка и монтаж на специализирано медицинско оборудване и медицинско и технологично обзавеждане по КОМПОНЕНТ №2.</a:t>
            </a:r>
          </a:p>
          <a:p>
            <a:r>
              <a:rPr lang="bg-BG" sz="1200" kern="1200" dirty="0" smtClean="0">
                <a:solidFill>
                  <a:schemeClr val="tx1"/>
                </a:solidFill>
                <a:effectLst/>
                <a:latin typeface="+mn-lt"/>
                <a:ea typeface="+mn-ea"/>
                <a:cs typeface="+mn-cs"/>
              </a:rPr>
              <a:t>Доставено е цялото медицинско оборудване от недиагностичен тип в изпълнение на Договор № РД-11-526 / 20.10.2020г. с изпълнител „</a:t>
            </a:r>
            <a:r>
              <a:rPr lang="bg-BG" sz="1200" kern="1200" dirty="0" err="1" smtClean="0">
                <a:solidFill>
                  <a:schemeClr val="tx1"/>
                </a:solidFill>
                <a:effectLst/>
                <a:latin typeface="+mn-lt"/>
                <a:ea typeface="+mn-ea"/>
                <a:cs typeface="+mn-cs"/>
              </a:rPr>
              <a:t>Сиконикс</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груп</a:t>
            </a:r>
            <a:r>
              <a:rPr lang="bg-BG" sz="1200" kern="1200" dirty="0" smtClean="0">
                <a:solidFill>
                  <a:schemeClr val="tx1"/>
                </a:solidFill>
                <a:effectLst/>
                <a:latin typeface="+mn-lt"/>
                <a:ea typeface="+mn-ea"/>
                <a:cs typeface="+mn-cs"/>
              </a:rPr>
              <a:t>“ ЕООД. Изпълнителят на договора е процес на монтаж и въвеждане в експлоатация на оборудването в обектите на проекта.</a:t>
            </a:r>
          </a:p>
          <a:p>
            <a:r>
              <a:rPr lang="bg-BG" sz="1200" kern="1200" dirty="0" smtClean="0">
                <a:solidFill>
                  <a:schemeClr val="tx1"/>
                </a:solidFill>
                <a:effectLst/>
                <a:latin typeface="+mn-lt"/>
                <a:ea typeface="+mn-ea"/>
                <a:cs typeface="+mn-cs"/>
              </a:rPr>
              <a:t>По договор с изпълнител „</a:t>
            </a:r>
            <a:r>
              <a:rPr lang="bg-BG" sz="1200" kern="1200" dirty="0" err="1" smtClean="0">
                <a:solidFill>
                  <a:schemeClr val="tx1"/>
                </a:solidFill>
                <a:effectLst/>
                <a:latin typeface="+mn-lt"/>
                <a:ea typeface="+mn-ea"/>
                <a:cs typeface="+mn-cs"/>
              </a:rPr>
              <a:t>Пи</a:t>
            </a:r>
            <a:r>
              <a:rPr lang="bg-BG" sz="1200" kern="1200" dirty="0" smtClean="0">
                <a:solidFill>
                  <a:schemeClr val="tx1"/>
                </a:solidFill>
                <a:effectLst/>
                <a:latin typeface="+mn-lt"/>
                <a:ea typeface="+mn-ea"/>
                <a:cs typeface="+mn-cs"/>
              </a:rPr>
              <a:t> Кей </a:t>
            </a:r>
            <a:r>
              <a:rPr lang="bg-BG" sz="1200" kern="1200" dirty="0" err="1" smtClean="0">
                <a:solidFill>
                  <a:schemeClr val="tx1"/>
                </a:solidFill>
                <a:effectLst/>
                <a:latin typeface="+mn-lt"/>
                <a:ea typeface="+mn-ea"/>
                <a:cs typeface="+mn-cs"/>
              </a:rPr>
              <a:t>Сайънтифик</a:t>
            </a:r>
            <a:r>
              <a:rPr lang="bg-BG" sz="1200" kern="1200" dirty="0" smtClean="0">
                <a:solidFill>
                  <a:schemeClr val="tx1"/>
                </a:solidFill>
                <a:effectLst/>
                <a:latin typeface="+mn-lt"/>
                <a:ea typeface="+mn-ea"/>
                <a:cs typeface="+mn-cs"/>
              </a:rPr>
              <a:t>“ ЕООД, са доставени и въведени в експлоатация за филиалите за спешна помощ и за Спешните отделения на лечебните заведения 234 бр. хладилници за лекарствени средства, от които 202 броя от 158 литра са във Филиалите за спешна помощ и в Спешните отделения на лечебните заведения, а 32 броя от 273 литра са само за Спешните отделения на лечебните заведения.</a:t>
            </a:r>
          </a:p>
          <a:p>
            <a:r>
              <a:rPr lang="bg-BG" sz="1200" kern="1200" dirty="0" smtClean="0">
                <a:solidFill>
                  <a:schemeClr val="tx1"/>
                </a:solidFill>
                <a:effectLst/>
                <a:latin typeface="+mn-lt"/>
                <a:ea typeface="+mn-ea"/>
                <a:cs typeface="+mn-cs"/>
              </a:rPr>
              <a:t>Процедура за избор на изпълнители по реда на ЗОП с предмет „Закупуване на технологично оборудване в изпълнение на проект „Подкрепа за развитие на системата за спешна медицинска помощ“ по ОПРР 2014-2020 г. Наличие на избран изпълнител</a:t>
            </a:r>
            <a:r>
              <a:rPr lang="bg-BG" sz="1200" kern="1200" baseline="0" dirty="0" smtClean="0">
                <a:solidFill>
                  <a:schemeClr val="tx1"/>
                </a:solidFill>
                <a:effectLst/>
                <a:latin typeface="+mn-lt"/>
                <a:ea typeface="+mn-ea"/>
                <a:cs typeface="+mn-cs"/>
              </a:rPr>
              <a:t> по 1 обособена позиция но няма подписан договор към момента. За останалите 3 обособени позиции е прекратена поръчката. Необходимост от нова.</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3. Дейност 3 - Доставка на медицински превозни средства по КОМПОНЕНТ №3.</a:t>
            </a:r>
          </a:p>
          <a:p>
            <a:r>
              <a:rPr lang="bg-BG" sz="1200" kern="1200" dirty="0" smtClean="0">
                <a:solidFill>
                  <a:schemeClr val="tx1"/>
                </a:solidFill>
                <a:effectLst/>
                <a:latin typeface="+mn-lt"/>
                <a:ea typeface="+mn-ea"/>
                <a:cs typeface="+mn-cs"/>
              </a:rPr>
              <a:t>Доставени са последните 78 бр. линейки, от които:</a:t>
            </a:r>
          </a:p>
          <a:p>
            <a:r>
              <a:rPr lang="bg-BG" sz="1200" kern="1200" dirty="0" smtClean="0">
                <a:solidFill>
                  <a:schemeClr val="tx1"/>
                </a:solidFill>
                <a:effectLst/>
                <a:latin typeface="+mn-lt"/>
                <a:ea typeface="+mn-ea"/>
                <a:cs typeface="+mn-cs"/>
              </a:rPr>
              <a:t>-              44 бр. линейки за спешна медицинска помощ - тип B по Договор № ВG16RFOP001-4.001-0001-C01-D-01 (РД-11-425/15.11.2018 г.) с изпълнител „София Франс Ауто“ АД и предмет доставка, гаранционно и сервизно обслужване на 185 броя линейки, оборудването към тях, медицинското оборудване и медицинската апаратура в тях;</a:t>
            </a:r>
          </a:p>
          <a:p>
            <a:r>
              <a:rPr lang="bg-BG" sz="1200" kern="1200" dirty="0" smtClean="0">
                <a:solidFill>
                  <a:schemeClr val="tx1"/>
                </a:solidFill>
                <a:effectLst/>
                <a:latin typeface="+mn-lt"/>
                <a:ea typeface="+mn-ea"/>
                <a:cs typeface="+mn-cs"/>
              </a:rPr>
              <a:t>-              34 бр. линейка за интензивна медицинска грижа - тип C по Договор № ВG16RFOP001-4.001-0001-C01-D-02 (РД-11-426/15.11.2018 г.) с изпълнител „София Франс Ауто“ АД и предмет доставка, гаранционно и сервизно обслужване на 95 броя линейки, оборудването към тях, медицинското оборудване и медицинската апаратура в тях. Предстои окончателно плащане по двата договора. </a:t>
            </a:r>
          </a:p>
          <a:p>
            <a:r>
              <a:rPr lang="bg-BG" sz="1200" kern="1200" dirty="0" smtClean="0">
                <a:solidFill>
                  <a:schemeClr val="tx1"/>
                </a:solidFill>
                <a:effectLst/>
                <a:latin typeface="+mn-lt"/>
                <a:ea typeface="+mn-ea"/>
                <a:cs typeface="+mn-cs"/>
              </a:rPr>
              <a:t>С Решение № РД-11-390/26.07.2021 г. на Възложителя е прекратена обществената поръчка „Доставка на линейки за спешна медицинска помощ тип B с повишена проходимост“, тъй като подадените за участие оферти не отговарят на предварително обявените условия за изпълнение. </a:t>
            </a:r>
          </a:p>
          <a:p>
            <a:r>
              <a:rPr lang="bg-BG" sz="1200" kern="1200" dirty="0" smtClean="0">
                <a:solidFill>
                  <a:schemeClr val="tx1"/>
                </a:solidFill>
                <a:effectLst/>
                <a:latin typeface="+mn-lt"/>
                <a:ea typeface="+mn-ea"/>
                <a:cs typeface="+mn-cs"/>
              </a:rPr>
              <a:t>15 март 2022 г обявена нова </a:t>
            </a:r>
            <a:r>
              <a:rPr lang="bg-BG" sz="1200" dirty="0" smtClean="0">
                <a:solidFill>
                  <a:srgbClr val="C00000"/>
                </a:solidFill>
                <a:latin typeface="Arial" panose="020B0604020202020204" pitchFamily="34" charset="0"/>
                <a:cs typeface="Arial" panose="020B0604020202020204" pitchFamily="34" charset="0"/>
              </a:rPr>
              <a:t>обществената поръчка „Доставка на линейки за спешна медицинска помощ тип B с повишена проходимост“ (42 бр. линейки.)</a:t>
            </a:r>
            <a:r>
              <a:rPr lang="ru-RU" sz="1200" dirty="0" smtClean="0">
                <a:solidFill>
                  <a:srgbClr val="C00000"/>
                </a:solidFill>
                <a:latin typeface="Arial" panose="020B0604020202020204" pitchFamily="34" charset="0"/>
                <a:cs typeface="Arial" panose="020B0604020202020204" pitchFamily="34" charset="0"/>
              </a:rPr>
              <a:t>.</a:t>
            </a:r>
            <a:r>
              <a:rPr lang="ru-RU" sz="1200" baseline="0" dirty="0" smtClean="0">
                <a:solidFill>
                  <a:srgbClr val="C00000"/>
                </a:solidFill>
                <a:latin typeface="Arial" panose="020B0604020202020204" pitchFamily="34" charset="0"/>
                <a:cs typeface="Arial" panose="020B0604020202020204" pitchFamily="34" charset="0"/>
              </a:rPr>
              <a:t> </a:t>
            </a:r>
            <a:r>
              <a:rPr lang="en-US" sz="1200" dirty="0" smtClean="0">
                <a:solidFill>
                  <a:srgbClr val="C00000"/>
                </a:solidFill>
                <a:latin typeface="Arial" panose="020B0604020202020204" pitchFamily="34" charset="0"/>
                <a:cs typeface="Arial" panose="020B0604020202020204" pitchFamily="34" charset="0"/>
              </a:rPr>
              <a:t> </a:t>
            </a:r>
            <a:r>
              <a:rPr lang="bg-BG" sz="1200" dirty="0" smtClean="0">
                <a:solidFill>
                  <a:srgbClr val="C00000"/>
                </a:solidFill>
                <a:latin typeface="Arial" panose="020B0604020202020204" pitchFamily="34" charset="0"/>
                <a:cs typeface="Arial" panose="020B0604020202020204" pitchFamily="34" charset="0"/>
              </a:rPr>
              <a:t>Срок за кандидатстване – 11 април 2022 г.</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 </a:t>
            </a:r>
          </a:p>
          <a:p>
            <a:r>
              <a:rPr lang="bg-BG" sz="1200" kern="1200" dirty="0" smtClean="0">
                <a:solidFill>
                  <a:schemeClr val="tx1"/>
                </a:solidFill>
                <a:effectLst/>
                <a:latin typeface="+mn-lt"/>
                <a:ea typeface="+mn-ea"/>
                <a:cs typeface="+mn-cs"/>
              </a:rPr>
              <a:t>Сключен е анекс за удължаване на срока на АДБФП до 23.12.2023 г.</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По проект „Подкрепа за развитие на системата за спешна медицинска помощ“ на </a:t>
            </a:r>
            <a:r>
              <a:rPr lang="bg-BG" sz="1200" b="1" kern="1200" dirty="0" smtClean="0">
                <a:solidFill>
                  <a:schemeClr val="tx1"/>
                </a:solidFill>
                <a:effectLst/>
                <a:latin typeface="+mn-lt"/>
                <a:ea typeface="+mn-ea"/>
                <a:cs typeface="+mn-cs"/>
              </a:rPr>
              <a:t>Министерство на здравеопазването</a:t>
            </a:r>
            <a:r>
              <a:rPr lang="bg-BG" sz="1200" kern="1200" dirty="0" smtClean="0">
                <a:solidFill>
                  <a:schemeClr val="tx1"/>
                </a:solidFill>
                <a:effectLst/>
                <a:latin typeface="+mn-lt"/>
                <a:ea typeface="+mn-ea"/>
                <a:cs typeface="+mn-cs"/>
              </a:rPr>
              <a:t> са одобрени авансови плащания в размер на  57 225 746,44 лв. и междинни плащания в размер на 51 409 201,70 лв. В тази връзка, общо заложеният лимит по проекта е в размер на </a:t>
            </a:r>
            <a:r>
              <a:rPr lang="bg-BG" sz="1200" b="1" kern="1200" dirty="0" smtClean="0">
                <a:solidFill>
                  <a:schemeClr val="tx1"/>
                </a:solidFill>
                <a:effectLst/>
                <a:latin typeface="+mn-lt"/>
                <a:ea typeface="+mn-ea"/>
                <a:cs typeface="+mn-cs"/>
              </a:rPr>
              <a:t>108 634 948,14 лв. </a:t>
            </a:r>
            <a:r>
              <a:rPr lang="bg-BG" sz="1200" kern="1200" dirty="0" smtClean="0">
                <a:solidFill>
                  <a:schemeClr val="tx1"/>
                </a:solidFill>
                <a:effectLst/>
                <a:latin typeface="+mn-lt"/>
                <a:ea typeface="+mn-ea"/>
                <a:cs typeface="+mn-cs"/>
              </a:rPr>
              <a:t>Реално разплатените средства по наредени плащания от бенефициента възлизат на </a:t>
            </a:r>
            <a:r>
              <a:rPr lang="bg-BG" sz="1200" b="1" kern="1200" dirty="0" smtClean="0">
                <a:solidFill>
                  <a:schemeClr val="tx1"/>
                </a:solidFill>
                <a:effectLst/>
                <a:latin typeface="+mn-lt"/>
                <a:ea typeface="+mn-ea"/>
                <a:cs typeface="+mn-cs"/>
              </a:rPr>
              <a:t>76 380 537,03 лв.</a:t>
            </a:r>
            <a:endParaRPr lang="bg-BG"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DAEC444-603B-4F09-9A06-5917518DD901}" type="slidenum">
              <a:rPr lang="en-US" smtClean="0"/>
              <a:t>19</a:t>
            </a:fld>
            <a:endParaRPr lang="en-US"/>
          </a:p>
        </p:txBody>
      </p:sp>
    </p:spTree>
    <p:extLst>
      <p:ext uri="{BB962C8B-B14F-4D97-AF65-F5344CB8AC3E}">
        <p14:creationId xmlns:p14="http://schemas.microsoft.com/office/powerpoint/2010/main" val="3279086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По Оперативна програма „Региони в растеж“ (ОПРР) 2014-2020 г. са публикувани 24 процедури за предоставяне на безвъзмездна финансова помощ (БФП+ФИ) на стойност 3,14 млрд. лв. или 100% от бюджета на програмата; </a:t>
            </a:r>
          </a:p>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Сключени са 761 договора за предоставяне на БФП с общ размер на д</a:t>
            </a:r>
            <a:r>
              <a:rPr lang="ru-RU" sz="1200" kern="1200" dirty="0" smtClean="0">
                <a:solidFill>
                  <a:schemeClr val="tx1"/>
                </a:solidFill>
                <a:effectLst/>
                <a:latin typeface="+mn-lt"/>
                <a:ea typeface="+mn-ea"/>
                <a:cs typeface="+mn-cs"/>
              </a:rPr>
              <a:t>оговорени средства (БФП+ФИ) 2,96 млрд. лв. или 94% от бюджета на програмата</a:t>
            </a:r>
            <a:r>
              <a:rPr lang="bg-BG" sz="1200" kern="1200" dirty="0" smtClean="0">
                <a:solidFill>
                  <a:schemeClr val="tx1"/>
                </a:solidFill>
                <a:effectLst/>
                <a:latin typeface="+mn-lt"/>
                <a:ea typeface="+mn-ea"/>
                <a:cs typeface="+mn-cs"/>
              </a:rPr>
              <a:t>;</a:t>
            </a:r>
          </a:p>
          <a:p>
            <a:pPr marL="171450" lvl="0" indent="-171450">
              <a:buFont typeface="Wingdings" panose="05000000000000000000" pitchFamily="2" charset="2"/>
              <a:buChar char="Ø"/>
            </a:pPr>
            <a:r>
              <a:rPr lang="bg-BG" sz="1200" kern="1200" dirty="0" smtClean="0">
                <a:solidFill>
                  <a:schemeClr val="tx1"/>
                </a:solidFill>
                <a:effectLst/>
                <a:latin typeface="+mn-lt"/>
                <a:ea typeface="+mn-ea"/>
                <a:cs typeface="+mn-cs"/>
              </a:rPr>
              <a:t>В периода 02.12.2021 г. – 25.03.2022 г. са сключени 4 договора </a:t>
            </a:r>
            <a:r>
              <a:rPr lang="ru-RU" sz="1200" kern="1200" dirty="0" smtClean="0">
                <a:solidFill>
                  <a:schemeClr val="tx1"/>
                </a:solidFill>
                <a:effectLst/>
                <a:latin typeface="+mn-lt"/>
                <a:ea typeface="+mn-ea"/>
                <a:cs typeface="+mn-cs"/>
              </a:rPr>
              <a:t>за предоставяне на БФП с общ размер на договорени средства (БФП) 7,8 млн. лв. или 0,25 % от бюджета на програмата;</a:t>
            </a:r>
            <a:endParaRPr lang="bg-BG"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ru-RU" sz="1200" kern="1200" dirty="0" smtClean="0">
                <a:solidFill>
                  <a:schemeClr val="tx1"/>
                </a:solidFill>
                <a:effectLst/>
                <a:latin typeface="+mn-lt"/>
                <a:ea typeface="+mn-ea"/>
                <a:cs typeface="+mn-cs"/>
              </a:rPr>
              <a:t>Приключилите проекти  са 468 договора</a:t>
            </a:r>
            <a:r>
              <a:rPr lang="en-US" sz="1200" kern="1200" dirty="0" smtClean="0">
                <a:solidFill>
                  <a:schemeClr val="tx1"/>
                </a:solidFill>
                <a:effectLst/>
                <a:latin typeface="+mn-lt"/>
                <a:ea typeface="+mn-ea"/>
                <a:cs typeface="+mn-cs"/>
              </a:rPr>
              <a:t>; </a:t>
            </a:r>
            <a:endParaRPr lang="bg-BG" sz="1200" kern="1200" dirty="0" smtClean="0">
              <a:solidFill>
                <a:schemeClr val="tx1"/>
              </a:solidFill>
              <a:effectLst/>
              <a:latin typeface="+mn-lt"/>
              <a:ea typeface="+mn-ea"/>
              <a:cs typeface="+mn-cs"/>
            </a:endParaRPr>
          </a:p>
          <a:p>
            <a:pPr marL="171450" lvl="0" indent="-171450">
              <a:buFont typeface="Wingdings" panose="05000000000000000000" pitchFamily="2" charset="2"/>
              <a:buChar char="Ø"/>
            </a:pPr>
            <a:r>
              <a:rPr lang="ru-RU" sz="1200" kern="1200" dirty="0" smtClean="0">
                <a:solidFill>
                  <a:schemeClr val="tx1"/>
                </a:solidFill>
                <a:effectLst/>
                <a:latin typeface="+mn-lt"/>
                <a:ea typeface="+mn-ea"/>
                <a:cs typeface="+mn-cs"/>
              </a:rPr>
              <a:t>293 договора са в процес на изпълнение</a:t>
            </a:r>
            <a:r>
              <a:rPr lang="en-US" sz="1200" kern="1200" dirty="0" smtClean="0">
                <a:solidFill>
                  <a:schemeClr val="tx1"/>
                </a:solidFill>
                <a:effectLst/>
                <a:latin typeface="+mn-lt"/>
                <a:ea typeface="+mn-ea"/>
                <a:cs typeface="+mn-cs"/>
              </a:rPr>
              <a:t>.</a:t>
            </a:r>
            <a:endParaRPr lang="bg-BG" sz="1200" kern="1200" dirty="0" smtClean="0">
              <a:solidFill>
                <a:schemeClr val="tx1"/>
              </a:solidFill>
              <a:effectLst/>
              <a:latin typeface="+mn-lt"/>
              <a:ea typeface="+mn-ea"/>
              <a:cs typeface="+mn-cs"/>
            </a:endParaRPr>
          </a:p>
          <a:p>
            <a:pPr marL="0" indent="0">
              <a:buFont typeface="Arial" panose="020B0604020202020204" pitchFamily="34" charset="0"/>
              <a:buNone/>
            </a:pP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443796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a:buFont typeface="Wingdings" panose="05000000000000000000" pitchFamily="2" charset="2"/>
              <a:buChar char="Ø"/>
            </a:pP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19654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eaLnBrk="0" fontAlgn="base" hangingPunct="0">
              <a:spcBef>
                <a:spcPct val="0"/>
              </a:spcBef>
              <a:spcAft>
                <a:spcPct val="0"/>
              </a:spcAft>
              <a:defRPr/>
            </a:pPr>
            <a:r>
              <a:rPr lang="bg-BG" sz="1200" b="1" u="sng" dirty="0" smtClean="0">
                <a:solidFill>
                  <a:srgbClr val="00B050"/>
                </a:solidFill>
                <a:latin typeface="Arial" panose="020B0604020202020204" pitchFamily="34" charset="0"/>
                <a:cs typeface="Arial" panose="020B0604020202020204" pitchFamily="34" charset="0"/>
              </a:rPr>
              <a:t>Приоритетна ос 1 „Устойчиво и интегрирано градско развитие</a:t>
            </a:r>
            <a:r>
              <a:rPr lang="bg-BG" sz="1200" b="1" dirty="0" smtClean="0">
                <a:solidFill>
                  <a:srgbClr val="00B050"/>
                </a:solidFill>
                <a:latin typeface="Arial" panose="020B0604020202020204" pitchFamily="34" charset="0"/>
                <a:cs typeface="Arial" panose="020B0604020202020204" pitchFamily="34" charset="0"/>
              </a:rPr>
              <a:t>“</a:t>
            </a:r>
            <a:r>
              <a:rPr lang="en-US" sz="1200" b="1" dirty="0" smtClean="0">
                <a:solidFill>
                  <a:srgbClr val="00B050"/>
                </a:solidFill>
                <a:latin typeface="Arial" panose="020B0604020202020204" pitchFamily="34" charset="0"/>
                <a:cs typeface="Arial" panose="020B0604020202020204" pitchFamily="34" charset="0"/>
              </a:rPr>
              <a:t>:</a:t>
            </a:r>
            <a:r>
              <a:rPr lang="bg-BG" sz="1200" b="1" dirty="0" smtClean="0">
                <a:solidFill>
                  <a:srgbClr val="00B050"/>
                </a:solidFill>
                <a:latin typeface="Arial" panose="020B0604020202020204" pitchFamily="34" charset="0"/>
                <a:cs typeface="Arial" panose="020B0604020202020204" pitchFamily="34" charset="0"/>
              </a:rPr>
              <a:t> </a:t>
            </a:r>
            <a:r>
              <a:rPr lang="bg-BG" sz="1200" dirty="0" smtClean="0">
                <a:solidFill>
                  <a:srgbClr val="2D2D8A"/>
                </a:solidFill>
                <a:latin typeface="Arial" panose="020B0604020202020204" pitchFamily="34" charset="0"/>
                <a:cs typeface="Arial" panose="020B0604020202020204" pitchFamily="34" charset="0"/>
              </a:rPr>
              <a:t>234,9</a:t>
            </a: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2D2D8A"/>
                </a:solidFill>
                <a:latin typeface="Arial" panose="020B0604020202020204" pitchFamily="34" charset="0"/>
                <a:cs typeface="Arial" panose="020B0604020202020204" pitchFamily="34" charset="0"/>
              </a:rPr>
              <a:t>млн. лв. по финансови инструменти</a:t>
            </a:r>
            <a:endParaRPr lang="en-US" sz="1200" dirty="0" smtClean="0">
              <a:solidFill>
                <a:srgbClr val="2D2D8A"/>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200" dirty="0" smtClean="0">
              <a:solidFill>
                <a:srgbClr val="00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en-US" sz="1200" dirty="0" smtClean="0">
                <a:solidFill>
                  <a:srgbClr val="000000"/>
                </a:solidFill>
                <a:latin typeface="Arial" panose="020B0604020202020204" pitchFamily="34" charset="0"/>
                <a:cs typeface="Arial" panose="020B0604020202020204" pitchFamily="34" charset="0"/>
              </a:rPr>
              <a:t>1) </a:t>
            </a:r>
            <a:r>
              <a:rPr lang="bg-BG" sz="1200" dirty="0" smtClean="0">
                <a:solidFill>
                  <a:srgbClr val="000000"/>
                </a:solidFill>
                <a:latin typeface="Arial" panose="020B0604020202020204" pitchFamily="34" charset="0"/>
                <a:cs typeface="Arial" panose="020B0604020202020204" pitchFamily="34" charset="0"/>
              </a:rPr>
              <a:t>ФГР София</a:t>
            </a:r>
            <a:r>
              <a:rPr lang="en-US" sz="1200" dirty="0" smtClean="0">
                <a:solidFill>
                  <a:srgbClr val="000000"/>
                </a:solidFill>
                <a:latin typeface="Arial" panose="020B0604020202020204" pitchFamily="34" charset="0"/>
                <a:cs typeface="Arial" panose="020B0604020202020204" pitchFamily="34" charset="0"/>
              </a:rPr>
              <a:t>: </a:t>
            </a:r>
            <a:r>
              <a:rPr lang="bg-BG" sz="1200" dirty="0" smtClean="0">
                <a:solidFill>
                  <a:srgbClr val="000000"/>
                </a:solidFill>
                <a:latin typeface="Arial" panose="020B0604020202020204" pitchFamily="34" charset="0"/>
                <a:cs typeface="Arial" panose="020B0604020202020204" pitchFamily="34" charset="0"/>
              </a:rPr>
              <a:t>напредък</a:t>
            </a:r>
            <a:r>
              <a:rPr lang="en-US" sz="1200" dirty="0" smtClean="0">
                <a:solidFill>
                  <a:srgbClr val="000000"/>
                </a:solidFill>
                <a:latin typeface="Arial" panose="020B0604020202020204" pitchFamily="34" charset="0"/>
                <a:cs typeface="Arial" panose="020B0604020202020204" pitchFamily="34" charset="0"/>
              </a:rPr>
              <a:t>: </a:t>
            </a:r>
            <a:r>
              <a:rPr lang="bg-BG" sz="1200" dirty="0" smtClean="0">
                <a:solidFill>
                  <a:srgbClr val="000000"/>
                </a:solidFill>
                <a:latin typeface="Arial" panose="020B0604020202020204" pitchFamily="34" charset="0"/>
                <a:cs typeface="Arial" panose="020B0604020202020204" pitchFamily="34" charset="0"/>
              </a:rPr>
              <a:t>наличен ресурс за ФИ по Оперативно споразумение</a:t>
            </a:r>
            <a:r>
              <a:rPr lang="en-US" sz="1200" dirty="0" smtClean="0">
                <a:solidFill>
                  <a:srgbClr val="000000"/>
                </a:solidFill>
                <a:latin typeface="Arial" panose="020B0604020202020204" pitchFamily="34" charset="0"/>
                <a:cs typeface="Arial" panose="020B0604020202020204" pitchFamily="34" charset="0"/>
              </a:rPr>
              <a:t>: </a:t>
            </a:r>
            <a:r>
              <a:rPr lang="en-US" sz="1200" dirty="0" smtClean="0">
                <a:solidFill>
                  <a:srgbClr val="2D2D8A"/>
                </a:solidFill>
                <a:latin typeface="Arial" panose="020B0604020202020204" pitchFamily="34" charset="0"/>
                <a:cs typeface="Arial" panose="020B0604020202020204" pitchFamily="34" charset="0"/>
              </a:rPr>
              <a:t>70,5 </a:t>
            </a:r>
            <a:r>
              <a:rPr lang="bg-BG" sz="1200" dirty="0" smtClean="0">
                <a:solidFill>
                  <a:srgbClr val="2D2D8A"/>
                </a:solidFill>
                <a:latin typeface="Arial" panose="020B0604020202020204" pitchFamily="34" charset="0"/>
                <a:cs typeface="Arial" panose="020B0604020202020204" pitchFamily="34" charset="0"/>
              </a:rPr>
              <a:t>млн. </a:t>
            </a:r>
            <a:r>
              <a:rPr lang="bg-BG" sz="1200" dirty="0" err="1" smtClean="0">
                <a:solidFill>
                  <a:srgbClr val="2D2D8A"/>
                </a:solidFill>
                <a:latin typeface="Arial" panose="020B0604020202020204" pitchFamily="34" charset="0"/>
                <a:cs typeface="Arial" panose="020B0604020202020204" pitchFamily="34" charset="0"/>
              </a:rPr>
              <a:t>лв</a:t>
            </a: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FF0000"/>
                </a:solidFill>
                <a:latin typeface="Arial" panose="020B0604020202020204" pitchFamily="34" charset="0"/>
                <a:cs typeface="Arial" panose="020B0604020202020204" pitchFamily="34" charset="0"/>
              </a:rPr>
              <a:t>договорени</a:t>
            </a:r>
            <a:r>
              <a:rPr lang="en-US" sz="1200" dirty="0" smtClean="0">
                <a:solidFill>
                  <a:srgbClr val="FF0000"/>
                </a:solidFill>
                <a:latin typeface="Arial" panose="020B0604020202020204" pitchFamily="34" charset="0"/>
                <a:cs typeface="Arial" panose="020B0604020202020204" pitchFamily="34" charset="0"/>
              </a:rPr>
              <a:t>: </a:t>
            </a:r>
            <a:r>
              <a:rPr lang="bg-BG" sz="1200" dirty="0" smtClean="0">
                <a:solidFill>
                  <a:srgbClr val="FF0000"/>
                </a:solidFill>
                <a:latin typeface="Arial" panose="020B0604020202020204" pitchFamily="34" charset="0"/>
                <a:cs typeface="Arial" panose="020B0604020202020204" pitchFamily="34" charset="0"/>
              </a:rPr>
              <a:t>30</a:t>
            </a:r>
            <a:r>
              <a:rPr lang="en-US" sz="1200" dirty="0" smtClean="0">
                <a:solidFill>
                  <a:srgbClr val="FF0000"/>
                </a:solidFill>
                <a:latin typeface="Arial" panose="020B0604020202020204" pitchFamily="34" charset="0"/>
                <a:cs typeface="Arial" panose="020B0604020202020204" pitchFamily="34" charset="0"/>
              </a:rPr>
              <a:t>,</a:t>
            </a:r>
            <a:r>
              <a:rPr lang="bg-BG" sz="1200" dirty="0" smtClean="0">
                <a:solidFill>
                  <a:srgbClr val="FF0000"/>
                </a:solidFill>
                <a:latin typeface="Arial" panose="020B0604020202020204" pitchFamily="34" charset="0"/>
                <a:cs typeface="Arial" panose="020B0604020202020204" pitchFamily="34" charset="0"/>
              </a:rPr>
              <a:t>9</a:t>
            </a:r>
            <a:r>
              <a:rPr lang="en-US" sz="1200" dirty="0" smtClean="0">
                <a:solidFill>
                  <a:srgbClr val="FF0000"/>
                </a:solidFill>
                <a:latin typeface="Arial" panose="020B0604020202020204" pitchFamily="34" charset="0"/>
                <a:cs typeface="Arial" panose="020B0604020202020204" pitchFamily="34" charset="0"/>
              </a:rPr>
              <a:t> </a:t>
            </a:r>
            <a:r>
              <a:rPr lang="bg-BG" sz="1200" dirty="0" smtClean="0">
                <a:solidFill>
                  <a:srgbClr val="FF0000"/>
                </a:solidFill>
                <a:latin typeface="Arial" panose="020B0604020202020204" pitchFamily="34" charset="0"/>
                <a:cs typeface="Arial" panose="020B0604020202020204" pitchFamily="34" charset="0"/>
              </a:rPr>
              <a:t>млн. лв.</a:t>
            </a:r>
            <a:r>
              <a:rPr lang="en-US" sz="1200" dirty="0" smtClean="0">
                <a:solidFill>
                  <a:srgbClr val="FF0000"/>
                </a:solidFill>
                <a:latin typeface="Arial" panose="020B0604020202020204" pitchFamily="34" charset="0"/>
                <a:cs typeface="Arial" panose="020B0604020202020204" pitchFamily="34" charset="0"/>
              </a:rPr>
              <a:t> (44%)</a:t>
            </a: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2D2D8A"/>
                </a:solidFill>
                <a:latin typeface="Arial" panose="020B0604020202020204" pitchFamily="34" charset="0"/>
                <a:cs typeface="Arial" panose="020B0604020202020204" pitchFamily="34" charset="0"/>
              </a:rPr>
              <a:t>разплатени</a:t>
            </a:r>
            <a:r>
              <a:rPr lang="en-US" sz="1200" dirty="0" smtClean="0">
                <a:solidFill>
                  <a:srgbClr val="2D2D8A"/>
                </a:solidFill>
                <a:latin typeface="Arial" panose="020B0604020202020204" pitchFamily="34" charset="0"/>
                <a:cs typeface="Arial" panose="020B0604020202020204" pitchFamily="34" charset="0"/>
              </a:rPr>
              <a:t>: (25%)</a:t>
            </a:r>
          </a:p>
          <a:p>
            <a:pPr defTabSz="685800" eaLnBrk="0" fontAlgn="base" hangingPunct="0">
              <a:spcBef>
                <a:spcPct val="0"/>
              </a:spcBef>
              <a:spcAft>
                <a:spcPct val="0"/>
              </a:spcAft>
              <a:defRPr/>
            </a:pPr>
            <a:endParaRPr lang="en-US" sz="1200" dirty="0" smtClean="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bg-BG" sz="1200" dirty="0" smtClean="0">
                <a:solidFill>
                  <a:srgbClr val="00B050"/>
                </a:solidFill>
                <a:latin typeface="Arial" panose="020B0604020202020204" pitchFamily="34" charset="0"/>
                <a:cs typeface="Arial" panose="020B0604020202020204" pitchFamily="34" charset="0"/>
              </a:rPr>
              <a:t>Липса на подадени проектни предложения от Столична община и нейните дружества</a:t>
            </a:r>
            <a:r>
              <a:rPr lang="en-US" sz="1200" dirty="0" smtClean="0">
                <a:solidFill>
                  <a:srgbClr val="00B050"/>
                </a:solidFill>
                <a:latin typeface="Arial" panose="020B0604020202020204" pitchFamily="34" charset="0"/>
                <a:cs typeface="Arial" panose="020B0604020202020204" pitchFamily="34" charset="0"/>
              </a:rPr>
              <a:t>: </a:t>
            </a:r>
            <a:r>
              <a:rPr lang="bg-BG" sz="1200" dirty="0" smtClean="0">
                <a:solidFill>
                  <a:srgbClr val="00B050"/>
                </a:solidFill>
                <a:latin typeface="Arial" panose="020B0604020202020204" pitchFamily="34" charset="0"/>
                <a:cs typeface="Arial" panose="020B0604020202020204" pitchFamily="34" charset="0"/>
              </a:rPr>
              <a:t>потенциал за </a:t>
            </a:r>
            <a:r>
              <a:rPr lang="bg-BG" sz="1200" dirty="0" err="1" smtClean="0">
                <a:solidFill>
                  <a:srgbClr val="00B050"/>
                </a:solidFill>
                <a:latin typeface="Arial" panose="020B0604020202020204" pitchFamily="34" charset="0"/>
                <a:cs typeface="Arial" panose="020B0604020202020204" pitchFamily="34" charset="0"/>
              </a:rPr>
              <a:t>неусвояване</a:t>
            </a:r>
            <a:r>
              <a:rPr lang="bg-BG" sz="1200" dirty="0" smtClean="0">
                <a:solidFill>
                  <a:srgbClr val="00B050"/>
                </a:solidFill>
                <a:latin typeface="Arial" panose="020B0604020202020204" pitchFamily="34" charset="0"/>
                <a:cs typeface="Arial" panose="020B0604020202020204" pitchFamily="34" charset="0"/>
              </a:rPr>
              <a:t> на целия ресурс по ФИ за ФГР София</a:t>
            </a:r>
            <a:endParaRPr lang="en-US" sz="1200" u="sng" dirty="0" smtClean="0">
              <a:solidFill>
                <a:srgbClr val="00B05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200" dirty="0" smtClean="0">
              <a:solidFill>
                <a:srgbClr val="00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en-US" sz="1200" dirty="0" smtClean="0">
                <a:solidFill>
                  <a:srgbClr val="000000"/>
                </a:solidFill>
                <a:latin typeface="Arial" panose="020B0604020202020204" pitchFamily="34" charset="0"/>
                <a:cs typeface="Arial" panose="020B0604020202020204" pitchFamily="34" charset="0"/>
              </a:rPr>
              <a:t>2) </a:t>
            </a:r>
            <a:r>
              <a:rPr lang="bg-BG" sz="1200" dirty="0" smtClean="0">
                <a:solidFill>
                  <a:srgbClr val="000000"/>
                </a:solidFill>
                <a:latin typeface="Arial" panose="020B0604020202020204" pitchFamily="34" charset="0"/>
                <a:cs typeface="Arial" panose="020B0604020202020204" pitchFamily="34" charset="0"/>
              </a:rPr>
              <a:t>ФГР Юг</a:t>
            </a:r>
            <a:r>
              <a:rPr lang="en-US" sz="1200" dirty="0" smtClean="0">
                <a:solidFill>
                  <a:srgbClr val="000000"/>
                </a:solidFill>
                <a:latin typeface="Arial" panose="020B0604020202020204" pitchFamily="34" charset="0"/>
                <a:cs typeface="Arial" panose="020B0604020202020204" pitchFamily="34" charset="0"/>
              </a:rPr>
              <a:t>: </a:t>
            </a:r>
            <a:r>
              <a:rPr lang="bg-BG" sz="1200" dirty="0" smtClean="0">
                <a:solidFill>
                  <a:srgbClr val="000000"/>
                </a:solidFill>
                <a:latin typeface="Arial" panose="020B0604020202020204" pitchFamily="34" charset="0"/>
                <a:cs typeface="Arial" panose="020B0604020202020204" pitchFamily="34" charset="0"/>
              </a:rPr>
              <a:t>напредък</a:t>
            </a:r>
            <a:r>
              <a:rPr lang="en-US" sz="1200" dirty="0" smtClean="0">
                <a:solidFill>
                  <a:srgbClr val="000000"/>
                </a:solidFill>
                <a:latin typeface="Arial" panose="020B0604020202020204" pitchFamily="34" charset="0"/>
                <a:cs typeface="Arial" panose="020B0604020202020204" pitchFamily="34" charset="0"/>
              </a:rPr>
              <a:t>: </a:t>
            </a:r>
            <a:r>
              <a:rPr lang="bg-BG" sz="1200" dirty="0" smtClean="0">
                <a:solidFill>
                  <a:srgbClr val="000000"/>
                </a:solidFill>
                <a:latin typeface="Arial" panose="020B0604020202020204" pitchFamily="34" charset="0"/>
                <a:cs typeface="Arial" panose="020B0604020202020204" pitchFamily="34" charset="0"/>
              </a:rPr>
              <a:t>наличен ресурс за ФИ по Оперативното споразумение</a:t>
            </a:r>
            <a:r>
              <a:rPr lang="en-US" sz="1200" dirty="0" smtClean="0">
                <a:solidFill>
                  <a:srgbClr val="000000"/>
                </a:solidFill>
                <a:latin typeface="Arial" panose="020B0604020202020204" pitchFamily="34" charset="0"/>
                <a:cs typeface="Arial" panose="020B0604020202020204" pitchFamily="34" charset="0"/>
              </a:rPr>
              <a:t>: </a:t>
            </a:r>
            <a:r>
              <a:rPr lang="en-US" sz="1200" dirty="0" smtClean="0">
                <a:solidFill>
                  <a:srgbClr val="2D2D8A"/>
                </a:solidFill>
                <a:latin typeface="Arial" panose="020B0604020202020204" pitchFamily="34" charset="0"/>
                <a:cs typeface="Arial" panose="020B0604020202020204" pitchFamily="34" charset="0"/>
              </a:rPr>
              <a:t>82,2 </a:t>
            </a:r>
            <a:r>
              <a:rPr lang="bg-BG" sz="1200" dirty="0" smtClean="0">
                <a:solidFill>
                  <a:srgbClr val="2D2D8A"/>
                </a:solidFill>
                <a:latin typeface="Arial" panose="020B0604020202020204" pitchFamily="34" charset="0"/>
                <a:cs typeface="Arial" panose="020B0604020202020204" pitchFamily="34" charset="0"/>
              </a:rPr>
              <a:t>млн. лв.</a:t>
            </a: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2D2D8A"/>
                </a:solidFill>
                <a:latin typeface="Arial" panose="020B0604020202020204" pitchFamily="34" charset="0"/>
                <a:cs typeface="Arial" panose="020B0604020202020204" pitchFamily="34" charset="0"/>
              </a:rPr>
              <a:t>договорени</a:t>
            </a:r>
            <a:r>
              <a:rPr lang="en-US" sz="1200" dirty="0" smtClean="0">
                <a:solidFill>
                  <a:srgbClr val="2D2D8A"/>
                </a:solidFill>
                <a:latin typeface="Arial" panose="020B0604020202020204" pitchFamily="34" charset="0"/>
                <a:cs typeface="Arial" panose="020B0604020202020204" pitchFamily="34" charset="0"/>
              </a:rPr>
              <a:t>: 86,4 </a:t>
            </a:r>
            <a:r>
              <a:rPr lang="bg-BG" sz="1200" dirty="0" smtClean="0">
                <a:solidFill>
                  <a:srgbClr val="2D2D8A"/>
                </a:solidFill>
                <a:latin typeface="Arial" panose="020B0604020202020204" pitchFamily="34" charset="0"/>
                <a:cs typeface="Arial" panose="020B0604020202020204" pitchFamily="34" charset="0"/>
              </a:rPr>
              <a:t>млн. лв.</a:t>
            </a:r>
            <a:r>
              <a:rPr lang="en-US" sz="1200" dirty="0" smtClean="0">
                <a:solidFill>
                  <a:srgbClr val="2D2D8A"/>
                </a:solidFill>
                <a:latin typeface="Arial" panose="020B0604020202020204" pitchFamily="34" charset="0"/>
                <a:cs typeface="Arial" panose="020B0604020202020204" pitchFamily="34" charset="0"/>
              </a:rPr>
              <a:t> (105%); </a:t>
            </a:r>
            <a:r>
              <a:rPr lang="bg-BG" sz="1200" dirty="0" smtClean="0">
                <a:solidFill>
                  <a:srgbClr val="2D2D8A"/>
                </a:solidFill>
                <a:latin typeface="Arial" panose="020B0604020202020204" pitchFamily="34" charset="0"/>
                <a:cs typeface="Arial" panose="020B0604020202020204" pitchFamily="34" charset="0"/>
              </a:rPr>
              <a:t>разплатени</a:t>
            </a:r>
            <a:r>
              <a:rPr lang="en-US" sz="1200" dirty="0" smtClean="0">
                <a:solidFill>
                  <a:srgbClr val="2D2D8A"/>
                </a:solidFill>
                <a:latin typeface="Arial" panose="020B0604020202020204" pitchFamily="34" charset="0"/>
                <a:cs typeface="Arial" panose="020B0604020202020204" pitchFamily="34" charset="0"/>
              </a:rPr>
              <a:t>: (42,2%); </a:t>
            </a:r>
            <a:r>
              <a:rPr lang="bg-BG" sz="1200" dirty="0" smtClean="0">
                <a:solidFill>
                  <a:srgbClr val="FF0000"/>
                </a:solidFill>
                <a:latin typeface="Arial" panose="020B0604020202020204" pitchFamily="34" charset="0"/>
                <a:cs typeface="Arial" panose="020B0604020202020204" pitchFamily="34" charset="0"/>
              </a:rPr>
              <a:t>портфолио</a:t>
            </a:r>
            <a:r>
              <a:rPr lang="en-US" sz="1200" dirty="0" smtClean="0">
                <a:solidFill>
                  <a:srgbClr val="FF0000"/>
                </a:solidFill>
                <a:latin typeface="Arial" panose="020B0604020202020204" pitchFamily="34" charset="0"/>
                <a:cs typeface="Arial" panose="020B0604020202020204" pitchFamily="34" charset="0"/>
              </a:rPr>
              <a:t>: 177,5%   </a:t>
            </a:r>
          </a:p>
          <a:p>
            <a:pPr defTabSz="685800" eaLnBrk="0" fontAlgn="base" hangingPunct="0">
              <a:spcBef>
                <a:spcPct val="0"/>
              </a:spcBef>
              <a:spcAft>
                <a:spcPct val="0"/>
              </a:spcAft>
              <a:defRPr/>
            </a:pPr>
            <a:endParaRPr lang="en-US" sz="1200" dirty="0" smtClean="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bg-BG" sz="1200" u="sng" dirty="0" smtClean="0">
                <a:solidFill>
                  <a:srgbClr val="00B050"/>
                </a:solidFill>
                <a:latin typeface="Arial" panose="020B0604020202020204" pitchFamily="34" charset="0"/>
                <a:cs typeface="Arial" panose="020B0604020202020204" pitchFamily="34" charset="0"/>
              </a:rPr>
              <a:t>Решение на УО на ОПРР</a:t>
            </a:r>
            <a:r>
              <a:rPr lang="en-US" sz="1200" u="sng" dirty="0" smtClean="0">
                <a:solidFill>
                  <a:srgbClr val="00B050"/>
                </a:solidFill>
                <a:latin typeface="Arial" panose="020B0604020202020204" pitchFamily="34" charset="0"/>
                <a:cs typeface="Arial" panose="020B0604020202020204" pitchFamily="34" charset="0"/>
              </a:rPr>
              <a:t>: </a:t>
            </a:r>
            <a:r>
              <a:rPr lang="bg-BG" sz="1200" u="sng" dirty="0" smtClean="0">
                <a:solidFill>
                  <a:srgbClr val="00B050"/>
                </a:solidFill>
                <a:latin typeface="Arial" panose="020B0604020202020204" pitchFamily="34" charset="0"/>
                <a:cs typeface="Arial" panose="020B0604020202020204" pitchFamily="34" charset="0"/>
              </a:rPr>
              <a:t>прехвърляне на </a:t>
            </a:r>
            <a:r>
              <a:rPr lang="bg-BG" sz="1200" dirty="0" smtClean="0">
                <a:solidFill>
                  <a:srgbClr val="00B050"/>
                </a:solidFill>
                <a:latin typeface="Arial" panose="020B0604020202020204" pitchFamily="34" charset="0"/>
                <a:cs typeface="Arial" panose="020B0604020202020204" pitchFamily="34" charset="0"/>
              </a:rPr>
              <a:t>ресурс по ФИ от ФГР София към ФГР Юг съгласно констатации от ревизирана предварителна оценка по ФИ и представено солидно портфолио</a:t>
            </a:r>
            <a:r>
              <a:rPr lang="en-US" sz="1200" dirty="0" smtClean="0">
                <a:solidFill>
                  <a:srgbClr val="00B050"/>
                </a:solidFill>
                <a:latin typeface="Arial" panose="020B0604020202020204" pitchFamily="34" charset="0"/>
                <a:cs typeface="Arial" panose="020B0604020202020204" pitchFamily="34" charset="0"/>
              </a:rPr>
              <a:t>. </a:t>
            </a:r>
            <a:r>
              <a:rPr lang="bg-BG" sz="1200" dirty="0" smtClean="0">
                <a:solidFill>
                  <a:srgbClr val="00B050"/>
                </a:solidFill>
                <a:latin typeface="Arial" panose="020B0604020202020204" pitchFamily="34" charset="0"/>
                <a:cs typeface="Arial" panose="020B0604020202020204" pitchFamily="34" charset="0"/>
              </a:rPr>
              <a:t>Текущо се изменят ФС и Оперативните споразумения с ФГР.</a:t>
            </a:r>
            <a:r>
              <a:rPr lang="en-US" sz="1200" dirty="0" smtClean="0">
                <a:solidFill>
                  <a:srgbClr val="00B050"/>
                </a:solidFill>
                <a:latin typeface="Arial" panose="020B0604020202020204" pitchFamily="34" charset="0"/>
                <a:cs typeface="Arial" panose="020B0604020202020204" pitchFamily="34" charset="0"/>
              </a:rPr>
              <a:t>  </a:t>
            </a:r>
          </a:p>
          <a:p>
            <a:pPr marL="171450" indent="-171450" algn="just">
              <a:buFont typeface="Wingdings" panose="05000000000000000000" pitchFamily="2" charset="2"/>
              <a:buChar char="Ø"/>
            </a:pP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324665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5800" eaLnBrk="0" fontAlgn="base" hangingPunct="0">
              <a:spcBef>
                <a:spcPct val="0"/>
              </a:spcBef>
              <a:spcAft>
                <a:spcPct val="0"/>
              </a:spcAft>
              <a:defRPr/>
            </a:pPr>
            <a:r>
              <a:rPr lang="bg-BG" sz="1200" b="1" u="sng" dirty="0" smtClean="0">
                <a:solidFill>
                  <a:srgbClr val="00B050"/>
                </a:solidFill>
                <a:latin typeface="Arial" panose="020B0604020202020204" pitchFamily="34" charset="0"/>
                <a:cs typeface="Arial" panose="020B0604020202020204" pitchFamily="34" charset="0"/>
              </a:rPr>
              <a:t>Приоритетна ос 6 „Регионален туризъм“</a:t>
            </a:r>
            <a:r>
              <a:rPr lang="en-US" sz="1200" b="1" u="sng" dirty="0" smtClean="0">
                <a:solidFill>
                  <a:srgbClr val="00B050"/>
                </a:solidFill>
                <a:latin typeface="Arial" panose="020B0604020202020204" pitchFamily="34" charset="0"/>
                <a:cs typeface="Arial" panose="020B0604020202020204" pitchFamily="34" charset="0"/>
              </a:rPr>
              <a:t>:</a:t>
            </a:r>
            <a:r>
              <a:rPr lang="bg-BG" sz="1200" b="1" u="sng" dirty="0" smtClean="0">
                <a:solidFill>
                  <a:srgbClr val="00B050"/>
                </a:solidFill>
                <a:latin typeface="Arial" panose="020B0604020202020204" pitchFamily="34" charset="0"/>
                <a:cs typeface="Arial" panose="020B0604020202020204" pitchFamily="34" charset="0"/>
              </a:rPr>
              <a:t> </a:t>
            </a:r>
            <a:r>
              <a:rPr lang="bg-BG" sz="1200" dirty="0" smtClean="0">
                <a:solidFill>
                  <a:srgbClr val="2D2D8A"/>
                </a:solidFill>
                <a:latin typeface="Arial" panose="020B0604020202020204" pitchFamily="34" charset="0"/>
                <a:cs typeface="Arial" panose="020B0604020202020204" pitchFamily="34" charset="0"/>
              </a:rPr>
              <a:t>85,3</a:t>
            </a:r>
            <a:r>
              <a:rPr lang="en-US" sz="1200" dirty="0" smtClean="0">
                <a:solidFill>
                  <a:srgbClr val="2D2D8A"/>
                </a:solidFill>
                <a:latin typeface="Arial" panose="020B0604020202020204" pitchFamily="34" charset="0"/>
                <a:cs typeface="Arial" panose="020B0604020202020204" pitchFamily="34" charset="0"/>
              </a:rPr>
              <a:t> </a:t>
            </a:r>
            <a:r>
              <a:rPr lang="bg-BG" sz="1200" dirty="0" err="1" smtClean="0">
                <a:solidFill>
                  <a:srgbClr val="2D2D8A"/>
                </a:solidFill>
                <a:latin typeface="Arial" panose="020B0604020202020204" pitchFamily="34" charset="0"/>
                <a:cs typeface="Arial" panose="020B0604020202020204" pitchFamily="34" charset="0"/>
              </a:rPr>
              <a:t>млн</a:t>
            </a:r>
            <a:r>
              <a:rPr lang="en-US" sz="1200" dirty="0" smtClean="0">
                <a:solidFill>
                  <a:srgbClr val="2D2D8A"/>
                </a:solidFill>
                <a:latin typeface="Arial" panose="020B0604020202020204" pitchFamily="34" charset="0"/>
                <a:cs typeface="Arial" panose="020B0604020202020204" pitchFamily="34" charset="0"/>
              </a:rPr>
              <a:t>.</a:t>
            </a:r>
            <a:r>
              <a:rPr lang="bg-BG" sz="1200" dirty="0" smtClean="0">
                <a:solidFill>
                  <a:srgbClr val="2D2D8A"/>
                </a:solidFill>
                <a:latin typeface="Arial" panose="020B0604020202020204" pitchFamily="34" charset="0"/>
                <a:cs typeface="Arial" panose="020B0604020202020204" pitchFamily="34" charset="0"/>
              </a:rPr>
              <a:t> лв. за ФИ</a:t>
            </a: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FF0000"/>
                </a:solidFill>
                <a:latin typeface="Arial" panose="020B0604020202020204" pitchFamily="34" charset="0"/>
                <a:cs typeface="Arial" panose="020B0604020202020204" pitchFamily="34" charset="0"/>
              </a:rPr>
              <a:t>договорени</a:t>
            </a:r>
            <a:r>
              <a:rPr lang="en-US" sz="1200" dirty="0" smtClean="0">
                <a:solidFill>
                  <a:srgbClr val="FF0000"/>
                </a:solidFill>
                <a:latin typeface="Arial" panose="020B0604020202020204" pitchFamily="34" charset="0"/>
                <a:cs typeface="Arial" panose="020B0604020202020204" pitchFamily="34" charset="0"/>
              </a:rPr>
              <a:t> </a:t>
            </a:r>
            <a:r>
              <a:rPr lang="bg-BG" sz="1200" dirty="0" smtClean="0">
                <a:solidFill>
                  <a:srgbClr val="FF0000"/>
                </a:solidFill>
                <a:latin typeface="Arial" panose="020B0604020202020204" pitchFamily="34" charset="0"/>
                <a:cs typeface="Arial" panose="020B0604020202020204" pitchFamily="34" charset="0"/>
              </a:rPr>
              <a:t>1</a:t>
            </a:r>
            <a:r>
              <a:rPr lang="en-US" sz="1200" dirty="0" smtClean="0">
                <a:solidFill>
                  <a:srgbClr val="FF0000"/>
                </a:solidFill>
                <a:latin typeface="Arial" panose="020B0604020202020204" pitchFamily="34" charset="0"/>
                <a:cs typeface="Arial" panose="020B0604020202020204" pitchFamily="34" charset="0"/>
              </a:rPr>
              <a:t>5,4</a:t>
            </a:r>
            <a:r>
              <a:rPr lang="bg-BG" sz="1200" dirty="0" smtClean="0">
                <a:solidFill>
                  <a:srgbClr val="FF0000"/>
                </a:solidFill>
                <a:latin typeface="Arial" panose="020B0604020202020204" pitchFamily="34" charset="0"/>
                <a:cs typeface="Arial" panose="020B0604020202020204" pitchFamily="34" charset="0"/>
              </a:rPr>
              <a:t> млн. лв. </a:t>
            </a:r>
            <a:r>
              <a:rPr lang="en-US" sz="1200" dirty="0" smtClean="0">
                <a:solidFill>
                  <a:srgbClr val="FF0000"/>
                </a:solidFill>
                <a:latin typeface="Arial" panose="020B0604020202020204" pitchFamily="34" charset="0"/>
                <a:cs typeface="Arial" panose="020B0604020202020204" pitchFamily="34" charset="0"/>
              </a:rPr>
              <a:t>(18%);</a:t>
            </a: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FF0000"/>
                </a:solidFill>
                <a:latin typeface="Arial" panose="020B0604020202020204" pitchFamily="34" charset="0"/>
                <a:cs typeface="Arial" panose="020B0604020202020204" pitchFamily="34" charset="0"/>
              </a:rPr>
              <a:t>разплатени</a:t>
            </a:r>
            <a:r>
              <a:rPr lang="en-US" sz="1200" dirty="0" smtClean="0">
                <a:solidFill>
                  <a:srgbClr val="FF0000"/>
                </a:solidFill>
                <a:latin typeface="Arial" panose="020B0604020202020204" pitchFamily="34" charset="0"/>
                <a:cs typeface="Arial" panose="020B0604020202020204" pitchFamily="34" charset="0"/>
              </a:rPr>
              <a:t>: 2,3 </a:t>
            </a:r>
            <a:r>
              <a:rPr lang="bg-BG" sz="1200" dirty="0" smtClean="0">
                <a:solidFill>
                  <a:srgbClr val="FF0000"/>
                </a:solidFill>
                <a:latin typeface="Arial" panose="020B0604020202020204" pitchFamily="34" charset="0"/>
                <a:cs typeface="Arial" panose="020B0604020202020204" pitchFamily="34" charset="0"/>
              </a:rPr>
              <a:t>млн. лв.</a:t>
            </a:r>
            <a:r>
              <a:rPr lang="en-US" sz="1200" dirty="0" smtClean="0">
                <a:solidFill>
                  <a:srgbClr val="FF0000"/>
                </a:solidFill>
                <a:latin typeface="Arial" panose="020B0604020202020204" pitchFamily="34" charset="0"/>
                <a:cs typeface="Arial" panose="020B0604020202020204" pitchFamily="34" charset="0"/>
              </a:rPr>
              <a:t> (0,02%)</a:t>
            </a:r>
            <a:endParaRPr lang="bg-BG" sz="1200" dirty="0" smtClean="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bg-BG" sz="1200" dirty="0" smtClean="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bg-BG" sz="1200" dirty="0" smtClean="0">
                <a:solidFill>
                  <a:srgbClr val="2D2D8A"/>
                </a:solidFill>
                <a:latin typeface="Arial" panose="020B0604020202020204" pitchFamily="34" charset="0"/>
                <a:cs typeface="Arial" panose="020B0604020202020204" pitchFamily="34" charset="0"/>
              </a:rPr>
              <a:t>Проблеми по време на изпълнението на ПО6</a:t>
            </a:r>
            <a:r>
              <a:rPr lang="en-US" sz="1200" dirty="0" smtClean="0">
                <a:solidFill>
                  <a:srgbClr val="2D2D8A"/>
                </a:solidFill>
                <a:latin typeface="Arial" panose="020B0604020202020204" pitchFamily="34" charset="0"/>
                <a:cs typeface="Arial" panose="020B0604020202020204" pitchFamily="34" charset="0"/>
              </a:rPr>
              <a:t>:</a:t>
            </a:r>
            <a:endParaRPr lang="bg-BG" sz="1200" dirty="0" smtClean="0">
              <a:solidFill>
                <a:srgbClr val="2D2D8A"/>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200" dirty="0" smtClean="0">
              <a:solidFill>
                <a:srgbClr val="2D2D8A"/>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en-US" sz="1200" dirty="0" smtClean="0">
                <a:solidFill>
                  <a:srgbClr val="2D2D8A"/>
                </a:solidFill>
                <a:latin typeface="Arial" panose="020B0604020202020204" pitchFamily="34" charset="0"/>
                <a:cs typeface="Arial" panose="020B0604020202020204" pitchFamily="34" charset="0"/>
              </a:rPr>
              <a:t>-   </a:t>
            </a:r>
            <a:r>
              <a:rPr lang="bg-BG" sz="1200" dirty="0" smtClean="0">
                <a:solidFill>
                  <a:srgbClr val="2D2D8A"/>
                </a:solidFill>
                <a:latin typeface="Arial" panose="020B0604020202020204" pitchFamily="34" charset="0"/>
                <a:cs typeface="Arial" panose="020B0604020202020204" pitchFamily="34" charset="0"/>
              </a:rPr>
              <a:t>Изчерпване на БФП за 17 проекта</a:t>
            </a:r>
            <a:r>
              <a:rPr lang="en-US" sz="1200" dirty="0" smtClean="0">
                <a:solidFill>
                  <a:srgbClr val="2D2D8A"/>
                </a:solidFill>
                <a:latin typeface="Arial" panose="020B0604020202020204" pitchFamily="34" charset="0"/>
                <a:cs typeface="Arial" panose="020B0604020202020204" pitchFamily="34" charset="0"/>
              </a:rPr>
              <a:t>;</a:t>
            </a:r>
          </a:p>
          <a:p>
            <a:pPr marL="214313" indent="-214313" defTabSz="685800" eaLnBrk="0" fontAlgn="base" hangingPunct="0">
              <a:spcBef>
                <a:spcPct val="0"/>
              </a:spcBef>
              <a:spcAft>
                <a:spcPct val="0"/>
              </a:spcAft>
              <a:buFontTx/>
              <a:buChar char="-"/>
              <a:defRPr/>
            </a:pPr>
            <a:r>
              <a:rPr lang="bg-BG" sz="1200" dirty="0" smtClean="0">
                <a:solidFill>
                  <a:srgbClr val="2D2D8A"/>
                </a:solidFill>
                <a:latin typeface="Arial" panose="020B0604020202020204" pitchFamily="34" charset="0"/>
                <a:cs typeface="Arial" panose="020B0604020202020204" pitchFamily="34" charset="0"/>
              </a:rPr>
              <a:t>Липса на интерес от крайните получатели за изпълнение на проекти изцяло с кредитен ресурс</a:t>
            </a:r>
            <a:r>
              <a:rPr lang="en-US" sz="1200" dirty="0" smtClean="0">
                <a:solidFill>
                  <a:srgbClr val="2D2D8A"/>
                </a:solidFill>
                <a:latin typeface="Arial" panose="020B0604020202020204" pitchFamily="34" charset="0"/>
                <a:cs typeface="Arial" panose="020B0604020202020204" pitchFamily="34" charset="0"/>
              </a:rPr>
              <a:t>;</a:t>
            </a:r>
          </a:p>
          <a:p>
            <a:pPr marL="214313" indent="-214313" defTabSz="685800" eaLnBrk="0" fontAlgn="base" hangingPunct="0">
              <a:spcBef>
                <a:spcPct val="0"/>
              </a:spcBef>
              <a:spcAft>
                <a:spcPct val="0"/>
              </a:spcAft>
              <a:buFontTx/>
              <a:buChar char="-"/>
              <a:defRPr/>
            </a:pPr>
            <a:r>
              <a:rPr lang="bg-BG" sz="1200" dirty="0" smtClean="0">
                <a:solidFill>
                  <a:srgbClr val="2D2D8A"/>
                </a:solidFill>
                <a:latin typeface="Arial" panose="020B0604020202020204" pitchFamily="34" charset="0"/>
                <a:cs typeface="Arial" panose="020B0604020202020204" pitchFamily="34" charset="0"/>
              </a:rPr>
              <a:t>Крайната дата на инвестиране наближава </a:t>
            </a:r>
            <a:r>
              <a:rPr lang="en-US" sz="1200" dirty="0" smtClean="0">
                <a:solidFill>
                  <a:srgbClr val="2D2D8A"/>
                </a:solidFill>
                <a:latin typeface="Arial" panose="020B0604020202020204" pitchFamily="34" charset="0"/>
                <a:cs typeface="Arial" panose="020B0604020202020204" pitchFamily="34" charset="0"/>
              </a:rPr>
              <a:t>(31.12.2023): </a:t>
            </a:r>
            <a:r>
              <a:rPr lang="bg-BG" sz="1200" dirty="0" smtClean="0">
                <a:solidFill>
                  <a:srgbClr val="2D2D8A"/>
                </a:solidFill>
                <a:latin typeface="Arial" panose="020B0604020202020204" pitchFamily="34" charset="0"/>
                <a:cs typeface="Arial" panose="020B0604020202020204" pitchFamily="34" charset="0"/>
              </a:rPr>
              <a:t>няма време за структуриране и изпълнение на допълнителни инвестиции</a:t>
            </a:r>
            <a:r>
              <a:rPr lang="en-US" sz="1200" dirty="0" smtClean="0">
                <a:solidFill>
                  <a:srgbClr val="2D2D8A"/>
                </a:solidFill>
                <a:latin typeface="Arial" panose="020B0604020202020204" pitchFamily="34" charset="0"/>
                <a:cs typeface="Arial" panose="020B0604020202020204" pitchFamily="34" charset="0"/>
              </a:rPr>
              <a:t>;</a:t>
            </a:r>
          </a:p>
          <a:p>
            <a:pPr marL="214313" indent="-214313" defTabSz="685800" eaLnBrk="0" fontAlgn="base" hangingPunct="0">
              <a:spcBef>
                <a:spcPct val="0"/>
              </a:spcBef>
              <a:spcAft>
                <a:spcPct val="0"/>
              </a:spcAft>
              <a:buFontTx/>
              <a:buChar char="-"/>
              <a:defRPr/>
            </a:pPr>
            <a:r>
              <a:rPr lang="bg-BG" sz="1200" dirty="0" smtClean="0">
                <a:solidFill>
                  <a:srgbClr val="2D2D8A"/>
                </a:solidFill>
                <a:latin typeface="Arial" panose="020B0604020202020204" pitchFamily="34" charset="0"/>
                <a:cs typeface="Arial" panose="020B0604020202020204" pitchFamily="34" charset="0"/>
              </a:rPr>
              <a:t>Разплащанията по ФИ се извършват винаги след частта от финансирането по БФП, която финансира дейностите по СМР;</a:t>
            </a:r>
            <a:endParaRPr lang="en-US" sz="1200" dirty="0" smtClean="0">
              <a:solidFill>
                <a:srgbClr val="2D2D8A"/>
              </a:solidFill>
              <a:latin typeface="Arial" panose="020B0604020202020204" pitchFamily="34" charset="0"/>
              <a:cs typeface="Arial" panose="020B0604020202020204" pitchFamily="34" charset="0"/>
            </a:endParaRPr>
          </a:p>
          <a:p>
            <a:pPr marL="214313" indent="-214313" defTabSz="685800" eaLnBrk="0" fontAlgn="base" hangingPunct="0">
              <a:spcBef>
                <a:spcPct val="0"/>
              </a:spcBef>
              <a:spcAft>
                <a:spcPct val="0"/>
              </a:spcAft>
              <a:buFontTx/>
              <a:buChar char="-"/>
              <a:defRPr/>
            </a:pPr>
            <a:r>
              <a:rPr lang="bg-BG" sz="1200" dirty="0" smtClean="0">
                <a:solidFill>
                  <a:srgbClr val="2D2D8A"/>
                </a:solidFill>
                <a:latin typeface="Arial" panose="020B0604020202020204" pitchFamily="34" charset="0"/>
                <a:cs typeface="Arial" panose="020B0604020202020204" pitchFamily="34" charset="0"/>
              </a:rPr>
              <a:t>Необходимост от индексация на ресурса във връзка с повишение на цените на строителните материали.</a:t>
            </a:r>
            <a:endParaRPr lang="en-US" sz="1200" dirty="0" smtClean="0">
              <a:solidFill>
                <a:srgbClr val="2D2D8A"/>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876038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685800" eaLnBrk="0" fontAlgn="base" hangingPunct="0">
              <a:spcBef>
                <a:spcPct val="0"/>
              </a:spcBef>
              <a:spcAft>
                <a:spcPct val="0"/>
              </a:spcAft>
              <a:defRPr/>
            </a:pPr>
            <a:r>
              <a:rPr lang="bg-BG" sz="1200" b="1" dirty="0" smtClean="0">
                <a:solidFill>
                  <a:srgbClr val="00B050"/>
                </a:solidFill>
                <a:latin typeface="Arial" panose="020B0604020202020204" pitchFamily="34" charset="0"/>
                <a:cs typeface="Arial" panose="020B0604020202020204" pitchFamily="34" charset="0"/>
              </a:rPr>
              <a:t>НАУЧЕНИ УРОЦИ ПРИ ИЗПЪЛНЕНИЕТО НА ФИ ПО ДВЕТЕ ПРИОРИТЕТНИ ОСИ</a:t>
            </a:r>
            <a:r>
              <a:rPr lang="en-US" sz="1200" b="1" dirty="0" smtClean="0">
                <a:solidFill>
                  <a:srgbClr val="00B050"/>
                </a:solidFill>
                <a:latin typeface="Arial" panose="020B0604020202020204" pitchFamily="34" charset="0"/>
                <a:cs typeface="Arial" panose="020B0604020202020204" pitchFamily="34" charset="0"/>
              </a:rPr>
              <a:t>:</a:t>
            </a:r>
            <a:endParaRPr lang="bg-BG" sz="1200" b="1" dirty="0" smtClean="0">
              <a:solidFill>
                <a:srgbClr val="00B05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200" b="1" dirty="0" smtClean="0">
              <a:solidFill>
                <a:srgbClr val="00B050"/>
              </a:solidFill>
              <a:latin typeface="Arial" panose="020B0604020202020204" pitchFamily="34" charset="0"/>
              <a:cs typeface="Arial" panose="020B0604020202020204" pitchFamily="34" charset="0"/>
            </a:endParaRP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Комбинацията на БФП с ФИ по 2 отделни операции се оказа предизвикателство;</a:t>
            </a: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Конкурентно финансиране от други финансиращи институции, вкл. налично безвъзмездни средства: насищане на пазара за ФИ;</a:t>
            </a: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COVID-19 повлия негативно върху прогнозите за инвестиране на публичните и частните инвеститори;</a:t>
            </a: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Комплексни проекти с няколко обекта и разнообразие от проектни дейности;</a:t>
            </a: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Сроковете за приключване на процедурите за възлагане на обществени поръчки и одобрение от НИНКН бяха надценени;</a:t>
            </a: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Липса на интерес към ФИ мерки за ЕЕ в ЕЖС и студентски общежития;</a:t>
            </a:r>
          </a:p>
          <a:p>
            <a:pPr marL="335756" indent="-271463" defTabSz="685800" eaLnBrk="0" fontAlgn="base" hangingPunct="0">
              <a:spcBef>
                <a:spcPct val="0"/>
              </a:spcBef>
              <a:spcAft>
                <a:spcPts val="450"/>
              </a:spcAft>
              <a:buFont typeface="Wingdings" panose="05000000000000000000" pitchFamily="2" charset="2"/>
              <a:buChar char="Ø"/>
              <a:defRPr/>
            </a:pPr>
            <a:r>
              <a:rPr lang="ru-RU" sz="1200" dirty="0" smtClean="0">
                <a:solidFill>
                  <a:srgbClr val="2D2D8A"/>
                </a:solidFill>
                <a:latin typeface="Arial" panose="020B0604020202020204" pitchFamily="34" charset="0"/>
                <a:cs typeface="Arial" panose="020B0604020202020204" pitchFamily="34" charset="0"/>
              </a:rPr>
              <a:t>Преразгледана предварителна оценка по ФИ въз основа на горното.</a:t>
            </a:r>
            <a:endParaRPr lang="bg-BG" sz="1200" dirty="0" smtClean="0">
              <a:solidFill>
                <a:srgbClr val="2D2D8A"/>
              </a:solidFill>
              <a:latin typeface="Arial" panose="020B0604020202020204" pitchFamily="34" charset="0"/>
              <a:cs typeface="Arial" panose="020B0604020202020204" pitchFamily="34" charset="0"/>
            </a:endParaRPr>
          </a:p>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976783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b="1" kern="1200" dirty="0" smtClean="0">
                <a:solidFill>
                  <a:schemeClr val="tx1"/>
                </a:solidFill>
                <a:effectLst/>
                <a:latin typeface="+mn-lt"/>
                <a:ea typeface="+mn-ea"/>
                <a:cs typeface="+mn-cs"/>
              </a:rPr>
              <a:t>Научени уроци за следващия програмен период</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Силни страни</a:t>
            </a:r>
            <a:r>
              <a:rPr lang="en-US" sz="1200" kern="1200" dirty="0" smtClean="0">
                <a:solidFill>
                  <a:schemeClr val="tx1"/>
                </a:solidFill>
                <a:effectLst/>
                <a:latin typeface="+mn-lt"/>
                <a:ea typeface="+mn-ea"/>
                <a:cs typeface="+mn-cs"/>
              </a:rPr>
              <a:t>:</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Предоставяне на финансиране при изгодни условия</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Търсене на съгласуваност със стратегическите насоки за градско развитие</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Натрупан опит в работата с местните власти</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Генериране на портфолио от проекти</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По-добро познаване на пазара и нуждите на крайните бенефициенти</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Слаби страни</a:t>
            </a:r>
            <a:r>
              <a:rPr lang="en-US" sz="1200" kern="1200" dirty="0" smtClean="0">
                <a:solidFill>
                  <a:schemeClr val="tx1"/>
                </a:solidFill>
                <a:effectLst/>
                <a:latin typeface="+mn-lt"/>
                <a:ea typeface="+mn-ea"/>
                <a:cs typeface="+mn-cs"/>
              </a:rPr>
              <a:t>:</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Липса на осведоменост за потенциала на ФИ сред заинтересованите страни</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Липса на разработени и готови за изпълнение проекти</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Конкуренция с традиционното публично финансиране и непоследователност в националната политика в тази област</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Трудни задължителни процедури за координация с националните органи</a:t>
            </a:r>
            <a:endParaRPr lang="bg-BG" sz="1200" kern="1200" dirty="0" smtClean="0">
              <a:solidFill>
                <a:schemeClr val="tx1"/>
              </a:solidFill>
              <a:effectLst/>
              <a:latin typeface="+mn-lt"/>
              <a:ea typeface="+mn-ea"/>
              <a:cs typeface="+mn-cs"/>
            </a:endParaRPr>
          </a:p>
          <a:p>
            <a:pPr lvl="0"/>
            <a:r>
              <a:rPr lang="ru-RU" sz="1200" kern="1200" dirty="0" smtClean="0">
                <a:solidFill>
                  <a:schemeClr val="tx1"/>
                </a:solidFill>
                <a:effectLst/>
                <a:latin typeface="+mn-lt"/>
                <a:ea typeface="+mn-ea"/>
                <a:cs typeface="+mn-cs"/>
              </a:rPr>
              <a:t>Трудности при определяне на приходите и разходите, изготвянето на необходимата документация, дълга процедура за одобрение, неясни правила</a:t>
            </a:r>
            <a:endParaRPr lang="bg-BG" sz="1200" kern="1200" dirty="0" smtClean="0">
              <a:solidFill>
                <a:schemeClr val="tx1"/>
              </a:solidFill>
              <a:effectLst/>
              <a:latin typeface="+mn-lt"/>
              <a:ea typeface="+mn-ea"/>
              <a:cs typeface="+mn-cs"/>
            </a:endParaRPr>
          </a:p>
          <a:p>
            <a:pPr marL="171450" indent="-171450" algn="just">
              <a:buFont typeface="Wingdings" panose="05000000000000000000" pitchFamily="2" charset="2"/>
              <a:buChar char="Ø"/>
            </a:pPr>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867747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167530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178290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27</a:t>
            </a:fld>
            <a:endParaRPr lang="en-US" dirty="0"/>
          </a:p>
        </p:txBody>
      </p:sp>
    </p:spTree>
    <p:extLst>
      <p:ext uri="{BB962C8B-B14F-4D97-AF65-F5344CB8AC3E}">
        <p14:creationId xmlns:p14="http://schemas.microsoft.com/office/powerpoint/2010/main" val="232482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260 договора по ПО</a:t>
            </a:r>
            <a:r>
              <a:rPr lang="en-US" sz="1200" dirty="0" smtClean="0">
                <a:solidFill>
                  <a:srgbClr val="002060"/>
                </a:solidFill>
                <a:latin typeface="Arial" panose="020B0604020202020204" pitchFamily="34" charset="0"/>
                <a:cs typeface="Arial" panose="020B0604020202020204" pitchFamily="34" charset="0"/>
              </a:rPr>
              <a:t> </a:t>
            </a:r>
            <a:r>
              <a:rPr lang="ru-RU" sz="1200" dirty="0" smtClean="0">
                <a:solidFill>
                  <a:srgbClr val="002060"/>
                </a:solidFill>
                <a:latin typeface="Arial" panose="020B0604020202020204" pitchFamily="34" charset="0"/>
                <a:cs typeface="Arial" panose="020B0604020202020204" pitchFamily="34" charset="0"/>
              </a:rPr>
              <a:t>1 „Устойчиво и интегрирано градско развитие“ с общ размер на предоставените средства БФП+ФИ – </a:t>
            </a:r>
            <a:r>
              <a:rPr lang="ru-RU" sz="1200" b="1" dirty="0" smtClean="0">
                <a:solidFill>
                  <a:srgbClr val="002060"/>
                </a:solidFill>
                <a:latin typeface="Arial" panose="020B0604020202020204" pitchFamily="34" charset="0"/>
                <a:cs typeface="Arial" panose="020B0604020202020204" pitchFamily="34" charset="0"/>
              </a:rPr>
              <a:t>1,54 млрд. лв. </a:t>
            </a:r>
            <a:r>
              <a:rPr lang="ru-RU" sz="1200" dirty="0" smtClean="0">
                <a:solidFill>
                  <a:srgbClr val="002060"/>
                </a:solidFill>
                <a:latin typeface="Arial" panose="020B0604020202020204" pitchFamily="34" charset="0"/>
                <a:cs typeface="Arial" panose="020B0604020202020204" pitchFamily="34" charset="0"/>
              </a:rPr>
              <a:t>(99,8% от бюджета на ПО1);</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220 договора по ПО 2 „Подкрепа за енергийна ефективност в опорни центрове в периферните райони“ с общ размер на БФП </a:t>
            </a:r>
            <a:r>
              <a:rPr lang="ru-RU" sz="1200" b="1" dirty="0" smtClean="0">
                <a:solidFill>
                  <a:srgbClr val="002060"/>
                </a:solidFill>
                <a:latin typeface="Arial" panose="020B0604020202020204" pitchFamily="34" charset="0"/>
                <a:cs typeface="Arial" panose="020B0604020202020204" pitchFamily="34" charset="0"/>
              </a:rPr>
              <a:t>203,9 млн. лв. </a:t>
            </a:r>
            <a:r>
              <a:rPr lang="ru-RU" sz="1200" dirty="0" smtClean="0">
                <a:solidFill>
                  <a:srgbClr val="002060"/>
                </a:solidFill>
                <a:latin typeface="Arial" panose="020B0604020202020204" pitchFamily="34" charset="0"/>
                <a:cs typeface="Arial" panose="020B0604020202020204" pitchFamily="34" charset="0"/>
              </a:rPr>
              <a:t>(94%);</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68 договора по ПО 3 „Регионална образователна инфраструктура“ с общ размер на БФП </a:t>
            </a:r>
            <a:r>
              <a:rPr lang="ru-RU" sz="1200" b="1" dirty="0" smtClean="0">
                <a:solidFill>
                  <a:srgbClr val="002060"/>
                </a:solidFill>
                <a:latin typeface="Arial" panose="020B0604020202020204" pitchFamily="34" charset="0"/>
                <a:cs typeface="Arial" panose="020B0604020202020204" pitchFamily="34" charset="0"/>
              </a:rPr>
              <a:t>219,2 млн. лв. </a:t>
            </a:r>
            <a:r>
              <a:rPr lang="ru-RU" sz="1200" dirty="0" smtClean="0">
                <a:solidFill>
                  <a:srgbClr val="002060"/>
                </a:solidFill>
                <a:latin typeface="Arial" panose="020B0604020202020204" pitchFamily="34" charset="0"/>
                <a:cs typeface="Arial" panose="020B0604020202020204" pitchFamily="34" charset="0"/>
              </a:rPr>
              <a:t>(95,5%);</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3 договора по ПО 4 „Регионална здравна инфраструктура“ с общ размер на БФП </a:t>
            </a:r>
            <a:r>
              <a:rPr lang="ru-RU" sz="1200" b="1" dirty="0" smtClean="0">
                <a:solidFill>
                  <a:srgbClr val="002060"/>
                </a:solidFill>
                <a:latin typeface="Arial" panose="020B0604020202020204" pitchFamily="34" charset="0"/>
                <a:cs typeface="Arial" panose="020B0604020202020204" pitchFamily="34" charset="0"/>
              </a:rPr>
              <a:t>223,9 млн. лв. </a:t>
            </a:r>
            <a:r>
              <a:rPr lang="ru-RU" sz="1200" dirty="0" smtClean="0">
                <a:solidFill>
                  <a:srgbClr val="002060"/>
                </a:solidFill>
                <a:latin typeface="Arial" panose="020B0604020202020204" pitchFamily="34" charset="0"/>
                <a:cs typeface="Arial" panose="020B0604020202020204" pitchFamily="34" charset="0"/>
              </a:rPr>
              <a:t>(100%);</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83 договора по ПО</a:t>
            </a:r>
            <a:r>
              <a:rPr lang="en-US" sz="1200" dirty="0" smtClean="0">
                <a:solidFill>
                  <a:srgbClr val="002060"/>
                </a:solidFill>
                <a:latin typeface="Arial" panose="020B0604020202020204" pitchFamily="34" charset="0"/>
                <a:cs typeface="Arial" panose="020B0604020202020204" pitchFamily="34" charset="0"/>
              </a:rPr>
              <a:t> </a:t>
            </a:r>
            <a:r>
              <a:rPr lang="ru-RU" sz="1200" dirty="0" smtClean="0">
                <a:solidFill>
                  <a:srgbClr val="002060"/>
                </a:solidFill>
                <a:latin typeface="Arial" panose="020B0604020202020204" pitchFamily="34" charset="0"/>
                <a:cs typeface="Arial" panose="020B0604020202020204" pitchFamily="34" charset="0"/>
              </a:rPr>
              <a:t>5 „Регионална социална инфраструктура“ с общ размер на БФП </a:t>
            </a:r>
            <a:r>
              <a:rPr lang="ru-RU" sz="1200" b="1" dirty="0" smtClean="0">
                <a:solidFill>
                  <a:srgbClr val="002060"/>
                </a:solidFill>
                <a:latin typeface="Arial" panose="020B0604020202020204" pitchFamily="34" charset="0"/>
                <a:cs typeface="Arial" panose="020B0604020202020204" pitchFamily="34" charset="0"/>
              </a:rPr>
              <a:t>78 млн. лв. </a:t>
            </a:r>
            <a:r>
              <a:rPr lang="ru-RU" sz="1200" dirty="0" smtClean="0">
                <a:solidFill>
                  <a:srgbClr val="002060"/>
                </a:solidFill>
                <a:latin typeface="Arial" panose="020B0604020202020204" pitchFamily="34" charset="0"/>
                <a:cs typeface="Arial" panose="020B0604020202020204" pitchFamily="34" charset="0"/>
              </a:rPr>
              <a:t>(92,8%);</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17 договора по ПО</a:t>
            </a:r>
            <a:r>
              <a:rPr lang="en-US" sz="1200" dirty="0" smtClean="0">
                <a:solidFill>
                  <a:srgbClr val="002060"/>
                </a:solidFill>
                <a:latin typeface="Arial" panose="020B0604020202020204" pitchFamily="34" charset="0"/>
                <a:cs typeface="Arial" panose="020B0604020202020204" pitchFamily="34" charset="0"/>
              </a:rPr>
              <a:t> </a:t>
            </a:r>
            <a:r>
              <a:rPr lang="ru-RU" sz="1200" dirty="0" smtClean="0">
                <a:solidFill>
                  <a:srgbClr val="002060"/>
                </a:solidFill>
                <a:latin typeface="Arial" panose="020B0604020202020204" pitchFamily="34" charset="0"/>
                <a:cs typeface="Arial" panose="020B0604020202020204" pitchFamily="34" charset="0"/>
              </a:rPr>
              <a:t>6 „Регионален туризъм“ с общ размер на БФП – </a:t>
            </a:r>
            <a:r>
              <a:rPr lang="ru-RU" sz="1200" b="1" dirty="0" smtClean="0">
                <a:solidFill>
                  <a:srgbClr val="002060"/>
                </a:solidFill>
                <a:latin typeface="Arial" panose="020B0604020202020204" pitchFamily="34" charset="0"/>
                <a:cs typeface="Arial" panose="020B0604020202020204" pitchFamily="34" charset="0"/>
              </a:rPr>
              <a:t>98 млн. лв. </a:t>
            </a:r>
            <a:r>
              <a:rPr lang="ru-RU" sz="1200" dirty="0" smtClean="0">
                <a:solidFill>
                  <a:srgbClr val="002060"/>
                </a:solidFill>
                <a:latin typeface="Arial" panose="020B0604020202020204" pitchFamily="34" charset="0"/>
                <a:cs typeface="Arial" panose="020B0604020202020204" pitchFamily="34" charset="0"/>
              </a:rPr>
              <a:t>Сключено финансово споразумение с Фонд на фондовете на стойност 98,5 млн. лв. (99,7% от бюджета на</a:t>
            </a:r>
            <a:r>
              <a:rPr lang="en-US" sz="1200" dirty="0" smtClean="0">
                <a:solidFill>
                  <a:srgbClr val="002060"/>
                </a:solidFill>
                <a:latin typeface="Arial" panose="020B0604020202020204" pitchFamily="34" charset="0"/>
                <a:cs typeface="Arial" panose="020B0604020202020204" pitchFamily="34" charset="0"/>
              </a:rPr>
              <a:t> </a:t>
            </a:r>
            <a:r>
              <a:rPr lang="bg-BG" sz="1200" dirty="0" smtClean="0">
                <a:solidFill>
                  <a:srgbClr val="002060"/>
                </a:solidFill>
                <a:latin typeface="Arial" panose="020B0604020202020204" pitchFamily="34" charset="0"/>
                <a:cs typeface="Arial" panose="020B0604020202020204" pitchFamily="34" charset="0"/>
              </a:rPr>
              <a:t>ПО</a:t>
            </a:r>
            <a:r>
              <a:rPr lang="ru-RU" sz="1200" dirty="0" smtClean="0">
                <a:solidFill>
                  <a:srgbClr val="002060"/>
                </a:solidFill>
                <a:latin typeface="Arial" panose="020B0604020202020204" pitchFamily="34" charset="0"/>
                <a:cs typeface="Arial" panose="020B0604020202020204" pitchFamily="34" charset="0"/>
              </a:rPr>
              <a:t> 6);</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36 договора по ПО 7 „Регионална пътна инфраструктура“ с общ размер на БФП </a:t>
            </a:r>
            <a:r>
              <a:rPr lang="ru-RU" sz="1200" b="1" dirty="0" smtClean="0">
                <a:solidFill>
                  <a:srgbClr val="002060"/>
                </a:solidFill>
                <a:latin typeface="Arial" panose="020B0604020202020204" pitchFamily="34" charset="0"/>
                <a:cs typeface="Arial" panose="020B0604020202020204" pitchFamily="34" charset="0"/>
              </a:rPr>
              <a:t>405 млн. лв. </a:t>
            </a:r>
            <a:r>
              <a:rPr lang="ru-RU" sz="1200" dirty="0" smtClean="0">
                <a:solidFill>
                  <a:srgbClr val="002060"/>
                </a:solidFill>
                <a:latin typeface="Arial" panose="020B0604020202020204" pitchFamily="34" charset="0"/>
                <a:cs typeface="Arial" panose="020B0604020202020204" pitchFamily="34" charset="0"/>
              </a:rPr>
              <a:t>(95,9%);</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73 договора по ПО 8 „Техническа помощ“ с общ размер на БФП </a:t>
            </a:r>
            <a:r>
              <a:rPr lang="ru-RU" sz="1200" b="1" dirty="0" smtClean="0">
                <a:solidFill>
                  <a:srgbClr val="002060"/>
                </a:solidFill>
                <a:latin typeface="Arial" panose="020B0604020202020204" pitchFamily="34" charset="0"/>
                <a:cs typeface="Arial" panose="020B0604020202020204" pitchFamily="34" charset="0"/>
              </a:rPr>
              <a:t>94,9 млн. лв. </a:t>
            </a:r>
            <a:r>
              <a:rPr lang="ru-RU" sz="1200" dirty="0" smtClean="0">
                <a:solidFill>
                  <a:srgbClr val="002060"/>
                </a:solidFill>
                <a:latin typeface="Arial" panose="020B0604020202020204" pitchFamily="34" charset="0"/>
                <a:cs typeface="Arial" panose="020B0604020202020204" pitchFamily="34" charset="0"/>
              </a:rPr>
              <a:t>(92,6%);</a:t>
            </a:r>
          </a:p>
          <a:p>
            <a:pPr marL="0" indent="0" algn="just">
              <a:buFont typeface="Arial" panose="020B0604020202020204" pitchFamily="34" charset="0"/>
              <a:buNone/>
            </a:pPr>
            <a:endParaRPr lang="bg-B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2458778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bg-BG" sz="1200" kern="1200" dirty="0" smtClean="0">
                <a:solidFill>
                  <a:schemeClr val="tx1"/>
                </a:solidFill>
                <a:effectLst/>
                <a:latin typeface="+mn-lt"/>
                <a:ea typeface="+mn-ea"/>
                <a:cs typeface="+mn-cs"/>
              </a:rPr>
              <a:t>През 2021 г. по ОПРР по </a:t>
            </a:r>
            <a:r>
              <a:rPr lang="bg-BG" sz="1200" kern="1200" dirty="0" err="1" smtClean="0">
                <a:solidFill>
                  <a:schemeClr val="tx1"/>
                </a:solidFill>
                <a:effectLst/>
                <a:latin typeface="+mn-lt"/>
                <a:ea typeface="+mn-ea"/>
                <a:cs typeface="+mn-cs"/>
              </a:rPr>
              <a:t>ПО</a:t>
            </a:r>
            <a:r>
              <a:rPr lang="bg-BG" sz="1200" kern="1200" dirty="0" smtClean="0">
                <a:solidFill>
                  <a:schemeClr val="tx1"/>
                </a:solidFill>
                <a:effectLst/>
                <a:latin typeface="+mn-lt"/>
                <a:ea typeface="+mn-ea"/>
                <a:cs typeface="+mn-cs"/>
              </a:rPr>
              <a:t> 9 „Подкрепа за здравната система за справяне с кризи“ е публикувана процедура BG16RFOP001-9.001 „Мерки за справяне с пандемията“ с бюджет от 129,3 млн. лв. (100% БФП).</a:t>
            </a:r>
          </a:p>
          <a:p>
            <a:pPr lvl="0"/>
            <a:r>
              <a:rPr lang="bg-BG" sz="1200" kern="1200" dirty="0" err="1" smtClean="0">
                <a:solidFill>
                  <a:schemeClr val="tx1"/>
                </a:solidFill>
                <a:effectLst/>
                <a:latin typeface="+mn-lt"/>
                <a:ea typeface="+mn-ea"/>
                <a:cs typeface="+mn-cs"/>
              </a:rPr>
              <a:t>Kонкретен</a:t>
            </a:r>
            <a:r>
              <a:rPr lang="bg-BG" sz="1200" kern="1200" dirty="0" smtClean="0">
                <a:solidFill>
                  <a:schemeClr val="tx1"/>
                </a:solidFill>
                <a:effectLst/>
                <a:latin typeface="+mn-lt"/>
                <a:ea typeface="+mn-ea"/>
                <a:cs typeface="+mn-cs"/>
              </a:rPr>
              <a:t> бенефициент - Министерство на здравеопазването</a:t>
            </a:r>
          </a:p>
          <a:p>
            <a:pPr lvl="0"/>
            <a:r>
              <a:rPr lang="bg-BG" sz="1200" kern="1200" dirty="0" smtClean="0">
                <a:solidFill>
                  <a:schemeClr val="tx1"/>
                </a:solidFill>
                <a:effectLst/>
                <a:latin typeface="+mn-lt"/>
                <a:ea typeface="+mn-ea"/>
                <a:cs typeface="+mn-cs"/>
              </a:rPr>
              <a:t>Цел на процедурата: Укрепване капацитета на здравната система и създаване подкрепяща среда за устойчив национален отговор на COVID-19, чрез осигуряване на достъп до своевременна диагностика и качествено лечение, както и други дейности в подкрепа на инвестиции в продукти и услуги за здравно обслужване и мерки за опазване на здравето и безопасността на населението;</a:t>
            </a:r>
          </a:p>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4228254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buClrTx/>
              <a:buNone/>
            </a:pPr>
            <a:r>
              <a:rPr lang="bg-BG" sz="1200" dirty="0" smtClean="0">
                <a:solidFill>
                  <a:srgbClr val="002060"/>
                </a:solidFill>
                <a:latin typeface="Arial" panose="020B0604020202020204" pitchFamily="34" charset="0"/>
                <a:cs typeface="Arial" panose="020B0604020202020204" pitchFamily="34" charset="0"/>
              </a:rPr>
              <a:t>П</a:t>
            </a:r>
            <a:r>
              <a:rPr lang="ru-RU" sz="1200" dirty="0" smtClean="0">
                <a:solidFill>
                  <a:srgbClr val="002060"/>
                </a:solidFill>
                <a:latin typeface="Arial" panose="020B0604020202020204" pitchFamily="34" charset="0"/>
                <a:cs typeface="Arial" panose="020B0604020202020204" pitchFamily="34" charset="0"/>
              </a:rPr>
              <a:t>редприемане на подход по удължаване продължителността на изпълнението над максимално допустимата за 3 договора по процедура за предоставяне на безвъзмездна финансова помощ BG16RFOP001-6.002 „Развитие на туристически атракции“:</a:t>
            </a:r>
          </a:p>
          <a:p>
            <a:pPr algn="just">
              <a:buClrTx/>
              <a:buFont typeface="Wingdings" panose="05000000000000000000" pitchFamily="2" charset="2"/>
              <a:buChar char="Ø"/>
            </a:pPr>
            <a:r>
              <a:rPr lang="bg-BG" sz="1200" dirty="0" smtClean="0">
                <a:solidFill>
                  <a:srgbClr val="002060"/>
                </a:solidFill>
                <a:latin typeface="Arial" panose="020B0604020202020204" pitchFamily="34" charset="0"/>
                <a:cs typeface="Arial" panose="020B0604020202020204" pitchFamily="34" charset="0"/>
              </a:rPr>
              <a:t>Проект BG16RFOP001-6.002-0008 „</a:t>
            </a:r>
            <a:r>
              <a:rPr lang="ru-RU" sz="1200" dirty="0" smtClean="0">
                <a:solidFill>
                  <a:srgbClr val="002060"/>
                </a:solidFill>
                <a:latin typeface="Arial" panose="020B0604020202020204" pitchFamily="34" charset="0"/>
                <a:cs typeface="Arial" panose="020B0604020202020204" pitchFamily="34" charset="0"/>
              </a:rPr>
              <a:t>РЕМО </a:t>
            </a:r>
            <a:r>
              <a:rPr lang="bg-BG" sz="1200" dirty="0" smtClean="0">
                <a:solidFill>
                  <a:srgbClr val="002060"/>
                </a:solidFill>
                <a:latin typeface="Arial" panose="020B0604020202020204" pitchFamily="34" charset="0"/>
                <a:cs typeface="Arial" panose="020B0604020202020204" pitchFamily="34" charset="0"/>
              </a:rPr>
              <a:t>„</a:t>
            </a:r>
            <a:r>
              <a:rPr lang="ru-RU" sz="1200" dirty="0" smtClean="0">
                <a:solidFill>
                  <a:srgbClr val="002060"/>
                </a:solidFill>
                <a:latin typeface="Arial" panose="020B0604020202020204" pitchFamily="34" charset="0"/>
                <a:cs typeface="Arial" panose="020B0604020202020204" pitchFamily="34" charset="0"/>
              </a:rPr>
              <a:t>ЕТЪР</a:t>
            </a:r>
            <a:r>
              <a:rPr lang="bg-BG" sz="1200" dirty="0" smtClean="0">
                <a:solidFill>
                  <a:srgbClr val="002060"/>
                </a:solidFill>
                <a:latin typeface="Arial" panose="020B0604020202020204" pitchFamily="34" charset="0"/>
                <a:cs typeface="Arial" panose="020B0604020202020204" pitchFamily="34" charset="0"/>
              </a:rPr>
              <a:t>“</a:t>
            </a:r>
            <a:r>
              <a:rPr lang="ru-RU" sz="1200" dirty="0" smtClean="0">
                <a:solidFill>
                  <a:srgbClr val="002060"/>
                </a:solidFill>
                <a:latin typeface="Arial" panose="020B0604020202020204" pitchFamily="34" charset="0"/>
                <a:cs typeface="Arial" panose="020B0604020202020204" pitchFamily="34" charset="0"/>
              </a:rPr>
              <a:t> - МУЗЕЙ ЗА КРЕАТИВЕН КУЛТУРЕН ТУРИЗЪМ</a:t>
            </a:r>
            <a:r>
              <a:rPr lang="bg-BG" sz="1200" dirty="0" smtClean="0">
                <a:solidFill>
                  <a:srgbClr val="002060"/>
                </a:solidFill>
                <a:latin typeface="Arial" panose="020B0604020202020204" pitchFamily="34" charset="0"/>
                <a:cs typeface="Arial" panose="020B0604020202020204" pitchFamily="34" charset="0"/>
              </a:rPr>
              <a:t>“</a:t>
            </a:r>
            <a:r>
              <a:rPr lang="en-US" sz="1200" dirty="0" smtClean="0">
                <a:solidFill>
                  <a:srgbClr val="002060"/>
                </a:solidFill>
                <a:latin typeface="Arial" panose="020B0604020202020204" pitchFamily="34" charset="0"/>
                <a:cs typeface="Arial" panose="020B0604020202020204" pitchFamily="34" charset="0"/>
              </a:rPr>
              <a:t>, </a:t>
            </a:r>
            <a:r>
              <a:rPr lang="bg-BG" sz="1200" dirty="0" smtClean="0">
                <a:solidFill>
                  <a:srgbClr val="002060"/>
                </a:solidFill>
                <a:latin typeface="Arial" panose="020B0604020202020204" pitchFamily="34" charset="0"/>
                <a:cs typeface="Arial" panose="020B0604020202020204" pitchFamily="34" charset="0"/>
              </a:rPr>
              <a:t>община Габрово</a:t>
            </a:r>
            <a:r>
              <a:rPr lang="en-US" sz="1200" dirty="0" smtClean="0">
                <a:solidFill>
                  <a:srgbClr val="002060"/>
                </a:solidFill>
                <a:latin typeface="Arial" panose="020B0604020202020204" pitchFamily="34" charset="0"/>
                <a:cs typeface="Arial" panose="020B0604020202020204" pitchFamily="34" charset="0"/>
              </a:rPr>
              <a:t>, </a:t>
            </a:r>
            <a:r>
              <a:rPr lang="bg-BG" sz="1200" dirty="0" smtClean="0">
                <a:solidFill>
                  <a:srgbClr val="002060"/>
                </a:solidFill>
                <a:latin typeface="Arial" panose="020B0604020202020204" pitchFamily="34" charset="0"/>
                <a:cs typeface="Arial" panose="020B0604020202020204" pitchFamily="34" charset="0"/>
              </a:rPr>
              <a:t>с продължителност 24 месеца </a:t>
            </a:r>
            <a:r>
              <a:rPr lang="ru-RU" sz="1200" dirty="0" smtClean="0">
                <a:solidFill>
                  <a:srgbClr val="002060"/>
                </a:solidFill>
                <a:latin typeface="Arial" panose="020B0604020202020204" pitchFamily="34" charset="0"/>
                <a:cs typeface="Arial" panose="020B0604020202020204" pitchFamily="34" charset="0"/>
              </a:rPr>
              <a:t>е удължен до 17.12.2022 г.  (общо 30 месеца)</a:t>
            </a:r>
            <a:r>
              <a:rPr lang="en-US" sz="1200" dirty="0" smtClean="0">
                <a:solidFill>
                  <a:srgbClr val="002060"/>
                </a:solidFill>
                <a:latin typeface="Arial" panose="020B0604020202020204" pitchFamily="34" charset="0"/>
                <a:cs typeface="Arial" panose="020B0604020202020204" pitchFamily="34" charset="0"/>
              </a:rPr>
              <a:t>, </a:t>
            </a:r>
            <a:r>
              <a:rPr lang="bg-BG" sz="1200" dirty="0" smtClean="0">
                <a:solidFill>
                  <a:srgbClr val="002060"/>
                </a:solidFill>
                <a:latin typeface="Arial" panose="020B0604020202020204" pitchFamily="34" charset="0"/>
                <a:cs typeface="Arial" panose="020B0604020202020204" pitchFamily="34" charset="0"/>
              </a:rPr>
              <a:t>обща </a:t>
            </a:r>
            <a:r>
              <a:rPr lang="ru-RU" sz="1200" dirty="0" smtClean="0">
                <a:solidFill>
                  <a:srgbClr val="002060"/>
                </a:solidFill>
                <a:latin typeface="Arial" panose="020B0604020202020204" pitchFamily="34" charset="0"/>
                <a:cs typeface="Arial" panose="020B0604020202020204" pitchFamily="34" charset="0"/>
              </a:rPr>
              <a:t>стойност 6 679 150,00 лв.;</a:t>
            </a:r>
            <a:endParaRPr lang="en-US" sz="1200" dirty="0" smtClean="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Проект BG16RFOP001-6.002-0009 „РИМ-ГАБРОВО - ПОЗНАНИЕ, УЧАСТИЕ, ПРЕЖИВЯВАНЕ</a:t>
            </a:r>
            <a:r>
              <a:rPr lang="bg-BG" sz="1200" dirty="0" smtClean="0">
                <a:solidFill>
                  <a:srgbClr val="002060"/>
                </a:solidFill>
                <a:latin typeface="Arial" panose="020B0604020202020204" pitchFamily="34" charset="0"/>
                <a:cs typeface="Arial" panose="020B0604020202020204" pitchFamily="34" charset="0"/>
              </a:rPr>
              <a:t>“</a:t>
            </a:r>
            <a:r>
              <a:rPr lang="ru-RU" sz="1200" dirty="0" smtClean="0">
                <a:solidFill>
                  <a:srgbClr val="002060"/>
                </a:solidFill>
                <a:latin typeface="Arial" panose="020B0604020202020204" pitchFamily="34" charset="0"/>
                <a:cs typeface="Arial" panose="020B0604020202020204" pitchFamily="34" charset="0"/>
              </a:rPr>
              <a:t> </a:t>
            </a:r>
            <a:r>
              <a:rPr lang="bg-BG" sz="1200" dirty="0" smtClean="0">
                <a:solidFill>
                  <a:srgbClr val="002060"/>
                </a:solidFill>
                <a:latin typeface="Arial" panose="020B0604020202020204" pitchFamily="34" charset="0"/>
                <a:cs typeface="Arial" panose="020B0604020202020204" pitchFamily="34" charset="0"/>
              </a:rPr>
              <a:t>на община Габрово с продължителност 24 месеца </a:t>
            </a:r>
            <a:r>
              <a:rPr lang="ru-RU" sz="1200" dirty="0" smtClean="0">
                <a:solidFill>
                  <a:srgbClr val="002060"/>
                </a:solidFill>
                <a:latin typeface="Arial" panose="020B0604020202020204" pitchFamily="34" charset="0"/>
                <a:cs typeface="Arial" panose="020B0604020202020204" pitchFamily="34" charset="0"/>
              </a:rPr>
              <a:t>е удължен до 17.12.2022 г.  (общо 30 месеца), обща стойност 1 365 008,40 лв.;</a:t>
            </a:r>
          </a:p>
          <a:p>
            <a:pPr algn="just">
              <a:buClrTx/>
              <a:buFont typeface="Wingdings" panose="05000000000000000000" pitchFamily="2" charset="2"/>
              <a:buChar char="Ø"/>
            </a:pPr>
            <a:r>
              <a:rPr lang="ru-RU" sz="1200" dirty="0" smtClean="0">
                <a:solidFill>
                  <a:srgbClr val="002060"/>
                </a:solidFill>
                <a:latin typeface="Arial" panose="020B0604020202020204" pitchFamily="34" charset="0"/>
                <a:cs typeface="Arial" panose="020B0604020202020204" pitchFamily="34" charset="0"/>
              </a:rPr>
              <a:t>Проект BG16RFOP001-6.002-0006 „Устойчиво развитие на археологически обект - антична вила Армира край Ивайловград“ на община Ивайловград с </a:t>
            </a:r>
            <a:r>
              <a:rPr lang="bg-BG" sz="1200" dirty="0" smtClean="0">
                <a:solidFill>
                  <a:srgbClr val="002060"/>
                </a:solidFill>
                <a:latin typeface="Arial" panose="020B0604020202020204" pitchFamily="34" charset="0"/>
                <a:cs typeface="Arial" panose="020B0604020202020204" pitchFamily="34" charset="0"/>
              </a:rPr>
              <a:t>продължителност 24 месеца </a:t>
            </a:r>
            <a:r>
              <a:rPr lang="ru-RU" sz="1200" dirty="0" smtClean="0">
                <a:solidFill>
                  <a:srgbClr val="002060"/>
                </a:solidFill>
                <a:latin typeface="Arial" panose="020B0604020202020204" pitchFamily="34" charset="0"/>
                <a:cs typeface="Arial" panose="020B0604020202020204" pitchFamily="34" charset="0"/>
              </a:rPr>
              <a:t>е удължен до 19.06.2023 г. (общо 41 месеца), обща стойност 7 007 621,11 лв.</a:t>
            </a:r>
          </a:p>
          <a:p>
            <a:pPr marL="0" indent="0" algn="just">
              <a:buFont typeface="Arial" panose="020B0604020202020204" pitchFamily="34" charset="0"/>
              <a:buNone/>
            </a:pPr>
            <a:endParaRPr lang="bg-BG"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2054102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 </a:t>
            </a:r>
          </a:p>
          <a:p>
            <a:r>
              <a:rPr lang="bg-BG" sz="1200" b="1" kern="1200" dirty="0" smtClean="0">
                <a:solidFill>
                  <a:schemeClr val="tx1"/>
                </a:solidFill>
                <a:effectLst/>
                <a:latin typeface="+mn-lt"/>
                <a:ea typeface="+mn-ea"/>
                <a:cs typeface="+mn-cs"/>
              </a:rPr>
              <a:t>Често срещани нередности:</a:t>
            </a:r>
            <a:endParaRPr lang="bg-BG" sz="1200" kern="1200" dirty="0" smtClean="0">
              <a:solidFill>
                <a:schemeClr val="tx1"/>
              </a:solidFill>
              <a:effectLst/>
              <a:latin typeface="+mn-lt"/>
              <a:ea typeface="+mn-ea"/>
              <a:cs typeface="+mn-cs"/>
            </a:endParaRPr>
          </a:p>
          <a:p>
            <a:pPr marL="171450" indent="-171450">
              <a:buFontTx/>
              <a:buChar char="-"/>
            </a:pPr>
            <a:r>
              <a:rPr lang="bg-BG" sz="1200" kern="1200" dirty="0" smtClean="0">
                <a:solidFill>
                  <a:schemeClr val="tx1"/>
                </a:solidFill>
                <a:effectLst/>
                <a:latin typeface="+mn-lt"/>
                <a:ea typeface="+mn-ea"/>
                <a:cs typeface="+mn-cs"/>
              </a:rPr>
              <a:t>Определяне на ограничителни условия в документацията – както по отношение на изискванията за годност, така и по отношение на критериите за подбор за икономическо и финансово състояние и технически и професионални способности. </a:t>
            </a:r>
          </a:p>
          <a:p>
            <a:pPr marL="171450" indent="-171450">
              <a:buFontTx/>
              <a:buChar char="-"/>
            </a:pPr>
            <a:r>
              <a:rPr lang="bg-BG" sz="1200" kern="1200" dirty="0" smtClean="0">
                <a:solidFill>
                  <a:schemeClr val="tx1"/>
                </a:solidFill>
                <a:effectLst/>
                <a:latin typeface="+mn-lt"/>
                <a:ea typeface="+mn-ea"/>
                <a:cs typeface="+mn-cs"/>
              </a:rPr>
              <a:t>Определяне на незаконосъобразна методика за комплексна оценка, съдържащи субективни показатели и/или оценка на пълнотата и начинът на представяне на информацията в документите - като оценъчни критерии са използвани понятия, за които липсват дефиниции или дадените от възложителя определения не дават указания за съдържанието на техническите предложения и реда за оценка.</a:t>
            </a:r>
          </a:p>
          <a:p>
            <a:pPr marL="171450" indent="-171450">
              <a:buFontTx/>
              <a:buChar char="-"/>
            </a:pPr>
            <a:r>
              <a:rPr lang="bg-BG" sz="1200" kern="1200" dirty="0" smtClean="0">
                <a:solidFill>
                  <a:schemeClr val="tx1"/>
                </a:solidFill>
                <a:effectLst/>
                <a:latin typeface="+mn-lt"/>
                <a:ea typeface="+mn-ea"/>
                <a:cs typeface="+mn-cs"/>
              </a:rPr>
              <a:t>Незаконосъобразно избран и/или отстранен участник – случаи при които представеното предложение на избрания изпълнител не отговаря на изискванията на техническата спецификация или други условия, поставени от възложителя / предложението на отстранения участник отговаря на изискванията на възложителя.</a:t>
            </a:r>
          </a:p>
          <a:p>
            <a:pPr marL="0" indent="0">
              <a:buFontTx/>
              <a:buNone/>
            </a:pPr>
            <a:r>
              <a:rPr lang="bg-BG" sz="1200" kern="120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 Н</a:t>
            </a:r>
            <a:r>
              <a:rPr lang="ru-RU" sz="1200" kern="1200" dirty="0" smtClean="0">
                <a:solidFill>
                  <a:schemeClr val="tx1"/>
                </a:solidFill>
                <a:effectLst/>
                <a:latin typeface="+mn-lt"/>
                <a:ea typeface="+mn-ea"/>
                <a:cs typeface="+mn-cs"/>
              </a:rPr>
              <a:t>езаконосъобразно изменение на договора за обществена поръчка – случаи на неспазване условията на договора. По този начин допуснатото изменение е довело до ползи за изпълнителя, които не са били известни на</a:t>
            </a:r>
            <a:r>
              <a:rPr lang="ru-RU" sz="1200" kern="1200" baseline="0" dirty="0" smtClean="0">
                <a:solidFill>
                  <a:schemeClr val="tx1"/>
                </a:solidFill>
                <a:effectLst/>
                <a:latin typeface="+mn-lt"/>
                <a:ea typeface="+mn-ea"/>
                <a:cs typeface="+mn-cs"/>
              </a:rPr>
              <a:t> о</a:t>
            </a:r>
            <a:r>
              <a:rPr lang="ru-RU" sz="1200" kern="1200" dirty="0" smtClean="0">
                <a:solidFill>
                  <a:schemeClr val="tx1"/>
                </a:solidFill>
                <a:effectLst/>
                <a:latin typeface="+mn-lt"/>
                <a:ea typeface="+mn-ea"/>
                <a:cs typeface="+mn-cs"/>
              </a:rPr>
              <a:t>станалите участници в процедурата, както и на заинтересованите от поръчката, но не участвали икономически оператори. Въведено е ново условие, което, ако е било част от процедурата за възлагане на обществена поръчка, би могло да привлече към участие допълнителни участници и/или би довело до приемане на оферта, различна от първоначално приетата. </a:t>
            </a:r>
            <a:endParaRPr lang="bg-BG" sz="1200" kern="1200" dirty="0" smtClean="0">
              <a:solidFill>
                <a:schemeClr val="tx1"/>
              </a:solidFill>
              <a:effectLst/>
              <a:latin typeface="+mn-lt"/>
              <a:ea typeface="+mn-ea"/>
              <a:cs typeface="+mn-cs"/>
            </a:endParaRPr>
          </a:p>
          <a:p>
            <a:pPr marL="171450" indent="-171450">
              <a:buFontTx/>
              <a:buChar char="-"/>
            </a:pP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DAEC444-603B-4F09-9A06-5917518DD901}" type="slidenum">
              <a:rPr kumimoji="0" lang="en-US" sz="1200" b="0" i="0" u="none" strike="noStrike" kern="1200" cap="none" spc="0" normalizeH="0" baseline="0" noProof="0" smtClean="0">
                <a:ln>
                  <a:noFill/>
                </a:ln>
                <a:solidFill>
                  <a:srgbClr val="3D372E"/>
                </a:solidFill>
                <a:effectLst/>
                <a:uLnTx/>
                <a:uFillTx/>
                <a:latin typeface="Century Schoolbook" panose="0204060405050502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3D372E"/>
              </a:solidFill>
              <a:effectLst/>
              <a:uLnTx/>
              <a:uFillTx/>
              <a:latin typeface="Century Schoolbook" panose="02040604050505020304"/>
              <a:ea typeface="+mn-ea"/>
              <a:cs typeface="+mn-cs"/>
            </a:endParaRPr>
          </a:p>
        </p:txBody>
      </p:sp>
    </p:spTree>
    <p:extLst>
      <p:ext uri="{BB962C8B-B14F-4D97-AF65-F5344CB8AC3E}">
        <p14:creationId xmlns:p14="http://schemas.microsoft.com/office/powerpoint/2010/main" val="37444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bg-BG" sz="1200" kern="1200" dirty="0" smtClean="0">
                <a:solidFill>
                  <a:schemeClr val="tx1"/>
                </a:solidFill>
                <a:effectLst/>
                <a:latin typeface="+mn-lt"/>
                <a:ea typeface="+mn-ea"/>
                <a:cs typeface="+mn-cs"/>
              </a:rPr>
              <a:t>Към 18.03.2021 г., показателите за финансовото изпълнение на ОПРР 2014 – 2020 са, както следва:</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Договорени средства в размер на 2, 959 млрд. лв. или 94% от бюджета на програмата;</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Изплатени средства в размер на 2, 157 млрд. лв. или 69% от бюджета на програмата;</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Сертифицирани разходи в размер на 1, 766 млрд. лв. или 56% от бюджета на програмата.</a:t>
            </a: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7</a:t>
            </a:fld>
            <a:endParaRPr lang="en-US" dirty="0"/>
          </a:p>
        </p:txBody>
      </p:sp>
    </p:spTree>
    <p:extLst>
      <p:ext uri="{BB962C8B-B14F-4D97-AF65-F5344CB8AC3E}">
        <p14:creationId xmlns:p14="http://schemas.microsoft.com/office/powerpoint/2010/main" val="15807379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Wingdings" panose="05000000000000000000" pitchFamily="2" charset="2"/>
              <a:buChar char="ü"/>
            </a:pPr>
            <a:endParaRPr lang="bg-BG"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Към 18.03.2022 г.,  слайдът представя показателите за финансовото изпълнение на ОПРР 2014 – 2020 </a:t>
            </a:r>
            <a:r>
              <a:rPr lang="bg-BG" sz="1200" b="1" kern="1200" dirty="0" smtClean="0">
                <a:solidFill>
                  <a:schemeClr val="tx1"/>
                </a:solidFill>
                <a:effectLst/>
                <a:latin typeface="+mn-lt"/>
                <a:ea typeface="+mn-ea"/>
                <a:cs typeface="+mn-cs"/>
              </a:rPr>
              <a:t>по приоритетни оси.</a:t>
            </a:r>
            <a:endParaRPr lang="bg-BG" sz="1200" kern="1200" dirty="0" smtClean="0">
              <a:solidFill>
                <a:schemeClr val="tx1"/>
              </a:solidFill>
              <a:effectLst/>
              <a:latin typeface="+mn-lt"/>
              <a:ea typeface="+mn-ea"/>
              <a:cs typeface="+mn-cs"/>
            </a:endParaRPr>
          </a:p>
          <a:p>
            <a:r>
              <a:rPr lang="ru-RU" dirty="0" smtClean="0"/>
              <a:t>Към 09.03.2022 г. финансовото изпълнение на ОПРГ 2014 – 2020 г. по приоритетни оси показва, че Приоритетни оси 2, 7 и 1 са с сертифицирани разходи над 50% от бюджета на съответната ос. Приоритетни оси 3, 4, 5 и 8 показват изпълнение между 30% и 50%, но прилагането на PA6 изостава значително, като само 25% от средствата са сертифицирани.</a:t>
            </a:r>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8</a:t>
            </a:fld>
            <a:endParaRPr lang="en-US" dirty="0"/>
          </a:p>
        </p:txBody>
      </p:sp>
    </p:spTree>
    <p:extLst>
      <p:ext uri="{BB962C8B-B14F-4D97-AF65-F5344CB8AC3E}">
        <p14:creationId xmlns:p14="http://schemas.microsoft.com/office/powerpoint/2010/main" val="898971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В таблицата е представена подробната информация по отношение на изпълнението на индикаторите и финансовите параметри на Рамката за изпълнение на ОПРР 2014-2020 г.</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Съгласно наличните и обработени данни целевите стойности по програмата се постигат при изпълнение на сключените до момента договори за предоставяне на БФП. Съгласно  заложените индикатори по сключените договори крайните цели на програмата за 2023 г се постигат по всички приоритетни оси.</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По отношение на моментното състояние, редица индикатори вече са постигнати – това важи основно за индикаторите за енергийна ефективност по </a:t>
            </a:r>
            <a:r>
              <a:rPr lang="bg-BG" sz="1200" kern="1200" dirty="0" err="1" smtClean="0">
                <a:solidFill>
                  <a:schemeClr val="tx1"/>
                </a:solidFill>
                <a:effectLst/>
                <a:latin typeface="+mn-lt"/>
                <a:ea typeface="+mn-ea"/>
                <a:cs typeface="+mn-cs"/>
              </a:rPr>
              <a:t>ПО</a:t>
            </a:r>
            <a:r>
              <a:rPr lang="bg-BG" sz="1200" kern="1200" dirty="0" smtClean="0">
                <a:solidFill>
                  <a:schemeClr val="tx1"/>
                </a:solidFill>
                <a:effectLst/>
                <a:latin typeface="+mn-lt"/>
                <a:ea typeface="+mn-ea"/>
                <a:cs typeface="+mn-cs"/>
              </a:rPr>
              <a:t> 1 и ПО 2. Тези проекти стартираха най-рано, имаше значителна активност от страна на бенефициентите, както за административни, така и за жилищни сгради, което доведе до бързо изпълнение на индикаторите.</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Имаме значителен напредък в изпълнението и на други индикатори по програмата- (степен на изпълнение от 60 до 80 %), основно по отношение на образователна инфраструктура, социална инфраструктура, градска среда и пътна инфраструктура.</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Подробна информация за индикаторите по приоритетни оси ще бъде представена в следващите слайдове.  </a:t>
            </a:r>
          </a:p>
          <a:p>
            <a:pPr marL="171450" lvl="0" indent="-171450">
              <a:buFont typeface="Arial" panose="020B0604020202020204" pitchFamily="34" charset="0"/>
              <a:buChar char="•"/>
            </a:pPr>
            <a:r>
              <a:rPr lang="bg-BG" sz="1200" kern="1200" dirty="0" smtClean="0">
                <a:solidFill>
                  <a:schemeClr val="tx1"/>
                </a:solidFill>
                <a:effectLst/>
                <a:latin typeface="+mn-lt"/>
                <a:ea typeface="+mn-ea"/>
                <a:cs typeface="+mn-cs"/>
              </a:rPr>
              <a:t>Следва да се има предвид че съгласно </a:t>
            </a:r>
            <a:r>
              <a:rPr lang="bg-BG" sz="1200" b="1" kern="1200" dirty="0" smtClean="0">
                <a:solidFill>
                  <a:schemeClr val="tx1"/>
                </a:solidFill>
                <a:effectLst/>
                <a:latin typeface="+mn-lt"/>
                <a:ea typeface="+mn-ea"/>
                <a:cs typeface="+mn-cs"/>
              </a:rPr>
              <a:t>Регламент за изпълнение (ЕС)/215/2014 от 07 март 2014 г., чл. 6 Изпълнение на етапните и общите цели: </a:t>
            </a:r>
            <a:r>
              <a:rPr lang="bg-BG" sz="1200" i="1" kern="1200" dirty="0" smtClean="0">
                <a:solidFill>
                  <a:schemeClr val="tx1"/>
                </a:solidFill>
                <a:effectLst/>
                <a:latin typeface="+mn-lt"/>
                <a:ea typeface="+mn-ea"/>
                <a:cs typeface="+mn-cs"/>
              </a:rPr>
              <a:t>Етапните или общите цели на даден приоритет се приемат за изпълнени, ако всички показатели, включени в съответната рамка на изпълнението, са достигнали най-малко 85 % от стойността на етапната цел до края на 2018 г. или най-малко 85 % от стойността на общата цел до края на 2023 г. Чрез </a:t>
            </a:r>
            <a:r>
              <a:rPr lang="bg-BG" sz="1200" i="1" kern="1200" dirty="0" err="1" smtClean="0">
                <a:solidFill>
                  <a:schemeClr val="tx1"/>
                </a:solidFill>
                <a:effectLst/>
                <a:latin typeface="+mn-lt"/>
                <a:ea typeface="+mn-ea"/>
                <a:cs typeface="+mn-cs"/>
              </a:rPr>
              <a:t>дерогация</a:t>
            </a:r>
            <a:r>
              <a:rPr lang="bg-BG" sz="1200" i="1" kern="1200" dirty="0" smtClean="0">
                <a:solidFill>
                  <a:schemeClr val="tx1"/>
                </a:solidFill>
                <a:effectLst/>
                <a:latin typeface="+mn-lt"/>
                <a:ea typeface="+mn-ea"/>
                <a:cs typeface="+mn-cs"/>
              </a:rPr>
              <a:t> може да се предвиди, че когато в рамката на изпълнението са включени три или повече показателя, общите или етапните цели по даден приоритет може да се приемат за изпълнени, ако всички показатели с изключение на един достигнат 85 % от стойността на съответната етапна цел до края на 2018 г. или 85 % от стойността на съответната обща цел до края на 2023 г. Показателят, който не достигне 85 % от съответната етапна или обща цел, трябва да достигне най-малко 75 % от тези две цели.</a:t>
            </a:r>
            <a:endParaRPr lang="bg-BG" sz="1200" kern="1200" dirty="0" smtClean="0">
              <a:solidFill>
                <a:schemeClr val="tx1"/>
              </a:solidFill>
              <a:effectLst/>
              <a:latin typeface="+mn-lt"/>
              <a:ea typeface="+mn-ea"/>
              <a:cs typeface="+mn-cs"/>
            </a:endParaRPr>
          </a:p>
          <a:p>
            <a:endParaRPr lang="bg-BG" dirty="0"/>
          </a:p>
        </p:txBody>
      </p:sp>
      <p:sp>
        <p:nvSpPr>
          <p:cNvPr id="4" name="Slide Number Placeholder 3"/>
          <p:cNvSpPr>
            <a:spLocks noGrp="1"/>
          </p:cNvSpPr>
          <p:nvPr>
            <p:ph type="sldNum" sz="quarter" idx="10"/>
          </p:nvPr>
        </p:nvSpPr>
        <p:spPr/>
        <p:txBody>
          <a:bodyPr/>
          <a:lstStyle/>
          <a:p>
            <a:fld id="{8DAEC444-603B-4F09-9A06-5917518DD901}" type="slidenum">
              <a:rPr lang="en-US" smtClean="0"/>
              <a:t>9</a:t>
            </a:fld>
            <a:endParaRPr lang="en-US" dirty="0"/>
          </a:p>
        </p:txBody>
      </p:sp>
    </p:spTree>
    <p:extLst>
      <p:ext uri="{BB962C8B-B14F-4D97-AF65-F5344CB8AC3E}">
        <p14:creationId xmlns:p14="http://schemas.microsoft.com/office/powerpoint/2010/main" val="7955796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9144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ctrTitle"/>
          </p:nvPr>
        </p:nvSpPr>
        <p:spPr>
          <a:xfrm>
            <a:off x="628652" y="4114800"/>
            <a:ext cx="7886699" cy="1158446"/>
          </a:xfrm>
        </p:spPr>
        <p:txBody>
          <a:bodyPr anchor="b">
            <a:normAutofit/>
          </a:bodyPr>
          <a:lstStyle>
            <a:lvl1pPr algn="l">
              <a:defRPr sz="2925">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8652" y="5338170"/>
            <a:ext cx="7886699" cy="474836"/>
          </a:xfrm>
        </p:spPr>
        <p:txBody>
          <a:bodyPr/>
          <a:lstStyle>
            <a:lvl1pPr marL="0" indent="0" algn="l">
              <a:spcBef>
                <a:spcPts val="0"/>
              </a:spcBef>
              <a:buNone/>
              <a:defRPr sz="1350">
                <a:solidFill>
                  <a:schemeClr val="accent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270" y="365125"/>
            <a:ext cx="120015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64008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9144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 name="Title 1"/>
          <p:cNvSpPr>
            <a:spLocks noGrp="1"/>
          </p:cNvSpPr>
          <p:nvPr>
            <p:ph type="ctrTitle"/>
          </p:nvPr>
        </p:nvSpPr>
        <p:spPr>
          <a:xfrm>
            <a:off x="628653" y="4114800"/>
            <a:ext cx="7886699" cy="1158446"/>
          </a:xfrm>
        </p:spPr>
        <p:txBody>
          <a:bodyPr anchor="b">
            <a:normAutofit/>
          </a:bodyPr>
          <a:lstStyle>
            <a:lvl1pPr algn="l">
              <a:defRPr sz="2194">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28653" y="5338170"/>
            <a:ext cx="7886699" cy="474836"/>
          </a:xfrm>
        </p:spPr>
        <p:txBody>
          <a:bodyPr/>
          <a:lstStyle>
            <a:lvl1pPr marL="0" indent="0" algn="l">
              <a:spcBef>
                <a:spcPts val="0"/>
              </a:spcBef>
              <a:buNone/>
              <a:defRPr sz="1013">
                <a:solidFill>
                  <a:schemeClr val="accent1"/>
                </a:solidFill>
              </a:defRPr>
            </a:lvl1pPr>
            <a:lvl2pPr marL="192881" indent="0" algn="ctr">
              <a:buNone/>
              <a:defRPr sz="844"/>
            </a:lvl2pPr>
            <a:lvl3pPr marL="385763" indent="0" algn="ctr">
              <a:buNone/>
              <a:defRPr sz="760"/>
            </a:lvl3pPr>
            <a:lvl4pPr marL="578644" indent="0" algn="ctr">
              <a:buNone/>
              <a:defRPr sz="675"/>
            </a:lvl4pPr>
            <a:lvl5pPr marL="771525" indent="0" algn="ctr">
              <a:buNone/>
              <a:defRPr sz="675"/>
            </a:lvl5pPr>
            <a:lvl6pPr marL="964406" indent="0" algn="ctr">
              <a:buNone/>
              <a:defRPr sz="675"/>
            </a:lvl6pPr>
            <a:lvl7pPr marL="1157288" indent="0" algn="ctr">
              <a:buNone/>
              <a:defRPr sz="675"/>
            </a:lvl7pPr>
            <a:lvl8pPr marL="1350169" indent="0" algn="ctr">
              <a:buNone/>
              <a:defRPr sz="675"/>
            </a:lvl8pPr>
            <a:lvl9pPr marL="1543050" indent="0" algn="ctr">
              <a:buNone/>
              <a:defRPr sz="675"/>
            </a:lvl9pPr>
          </a:lstStyle>
          <a:p>
            <a:r>
              <a:rPr lang="en-US" smtClean="0"/>
              <a:t>Click to edit Master subtitle style</a:t>
            </a:r>
            <a:endParaRPr lang="en-US"/>
          </a:p>
        </p:txBody>
      </p:sp>
    </p:spTree>
    <p:extLst>
      <p:ext uri="{BB962C8B-B14F-4D97-AF65-F5344CB8AC3E}">
        <p14:creationId xmlns:p14="http://schemas.microsoft.com/office/powerpoint/2010/main" val="308418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233413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9144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 name="Title 1"/>
          <p:cNvSpPr>
            <a:spLocks noGrp="1"/>
          </p:cNvSpPr>
          <p:nvPr>
            <p:ph type="title"/>
          </p:nvPr>
        </p:nvSpPr>
        <p:spPr>
          <a:xfrm>
            <a:off x="630936" y="3429005"/>
            <a:ext cx="7200900" cy="1838519"/>
          </a:xfrm>
        </p:spPr>
        <p:txBody>
          <a:bodyPr anchor="b">
            <a:normAutofit/>
          </a:bodyPr>
          <a:lstStyle>
            <a:lvl1pPr>
              <a:defRPr sz="2194">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0936" y="5340096"/>
            <a:ext cx="7200900" cy="475488"/>
          </a:xfrm>
        </p:spPr>
        <p:txBody>
          <a:bodyPr/>
          <a:lstStyle>
            <a:lvl1pPr marL="0" indent="0">
              <a:spcBef>
                <a:spcPts val="0"/>
              </a:spcBef>
              <a:buNone/>
              <a:defRPr sz="1013">
                <a:solidFill>
                  <a:schemeClr val="bg1"/>
                </a:solidFill>
              </a:defRPr>
            </a:lvl1pPr>
            <a:lvl2pPr marL="192881" indent="0">
              <a:buNone/>
              <a:defRPr sz="844"/>
            </a:lvl2pPr>
            <a:lvl3pPr marL="385763" indent="0">
              <a:buNone/>
              <a:defRPr sz="760"/>
            </a:lvl3pPr>
            <a:lvl4pPr marL="578644" indent="0">
              <a:buNone/>
              <a:defRPr sz="675"/>
            </a:lvl4pPr>
            <a:lvl5pPr marL="771525" indent="0">
              <a:buNone/>
              <a:defRPr sz="675"/>
            </a:lvl5pPr>
            <a:lvl6pPr marL="964406" indent="0">
              <a:buNone/>
              <a:defRPr sz="675"/>
            </a:lvl6pPr>
            <a:lvl7pPr marL="1157288" indent="0">
              <a:buNone/>
              <a:defRPr sz="675"/>
            </a:lvl7pPr>
            <a:lvl8pPr marL="1350169" indent="0">
              <a:buNone/>
              <a:defRPr sz="675"/>
            </a:lvl8pPr>
            <a:lvl9pPr marL="1543050" indent="0">
              <a:buNone/>
              <a:defRPr sz="675"/>
            </a:lvl9pPr>
          </a:lstStyle>
          <a:p>
            <a:pPr lvl="0"/>
            <a:r>
              <a:rPr lang="en-US" smtClean="0"/>
              <a:t>Edit Master text styles</a:t>
            </a:r>
          </a:p>
        </p:txBody>
      </p:sp>
    </p:spTree>
    <p:extLst>
      <p:ext uri="{BB962C8B-B14F-4D97-AF65-F5344CB8AC3E}">
        <p14:creationId xmlns:p14="http://schemas.microsoft.com/office/powerpoint/2010/main" val="4149334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771900" cy="4351338"/>
          </a:xfrm>
        </p:spPr>
        <p:txBody>
          <a:bodyPr>
            <a:normAutofit/>
          </a:bodyPr>
          <a:lstStyle>
            <a:lvl1pPr>
              <a:defRPr sz="844"/>
            </a:lvl1pPr>
            <a:lvl2pPr>
              <a:defRPr sz="760"/>
            </a:lvl2pPr>
            <a:lvl3pPr>
              <a:defRPr sz="675"/>
            </a:lvl3pPr>
            <a:lvl4pPr>
              <a:defRPr sz="591"/>
            </a:lvl4pPr>
            <a:lvl5pPr>
              <a:defRPr sz="591"/>
            </a:lvl5pPr>
            <a:lvl6pPr>
              <a:defRPr sz="760"/>
            </a:lvl6pPr>
            <a:lvl7pPr>
              <a:defRPr sz="760"/>
            </a:lvl7pPr>
            <a:lvl8pPr>
              <a:defRPr sz="760"/>
            </a:lvl8pPr>
            <a:lvl9pPr>
              <a:defRPr sz="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825625"/>
            <a:ext cx="3771900" cy="4351338"/>
          </a:xfrm>
        </p:spPr>
        <p:txBody>
          <a:bodyPr>
            <a:normAutofit/>
          </a:bodyPr>
          <a:lstStyle>
            <a:lvl1pPr>
              <a:defRPr sz="844"/>
            </a:lvl1pPr>
            <a:lvl2pPr>
              <a:defRPr sz="760"/>
            </a:lvl2pPr>
            <a:lvl3pPr>
              <a:defRPr sz="675"/>
            </a:lvl3pPr>
            <a:lvl4pPr>
              <a:defRPr sz="591"/>
            </a:lvl4pPr>
            <a:lvl5pPr>
              <a:defRPr sz="591"/>
            </a:lvl5pPr>
            <a:lvl6pPr>
              <a:defRPr sz="760"/>
            </a:lvl6pPr>
            <a:lvl7pPr>
              <a:defRPr sz="760"/>
            </a:lvl7pPr>
            <a:lvl8pPr>
              <a:defRPr sz="760"/>
            </a:lvl8pPr>
            <a:lvl9pPr>
              <a:defRPr sz="76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61373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828800"/>
            <a:ext cx="3771900" cy="685800"/>
          </a:xfrm>
        </p:spPr>
        <p:txBody>
          <a:bodyPr anchor="ctr">
            <a:normAutofit/>
          </a:bodyPr>
          <a:lstStyle>
            <a:lvl1pPr marL="0" indent="0">
              <a:spcBef>
                <a:spcPts val="422"/>
              </a:spcBef>
              <a:buNone/>
              <a:defRPr sz="844"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smtClean="0"/>
              <a:t>Edit Master text styles</a:t>
            </a:r>
          </a:p>
        </p:txBody>
      </p:sp>
      <p:sp>
        <p:nvSpPr>
          <p:cNvPr id="4" name="Content Placeholder 3"/>
          <p:cNvSpPr>
            <a:spLocks noGrp="1"/>
          </p:cNvSpPr>
          <p:nvPr>
            <p:ph sz="half" idx="2"/>
          </p:nvPr>
        </p:nvSpPr>
        <p:spPr>
          <a:xfrm>
            <a:off x="629841" y="2514605"/>
            <a:ext cx="3771900" cy="3675063"/>
          </a:xfrm>
        </p:spPr>
        <p:txBody>
          <a:bodyPr>
            <a:normAutofit/>
          </a:bodyPr>
          <a:lstStyle>
            <a:lvl1pPr>
              <a:defRPr sz="844"/>
            </a:lvl1pPr>
            <a:lvl2pPr>
              <a:defRPr sz="760"/>
            </a:lvl2pPr>
            <a:lvl3pPr>
              <a:defRPr sz="675"/>
            </a:lvl3pPr>
            <a:lvl4pPr>
              <a:defRPr sz="591"/>
            </a:lvl4pPr>
            <a:lvl5pPr>
              <a:defRPr sz="591"/>
            </a:lvl5pPr>
            <a:lvl6pPr>
              <a:defRPr sz="675"/>
            </a:lvl6pPr>
            <a:lvl7pPr>
              <a:defRPr sz="675"/>
            </a:lvl7pPr>
            <a:lvl8pPr>
              <a:defRPr sz="675"/>
            </a:lvl8pPr>
            <a:lvl9pPr>
              <a:defRPr sz="67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41" y="1828800"/>
            <a:ext cx="3771900" cy="685800"/>
          </a:xfrm>
        </p:spPr>
        <p:txBody>
          <a:bodyPr anchor="ctr">
            <a:normAutofit/>
          </a:bodyPr>
          <a:lstStyle>
            <a:lvl1pPr marL="0" indent="0">
              <a:spcBef>
                <a:spcPts val="422"/>
              </a:spcBef>
              <a:buNone/>
              <a:defRPr sz="844" b="1"/>
            </a:lvl1pPr>
            <a:lvl2pPr marL="192881" indent="0">
              <a:buNone/>
              <a:defRPr sz="844" b="1"/>
            </a:lvl2pPr>
            <a:lvl3pPr marL="385763" indent="0">
              <a:buNone/>
              <a:defRPr sz="760" b="1"/>
            </a:lvl3pPr>
            <a:lvl4pPr marL="578644" indent="0">
              <a:buNone/>
              <a:defRPr sz="675" b="1"/>
            </a:lvl4pPr>
            <a:lvl5pPr marL="771525" indent="0">
              <a:buNone/>
              <a:defRPr sz="675" b="1"/>
            </a:lvl5pPr>
            <a:lvl6pPr marL="964406" indent="0">
              <a:buNone/>
              <a:defRPr sz="675" b="1"/>
            </a:lvl6pPr>
            <a:lvl7pPr marL="1157288" indent="0">
              <a:buNone/>
              <a:defRPr sz="675" b="1"/>
            </a:lvl7pPr>
            <a:lvl8pPr marL="1350169" indent="0">
              <a:buNone/>
              <a:defRPr sz="675" b="1"/>
            </a:lvl8pPr>
            <a:lvl9pPr marL="1543050" indent="0">
              <a:buNone/>
              <a:defRPr sz="675" b="1"/>
            </a:lvl9pPr>
          </a:lstStyle>
          <a:p>
            <a:pPr lvl="0"/>
            <a:r>
              <a:rPr lang="en-US" smtClean="0"/>
              <a:t>Edit Master text styles</a:t>
            </a:r>
          </a:p>
        </p:txBody>
      </p:sp>
      <p:sp>
        <p:nvSpPr>
          <p:cNvPr id="6" name="Content Placeholder 5"/>
          <p:cNvSpPr>
            <a:spLocks noGrp="1"/>
          </p:cNvSpPr>
          <p:nvPr>
            <p:ph sz="quarter" idx="4"/>
          </p:nvPr>
        </p:nvSpPr>
        <p:spPr>
          <a:xfrm>
            <a:off x="4744641" y="2514605"/>
            <a:ext cx="3771900" cy="3675063"/>
          </a:xfrm>
        </p:spPr>
        <p:txBody>
          <a:bodyPr>
            <a:normAutofit/>
          </a:bodyPr>
          <a:lstStyle>
            <a:lvl1pPr>
              <a:defRPr sz="844"/>
            </a:lvl1pPr>
            <a:lvl2pPr>
              <a:defRPr sz="760"/>
            </a:lvl2pPr>
            <a:lvl3pPr>
              <a:defRPr sz="675"/>
            </a:lvl3pPr>
            <a:lvl4pPr>
              <a:defRPr sz="591"/>
            </a:lvl4pPr>
            <a:lvl5pPr>
              <a:defRPr sz="591"/>
            </a:lvl5pPr>
            <a:lvl6pPr>
              <a:defRPr sz="675"/>
            </a:lvl6pPr>
            <a:lvl7pPr>
              <a:defRPr sz="675"/>
            </a:lvl7pPr>
            <a:lvl8pPr>
              <a:defRPr sz="675"/>
            </a:lvl8pPr>
            <a:lvl9pPr>
              <a:defRPr sz="67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2225715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050367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2" name="Date Placeholder 2"/>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299225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4000"/>
            <a:ext cx="2571750" cy="1905000"/>
          </a:xfrm>
        </p:spPr>
        <p:txBody>
          <a:bodyPr anchor="b">
            <a:normAutofit/>
          </a:bodyPr>
          <a:lstStyle>
            <a:lvl1pPr>
              <a:defRPr sz="1435"/>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4800600" cy="5257800"/>
          </a:xfrm>
        </p:spPr>
        <p:txBody>
          <a:bodyPr>
            <a:normAutofit/>
          </a:bodyPr>
          <a:lstStyle>
            <a:lvl1pPr>
              <a:defRPr sz="844"/>
            </a:lvl1pPr>
            <a:lvl2pPr>
              <a:defRPr sz="760"/>
            </a:lvl2pPr>
            <a:lvl3pPr>
              <a:defRPr sz="675"/>
            </a:lvl3pPr>
            <a:lvl4pPr>
              <a:defRPr sz="591"/>
            </a:lvl4pPr>
            <a:lvl5pPr>
              <a:defRPr sz="591"/>
            </a:lvl5pPr>
            <a:lvl6pPr>
              <a:defRPr sz="844"/>
            </a:lvl6pPr>
            <a:lvl7pPr>
              <a:defRPr sz="844"/>
            </a:lvl7pPr>
            <a:lvl8pPr>
              <a:defRPr sz="844"/>
            </a:lvl8pPr>
            <a:lvl9pPr>
              <a:defRPr sz="84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3581400"/>
            <a:ext cx="2571750" cy="1828800"/>
          </a:xfrm>
        </p:spPr>
        <p:txBody>
          <a:bodyPr/>
          <a:lstStyle>
            <a:lvl1pPr marL="0" indent="0">
              <a:spcBef>
                <a:spcPts val="422"/>
              </a:spcBef>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smtClean="0"/>
              <a:t>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2952464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7048"/>
            <a:ext cx="2571750" cy="1901952"/>
          </a:xfrm>
        </p:spPr>
        <p:txBody>
          <a:bodyPr anchor="b">
            <a:normAutofit/>
          </a:bodyPr>
          <a:lstStyle>
            <a:lvl1pPr>
              <a:defRPr sz="1435"/>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8648" y="685800"/>
            <a:ext cx="4800600" cy="5257800"/>
          </a:xfrm>
        </p:spPr>
        <p:txBody>
          <a:bodyPr/>
          <a:lstStyle>
            <a:lvl1pPr marL="0" indent="0" algn="ctr">
              <a:buNone/>
              <a:defRPr sz="1350"/>
            </a:lvl1pPr>
            <a:lvl2pPr marL="192881" indent="0">
              <a:buNone/>
              <a:defRPr sz="1181"/>
            </a:lvl2pPr>
            <a:lvl3pPr marL="385763" indent="0">
              <a:buNone/>
              <a:defRPr sz="1013"/>
            </a:lvl3pPr>
            <a:lvl4pPr marL="578644" indent="0">
              <a:buNone/>
              <a:defRPr sz="844"/>
            </a:lvl4pPr>
            <a:lvl5pPr marL="771525" indent="0">
              <a:buNone/>
              <a:defRPr sz="844"/>
            </a:lvl5pPr>
            <a:lvl6pPr marL="964406" indent="0">
              <a:buNone/>
              <a:defRPr sz="844"/>
            </a:lvl6pPr>
            <a:lvl7pPr marL="1157288" indent="0">
              <a:buNone/>
              <a:defRPr sz="844"/>
            </a:lvl7pPr>
            <a:lvl8pPr marL="1350169" indent="0">
              <a:buNone/>
              <a:defRPr sz="844"/>
            </a:lvl8pPr>
            <a:lvl9pPr marL="1543050" indent="0">
              <a:buNone/>
              <a:defRPr sz="844"/>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3" y="3581400"/>
            <a:ext cx="2571749" cy="1828800"/>
          </a:xfrm>
        </p:spPr>
        <p:txBody>
          <a:bodyPr/>
          <a:lstStyle>
            <a:lvl1pPr marL="0" indent="0">
              <a:spcBef>
                <a:spcPts val="422"/>
              </a:spcBef>
              <a:buNone/>
              <a:defRPr sz="675"/>
            </a:lvl1pPr>
            <a:lvl2pPr marL="192881" indent="0">
              <a:buNone/>
              <a:defRPr sz="591"/>
            </a:lvl2pPr>
            <a:lvl3pPr marL="385763" indent="0">
              <a:buNone/>
              <a:defRPr sz="506"/>
            </a:lvl3pPr>
            <a:lvl4pPr marL="578644" indent="0">
              <a:buNone/>
              <a:defRPr sz="422"/>
            </a:lvl4pPr>
            <a:lvl5pPr marL="771525" indent="0">
              <a:buNone/>
              <a:defRPr sz="422"/>
            </a:lvl5pPr>
            <a:lvl6pPr marL="964406" indent="0">
              <a:buNone/>
              <a:defRPr sz="422"/>
            </a:lvl6pPr>
            <a:lvl7pPr marL="1157288" indent="0">
              <a:buNone/>
              <a:defRPr sz="422"/>
            </a:lvl7pPr>
            <a:lvl8pPr marL="1350169" indent="0">
              <a:buNone/>
              <a:defRPr sz="422"/>
            </a:lvl8pPr>
            <a:lvl9pPr marL="1543050" indent="0">
              <a:buNone/>
              <a:defRPr sz="422"/>
            </a:lvl9pPr>
          </a:lstStyle>
          <a:p>
            <a:pPr lvl="0"/>
            <a:r>
              <a:rPr lang="en-US" smtClean="0"/>
              <a:t>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22611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146697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6270" y="365125"/>
            <a:ext cx="120015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64008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3"/>
          <p:cNvSpPr>
            <a:spLocks noGrp="1"/>
          </p:cNvSpPr>
          <p:nvPr>
            <p:ph type="ftr" sz="quarter" idx="11"/>
          </p:nvPr>
        </p:nvSpPr>
        <p:spPr/>
        <p:txBody>
          <a:bodyPr/>
          <a:lstStyle/>
          <a:p>
            <a:endParaRPr lang="en-US" dirty="0"/>
          </a:p>
        </p:txBody>
      </p:sp>
      <p:sp>
        <p:nvSpPr>
          <p:cNvPr id="4" name="Date Placeholder 4"/>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42097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9144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30936" y="3429003"/>
            <a:ext cx="7200900" cy="1838519"/>
          </a:xfrm>
        </p:spPr>
        <p:txBody>
          <a:bodyPr anchor="b">
            <a:normAutofit/>
          </a:bodyPr>
          <a:lstStyle>
            <a:lvl1pPr>
              <a:defRPr sz="2925">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30936" y="5340096"/>
            <a:ext cx="7200900" cy="475488"/>
          </a:xfrm>
        </p:spPr>
        <p:txBody>
          <a:bodyPr/>
          <a:lstStyle>
            <a:lvl1pPr marL="0" indent="0">
              <a:spcBef>
                <a:spcPts val="0"/>
              </a:spcBef>
              <a:buNone/>
              <a:defRPr sz="1350">
                <a:solidFill>
                  <a:schemeClr val="bg1"/>
                </a:solidFill>
              </a:defRPr>
            </a:lvl1pPr>
            <a:lvl2pPr marL="257175" indent="0">
              <a:buNone/>
              <a:defRPr sz="1125"/>
            </a:lvl2pPr>
            <a:lvl3pPr marL="514350" indent="0">
              <a:buNone/>
              <a:defRPr sz="1013"/>
            </a:lvl3pPr>
            <a:lvl4pPr marL="771525" indent="0">
              <a:buNone/>
              <a:defRPr sz="900"/>
            </a:lvl4pPr>
            <a:lvl5pPr marL="1028700" indent="0">
              <a:buNone/>
              <a:defRPr sz="900"/>
            </a:lvl5pPr>
            <a:lvl6pPr marL="1285875" indent="0">
              <a:buNone/>
              <a:defRPr sz="900"/>
            </a:lvl6pPr>
            <a:lvl7pPr marL="1543050" indent="0">
              <a:buNone/>
              <a:defRPr sz="900"/>
            </a:lvl7pPr>
            <a:lvl8pPr marL="1800225" indent="0">
              <a:buNone/>
              <a:defRPr sz="900"/>
            </a:lvl8pPr>
            <a:lvl9pPr marL="2057400" indent="0">
              <a:buNone/>
              <a:defRPr sz="900"/>
            </a:lvl9pPr>
          </a:lstStyle>
          <a:p>
            <a:pPr lvl="0"/>
            <a:r>
              <a:rPr lang="en-US" smtClean="0"/>
              <a:t>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771900" cy="4351338"/>
          </a:xfrm>
        </p:spPr>
        <p:txBody>
          <a:bodyPr>
            <a:normAutofit/>
          </a:bodyPr>
          <a:lstStyle>
            <a:lvl1pPr>
              <a:defRPr sz="1125"/>
            </a:lvl1pPr>
            <a:lvl2pPr>
              <a:defRPr sz="1013"/>
            </a:lvl2pPr>
            <a:lvl3pPr>
              <a:defRPr sz="900"/>
            </a:lvl3pPr>
            <a:lvl4pPr>
              <a:defRPr sz="788"/>
            </a:lvl4pPr>
            <a:lvl5pPr>
              <a:defRPr sz="788"/>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43450" y="1825625"/>
            <a:ext cx="3771900" cy="4351338"/>
          </a:xfrm>
        </p:spPr>
        <p:txBody>
          <a:bodyPr>
            <a:normAutofit/>
          </a:bodyPr>
          <a:lstStyle>
            <a:lvl1pPr>
              <a:defRPr sz="1125"/>
            </a:lvl1pPr>
            <a:lvl2pPr>
              <a:defRPr sz="1013"/>
            </a:lvl2pPr>
            <a:lvl3pPr>
              <a:defRPr sz="900"/>
            </a:lvl3pPr>
            <a:lvl4pPr>
              <a:defRPr sz="788"/>
            </a:lvl4pPr>
            <a:lvl5pPr>
              <a:defRPr sz="788"/>
            </a:lvl5pPr>
            <a:lvl6pPr>
              <a:defRPr sz="1013"/>
            </a:lvl6pPr>
            <a:lvl7pPr>
              <a:defRPr sz="1013"/>
            </a:lvl7pPr>
            <a:lvl8pPr>
              <a:defRPr sz="1013"/>
            </a:lvl8pPr>
            <a:lvl9pPr>
              <a:defRPr sz="1013"/>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828800"/>
            <a:ext cx="3771900" cy="685800"/>
          </a:xfrm>
        </p:spPr>
        <p:txBody>
          <a:bodyPr anchor="ctr">
            <a:normAutofit/>
          </a:bodyPr>
          <a:lstStyle>
            <a:lvl1pPr marL="0" indent="0">
              <a:spcBef>
                <a:spcPts val="563"/>
              </a:spcBef>
              <a:buNone/>
              <a:defRPr sz="112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4" name="Content Placeholder 3"/>
          <p:cNvSpPr>
            <a:spLocks noGrp="1"/>
          </p:cNvSpPr>
          <p:nvPr>
            <p:ph sz="half" idx="2"/>
          </p:nvPr>
        </p:nvSpPr>
        <p:spPr>
          <a:xfrm>
            <a:off x="629841" y="2514603"/>
            <a:ext cx="3771900" cy="3675063"/>
          </a:xfrm>
        </p:spPr>
        <p:txBody>
          <a:bodyPr>
            <a:normAutofit/>
          </a:bodyPr>
          <a:lstStyle>
            <a:lvl1pPr>
              <a:defRPr sz="1125"/>
            </a:lvl1pPr>
            <a:lvl2pPr>
              <a:defRPr sz="1013"/>
            </a:lvl2pPr>
            <a:lvl3pPr>
              <a:defRPr sz="900"/>
            </a:lvl3pPr>
            <a:lvl4pPr>
              <a:defRPr sz="788"/>
            </a:lvl4pPr>
            <a:lvl5pPr>
              <a:defRPr sz="788"/>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44641" y="1828800"/>
            <a:ext cx="3771900" cy="685800"/>
          </a:xfrm>
        </p:spPr>
        <p:txBody>
          <a:bodyPr anchor="ctr">
            <a:normAutofit/>
          </a:bodyPr>
          <a:lstStyle>
            <a:lvl1pPr marL="0" indent="0">
              <a:spcBef>
                <a:spcPts val="563"/>
              </a:spcBef>
              <a:buNone/>
              <a:defRPr sz="1125"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smtClean="0"/>
              <a:t>Edit Master text styles</a:t>
            </a:r>
          </a:p>
        </p:txBody>
      </p:sp>
      <p:sp>
        <p:nvSpPr>
          <p:cNvPr id="6" name="Content Placeholder 5"/>
          <p:cNvSpPr>
            <a:spLocks noGrp="1"/>
          </p:cNvSpPr>
          <p:nvPr>
            <p:ph sz="quarter" idx="4"/>
          </p:nvPr>
        </p:nvSpPr>
        <p:spPr>
          <a:xfrm>
            <a:off x="4744641" y="2514603"/>
            <a:ext cx="3771900" cy="3675063"/>
          </a:xfrm>
        </p:spPr>
        <p:txBody>
          <a:bodyPr>
            <a:normAutofit/>
          </a:bodyPr>
          <a:lstStyle>
            <a:lvl1pPr>
              <a:defRPr sz="1125"/>
            </a:lvl1pPr>
            <a:lvl2pPr>
              <a:defRPr sz="1013"/>
            </a:lvl2pPr>
            <a:lvl3pPr>
              <a:defRPr sz="900"/>
            </a:lvl3pPr>
            <a:lvl4pPr>
              <a:defRPr sz="788"/>
            </a:lvl4pPr>
            <a:lvl5pPr>
              <a:defRPr sz="788"/>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6"/>
          <p:cNvSpPr>
            <a:spLocks noGrp="1"/>
          </p:cNvSpPr>
          <p:nvPr>
            <p:ph type="ftr" sz="quarter" idx="11"/>
          </p:nvPr>
        </p:nvSpPr>
        <p:spPr/>
        <p:txBody>
          <a:bodyPr/>
          <a:lstStyle/>
          <a:p>
            <a:endParaRPr lang="en-US" dirty="0"/>
          </a:p>
        </p:txBody>
      </p:sp>
      <p:sp>
        <p:nvSpPr>
          <p:cNvPr id="7" name="Date Placeholder 7"/>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2"/>
          <p:cNvSpPr>
            <a:spLocks noGrp="1"/>
          </p:cNvSpPr>
          <p:nvPr>
            <p:ph type="ftr" sz="quarter" idx="11"/>
          </p:nvPr>
        </p:nvSpPr>
        <p:spPr/>
        <p:txBody>
          <a:bodyPr/>
          <a:lstStyle/>
          <a:p>
            <a:endParaRPr lang="en-US" dirty="0"/>
          </a:p>
        </p:txBody>
      </p:sp>
      <p:sp>
        <p:nvSpPr>
          <p:cNvPr id="3" name="Date Placeholder 3"/>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1"/>
          <p:cNvSpPr>
            <a:spLocks noGrp="1"/>
          </p:cNvSpPr>
          <p:nvPr>
            <p:ph type="ftr" sz="quarter" idx="11"/>
          </p:nvPr>
        </p:nvSpPr>
        <p:spPr/>
        <p:txBody>
          <a:bodyPr/>
          <a:lstStyle/>
          <a:p>
            <a:endParaRPr lang="en-US" dirty="0"/>
          </a:p>
        </p:txBody>
      </p:sp>
      <p:sp>
        <p:nvSpPr>
          <p:cNvPr id="2" name="Date Placeholder 2"/>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4000"/>
            <a:ext cx="2571750" cy="1905000"/>
          </a:xfrm>
        </p:spPr>
        <p:txBody>
          <a:bodyPr anchor="b">
            <a:normAutofit/>
          </a:bodyPr>
          <a:lstStyle>
            <a:lvl1pPr>
              <a:defRPr sz="1913"/>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4800600" cy="5257800"/>
          </a:xfrm>
        </p:spPr>
        <p:txBody>
          <a:bodyPr>
            <a:normAutofit/>
          </a:bodyPr>
          <a:lstStyle>
            <a:lvl1pPr>
              <a:defRPr sz="1125"/>
            </a:lvl1pPr>
            <a:lvl2pPr>
              <a:defRPr sz="1013"/>
            </a:lvl2pPr>
            <a:lvl3pPr>
              <a:defRPr sz="900"/>
            </a:lvl3pPr>
            <a:lvl4pPr>
              <a:defRPr sz="788"/>
            </a:lvl4pPr>
            <a:lvl5pPr>
              <a:defRPr sz="788"/>
            </a:lvl5pPr>
            <a:lvl6pPr>
              <a:defRPr sz="1125"/>
            </a:lvl6pPr>
            <a:lvl7pPr>
              <a:defRPr sz="1125"/>
            </a:lvl7pPr>
            <a:lvl8pPr>
              <a:defRPr sz="1125"/>
            </a:lvl8pPr>
            <a:lvl9pPr>
              <a:defRPr sz="11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43600" y="3581400"/>
            <a:ext cx="2571750" cy="1828800"/>
          </a:xfrm>
        </p:spPr>
        <p:txBody>
          <a:bodyPr/>
          <a:lstStyle>
            <a:lvl1pPr marL="0" indent="0">
              <a:spcBef>
                <a:spcPts val="563"/>
              </a:spcBef>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00" y="1527048"/>
            <a:ext cx="2571750" cy="1901952"/>
          </a:xfrm>
        </p:spPr>
        <p:txBody>
          <a:bodyPr anchor="b">
            <a:normAutofit/>
          </a:bodyPr>
          <a:lstStyle>
            <a:lvl1pPr>
              <a:defRPr sz="1913"/>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628648" y="685800"/>
            <a:ext cx="4800600" cy="5257800"/>
          </a:xfrm>
        </p:spPr>
        <p:txBody>
          <a:bodyPr/>
          <a:lstStyle>
            <a:lvl1pPr marL="0" indent="0" algn="ctr">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en-US" dirty="0" smtClean="0"/>
              <a:t>Click icon to add picture</a:t>
            </a:r>
            <a:endParaRPr lang="en-US" dirty="0"/>
          </a:p>
        </p:txBody>
      </p:sp>
      <p:sp>
        <p:nvSpPr>
          <p:cNvPr id="4" name="Text Placeholder 3"/>
          <p:cNvSpPr>
            <a:spLocks noGrp="1"/>
          </p:cNvSpPr>
          <p:nvPr>
            <p:ph type="body" sz="half" idx="2"/>
          </p:nvPr>
        </p:nvSpPr>
        <p:spPr>
          <a:xfrm>
            <a:off x="5943602" y="3581400"/>
            <a:ext cx="2571749" cy="1828800"/>
          </a:xfrm>
        </p:spPr>
        <p:txBody>
          <a:bodyPr/>
          <a:lstStyle>
            <a:lvl1pPr marL="0" indent="0">
              <a:spcBef>
                <a:spcPts val="563"/>
              </a:spcBef>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6" name="Footer Placeholder 4"/>
          <p:cNvSpPr>
            <a:spLocks noGrp="1"/>
          </p:cNvSpPr>
          <p:nvPr>
            <p:ph type="ftr" sz="quarter" idx="11"/>
          </p:nvPr>
        </p:nvSpPr>
        <p:spPr/>
        <p:txBody>
          <a:bodyPr/>
          <a:lstStyle/>
          <a:p>
            <a:endParaRPr lang="en-US" dirty="0"/>
          </a:p>
        </p:txBody>
      </p:sp>
      <p:sp>
        <p:nvSpPr>
          <p:cNvPr id="5" name="Date Placeholder 5"/>
          <p:cNvSpPr>
            <a:spLocks noGrp="1"/>
          </p:cNvSpPr>
          <p:nvPr>
            <p:ph type="dt" sz="half" idx="10"/>
          </p:nvPr>
        </p:nvSpPr>
        <p:spPr/>
        <p:txBody>
          <a:bodyPr/>
          <a:lstStyle/>
          <a:p>
            <a:fld id="{B0FE2824-C2A0-4931-BB32-60B24BDBB3CC}" type="datetimeFigureOut">
              <a:rPr lang="en-US" smtClean="0"/>
              <a:t>3/22/2022</a:t>
            </a:fld>
            <a:endParaRPr lang="en-US" dirty="0"/>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dirty="0"/>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1" y="6492239"/>
            <a:ext cx="9141619"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2" name="Title Placeholder 1"/>
          <p:cNvSpPr>
            <a:spLocks noGrp="1"/>
          </p:cNvSpPr>
          <p:nvPr>
            <p:ph type="title"/>
          </p:nvPr>
        </p:nvSpPr>
        <p:spPr>
          <a:xfrm>
            <a:off x="628650" y="365126"/>
            <a:ext cx="78867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285751" y="6549718"/>
            <a:ext cx="6331619" cy="229237"/>
          </a:xfrm>
          <a:prstGeom prst="rect">
            <a:avLst/>
          </a:prstGeom>
        </p:spPr>
        <p:txBody>
          <a:bodyPr vert="horz" lIns="91440" tIns="45720" rIns="91440" bIns="45720" rtlCol="0" anchor="ctr"/>
          <a:lstStyle>
            <a:lvl1pPr algn="l">
              <a:defRPr sz="619">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7264454" y="6549718"/>
            <a:ext cx="1250895" cy="229237"/>
          </a:xfrm>
          <a:prstGeom prst="rect">
            <a:avLst/>
          </a:prstGeom>
        </p:spPr>
        <p:txBody>
          <a:bodyPr vert="horz" lIns="91440" tIns="45720" rIns="91440" bIns="45720" rtlCol="0" anchor="ctr"/>
          <a:lstStyle>
            <a:lvl1pPr algn="r">
              <a:defRPr sz="619">
                <a:solidFill>
                  <a:schemeClr val="bg1">
                    <a:lumMod val="40000"/>
                    <a:lumOff val="60000"/>
                  </a:schemeClr>
                </a:solidFill>
              </a:defRPr>
            </a:lvl1pPr>
          </a:lstStyle>
          <a:p>
            <a:fld id="{B0FE2824-C2A0-4931-BB32-60B24BDBB3CC}" type="datetimeFigureOut">
              <a:rPr lang="en-US" smtClean="0"/>
              <a:pPr/>
              <a:t>3/22/2022</a:t>
            </a:fld>
            <a:endParaRPr lang="en-US" dirty="0"/>
          </a:p>
        </p:txBody>
      </p:sp>
      <p:sp>
        <p:nvSpPr>
          <p:cNvPr id="6" name="Slide Number Placeholder 5"/>
          <p:cNvSpPr>
            <a:spLocks noGrp="1"/>
          </p:cNvSpPr>
          <p:nvPr>
            <p:ph type="sldNum" sz="quarter" idx="4"/>
          </p:nvPr>
        </p:nvSpPr>
        <p:spPr>
          <a:xfrm>
            <a:off x="8515351" y="6549718"/>
            <a:ext cx="334771" cy="229237"/>
          </a:xfrm>
          <a:prstGeom prst="rect">
            <a:avLst/>
          </a:prstGeom>
        </p:spPr>
        <p:txBody>
          <a:bodyPr vert="horz" lIns="91440" tIns="45720" rIns="91440" bIns="45720" rtlCol="0" anchor="ctr"/>
          <a:lstStyle>
            <a:lvl1pPr algn="r">
              <a:defRPr sz="619">
                <a:solidFill>
                  <a:schemeClr val="bg1">
                    <a:lumMod val="40000"/>
                    <a:lumOff val="60000"/>
                  </a:schemeClr>
                </a:solidFill>
              </a:defRPr>
            </a:lvl1p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514350" rtl="0" eaLnBrk="1" latinLnBrk="0" hangingPunct="1">
        <a:lnSpc>
          <a:spcPct val="90000"/>
        </a:lnSpc>
        <a:spcBef>
          <a:spcPct val="0"/>
        </a:spcBef>
        <a:buNone/>
        <a:defRPr sz="1913" kern="1200">
          <a:solidFill>
            <a:schemeClr val="accent1"/>
          </a:solidFill>
          <a:latin typeface="+mj-lt"/>
          <a:ea typeface="+mj-ea"/>
          <a:cs typeface="+mj-cs"/>
        </a:defRPr>
      </a:lvl1pPr>
    </p:titleStyle>
    <p:bodyStyle>
      <a:lvl1pPr marL="128588" indent="-128588" algn="l" defTabSz="514350" rtl="0" eaLnBrk="1" latinLnBrk="0" hangingPunct="1">
        <a:lnSpc>
          <a:spcPct val="90000"/>
        </a:lnSpc>
        <a:spcBef>
          <a:spcPts val="1013"/>
        </a:spcBef>
        <a:buClr>
          <a:schemeClr val="accent1"/>
        </a:buClr>
        <a:buFont typeface="Arial" panose="020B0604020202020204" pitchFamily="34" charset="0"/>
        <a:buChar char="•"/>
        <a:defRPr sz="1125" kern="1200">
          <a:solidFill>
            <a:schemeClr val="tx1"/>
          </a:solidFill>
          <a:latin typeface="+mn-lt"/>
          <a:ea typeface="+mn-ea"/>
          <a:cs typeface="+mn-cs"/>
        </a:defRPr>
      </a:lvl1pPr>
      <a:lvl2pPr marL="257175" indent="-128588" algn="l" defTabSz="514350" rtl="0" eaLnBrk="1" latinLnBrk="0" hangingPunct="1">
        <a:lnSpc>
          <a:spcPct val="90000"/>
        </a:lnSpc>
        <a:spcBef>
          <a:spcPts val="563"/>
        </a:spcBef>
        <a:buClr>
          <a:schemeClr val="accent1"/>
        </a:buClr>
        <a:buFont typeface="Arial" panose="020B0604020202020204" pitchFamily="34" charset="0"/>
        <a:buChar char="•"/>
        <a:defRPr sz="1013" kern="1200">
          <a:solidFill>
            <a:schemeClr val="tx1"/>
          </a:solidFill>
          <a:latin typeface="+mn-lt"/>
          <a:ea typeface="+mn-ea"/>
          <a:cs typeface="+mn-cs"/>
        </a:defRPr>
      </a:lvl2pPr>
      <a:lvl3pPr marL="385763" indent="-102870" algn="l" defTabSz="514350" rtl="0" eaLnBrk="1" latinLnBrk="0" hangingPunct="1">
        <a:lnSpc>
          <a:spcPct val="90000"/>
        </a:lnSpc>
        <a:spcBef>
          <a:spcPts val="450"/>
        </a:spcBef>
        <a:buClr>
          <a:schemeClr val="accent1"/>
        </a:buClr>
        <a:buFont typeface="Arial" panose="020B0604020202020204" pitchFamily="34" charset="0"/>
        <a:buChar char="•"/>
        <a:defRPr sz="900" kern="1200">
          <a:solidFill>
            <a:schemeClr val="tx1"/>
          </a:solidFill>
          <a:latin typeface="+mn-lt"/>
          <a:ea typeface="+mn-ea"/>
          <a:cs typeface="+mn-cs"/>
        </a:defRPr>
      </a:lvl3pPr>
      <a:lvl4pPr marL="514350"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4pPr>
      <a:lvl5pPr marL="642938"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5pPr>
      <a:lvl6pPr marL="771525"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6pPr>
      <a:lvl7pPr marL="900113"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7pPr>
      <a:lvl8pPr marL="1028700"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8pPr>
      <a:lvl9pPr marL="1157288"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2" y="6492239"/>
            <a:ext cx="9141619"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60" dirty="0"/>
          </a:p>
        </p:txBody>
      </p:sp>
      <p:sp>
        <p:nvSpPr>
          <p:cNvPr id="2" name="Title Placeholder 1"/>
          <p:cNvSpPr>
            <a:spLocks noGrp="1"/>
          </p:cNvSpPr>
          <p:nvPr>
            <p:ph type="title"/>
          </p:nvPr>
        </p:nvSpPr>
        <p:spPr>
          <a:xfrm>
            <a:off x="628650" y="365126"/>
            <a:ext cx="78867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3"/>
          <p:cNvSpPr>
            <a:spLocks noGrp="1"/>
          </p:cNvSpPr>
          <p:nvPr>
            <p:ph type="ftr" sz="quarter" idx="3"/>
          </p:nvPr>
        </p:nvSpPr>
        <p:spPr>
          <a:xfrm>
            <a:off x="285752" y="6549720"/>
            <a:ext cx="6331619" cy="229237"/>
          </a:xfrm>
          <a:prstGeom prst="rect">
            <a:avLst/>
          </a:prstGeom>
        </p:spPr>
        <p:txBody>
          <a:bodyPr vert="horz" lIns="91440" tIns="45720" rIns="91440" bIns="45720" rtlCol="0" anchor="ctr"/>
          <a:lstStyle>
            <a:lvl1pPr algn="l">
              <a:defRPr sz="464">
                <a:solidFill>
                  <a:schemeClr val="bg1">
                    <a:lumMod val="40000"/>
                    <a:lumOff val="60000"/>
                  </a:schemeClr>
                </a:solidFill>
              </a:defRPr>
            </a:lvl1pPr>
          </a:lstStyle>
          <a:p>
            <a:endParaRPr lang="en-US" dirty="0"/>
          </a:p>
        </p:txBody>
      </p:sp>
      <p:sp>
        <p:nvSpPr>
          <p:cNvPr id="4" name="Date Placeholder 4"/>
          <p:cNvSpPr>
            <a:spLocks noGrp="1"/>
          </p:cNvSpPr>
          <p:nvPr>
            <p:ph type="dt" sz="half" idx="2"/>
          </p:nvPr>
        </p:nvSpPr>
        <p:spPr>
          <a:xfrm>
            <a:off x="7264454" y="6549720"/>
            <a:ext cx="1250895" cy="229237"/>
          </a:xfrm>
          <a:prstGeom prst="rect">
            <a:avLst/>
          </a:prstGeom>
        </p:spPr>
        <p:txBody>
          <a:bodyPr vert="horz" lIns="91440" tIns="45720" rIns="91440" bIns="45720" rtlCol="0" anchor="ctr"/>
          <a:lstStyle>
            <a:lvl1pPr algn="r">
              <a:defRPr sz="464">
                <a:solidFill>
                  <a:schemeClr val="bg1">
                    <a:lumMod val="40000"/>
                    <a:lumOff val="60000"/>
                  </a:schemeClr>
                </a:solidFill>
              </a:defRPr>
            </a:lvl1pPr>
          </a:lstStyle>
          <a:p>
            <a:fld id="{B0FE2824-C2A0-4931-BB32-60B24BDBB3CC}" type="datetimeFigureOut">
              <a:rPr lang="en-US" smtClean="0"/>
              <a:pPr/>
              <a:t>3/22/2022</a:t>
            </a:fld>
            <a:endParaRPr lang="en-US" dirty="0"/>
          </a:p>
        </p:txBody>
      </p:sp>
      <p:sp>
        <p:nvSpPr>
          <p:cNvPr id="6" name="Slide Number Placeholder 5"/>
          <p:cNvSpPr>
            <a:spLocks noGrp="1"/>
          </p:cNvSpPr>
          <p:nvPr>
            <p:ph type="sldNum" sz="quarter" idx="4"/>
          </p:nvPr>
        </p:nvSpPr>
        <p:spPr>
          <a:xfrm>
            <a:off x="8515352" y="6549720"/>
            <a:ext cx="334771" cy="229237"/>
          </a:xfrm>
          <a:prstGeom prst="rect">
            <a:avLst/>
          </a:prstGeom>
        </p:spPr>
        <p:txBody>
          <a:bodyPr vert="horz" lIns="91440" tIns="45720" rIns="91440" bIns="45720" rtlCol="0" anchor="ctr"/>
          <a:lstStyle>
            <a:lvl1pPr algn="r">
              <a:defRPr sz="464">
                <a:solidFill>
                  <a:schemeClr val="bg1">
                    <a:lumMod val="40000"/>
                    <a:lumOff val="60000"/>
                  </a:schemeClr>
                </a:solidFill>
              </a:defRPr>
            </a:lvl1pPr>
          </a:lstStyle>
          <a:p>
            <a:fld id="{B13333A4-2EF1-4B79-B68C-AB20E66B4822}" type="slidenum">
              <a:rPr lang="en-US" smtClean="0"/>
              <a:pPr/>
              <a:t>‹#›</a:t>
            </a:fld>
            <a:endParaRPr lang="en-US" dirty="0"/>
          </a:p>
        </p:txBody>
      </p:sp>
    </p:spTree>
    <p:extLst>
      <p:ext uri="{BB962C8B-B14F-4D97-AF65-F5344CB8AC3E}">
        <p14:creationId xmlns:p14="http://schemas.microsoft.com/office/powerpoint/2010/main" val="39157868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385763" rtl="0" eaLnBrk="1" latinLnBrk="0" hangingPunct="1">
        <a:lnSpc>
          <a:spcPct val="90000"/>
        </a:lnSpc>
        <a:spcBef>
          <a:spcPct val="0"/>
        </a:spcBef>
        <a:buNone/>
        <a:defRPr sz="1435" kern="1200">
          <a:solidFill>
            <a:schemeClr val="accent1"/>
          </a:solidFill>
          <a:latin typeface="+mj-lt"/>
          <a:ea typeface="+mj-ea"/>
          <a:cs typeface="+mj-cs"/>
        </a:defRPr>
      </a:lvl1pPr>
    </p:titleStyle>
    <p:bodyStyle>
      <a:lvl1pPr marL="96441" indent="-96441" algn="l" defTabSz="385763" rtl="0" eaLnBrk="1" latinLnBrk="0" hangingPunct="1">
        <a:lnSpc>
          <a:spcPct val="90000"/>
        </a:lnSpc>
        <a:spcBef>
          <a:spcPts val="760"/>
        </a:spcBef>
        <a:buClr>
          <a:schemeClr val="accent1"/>
        </a:buClr>
        <a:buFont typeface="Arial" panose="020B0604020202020204" pitchFamily="34" charset="0"/>
        <a:buChar char="•"/>
        <a:defRPr sz="844" kern="1200">
          <a:solidFill>
            <a:schemeClr val="tx1"/>
          </a:solidFill>
          <a:latin typeface="+mn-lt"/>
          <a:ea typeface="+mn-ea"/>
          <a:cs typeface="+mn-cs"/>
        </a:defRPr>
      </a:lvl1pPr>
      <a:lvl2pPr marL="192881" indent="-96441" algn="l" defTabSz="385763" rtl="0" eaLnBrk="1" latinLnBrk="0" hangingPunct="1">
        <a:lnSpc>
          <a:spcPct val="90000"/>
        </a:lnSpc>
        <a:spcBef>
          <a:spcPts val="422"/>
        </a:spcBef>
        <a:buClr>
          <a:schemeClr val="accent1"/>
        </a:buClr>
        <a:buFont typeface="Arial" panose="020B0604020202020204" pitchFamily="34" charset="0"/>
        <a:buChar char="•"/>
        <a:defRPr sz="760" kern="1200">
          <a:solidFill>
            <a:schemeClr val="tx1"/>
          </a:solidFill>
          <a:latin typeface="+mn-lt"/>
          <a:ea typeface="+mn-ea"/>
          <a:cs typeface="+mn-cs"/>
        </a:defRPr>
      </a:lvl2pPr>
      <a:lvl3pPr marL="289322" indent="-77153" algn="l" defTabSz="385763" rtl="0" eaLnBrk="1" latinLnBrk="0" hangingPunct="1">
        <a:lnSpc>
          <a:spcPct val="90000"/>
        </a:lnSpc>
        <a:spcBef>
          <a:spcPts val="338"/>
        </a:spcBef>
        <a:buClr>
          <a:schemeClr val="accent1"/>
        </a:buClr>
        <a:buFont typeface="Arial" panose="020B0604020202020204" pitchFamily="34" charset="0"/>
        <a:buChar char="•"/>
        <a:defRPr sz="675" kern="1200">
          <a:solidFill>
            <a:schemeClr val="tx1"/>
          </a:solidFill>
          <a:latin typeface="+mn-lt"/>
          <a:ea typeface="+mn-ea"/>
          <a:cs typeface="+mn-cs"/>
        </a:defRPr>
      </a:lvl3pPr>
      <a:lvl4pPr marL="385763" indent="-77153" algn="l" defTabSz="385763" rtl="0" eaLnBrk="1" latinLnBrk="0" hangingPunct="1">
        <a:lnSpc>
          <a:spcPct val="90000"/>
        </a:lnSpc>
        <a:spcBef>
          <a:spcPts val="338"/>
        </a:spcBef>
        <a:buClr>
          <a:schemeClr val="accent1"/>
        </a:buClr>
        <a:buFont typeface="Arial" panose="020B0604020202020204" pitchFamily="34" charset="0"/>
        <a:buChar char="•"/>
        <a:defRPr sz="591" kern="1200">
          <a:solidFill>
            <a:schemeClr val="tx1"/>
          </a:solidFill>
          <a:latin typeface="+mn-lt"/>
          <a:ea typeface="+mn-ea"/>
          <a:cs typeface="+mn-cs"/>
        </a:defRPr>
      </a:lvl4pPr>
      <a:lvl5pPr marL="482204" indent="-77153" algn="l" defTabSz="385763" rtl="0" eaLnBrk="1" latinLnBrk="0" hangingPunct="1">
        <a:lnSpc>
          <a:spcPct val="90000"/>
        </a:lnSpc>
        <a:spcBef>
          <a:spcPts val="338"/>
        </a:spcBef>
        <a:buClr>
          <a:schemeClr val="accent1"/>
        </a:buClr>
        <a:buFont typeface="Arial" panose="020B0604020202020204" pitchFamily="34" charset="0"/>
        <a:buChar char="•"/>
        <a:defRPr sz="591" kern="1200">
          <a:solidFill>
            <a:schemeClr val="tx1"/>
          </a:solidFill>
          <a:latin typeface="+mn-lt"/>
          <a:ea typeface="+mn-ea"/>
          <a:cs typeface="+mn-cs"/>
        </a:defRPr>
      </a:lvl5pPr>
      <a:lvl6pPr marL="578644" indent="-77153" algn="l" defTabSz="385763" rtl="0" eaLnBrk="1" latinLnBrk="0" hangingPunct="1">
        <a:lnSpc>
          <a:spcPct val="90000"/>
        </a:lnSpc>
        <a:spcBef>
          <a:spcPts val="338"/>
        </a:spcBef>
        <a:buClr>
          <a:schemeClr val="accent1"/>
        </a:buClr>
        <a:buFont typeface="Arial" panose="020B0604020202020204" pitchFamily="34" charset="0"/>
        <a:buChar char="•"/>
        <a:defRPr sz="591" kern="1200">
          <a:solidFill>
            <a:schemeClr val="tx1"/>
          </a:solidFill>
          <a:latin typeface="+mn-lt"/>
          <a:ea typeface="+mn-ea"/>
          <a:cs typeface="+mn-cs"/>
        </a:defRPr>
      </a:lvl6pPr>
      <a:lvl7pPr marL="675085" indent="-77153" algn="l" defTabSz="385763" rtl="0" eaLnBrk="1" latinLnBrk="0" hangingPunct="1">
        <a:lnSpc>
          <a:spcPct val="90000"/>
        </a:lnSpc>
        <a:spcBef>
          <a:spcPts val="338"/>
        </a:spcBef>
        <a:buClr>
          <a:schemeClr val="accent1"/>
        </a:buClr>
        <a:buFont typeface="Arial" panose="020B0604020202020204" pitchFamily="34" charset="0"/>
        <a:buChar char="•"/>
        <a:defRPr sz="591" kern="1200">
          <a:solidFill>
            <a:schemeClr val="tx1"/>
          </a:solidFill>
          <a:latin typeface="+mn-lt"/>
          <a:ea typeface="+mn-ea"/>
          <a:cs typeface="+mn-cs"/>
        </a:defRPr>
      </a:lvl7pPr>
      <a:lvl8pPr marL="771525" indent="-77153" algn="l" defTabSz="385763" rtl="0" eaLnBrk="1" latinLnBrk="0" hangingPunct="1">
        <a:lnSpc>
          <a:spcPct val="90000"/>
        </a:lnSpc>
        <a:spcBef>
          <a:spcPts val="338"/>
        </a:spcBef>
        <a:buClr>
          <a:schemeClr val="accent1"/>
        </a:buClr>
        <a:buFont typeface="Arial" panose="020B0604020202020204" pitchFamily="34" charset="0"/>
        <a:buChar char="•"/>
        <a:defRPr sz="591" kern="1200">
          <a:solidFill>
            <a:schemeClr val="tx1"/>
          </a:solidFill>
          <a:latin typeface="+mn-lt"/>
          <a:ea typeface="+mn-ea"/>
          <a:cs typeface="+mn-cs"/>
        </a:defRPr>
      </a:lvl8pPr>
      <a:lvl9pPr marL="867966" indent="-77153" algn="l" defTabSz="385763" rtl="0" eaLnBrk="1" latinLnBrk="0" hangingPunct="1">
        <a:lnSpc>
          <a:spcPct val="90000"/>
        </a:lnSpc>
        <a:spcBef>
          <a:spcPts val="338"/>
        </a:spcBef>
        <a:buClr>
          <a:schemeClr val="accent1"/>
        </a:buClr>
        <a:buFont typeface="Arial" panose="020B0604020202020204" pitchFamily="34" charset="0"/>
        <a:buChar char="•"/>
        <a:defRPr sz="591" kern="1200">
          <a:solidFill>
            <a:schemeClr val="tx1"/>
          </a:solidFill>
          <a:latin typeface="+mn-lt"/>
          <a:ea typeface="+mn-ea"/>
          <a:cs typeface="+mn-cs"/>
        </a:defRPr>
      </a:lvl9pPr>
    </p:bodyStyle>
    <p:otherStyle>
      <a:defPPr>
        <a:defRPr lang="en-US"/>
      </a:defPPr>
      <a:lvl1pPr marL="0" algn="l" defTabSz="385763" rtl="0" eaLnBrk="1" latinLnBrk="0" hangingPunct="1">
        <a:defRPr sz="760" kern="1200">
          <a:solidFill>
            <a:schemeClr val="tx1"/>
          </a:solidFill>
          <a:latin typeface="+mn-lt"/>
          <a:ea typeface="+mn-ea"/>
          <a:cs typeface="+mn-cs"/>
        </a:defRPr>
      </a:lvl1pPr>
      <a:lvl2pPr marL="192881" algn="l" defTabSz="385763" rtl="0" eaLnBrk="1" latinLnBrk="0" hangingPunct="1">
        <a:defRPr sz="760" kern="1200">
          <a:solidFill>
            <a:schemeClr val="tx1"/>
          </a:solidFill>
          <a:latin typeface="+mn-lt"/>
          <a:ea typeface="+mn-ea"/>
          <a:cs typeface="+mn-cs"/>
        </a:defRPr>
      </a:lvl2pPr>
      <a:lvl3pPr marL="385763" algn="l" defTabSz="385763" rtl="0" eaLnBrk="1" latinLnBrk="0" hangingPunct="1">
        <a:defRPr sz="760" kern="1200">
          <a:solidFill>
            <a:schemeClr val="tx1"/>
          </a:solidFill>
          <a:latin typeface="+mn-lt"/>
          <a:ea typeface="+mn-ea"/>
          <a:cs typeface="+mn-cs"/>
        </a:defRPr>
      </a:lvl3pPr>
      <a:lvl4pPr marL="578644" algn="l" defTabSz="385763" rtl="0" eaLnBrk="1" latinLnBrk="0" hangingPunct="1">
        <a:defRPr sz="760" kern="1200">
          <a:solidFill>
            <a:schemeClr val="tx1"/>
          </a:solidFill>
          <a:latin typeface="+mn-lt"/>
          <a:ea typeface="+mn-ea"/>
          <a:cs typeface="+mn-cs"/>
        </a:defRPr>
      </a:lvl4pPr>
      <a:lvl5pPr marL="771525" algn="l" defTabSz="385763" rtl="0" eaLnBrk="1" latinLnBrk="0" hangingPunct="1">
        <a:defRPr sz="760" kern="1200">
          <a:solidFill>
            <a:schemeClr val="tx1"/>
          </a:solidFill>
          <a:latin typeface="+mn-lt"/>
          <a:ea typeface="+mn-ea"/>
          <a:cs typeface="+mn-cs"/>
        </a:defRPr>
      </a:lvl5pPr>
      <a:lvl6pPr marL="964406" algn="l" defTabSz="385763" rtl="0" eaLnBrk="1" latinLnBrk="0" hangingPunct="1">
        <a:defRPr sz="760" kern="1200">
          <a:solidFill>
            <a:schemeClr val="tx1"/>
          </a:solidFill>
          <a:latin typeface="+mn-lt"/>
          <a:ea typeface="+mn-ea"/>
          <a:cs typeface="+mn-cs"/>
        </a:defRPr>
      </a:lvl6pPr>
      <a:lvl7pPr marL="1157288" algn="l" defTabSz="385763" rtl="0" eaLnBrk="1" latinLnBrk="0" hangingPunct="1">
        <a:defRPr sz="760" kern="1200">
          <a:solidFill>
            <a:schemeClr val="tx1"/>
          </a:solidFill>
          <a:latin typeface="+mn-lt"/>
          <a:ea typeface="+mn-ea"/>
          <a:cs typeface="+mn-cs"/>
        </a:defRPr>
      </a:lvl7pPr>
      <a:lvl8pPr marL="1350169" algn="l" defTabSz="385763" rtl="0" eaLnBrk="1" latinLnBrk="0" hangingPunct="1">
        <a:defRPr sz="760" kern="1200">
          <a:solidFill>
            <a:schemeClr val="tx1"/>
          </a:solidFill>
          <a:latin typeface="+mn-lt"/>
          <a:ea typeface="+mn-ea"/>
          <a:cs typeface="+mn-cs"/>
        </a:defRPr>
      </a:lvl8pPr>
      <a:lvl9pPr marL="1543050" algn="l" defTabSz="385763" rtl="0" eaLnBrk="1" latinLnBrk="0" hangingPunct="1">
        <a:defRPr sz="76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image" Target="../media/image3.jpeg"/><Relationship Id="rId7"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3.jpeg"/><Relationship Id="rId7"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3.jpeg"/><Relationship Id="rId7"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8" Type="http://schemas.openxmlformats.org/officeDocument/2006/relationships/chart" Target="../charts/chart10.xml"/><Relationship Id="rId3" Type="http://schemas.openxmlformats.org/officeDocument/2006/relationships/image" Target="../media/image3.jpeg"/><Relationship Id="rId7" Type="http://schemas.openxmlformats.org/officeDocument/2006/relationships/chart" Target="../charts/chart9.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 Id="rId9" Type="http://schemas.openxmlformats.org/officeDocument/2006/relationships/chart" Target="../charts/chart11.xml"/></Relationships>
</file>

<file path=ppt/slides/_rels/slide14.xml.rels><?xml version="1.0" encoding="UTF-8" standalone="yes"?>
<Relationships xmlns="http://schemas.openxmlformats.org/package/2006/relationships"><Relationship Id="rId8" Type="http://schemas.openxmlformats.org/officeDocument/2006/relationships/chart" Target="../charts/chart13.xml"/><Relationship Id="rId3" Type="http://schemas.openxmlformats.org/officeDocument/2006/relationships/image" Target="../media/image3.jpeg"/><Relationship Id="rId7"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image" Target="../media/image3.jpeg"/><Relationship Id="rId7"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chart" Target="../charts/chart16.xml"/><Relationship Id="rId4" Type="http://schemas.openxmlformats.org/officeDocument/2006/relationships/image" Target="../media/image6.png"/><Relationship Id="rId9"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3.jpeg"/><Relationship Id="rId7"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bg-BG" sz="2400" b="1" dirty="0" smtClean="0">
                <a:latin typeface="Arial" panose="020B0604020202020204" pitchFamily="34" charset="0"/>
                <a:cs typeface="Arial" panose="020B0604020202020204" pitchFamily="34" charset="0"/>
              </a:rPr>
              <a:t>ОПЕРАТИВНА ПРОГРАМА </a:t>
            </a:r>
            <a:br>
              <a:rPr lang="bg-BG" sz="2400" b="1" dirty="0" smtClean="0">
                <a:latin typeface="Arial" panose="020B0604020202020204" pitchFamily="34" charset="0"/>
                <a:cs typeface="Arial" panose="020B0604020202020204" pitchFamily="34" charset="0"/>
              </a:rPr>
            </a:br>
            <a:r>
              <a:rPr lang="bg-BG" sz="2400" b="1" dirty="0" smtClean="0">
                <a:latin typeface="Arial" panose="020B0604020202020204" pitchFamily="34" charset="0"/>
                <a:cs typeface="Arial" panose="020B0604020202020204" pitchFamily="34" charset="0"/>
              </a:rPr>
              <a:t>„РЕГИОНИ В РАСТЕЖ“ 2014 - 2020</a:t>
            </a:r>
            <a:endParaRPr lang="bg-BG" sz="2400" b="1"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normAutofit/>
          </a:bodyPr>
          <a:lstStyle/>
          <a:p>
            <a:r>
              <a:rPr lang="en-US" sz="1600" b="1" dirty="0" smtClean="0">
                <a:latin typeface="Arial" panose="020B0604020202020204" pitchFamily="34" charset="0"/>
                <a:cs typeface="Arial" panose="020B0604020202020204" pitchFamily="34" charset="0"/>
              </a:rPr>
              <a:t>2</a:t>
            </a:r>
            <a:r>
              <a:rPr lang="bg-BG" sz="1600" b="1" dirty="0" smtClean="0">
                <a:latin typeface="Arial" panose="020B0604020202020204" pitchFamily="34" charset="0"/>
                <a:cs typeface="Arial" panose="020B0604020202020204" pitchFamily="34" charset="0"/>
              </a:rPr>
              <a:t>3</a:t>
            </a:r>
            <a:r>
              <a:rPr lang="ru-RU" sz="1600" b="1" dirty="0" smtClean="0">
                <a:latin typeface="Arial" panose="020B0604020202020204" pitchFamily="34" charset="0"/>
                <a:cs typeface="Arial" panose="020B0604020202020204" pitchFamily="34" charset="0"/>
              </a:rPr>
              <a:t> </a:t>
            </a:r>
            <a:r>
              <a:rPr lang="bg-BG" sz="1600" b="1" dirty="0" smtClean="0">
                <a:latin typeface="Arial" panose="020B0604020202020204" pitchFamily="34" charset="0"/>
                <a:cs typeface="Arial" panose="020B0604020202020204" pitchFamily="34" charset="0"/>
              </a:rPr>
              <a:t>март</a:t>
            </a:r>
            <a:r>
              <a:rPr lang="ru-RU" sz="1600" b="1" dirty="0" smtClean="0">
                <a:latin typeface="Arial" panose="020B0604020202020204" pitchFamily="34" charset="0"/>
                <a:cs typeface="Arial" panose="020B0604020202020204" pitchFamily="34" charset="0"/>
              </a:rPr>
              <a:t> 2022 </a:t>
            </a:r>
            <a:r>
              <a:rPr lang="ru-RU" sz="1600" b="1" dirty="0">
                <a:latin typeface="Arial" panose="020B0604020202020204" pitchFamily="34" charset="0"/>
                <a:cs typeface="Arial" panose="020B0604020202020204" pitchFamily="34" charset="0"/>
              </a:rPr>
              <a:t>г</a:t>
            </a:r>
            <a:r>
              <a:rPr lang="ru-RU" sz="1600" b="1" dirty="0" smtClean="0">
                <a:latin typeface="Arial" panose="020B0604020202020204" pitchFamily="34" charset="0"/>
                <a:cs typeface="Arial" panose="020B0604020202020204" pitchFamily="34" charset="0"/>
              </a:rPr>
              <a:t>.,</a:t>
            </a:r>
            <a:r>
              <a:rPr lang="en-US" sz="1600" b="1" dirty="0" smtClean="0">
                <a:latin typeface="Arial" panose="020B0604020202020204" pitchFamily="34" charset="0"/>
                <a:cs typeface="Arial" panose="020B0604020202020204" pitchFamily="34" charset="0"/>
              </a:rPr>
              <a:t> </a:t>
            </a:r>
            <a:endParaRPr lang="ru-RU" sz="16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22554" y="122490"/>
            <a:ext cx="7126994" cy="984885"/>
          </a:xfrm>
          <a:prstGeom prst="rect">
            <a:avLst/>
          </a:prstGeom>
        </p:spPr>
        <p:txBody>
          <a:bodyPr wrap="square">
            <a:spAutoFit/>
          </a:bodyPr>
          <a:lstStyle/>
          <a:p>
            <a:pPr algn="ctr">
              <a:spcBef>
                <a:spcPts val="600"/>
              </a:spcBef>
              <a:spcAft>
                <a:spcPts val="600"/>
              </a:spcAft>
              <a:tabLst>
                <a:tab pos="2047875" algn="l"/>
              </a:tabLst>
            </a:pPr>
            <a:r>
              <a:rPr lang="bg-BG" sz="2400" b="1" i="1" dirty="0">
                <a:solidFill>
                  <a:srgbClr val="002060"/>
                </a:solidFill>
                <a:latin typeface="Times New Roman" panose="02020603050405020304" pitchFamily="18" charset="0"/>
                <a:ea typeface="Times New Roman" panose="02020603050405020304" pitchFamily="18" charset="0"/>
              </a:rPr>
              <a:t>ДВАДЕСЕТО  ЗАСЕДАНИЕ НА</a:t>
            </a:r>
            <a:endParaRPr lang="bg-BG" sz="2400" dirty="0">
              <a:solidFill>
                <a:srgbClr val="002060"/>
              </a:solidFill>
              <a:latin typeface="Times New Roman" panose="02020603050405020304" pitchFamily="18" charset="0"/>
              <a:ea typeface="Times New Roman" panose="02020603050405020304" pitchFamily="18" charset="0"/>
            </a:endParaRPr>
          </a:p>
          <a:p>
            <a:pPr algn="ctr">
              <a:spcBef>
                <a:spcPts val="600"/>
              </a:spcBef>
              <a:spcAft>
                <a:spcPts val="600"/>
              </a:spcAft>
              <a:tabLst>
                <a:tab pos="2047875" algn="l"/>
              </a:tabLst>
            </a:pPr>
            <a:r>
              <a:rPr lang="bg-BG" sz="2400" b="1" i="1" dirty="0">
                <a:solidFill>
                  <a:srgbClr val="002060"/>
                </a:solidFill>
                <a:latin typeface="Times New Roman" panose="02020603050405020304" pitchFamily="18" charset="0"/>
                <a:ea typeface="Times New Roman" panose="02020603050405020304" pitchFamily="18" charset="0"/>
              </a:rPr>
              <a:t>КОМИТЕТА ЗА </a:t>
            </a:r>
            <a:r>
              <a:rPr lang="bg-BG" sz="2400" b="1" i="1" dirty="0" smtClean="0">
                <a:solidFill>
                  <a:srgbClr val="002060"/>
                </a:solidFill>
                <a:latin typeface="Times New Roman" panose="02020603050405020304" pitchFamily="18" charset="0"/>
                <a:ea typeface="Times New Roman" panose="02020603050405020304" pitchFamily="18" charset="0"/>
              </a:rPr>
              <a:t>НАБЛЮДЕНИЕ</a:t>
            </a:r>
            <a:endParaRPr lang="bg-BG" sz="2400" dirty="0">
              <a:solidFill>
                <a:srgbClr val="002060"/>
              </a:solidFill>
              <a:latin typeface="Times New Roman" panose="02020603050405020304" pitchFamily="18" charset="0"/>
              <a:ea typeface="Times New Roman" panose="02020603050405020304" pitchFamily="18" charset="0"/>
            </a:endParaRPr>
          </a:p>
        </p:txBody>
      </p:sp>
      <p:sp>
        <p:nvSpPr>
          <p:cNvPr id="7" name="Rectangle 6"/>
          <p:cNvSpPr/>
          <p:nvPr/>
        </p:nvSpPr>
        <p:spPr>
          <a:xfrm>
            <a:off x="144975" y="1772816"/>
            <a:ext cx="8854052" cy="830997"/>
          </a:xfrm>
          <a:prstGeom prst="rect">
            <a:avLst/>
          </a:prstGeom>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algn="ctr"/>
            <a:r>
              <a:rPr lang="bg-BG" sz="2400" b="1" dirty="0" smtClean="0">
                <a:solidFill>
                  <a:srgbClr val="7030A0"/>
                </a:solidFill>
                <a:latin typeface="Times New Roman" panose="02020603050405020304" pitchFamily="18" charset="0"/>
                <a:ea typeface="Times New Roman" panose="02020603050405020304" pitchFamily="18" charset="0"/>
              </a:rPr>
              <a:t>АКТУАЛНО СЪСТОЯНИЕ НА ОПЕРАТИВНА ПРОГРАМА </a:t>
            </a:r>
          </a:p>
          <a:p>
            <a:pPr algn="ctr"/>
            <a:r>
              <a:rPr lang="bg-BG" sz="2400" b="1" dirty="0" smtClean="0">
                <a:solidFill>
                  <a:srgbClr val="7030A0"/>
                </a:solidFill>
                <a:latin typeface="Times New Roman" panose="02020603050405020304" pitchFamily="18" charset="0"/>
                <a:ea typeface="Times New Roman" panose="02020603050405020304" pitchFamily="18" charset="0"/>
              </a:rPr>
              <a:t>„РЕГИОНИ В РАСТЕЖ“ 2014-2020 Г. </a:t>
            </a:r>
            <a:endParaRPr lang="bg-BG" sz="2400" b="1" dirty="0">
              <a:solidFill>
                <a:srgbClr val="7030A0"/>
              </a:solidFill>
            </a:endParaRPr>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5" name="Straight Connector 154"/>
          <p:cNvCxnSpPr/>
          <p:nvPr/>
        </p:nvCxnSpPr>
        <p:spPr>
          <a:xfrm>
            <a:off x="326041" y="6005298"/>
            <a:ext cx="8494431" cy="3012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162" name="Group 161"/>
          <p:cNvGrpSpPr/>
          <p:nvPr/>
        </p:nvGrpSpPr>
        <p:grpSpPr>
          <a:xfrm>
            <a:off x="0" y="6309320"/>
            <a:ext cx="9144000" cy="548680"/>
            <a:chOff x="0" y="6309320"/>
            <a:chExt cx="9144000" cy="548680"/>
          </a:xfrm>
        </p:grpSpPr>
        <p:sp>
          <p:nvSpPr>
            <p:cNvPr id="163" name="Rectangle 16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64" name="Straight Connector 16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167" name="Rectangle 166"/>
          <p:cNvSpPr/>
          <p:nvPr/>
        </p:nvSpPr>
        <p:spPr>
          <a:xfrm>
            <a:off x="720931" y="6364586"/>
            <a:ext cx="8257702" cy="430887"/>
          </a:xfrm>
          <a:prstGeom prst="rect">
            <a:avLst/>
          </a:prstGeom>
        </p:spPr>
        <p:txBody>
          <a:bodyPr wrap="square">
            <a:spAutoFit/>
          </a:bodyPr>
          <a:lstStyle/>
          <a:p>
            <a:pPr lvl="0" algn="ctr"/>
            <a:r>
              <a:rPr lang="bg-BG" sz="1050"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2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40352" y="33114"/>
            <a:ext cx="1395461"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itle 2"/>
          <p:cNvSpPr>
            <a:spLocks noGrp="1"/>
          </p:cNvSpPr>
          <p:nvPr>
            <p:ph type="title"/>
          </p:nvPr>
        </p:nvSpPr>
        <p:spPr>
          <a:xfrm>
            <a:off x="919632" y="99365"/>
            <a:ext cx="6656192"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r>
              <a:rPr lang="bg-BG" sz="1800" b="1" dirty="0" smtClean="0">
                <a:solidFill>
                  <a:srgbClr val="00B0F0"/>
                </a:solidFill>
                <a:latin typeface="Arial" panose="020B0604020202020204" pitchFamily="34" charset="0"/>
                <a:cs typeface="Arial" panose="020B0604020202020204" pitchFamily="34" charset="0"/>
              </a:rPr>
              <a:t>ПО 1 „Устойчиво и интегрирано градско развитие“</a:t>
            </a:r>
            <a:br>
              <a:rPr lang="bg-BG" sz="1800" b="1" dirty="0" smtClean="0">
                <a:solidFill>
                  <a:srgbClr val="00B0F0"/>
                </a:solidFill>
                <a:latin typeface="Arial" panose="020B0604020202020204" pitchFamily="34" charset="0"/>
                <a:cs typeface="Arial" panose="020B0604020202020204" pitchFamily="34" charset="0"/>
              </a:rPr>
            </a:br>
            <a:r>
              <a:rPr lang="bg-BG" sz="1800" b="1" dirty="0" smtClean="0">
                <a:solidFill>
                  <a:srgbClr val="00B0F0"/>
                </a:solidFill>
                <a:latin typeface="Arial" panose="020B0604020202020204" pitchFamily="34" charset="0"/>
                <a:cs typeface="Arial" panose="020B0604020202020204" pitchFamily="34" charset="0"/>
              </a:rPr>
              <a:t>Енергийна ефективност и образователна инфраструктура</a:t>
            </a:r>
            <a:endParaRPr lang="bg-BG" sz="2000" b="1" dirty="0">
              <a:solidFill>
                <a:srgbClr val="00B0F0"/>
              </a:solidFill>
              <a:latin typeface="Arial" panose="020B0604020202020204" pitchFamily="34" charset="0"/>
              <a:cs typeface="Arial" panose="020B0604020202020204" pitchFamily="34" charset="0"/>
            </a:endParaRPr>
          </a:p>
        </p:txBody>
      </p:sp>
      <p:graphicFrame>
        <p:nvGraphicFramePr>
          <p:cNvPr id="18" name="Chart 17"/>
          <p:cNvGraphicFramePr>
            <a:graphicFrameLocks/>
          </p:cNvGraphicFramePr>
          <p:nvPr>
            <p:extLst>
              <p:ext uri="{D42A27DB-BD31-4B8C-83A1-F6EECF244321}">
                <p14:modId xmlns:p14="http://schemas.microsoft.com/office/powerpoint/2010/main" val="2297409359"/>
              </p:ext>
            </p:extLst>
          </p:nvPr>
        </p:nvGraphicFramePr>
        <p:xfrm>
          <a:off x="179512" y="1235264"/>
          <a:ext cx="5832648" cy="238365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p:cNvGraphicFramePr>
            <a:graphicFrameLocks/>
          </p:cNvGraphicFramePr>
          <p:nvPr>
            <p:extLst>
              <p:ext uri="{D42A27DB-BD31-4B8C-83A1-F6EECF244321}">
                <p14:modId xmlns:p14="http://schemas.microsoft.com/office/powerpoint/2010/main" val="4020562252"/>
              </p:ext>
            </p:extLst>
          </p:nvPr>
        </p:nvGraphicFramePr>
        <p:xfrm>
          <a:off x="3423254" y="3501670"/>
          <a:ext cx="5734050" cy="2552700"/>
        </p:xfrm>
        <a:graphic>
          <a:graphicData uri="http://schemas.openxmlformats.org/drawingml/2006/chart">
            <c:chart xmlns:c="http://schemas.openxmlformats.org/drawingml/2006/chart" xmlns:r="http://schemas.openxmlformats.org/officeDocument/2006/relationships" r:id="rId8"/>
          </a:graphicData>
        </a:graphic>
      </p:graphicFrame>
      <p:sp>
        <p:nvSpPr>
          <p:cNvPr id="2" name="TextBox 1"/>
          <p:cNvSpPr txBox="1"/>
          <p:nvPr/>
        </p:nvSpPr>
        <p:spPr>
          <a:xfrm>
            <a:off x="151078" y="4502454"/>
            <a:ext cx="2188674" cy="861774"/>
          </a:xfrm>
          <a:prstGeom prst="rect">
            <a:avLst/>
          </a:prstGeom>
          <a:noFill/>
          <a:effectLst>
            <a:outerShdw blurRad="50800" dist="38100" dir="5400000" algn="t" rotWithShape="0">
              <a:prstClr val="black">
                <a:alpha val="40000"/>
              </a:prstClr>
            </a:outerShdw>
          </a:effectLst>
        </p:spPr>
        <p:txBody>
          <a:bodyPr wrap="square" rtlCol="0">
            <a:spAutoFit/>
          </a:bodyPr>
          <a:lstStyle/>
          <a:p>
            <a:r>
              <a:rPr lang="bg-BG" sz="1600" dirty="0" smtClean="0">
                <a:solidFill>
                  <a:srgbClr val="7030A0"/>
                </a:solidFill>
              </a:rPr>
              <a:t>Степен на изпълнение – 111 % </a:t>
            </a:r>
          </a:p>
          <a:p>
            <a:r>
              <a:rPr lang="bg-BG" sz="1600" dirty="0" smtClean="0">
                <a:solidFill>
                  <a:srgbClr val="7030A0"/>
                </a:solidFill>
              </a:rPr>
              <a:t>Прогноза – 154 %</a:t>
            </a:r>
            <a:endParaRPr lang="bg-BG" sz="1600" dirty="0">
              <a:solidFill>
                <a:srgbClr val="7030A0"/>
              </a:solidFill>
            </a:endParaRPr>
          </a:p>
        </p:txBody>
      </p:sp>
      <p:sp>
        <p:nvSpPr>
          <p:cNvPr id="14" name="TextBox 13"/>
          <p:cNvSpPr txBox="1"/>
          <p:nvPr/>
        </p:nvSpPr>
        <p:spPr>
          <a:xfrm>
            <a:off x="6804248" y="2064019"/>
            <a:ext cx="2365250" cy="861774"/>
          </a:xfrm>
          <a:prstGeom prst="rect">
            <a:avLst/>
          </a:prstGeom>
          <a:noFill/>
          <a:effectLst>
            <a:outerShdw blurRad="50800" dist="38100" algn="l" rotWithShape="0">
              <a:prstClr val="black">
                <a:alpha val="40000"/>
              </a:prstClr>
            </a:outerShdw>
          </a:effectLst>
        </p:spPr>
        <p:txBody>
          <a:bodyPr wrap="square" rtlCol="0">
            <a:spAutoFit/>
          </a:bodyPr>
          <a:lstStyle/>
          <a:p>
            <a:r>
              <a:rPr lang="bg-BG" sz="1600" dirty="0" smtClean="0">
                <a:solidFill>
                  <a:srgbClr val="7030A0"/>
                </a:solidFill>
              </a:rPr>
              <a:t>Степен на изпълнение – 85 % </a:t>
            </a:r>
          </a:p>
          <a:p>
            <a:r>
              <a:rPr lang="bg-BG" sz="1600" dirty="0" smtClean="0">
                <a:solidFill>
                  <a:srgbClr val="7030A0"/>
                </a:solidFill>
              </a:rPr>
              <a:t>Прогноза – 102,3 %</a:t>
            </a:r>
            <a:endParaRPr lang="bg-BG" sz="1600" dirty="0">
              <a:solidFill>
                <a:srgbClr val="7030A0"/>
              </a:solidFill>
            </a:endParaRPr>
          </a:p>
        </p:txBody>
      </p:sp>
      <p:sp>
        <p:nvSpPr>
          <p:cNvPr id="3" name="Right Arrow 2"/>
          <p:cNvSpPr/>
          <p:nvPr/>
        </p:nvSpPr>
        <p:spPr>
          <a:xfrm>
            <a:off x="6120172" y="2458442"/>
            <a:ext cx="576064" cy="340616"/>
          </a:xfrm>
          <a:prstGeom prst="rightArrow">
            <a:avLst/>
          </a:prstGeom>
          <a:solidFill>
            <a:srgbClr val="0070C0"/>
          </a:solidFill>
          <a:ln>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b="1">
              <a:ln w="22225">
                <a:solidFill>
                  <a:schemeClr val="accent2"/>
                </a:solidFill>
                <a:prstDash val="solid"/>
              </a:ln>
              <a:solidFill>
                <a:schemeClr val="accent2">
                  <a:lumMod val="40000"/>
                  <a:lumOff val="60000"/>
                </a:schemeClr>
              </a:solidFill>
            </a:endParaRPr>
          </a:p>
        </p:txBody>
      </p:sp>
      <p:sp>
        <p:nvSpPr>
          <p:cNvPr id="16" name="Right Arrow 15"/>
          <p:cNvSpPr/>
          <p:nvPr/>
        </p:nvSpPr>
        <p:spPr>
          <a:xfrm rot="10800000">
            <a:off x="2699792" y="4673203"/>
            <a:ext cx="576064" cy="340616"/>
          </a:xfrm>
          <a:prstGeom prst="rightArrow">
            <a:avLst/>
          </a:prstGeom>
          <a:solidFill>
            <a:srgbClr val="0070C0"/>
          </a:solidFill>
          <a:ln>
            <a:solidFill>
              <a:srgbClr val="002060"/>
            </a:solid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635818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lvl="0" algn="ctr">
              <a:defRPr/>
            </a:pPr>
            <a:r>
              <a:rPr lang="bg-BG" sz="1050" b="1" dirty="0" smtClean="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lang="bg-BG" sz="1050" b="1" dirty="0">
              <a:solidFill>
                <a:srgbClr val="3D372E">
                  <a:lumMod val="50000"/>
                </a:srgbClr>
              </a:solidFill>
              <a:latin typeface="Arial" panose="020B0604020202020204" pitchFamily="34" charset="0"/>
              <a:cs typeface="Arial" panose="020B0604020202020204" pitchFamily="34" charset="0"/>
            </a:endParaRP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465696" y="-73179"/>
            <a:ext cx="7886700" cy="1145224"/>
          </a:xfrm>
        </p:spPr>
        <p:txBody>
          <a:bodyPr>
            <a:normAutofit/>
          </a:bodyPr>
          <a:lstStyle/>
          <a:p>
            <a:pPr algn="ctr"/>
            <a:r>
              <a:rPr lang="bg-BG" sz="20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400" b="1" dirty="0" smtClean="0">
                <a:solidFill>
                  <a:srgbClr val="002060"/>
                </a:solidFill>
                <a:latin typeface="Arial" panose="020B0604020202020204" pitchFamily="34" charset="0"/>
                <a:cs typeface="Arial" panose="020B0604020202020204" pitchFamily="34" charset="0"/>
              </a:rPr>
              <a:t/>
            </a:r>
            <a:br>
              <a:rPr lang="bg-BG" sz="2400" b="1" dirty="0" smtClean="0">
                <a:solidFill>
                  <a:srgbClr val="002060"/>
                </a:solidFill>
                <a:latin typeface="Arial" panose="020B0604020202020204" pitchFamily="34" charset="0"/>
                <a:cs typeface="Arial" panose="020B0604020202020204" pitchFamily="34" charset="0"/>
              </a:rPr>
            </a:br>
            <a:r>
              <a:rPr lang="bg-BG" sz="2000" b="1" dirty="0" smtClean="0">
                <a:solidFill>
                  <a:srgbClr val="00B0F0"/>
                </a:solidFill>
                <a:latin typeface="Arial" panose="020B0604020202020204" pitchFamily="34" charset="0"/>
                <a:cs typeface="Arial" panose="020B0604020202020204" pitchFamily="34" charset="0"/>
              </a:rPr>
              <a:t>ПО 1 „Устойчиво и интегрирано градско развитие“</a:t>
            </a:r>
            <a:br>
              <a:rPr lang="bg-BG" sz="2000" b="1" dirty="0" smtClean="0">
                <a:solidFill>
                  <a:srgbClr val="00B0F0"/>
                </a:solidFill>
                <a:latin typeface="Arial" panose="020B0604020202020204" pitchFamily="34" charset="0"/>
                <a:cs typeface="Arial" panose="020B0604020202020204" pitchFamily="34" charset="0"/>
              </a:rPr>
            </a:br>
            <a:r>
              <a:rPr lang="bg-BG" sz="2000" b="1" dirty="0" smtClean="0">
                <a:solidFill>
                  <a:srgbClr val="00B0F0"/>
                </a:solidFill>
                <a:latin typeface="Arial" panose="020B0604020202020204" pitchFamily="34" charset="0"/>
                <a:cs typeface="Arial" panose="020B0604020202020204" pitchFamily="34" charset="0"/>
              </a:rPr>
              <a:t>градска среда</a:t>
            </a:r>
            <a:endParaRPr lang="bg-BG" sz="2400" b="1" dirty="0">
              <a:solidFill>
                <a:srgbClr val="00B0F0"/>
              </a:solidFill>
              <a:latin typeface="Arial" panose="020B0604020202020204" pitchFamily="34" charset="0"/>
              <a:cs typeface="Arial" panose="020B0604020202020204" pitchFamily="34" charset="0"/>
            </a:endParaRPr>
          </a:p>
        </p:txBody>
      </p:sp>
      <p:graphicFrame>
        <p:nvGraphicFramePr>
          <p:cNvPr id="24" name="Chart 23"/>
          <p:cNvGraphicFramePr>
            <a:graphicFrameLocks/>
          </p:cNvGraphicFramePr>
          <p:nvPr>
            <p:extLst>
              <p:ext uri="{D42A27DB-BD31-4B8C-83A1-F6EECF244321}">
                <p14:modId xmlns:p14="http://schemas.microsoft.com/office/powerpoint/2010/main" val="1383201230"/>
              </p:ext>
            </p:extLst>
          </p:nvPr>
        </p:nvGraphicFramePr>
        <p:xfrm>
          <a:off x="11800" y="1213505"/>
          <a:ext cx="5762626" cy="235951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a:graphicFrameLocks/>
          </p:cNvGraphicFramePr>
          <p:nvPr>
            <p:extLst>
              <p:ext uri="{D42A27DB-BD31-4B8C-83A1-F6EECF244321}">
                <p14:modId xmlns:p14="http://schemas.microsoft.com/office/powerpoint/2010/main" val="3554565843"/>
              </p:ext>
            </p:extLst>
          </p:nvPr>
        </p:nvGraphicFramePr>
        <p:xfrm>
          <a:off x="3203848" y="3808349"/>
          <a:ext cx="5148548" cy="2395328"/>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6876256" y="1978532"/>
            <a:ext cx="2256860" cy="861774"/>
          </a:xfrm>
          <a:prstGeom prst="rect">
            <a:avLst/>
          </a:prstGeom>
          <a:noFill/>
        </p:spPr>
        <p:txBody>
          <a:bodyPr wrap="square" rtlCol="0">
            <a:spAutoFit/>
          </a:bodyPr>
          <a:lstStyle/>
          <a:p>
            <a:r>
              <a:rPr lang="bg-BG" sz="1600" dirty="0" smtClean="0">
                <a:solidFill>
                  <a:srgbClr val="7030A0"/>
                </a:solidFill>
              </a:rPr>
              <a:t>Степен на изпълнение – 88 % </a:t>
            </a:r>
          </a:p>
          <a:p>
            <a:r>
              <a:rPr lang="bg-BG" sz="1600" dirty="0" smtClean="0">
                <a:solidFill>
                  <a:srgbClr val="7030A0"/>
                </a:solidFill>
              </a:rPr>
              <a:t>Прогноза – 130 %</a:t>
            </a:r>
            <a:endParaRPr lang="bg-BG" sz="1600" dirty="0">
              <a:solidFill>
                <a:srgbClr val="7030A0"/>
              </a:solidFill>
            </a:endParaRPr>
          </a:p>
        </p:txBody>
      </p:sp>
      <p:sp>
        <p:nvSpPr>
          <p:cNvPr id="18" name="TextBox 17"/>
          <p:cNvSpPr txBox="1"/>
          <p:nvPr/>
        </p:nvSpPr>
        <p:spPr>
          <a:xfrm>
            <a:off x="11800" y="4665766"/>
            <a:ext cx="2232248" cy="861774"/>
          </a:xfrm>
          <a:prstGeom prst="rect">
            <a:avLst/>
          </a:prstGeom>
          <a:noFill/>
        </p:spPr>
        <p:txBody>
          <a:bodyPr wrap="square" rtlCol="0">
            <a:spAutoFit/>
          </a:bodyPr>
          <a:lstStyle/>
          <a:p>
            <a:r>
              <a:rPr lang="bg-BG" sz="1600" dirty="0" smtClean="0">
                <a:solidFill>
                  <a:srgbClr val="7030A0"/>
                </a:solidFill>
              </a:rPr>
              <a:t>Степен на изпълнение – 28,4 % </a:t>
            </a:r>
          </a:p>
          <a:p>
            <a:r>
              <a:rPr lang="bg-BG" sz="1600" dirty="0" smtClean="0">
                <a:solidFill>
                  <a:srgbClr val="7030A0"/>
                </a:solidFill>
              </a:rPr>
              <a:t>Прогноза – 156 %</a:t>
            </a:r>
            <a:endParaRPr lang="bg-BG" sz="1600" dirty="0">
              <a:solidFill>
                <a:srgbClr val="7030A0"/>
              </a:solidFill>
            </a:endParaRPr>
          </a:p>
        </p:txBody>
      </p:sp>
      <p:sp>
        <p:nvSpPr>
          <p:cNvPr id="2" name="Striped Right Arrow 1"/>
          <p:cNvSpPr/>
          <p:nvPr/>
        </p:nvSpPr>
        <p:spPr>
          <a:xfrm>
            <a:off x="5957258" y="2276871"/>
            <a:ext cx="702974" cy="405641"/>
          </a:xfrm>
          <a:prstGeom prst="stripedRightArrow">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Striped Right Arrow 19"/>
          <p:cNvSpPr/>
          <p:nvPr/>
        </p:nvSpPr>
        <p:spPr>
          <a:xfrm rot="10800000">
            <a:off x="2372461" y="4893832"/>
            <a:ext cx="702974" cy="405641"/>
          </a:xfrm>
          <a:prstGeom prst="stripedRightArrow">
            <a:avLst/>
          </a:prstGeom>
          <a:solidFill>
            <a:srgbClr val="00B050"/>
          </a:solidFill>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17486660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lvl="0" algn="ctr">
              <a:defRPr/>
            </a:pPr>
            <a:r>
              <a:rPr lang="bg-BG" sz="1050" b="1" dirty="0" smtClean="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lang="bg-BG" sz="1050" b="1" dirty="0">
              <a:solidFill>
                <a:srgbClr val="3D372E">
                  <a:lumMod val="50000"/>
                </a:srgbClr>
              </a:solidFill>
              <a:latin typeface="Arial" panose="020B0604020202020204" pitchFamily="34" charset="0"/>
              <a:cs typeface="Arial" panose="020B0604020202020204" pitchFamily="34" charset="0"/>
            </a:endParaRP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465696" y="-73179"/>
            <a:ext cx="7886700"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r>
              <a:rPr lang="bg-BG" sz="1800" b="1" dirty="0" smtClean="0">
                <a:solidFill>
                  <a:srgbClr val="00B0F0"/>
                </a:solidFill>
                <a:latin typeface="Arial" panose="020B0604020202020204" pitchFamily="34" charset="0"/>
                <a:cs typeface="Arial" panose="020B0604020202020204" pitchFamily="34" charset="0"/>
              </a:rPr>
              <a:t>ПО 1 „Устойчиво и интегрирано градско развитие“</a:t>
            </a:r>
            <a:br>
              <a:rPr lang="bg-BG" sz="1800" b="1" dirty="0" smtClean="0">
                <a:solidFill>
                  <a:srgbClr val="00B0F0"/>
                </a:solidFill>
                <a:latin typeface="Arial" panose="020B0604020202020204" pitchFamily="34" charset="0"/>
                <a:cs typeface="Arial" panose="020B0604020202020204" pitchFamily="34" charset="0"/>
              </a:rPr>
            </a:br>
            <a:r>
              <a:rPr lang="bg-BG" sz="1800" b="1" dirty="0" smtClean="0">
                <a:solidFill>
                  <a:srgbClr val="00B0F0"/>
                </a:solidFill>
                <a:latin typeface="Arial" panose="020B0604020202020204" pitchFamily="34" charset="0"/>
                <a:cs typeface="Arial" panose="020B0604020202020204" pitchFamily="34" charset="0"/>
              </a:rPr>
              <a:t>социална инфраструктура</a:t>
            </a:r>
            <a:endParaRPr lang="bg-BG" sz="2000" b="1" dirty="0">
              <a:solidFill>
                <a:srgbClr val="00B0F0"/>
              </a:solidFill>
              <a:latin typeface="Arial" panose="020B0604020202020204" pitchFamily="34" charset="0"/>
              <a:cs typeface="Arial" panose="020B0604020202020204" pitchFamily="34" charset="0"/>
            </a:endParaRPr>
          </a:p>
        </p:txBody>
      </p:sp>
      <p:graphicFrame>
        <p:nvGraphicFramePr>
          <p:cNvPr id="24" name="Chart 23"/>
          <p:cNvGraphicFramePr>
            <a:graphicFrameLocks/>
          </p:cNvGraphicFramePr>
          <p:nvPr>
            <p:extLst>
              <p:ext uri="{D42A27DB-BD31-4B8C-83A1-F6EECF244321}">
                <p14:modId xmlns:p14="http://schemas.microsoft.com/office/powerpoint/2010/main" val="293218806"/>
              </p:ext>
            </p:extLst>
          </p:nvPr>
        </p:nvGraphicFramePr>
        <p:xfrm>
          <a:off x="23632" y="1304619"/>
          <a:ext cx="5022304" cy="234389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5" name="Chart 24"/>
          <p:cNvGraphicFramePr>
            <a:graphicFrameLocks/>
          </p:cNvGraphicFramePr>
          <p:nvPr>
            <p:extLst>
              <p:ext uri="{D42A27DB-BD31-4B8C-83A1-F6EECF244321}">
                <p14:modId xmlns:p14="http://schemas.microsoft.com/office/powerpoint/2010/main" val="587287255"/>
              </p:ext>
            </p:extLst>
          </p:nvPr>
        </p:nvGraphicFramePr>
        <p:xfrm>
          <a:off x="3637008" y="3857559"/>
          <a:ext cx="5342737" cy="2194008"/>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323528" y="4492898"/>
            <a:ext cx="2520280" cy="923330"/>
          </a:xfrm>
          <a:prstGeom prst="rect">
            <a:avLst/>
          </a:prstGeom>
          <a:noFill/>
        </p:spPr>
        <p:txBody>
          <a:bodyPr wrap="square" rtlCol="0">
            <a:spAutoFit/>
          </a:bodyPr>
          <a:lstStyle/>
          <a:p>
            <a:r>
              <a:rPr lang="bg-BG" dirty="0" smtClean="0">
                <a:solidFill>
                  <a:srgbClr val="7030A0"/>
                </a:solidFill>
              </a:rPr>
              <a:t>Степен на изпълнение – 52 % </a:t>
            </a:r>
          </a:p>
          <a:p>
            <a:r>
              <a:rPr lang="bg-BG" dirty="0" smtClean="0">
                <a:solidFill>
                  <a:srgbClr val="7030A0"/>
                </a:solidFill>
              </a:rPr>
              <a:t>Прогноза – 173 %</a:t>
            </a:r>
            <a:endParaRPr lang="bg-BG" dirty="0">
              <a:solidFill>
                <a:srgbClr val="7030A0"/>
              </a:solidFill>
            </a:endParaRPr>
          </a:p>
        </p:txBody>
      </p:sp>
      <p:sp>
        <p:nvSpPr>
          <p:cNvPr id="18" name="TextBox 17"/>
          <p:cNvSpPr txBox="1"/>
          <p:nvPr/>
        </p:nvSpPr>
        <p:spPr>
          <a:xfrm>
            <a:off x="6308376" y="1772816"/>
            <a:ext cx="2520280" cy="923330"/>
          </a:xfrm>
          <a:prstGeom prst="rect">
            <a:avLst/>
          </a:prstGeom>
          <a:noFill/>
        </p:spPr>
        <p:txBody>
          <a:bodyPr wrap="square" rtlCol="0">
            <a:spAutoFit/>
          </a:bodyPr>
          <a:lstStyle/>
          <a:p>
            <a:r>
              <a:rPr lang="bg-BG" dirty="0" smtClean="0">
                <a:solidFill>
                  <a:srgbClr val="7030A0"/>
                </a:solidFill>
              </a:rPr>
              <a:t>Степен на изпълнение – 88 % </a:t>
            </a:r>
          </a:p>
          <a:p>
            <a:r>
              <a:rPr lang="bg-BG" dirty="0" smtClean="0">
                <a:solidFill>
                  <a:srgbClr val="7030A0"/>
                </a:solidFill>
              </a:rPr>
              <a:t>Прогноза – 436 %</a:t>
            </a:r>
            <a:endParaRPr lang="bg-BG" dirty="0">
              <a:solidFill>
                <a:srgbClr val="7030A0"/>
              </a:solidFill>
            </a:endParaRPr>
          </a:p>
        </p:txBody>
      </p:sp>
      <p:sp>
        <p:nvSpPr>
          <p:cNvPr id="2" name="Notched Right Arrow 1"/>
          <p:cNvSpPr/>
          <p:nvPr/>
        </p:nvSpPr>
        <p:spPr>
          <a:xfrm rot="10800000">
            <a:off x="2627784" y="4736600"/>
            <a:ext cx="792088" cy="484632"/>
          </a:xfrm>
          <a:prstGeom prst="notchedRightArrow">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0" name="Notched Right Arrow 19"/>
          <p:cNvSpPr/>
          <p:nvPr/>
        </p:nvSpPr>
        <p:spPr>
          <a:xfrm>
            <a:off x="5281112" y="2017975"/>
            <a:ext cx="792088" cy="484632"/>
          </a:xfrm>
          <a:prstGeom prst="notchedRightArrow">
            <a:avLst/>
          </a:prstGeom>
          <a:solidFill>
            <a:srgbClr val="FFC000"/>
          </a:solidFill>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Tree>
    <p:extLst>
      <p:ext uri="{BB962C8B-B14F-4D97-AF65-F5344CB8AC3E}">
        <p14:creationId xmlns:p14="http://schemas.microsoft.com/office/powerpoint/2010/main" val="30744048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98813" y="6437718"/>
            <a:ext cx="9144000" cy="558331"/>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01122" y="6525867"/>
            <a:ext cx="8257702" cy="430887"/>
          </a:xfrm>
          <a:prstGeom prst="rect">
            <a:avLst/>
          </a:prstGeom>
        </p:spPr>
        <p:txBody>
          <a:bodyPr wrap="square">
            <a:spAutoFit/>
          </a:bodyPr>
          <a:lstStyle/>
          <a:p>
            <a:pPr lvl="0" algn="ctr">
              <a:defRPr/>
            </a:pPr>
            <a:r>
              <a:rPr lang="bg-BG" sz="1050" b="1" dirty="0" smtClean="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lang="bg-BG" sz="1050" b="1" dirty="0">
              <a:solidFill>
                <a:srgbClr val="3D372E">
                  <a:lumMod val="50000"/>
                </a:srgbClr>
              </a:solidFill>
              <a:latin typeface="Arial" panose="020B0604020202020204" pitchFamily="34" charset="0"/>
              <a:cs typeface="Arial" panose="020B0604020202020204" pitchFamily="34" charset="0"/>
            </a:endParaRP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1276697" y="-63156"/>
            <a:ext cx="6264696"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r>
              <a:rPr lang="bg-BG" sz="1600" b="1" dirty="0" smtClean="0">
                <a:solidFill>
                  <a:schemeClr val="accent5">
                    <a:lumMod val="75000"/>
                  </a:schemeClr>
                </a:solidFill>
                <a:latin typeface="Arial" panose="020B0604020202020204" pitchFamily="34" charset="0"/>
                <a:cs typeface="Arial" panose="020B0604020202020204" pitchFamily="34" charset="0"/>
              </a:rPr>
              <a:t>ПО 2 „Подкрепа за енергийна ефективност в опорни центрове в периферните райони“</a:t>
            </a:r>
            <a:endParaRPr lang="bg-BG" sz="1800" b="1"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2132875155"/>
              </p:ext>
            </p:extLst>
          </p:nvPr>
        </p:nvGraphicFramePr>
        <p:xfrm>
          <a:off x="701122" y="1266720"/>
          <a:ext cx="5904655" cy="223444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2" name="Chart 21"/>
          <p:cNvGraphicFramePr>
            <a:graphicFrameLocks/>
          </p:cNvGraphicFramePr>
          <p:nvPr>
            <p:extLst>
              <p:ext uri="{D42A27DB-BD31-4B8C-83A1-F6EECF244321}">
                <p14:modId xmlns:p14="http://schemas.microsoft.com/office/powerpoint/2010/main" val="1797159135"/>
              </p:ext>
            </p:extLst>
          </p:nvPr>
        </p:nvGraphicFramePr>
        <p:xfrm>
          <a:off x="5016747" y="3749081"/>
          <a:ext cx="4127254" cy="2056183"/>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28" name="Chart 27"/>
          <p:cNvGraphicFramePr>
            <a:graphicFrameLocks/>
          </p:cNvGraphicFramePr>
          <p:nvPr>
            <p:extLst>
              <p:ext uri="{D42A27DB-BD31-4B8C-83A1-F6EECF244321}">
                <p14:modId xmlns:p14="http://schemas.microsoft.com/office/powerpoint/2010/main" val="2699338036"/>
              </p:ext>
            </p:extLst>
          </p:nvPr>
        </p:nvGraphicFramePr>
        <p:xfrm>
          <a:off x="-71964" y="3578852"/>
          <a:ext cx="4718050" cy="2298420"/>
        </p:xfrm>
        <a:graphic>
          <a:graphicData uri="http://schemas.openxmlformats.org/drawingml/2006/chart">
            <c:chart xmlns:c="http://schemas.openxmlformats.org/drawingml/2006/chart" xmlns:r="http://schemas.openxmlformats.org/officeDocument/2006/relationships" r:id="rId9"/>
          </a:graphicData>
        </a:graphic>
      </p:graphicFrame>
      <p:sp>
        <p:nvSpPr>
          <p:cNvPr id="17" name="TextBox 16"/>
          <p:cNvSpPr txBox="1"/>
          <p:nvPr/>
        </p:nvSpPr>
        <p:spPr>
          <a:xfrm>
            <a:off x="6757760" y="1914131"/>
            <a:ext cx="2494760" cy="923330"/>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99,6 % </a:t>
            </a:r>
          </a:p>
          <a:p>
            <a:r>
              <a:rPr lang="bg-BG" sz="1800" dirty="0" smtClean="0">
                <a:solidFill>
                  <a:srgbClr val="7030A0"/>
                </a:solidFill>
              </a:rPr>
              <a:t>Прогноза – 102 %</a:t>
            </a:r>
            <a:endParaRPr lang="bg-BG" sz="1800" dirty="0">
              <a:solidFill>
                <a:srgbClr val="7030A0"/>
              </a:solidFill>
            </a:endParaRPr>
          </a:p>
        </p:txBody>
      </p:sp>
      <p:sp>
        <p:nvSpPr>
          <p:cNvPr id="18" name="TextBox 17"/>
          <p:cNvSpPr txBox="1"/>
          <p:nvPr/>
        </p:nvSpPr>
        <p:spPr>
          <a:xfrm>
            <a:off x="319344" y="5770116"/>
            <a:ext cx="424847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76,6 % </a:t>
            </a:r>
          </a:p>
          <a:p>
            <a:r>
              <a:rPr lang="bg-BG" sz="1800" dirty="0" smtClean="0">
                <a:solidFill>
                  <a:srgbClr val="7030A0"/>
                </a:solidFill>
              </a:rPr>
              <a:t>Прогноза – 115,7 %</a:t>
            </a:r>
            <a:endParaRPr lang="bg-BG" sz="1800" dirty="0">
              <a:solidFill>
                <a:srgbClr val="7030A0"/>
              </a:solidFill>
            </a:endParaRPr>
          </a:p>
        </p:txBody>
      </p:sp>
      <p:sp>
        <p:nvSpPr>
          <p:cNvPr id="23" name="TextBox 22"/>
          <p:cNvSpPr txBox="1"/>
          <p:nvPr/>
        </p:nvSpPr>
        <p:spPr>
          <a:xfrm>
            <a:off x="4809942" y="5753707"/>
            <a:ext cx="424847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86,4 % </a:t>
            </a:r>
          </a:p>
          <a:p>
            <a:r>
              <a:rPr lang="bg-BG" sz="1800" dirty="0" smtClean="0">
                <a:solidFill>
                  <a:srgbClr val="7030A0"/>
                </a:solidFill>
              </a:rPr>
              <a:t>Прогноза – 1114%</a:t>
            </a:r>
            <a:endParaRPr lang="bg-BG" sz="1800" dirty="0">
              <a:solidFill>
                <a:srgbClr val="7030A0"/>
              </a:solidFill>
            </a:endParaRPr>
          </a:p>
        </p:txBody>
      </p:sp>
    </p:spTree>
    <p:extLst>
      <p:ext uri="{BB962C8B-B14F-4D97-AF65-F5344CB8AC3E}">
        <p14:creationId xmlns:p14="http://schemas.microsoft.com/office/powerpoint/2010/main" val="2244654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69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lvl="0" algn="ctr">
              <a:defRPr/>
            </a:pPr>
            <a:r>
              <a:rPr lang="bg-BG" sz="1050" b="1" dirty="0" smtClean="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lang="bg-BG" sz="1050" b="1" dirty="0">
              <a:solidFill>
                <a:srgbClr val="3D372E">
                  <a:lumMod val="50000"/>
                </a:srgbClr>
              </a:solidFill>
              <a:latin typeface="Arial" panose="020B0604020202020204" pitchFamily="34" charset="0"/>
              <a:cs typeface="Arial" panose="020B0604020202020204" pitchFamily="34" charset="0"/>
            </a:endParaRPr>
          </a:p>
        </p:txBody>
      </p:sp>
      <p:sp>
        <p:nvSpPr>
          <p:cNvPr id="28" name="TextBox 27"/>
          <p:cNvSpPr txBox="1"/>
          <p:nvPr/>
        </p:nvSpPr>
        <p:spPr>
          <a:xfrm>
            <a:off x="2699793" y="4824871"/>
            <a:ext cx="1898551" cy="427123"/>
          </a:xfrm>
          <a:prstGeom prst="rect">
            <a:avLst/>
          </a:prstGeom>
          <a:noFill/>
        </p:spPr>
        <p:txBody>
          <a:bodyPr wrap="square" rtlCol="0">
            <a:spAutoFit/>
          </a:bodyPr>
          <a:lstStyle/>
          <a:p>
            <a:pPr latinLnBrk="1"/>
            <a:endParaRPr lang="en-US" altLang="ko-KR" sz="1400" dirty="0">
              <a:solidFill>
                <a:prstClr val="black">
                  <a:lumMod val="75000"/>
                  <a:lumOff val="25000"/>
                </a:prstClr>
              </a:solidFill>
              <a:latin typeface="Arial" panose="020B0604020202020204" pitchFamily="34" charset="0"/>
              <a:cs typeface="Arial" panose="020B0604020202020204" pitchFamily="34" charset="0"/>
            </a:endParaRPr>
          </a:p>
        </p:txBody>
      </p:sp>
      <p:sp>
        <p:nvSpPr>
          <p:cNvPr id="32" name="Rectangle 9"/>
          <p:cNvSpPr/>
          <p:nvPr/>
        </p:nvSpPr>
        <p:spPr>
          <a:xfrm>
            <a:off x="1208141" y="4139679"/>
            <a:ext cx="439719" cy="411696"/>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ysClr val="window" lastClr="FFFFFF"/>
          </a:solidFill>
          <a:ln w="25400" cap="flat" cmpd="sng" algn="ctr">
            <a:noFill/>
            <a:prstDash val="solid"/>
          </a:ln>
          <a:effectLst/>
        </p:spPr>
        <p:txBody>
          <a:bodyPr rtlCol="0" anchor="ctr"/>
          <a:lstStyle/>
          <a:p>
            <a:pPr marL="0" marR="0" lvl="0" indent="0" algn="ctr" defTabSz="914400" eaLnBrk="1" fontAlgn="auto" latinLnBrk="1" hangingPunct="1">
              <a:lnSpc>
                <a:spcPct val="100000"/>
              </a:lnSpc>
              <a:spcBef>
                <a:spcPts val="0"/>
              </a:spcBef>
              <a:spcAft>
                <a:spcPts val="0"/>
              </a:spcAft>
              <a:buClrTx/>
              <a:buSzTx/>
              <a:buFontTx/>
              <a:buNone/>
              <a:tabLst/>
              <a:defRPr/>
            </a:pPr>
            <a:endParaRPr kumimoji="0" lang="ko-KR" altLang="en-US" sz="2000" b="0" i="0" u="none" strike="noStrike" kern="0" cap="none" spc="0" normalizeH="0" baseline="0" noProof="0" dirty="0" smtClean="0">
              <a:ln>
                <a:noFill/>
              </a:ln>
              <a:solidFill>
                <a:prstClr val="white"/>
              </a:solidFill>
              <a:effectLst/>
              <a:uLnTx/>
              <a:uFillTx/>
              <a:latin typeface="Arial" panose="020B0604020202020204" pitchFamily="34" charset="0"/>
              <a:cs typeface="Arial" panose="020B0604020202020204" pitchFamily="34" charset="0"/>
            </a:endParaRPr>
          </a:p>
        </p:txBody>
      </p:sp>
      <p:pic>
        <p:nvPicPr>
          <p:cNvPr id="2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a:spLocks noGrp="1"/>
          </p:cNvSpPr>
          <p:nvPr>
            <p:ph type="title"/>
          </p:nvPr>
        </p:nvSpPr>
        <p:spPr>
          <a:xfrm>
            <a:off x="1276697" y="-63156"/>
            <a:ext cx="6264696"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endParaRPr lang="bg-BG" sz="1800" b="1" dirty="0">
              <a:solidFill>
                <a:schemeClr val="accent5">
                  <a:lumMod val="75000"/>
                </a:schemeClr>
              </a:solidFill>
              <a:latin typeface="Arial" panose="020B0604020202020204" pitchFamily="34" charset="0"/>
              <a:cs typeface="Arial" panose="020B0604020202020204" pitchFamily="34" charset="0"/>
            </a:endParaRPr>
          </a:p>
        </p:txBody>
      </p:sp>
      <p:sp>
        <p:nvSpPr>
          <p:cNvPr id="2" name="TextBox 1"/>
          <p:cNvSpPr txBox="1"/>
          <p:nvPr/>
        </p:nvSpPr>
        <p:spPr>
          <a:xfrm>
            <a:off x="107504" y="1326310"/>
            <a:ext cx="4149499" cy="523220"/>
          </a:xfrm>
          <a:prstGeom prst="rect">
            <a:avLst/>
          </a:prstGeom>
          <a:noFill/>
        </p:spPr>
        <p:txBody>
          <a:bodyPr wrap="square" rtlCol="0">
            <a:spAutoFit/>
          </a:bodyPr>
          <a:lstStyle/>
          <a:p>
            <a:pPr algn="ctr"/>
            <a:r>
              <a:rPr lang="bg-BG" sz="1400" dirty="0" smtClean="0">
                <a:solidFill>
                  <a:schemeClr val="accent5">
                    <a:lumMod val="75000"/>
                  </a:schemeClr>
                </a:solidFill>
              </a:rPr>
              <a:t>ПО 3 „Регионална образователна инфраструктура</a:t>
            </a:r>
            <a:endParaRPr lang="bg-BG" sz="1400" dirty="0">
              <a:solidFill>
                <a:schemeClr val="accent5">
                  <a:lumMod val="75000"/>
                </a:schemeClr>
              </a:solidFill>
            </a:endParaRPr>
          </a:p>
        </p:txBody>
      </p:sp>
      <p:sp>
        <p:nvSpPr>
          <p:cNvPr id="23" name="TextBox 22"/>
          <p:cNvSpPr txBox="1"/>
          <p:nvPr/>
        </p:nvSpPr>
        <p:spPr>
          <a:xfrm>
            <a:off x="4829134" y="1352157"/>
            <a:ext cx="4149499" cy="307777"/>
          </a:xfrm>
          <a:prstGeom prst="rect">
            <a:avLst/>
          </a:prstGeom>
          <a:noFill/>
        </p:spPr>
        <p:txBody>
          <a:bodyPr wrap="square" rtlCol="0">
            <a:spAutoFit/>
          </a:bodyPr>
          <a:lstStyle/>
          <a:p>
            <a:pPr algn="ctr"/>
            <a:r>
              <a:rPr lang="bg-BG" sz="1400" dirty="0" smtClean="0">
                <a:solidFill>
                  <a:schemeClr val="accent5">
                    <a:lumMod val="75000"/>
                  </a:schemeClr>
                </a:solidFill>
              </a:rPr>
              <a:t>ПО 4 „Регионална здравна инфраструктура</a:t>
            </a:r>
            <a:endParaRPr lang="bg-BG" sz="1400" dirty="0">
              <a:solidFill>
                <a:schemeClr val="accent5">
                  <a:lumMod val="75000"/>
                </a:schemeClr>
              </a:solidFill>
            </a:endParaRPr>
          </a:p>
        </p:txBody>
      </p:sp>
      <p:cxnSp>
        <p:nvCxnSpPr>
          <p:cNvPr id="4" name="Straight Connector 3"/>
          <p:cNvCxnSpPr/>
          <p:nvPr/>
        </p:nvCxnSpPr>
        <p:spPr>
          <a:xfrm>
            <a:off x="4598344" y="908720"/>
            <a:ext cx="0" cy="5112568"/>
          </a:xfrm>
          <a:prstGeom prst="line">
            <a:avLst/>
          </a:prstGeom>
          <a:ln w="38100">
            <a:solidFill>
              <a:schemeClr val="accent1">
                <a:lumMod val="50000"/>
              </a:schemeClr>
            </a:solidFill>
          </a:ln>
          <a:scene3d>
            <a:camera prst="obliqueTopLeft"/>
            <a:lightRig rig="threePt" dir="t"/>
          </a:scene3d>
        </p:spPr>
        <p:style>
          <a:lnRef idx="1">
            <a:schemeClr val="accent5"/>
          </a:lnRef>
          <a:fillRef idx="0">
            <a:schemeClr val="accent5"/>
          </a:fillRef>
          <a:effectRef idx="0">
            <a:schemeClr val="accent5"/>
          </a:effectRef>
          <a:fontRef idx="minor">
            <a:schemeClr val="tx1"/>
          </a:fontRef>
        </p:style>
      </p:cxnSp>
      <p:sp>
        <p:nvSpPr>
          <p:cNvPr id="5" name="TextBox 4"/>
          <p:cNvSpPr txBox="1"/>
          <p:nvPr/>
        </p:nvSpPr>
        <p:spPr>
          <a:xfrm>
            <a:off x="5105432" y="4995753"/>
            <a:ext cx="3888432" cy="1384995"/>
          </a:xfrm>
          <a:prstGeom prst="rect">
            <a:avLst/>
          </a:prstGeom>
          <a:noFill/>
        </p:spPr>
        <p:txBody>
          <a:bodyPr wrap="square" rtlCol="0">
            <a:spAutoFit/>
          </a:bodyPr>
          <a:lstStyle/>
          <a:p>
            <a:r>
              <a:rPr lang="ru-RU" sz="1400" dirty="0">
                <a:solidFill>
                  <a:srgbClr val="7030A0"/>
                </a:solidFill>
              </a:rPr>
              <a:t>Проект „Борба с </a:t>
            </a:r>
            <a:r>
              <a:rPr lang="en-US" sz="1400" dirty="0">
                <a:solidFill>
                  <a:srgbClr val="7030A0"/>
                </a:solidFill>
              </a:rPr>
              <a:t>COVID 19“</a:t>
            </a:r>
            <a:endParaRPr lang="ru-RU" sz="1400" dirty="0" smtClean="0">
              <a:solidFill>
                <a:srgbClr val="7030A0"/>
              </a:solidFill>
            </a:endParaRPr>
          </a:p>
          <a:p>
            <a:r>
              <a:rPr lang="ru-RU" sz="1400" dirty="0" smtClean="0">
                <a:solidFill>
                  <a:srgbClr val="7030A0"/>
                </a:solidFill>
              </a:rPr>
              <a:t>Апарати </a:t>
            </a:r>
            <a:r>
              <a:rPr lang="ru-RU" sz="1400" dirty="0">
                <a:solidFill>
                  <a:srgbClr val="7030A0"/>
                </a:solidFill>
              </a:rPr>
              <a:t>за </a:t>
            </a:r>
            <a:r>
              <a:rPr lang="ru-RU" sz="1400" dirty="0" smtClean="0">
                <a:solidFill>
                  <a:srgbClr val="7030A0"/>
                </a:solidFill>
              </a:rPr>
              <a:t>белодробна вентилация за подпомагане на лечението </a:t>
            </a:r>
            <a:r>
              <a:rPr lang="ru-RU" sz="1400" dirty="0">
                <a:solidFill>
                  <a:srgbClr val="7030A0"/>
                </a:solidFill>
              </a:rPr>
              <a:t>на </a:t>
            </a:r>
            <a:r>
              <a:rPr lang="ru-RU" sz="1400" dirty="0" smtClean="0">
                <a:solidFill>
                  <a:srgbClr val="7030A0"/>
                </a:solidFill>
              </a:rPr>
              <a:t>COVID-19: </a:t>
            </a:r>
          </a:p>
          <a:p>
            <a:endParaRPr lang="bg-BG" sz="1400" dirty="0" smtClean="0">
              <a:solidFill>
                <a:srgbClr val="00B050"/>
              </a:solidFill>
            </a:endParaRPr>
          </a:p>
          <a:p>
            <a:r>
              <a:rPr lang="bg-BG" sz="1400" dirty="0" smtClean="0">
                <a:solidFill>
                  <a:srgbClr val="00B050"/>
                </a:solidFill>
              </a:rPr>
              <a:t>Доставени всички  453 апарата. Верифицирани 190 бр.</a:t>
            </a:r>
            <a:endParaRPr lang="bg-BG" sz="1400" dirty="0">
              <a:solidFill>
                <a:srgbClr val="00B050"/>
              </a:solidFill>
            </a:endParaRPr>
          </a:p>
        </p:txBody>
      </p:sp>
      <p:graphicFrame>
        <p:nvGraphicFramePr>
          <p:cNvPr id="27" name="Chart 26"/>
          <p:cNvGraphicFramePr>
            <a:graphicFrameLocks/>
          </p:cNvGraphicFramePr>
          <p:nvPr>
            <p:extLst>
              <p:ext uri="{D42A27DB-BD31-4B8C-83A1-F6EECF244321}">
                <p14:modId xmlns:p14="http://schemas.microsoft.com/office/powerpoint/2010/main" val="3361897883"/>
              </p:ext>
            </p:extLst>
          </p:nvPr>
        </p:nvGraphicFramePr>
        <p:xfrm>
          <a:off x="107503" y="1849530"/>
          <a:ext cx="4360750" cy="340246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9" name="Chart 28"/>
          <p:cNvGraphicFramePr>
            <a:graphicFrameLocks/>
          </p:cNvGraphicFramePr>
          <p:nvPr>
            <p:extLst>
              <p:ext uri="{D42A27DB-BD31-4B8C-83A1-F6EECF244321}">
                <p14:modId xmlns:p14="http://schemas.microsoft.com/office/powerpoint/2010/main" val="832530502"/>
              </p:ext>
            </p:extLst>
          </p:nvPr>
        </p:nvGraphicFramePr>
        <p:xfrm>
          <a:off x="4763475" y="1876857"/>
          <a:ext cx="4215157" cy="2948013"/>
        </p:xfrm>
        <a:graphic>
          <a:graphicData uri="http://schemas.openxmlformats.org/drawingml/2006/chart">
            <c:chart xmlns:c="http://schemas.openxmlformats.org/drawingml/2006/chart" xmlns:r="http://schemas.openxmlformats.org/officeDocument/2006/relationships" r:id="rId8"/>
          </a:graphicData>
        </a:graphic>
      </p:graphicFrame>
      <p:sp>
        <p:nvSpPr>
          <p:cNvPr id="18" name="TextBox 17"/>
          <p:cNvSpPr txBox="1"/>
          <p:nvPr/>
        </p:nvSpPr>
        <p:spPr>
          <a:xfrm>
            <a:off x="323528" y="5592333"/>
            <a:ext cx="424847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60,7 % </a:t>
            </a:r>
          </a:p>
          <a:p>
            <a:r>
              <a:rPr lang="bg-BG" sz="1800" dirty="0" smtClean="0">
                <a:solidFill>
                  <a:srgbClr val="7030A0"/>
                </a:solidFill>
              </a:rPr>
              <a:t>Прогноза – 103 %</a:t>
            </a:r>
            <a:endParaRPr lang="bg-BG" sz="1800" dirty="0">
              <a:solidFill>
                <a:srgbClr val="7030A0"/>
              </a:solidFill>
            </a:endParaRPr>
          </a:p>
        </p:txBody>
      </p:sp>
    </p:spTree>
    <p:extLst>
      <p:ext uri="{BB962C8B-B14F-4D97-AF65-F5344CB8AC3E}">
        <p14:creationId xmlns:p14="http://schemas.microsoft.com/office/powerpoint/2010/main" val="39131960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2699793" y="4824871"/>
            <a:ext cx="1898551" cy="42712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2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a:spLocks noGrp="1"/>
          </p:cNvSpPr>
          <p:nvPr>
            <p:ph type="title"/>
          </p:nvPr>
        </p:nvSpPr>
        <p:spPr>
          <a:xfrm>
            <a:off x="1276697" y="-63156"/>
            <a:ext cx="6264696"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r>
              <a:rPr lang="bg-BG" sz="1800" b="1" dirty="0" smtClean="0">
                <a:solidFill>
                  <a:schemeClr val="accent5">
                    <a:lumMod val="75000"/>
                  </a:schemeClr>
                </a:solidFill>
                <a:latin typeface="Arial" panose="020B0604020202020204" pitchFamily="34" charset="0"/>
                <a:cs typeface="Arial" panose="020B0604020202020204" pitchFamily="34" charset="0"/>
              </a:rPr>
              <a:t>ПО 5 „Регионална социална инфраструктура“</a:t>
            </a:r>
            <a:endParaRPr lang="bg-BG" sz="1800" b="1" dirty="0">
              <a:solidFill>
                <a:schemeClr val="accent5">
                  <a:lumMod val="75000"/>
                </a:schemeClr>
              </a:solidFill>
              <a:latin typeface="Arial" panose="020B0604020202020204"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1146704213"/>
              </p:ext>
            </p:extLst>
          </p:nvPr>
        </p:nvGraphicFramePr>
        <p:xfrm>
          <a:off x="41889" y="1550492"/>
          <a:ext cx="4427984" cy="392799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p:cNvGraphicFramePr>
            <a:graphicFrameLocks/>
          </p:cNvGraphicFramePr>
          <p:nvPr>
            <p:extLst>
              <p:ext uri="{D42A27DB-BD31-4B8C-83A1-F6EECF244321}">
                <p14:modId xmlns:p14="http://schemas.microsoft.com/office/powerpoint/2010/main" val="2069100954"/>
              </p:ext>
            </p:extLst>
          </p:nvPr>
        </p:nvGraphicFramePr>
        <p:xfrm>
          <a:off x="4885076" y="1526987"/>
          <a:ext cx="4093557" cy="3993698"/>
        </p:xfrm>
        <a:graphic>
          <a:graphicData uri="http://schemas.openxmlformats.org/drawingml/2006/chart">
            <c:chart xmlns:c="http://schemas.openxmlformats.org/drawingml/2006/chart" xmlns:r="http://schemas.openxmlformats.org/officeDocument/2006/relationships" r:id="rId8"/>
          </a:graphicData>
        </a:graphic>
      </p:graphicFrame>
      <p:sp>
        <p:nvSpPr>
          <p:cNvPr id="15" name="TextBox 14"/>
          <p:cNvSpPr txBox="1"/>
          <p:nvPr/>
        </p:nvSpPr>
        <p:spPr>
          <a:xfrm>
            <a:off x="243921" y="5710235"/>
            <a:ext cx="424847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66,4% </a:t>
            </a:r>
          </a:p>
          <a:p>
            <a:r>
              <a:rPr lang="bg-BG" sz="1800" dirty="0" smtClean="0">
                <a:solidFill>
                  <a:srgbClr val="7030A0"/>
                </a:solidFill>
              </a:rPr>
              <a:t>Прогноза – 102 %</a:t>
            </a:r>
            <a:endParaRPr lang="bg-BG" sz="1800" dirty="0">
              <a:solidFill>
                <a:srgbClr val="7030A0"/>
              </a:solidFill>
            </a:endParaRPr>
          </a:p>
        </p:txBody>
      </p:sp>
      <p:sp>
        <p:nvSpPr>
          <p:cNvPr id="18" name="TextBox 17"/>
          <p:cNvSpPr txBox="1"/>
          <p:nvPr/>
        </p:nvSpPr>
        <p:spPr>
          <a:xfrm>
            <a:off x="4854358" y="5709878"/>
            <a:ext cx="424847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105 % </a:t>
            </a:r>
          </a:p>
          <a:p>
            <a:r>
              <a:rPr lang="bg-BG" sz="1800" dirty="0" smtClean="0">
                <a:solidFill>
                  <a:srgbClr val="7030A0"/>
                </a:solidFill>
              </a:rPr>
              <a:t>Прогноза – 132%</a:t>
            </a:r>
            <a:endParaRPr lang="bg-BG" sz="1800" dirty="0">
              <a:solidFill>
                <a:srgbClr val="7030A0"/>
              </a:solidFill>
            </a:endParaRPr>
          </a:p>
        </p:txBody>
      </p:sp>
    </p:spTree>
    <p:extLst>
      <p:ext uri="{BB962C8B-B14F-4D97-AF65-F5344CB8AC3E}">
        <p14:creationId xmlns:p14="http://schemas.microsoft.com/office/powerpoint/2010/main" val="17846524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2699793" y="4824871"/>
            <a:ext cx="1898551" cy="42712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2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3717427112"/>
              </p:ext>
            </p:extLst>
          </p:nvPr>
        </p:nvGraphicFramePr>
        <p:xfrm>
          <a:off x="720930" y="1412776"/>
          <a:ext cx="7759699" cy="1272526"/>
        </p:xfrm>
        <a:graphic>
          <a:graphicData uri="http://schemas.openxmlformats.org/drawingml/2006/table">
            <a:tbl>
              <a:tblPr/>
              <a:tblGrid>
                <a:gridCol w="2161908">
                  <a:extLst>
                    <a:ext uri="{9D8B030D-6E8A-4147-A177-3AD203B41FA5}">
                      <a16:colId xmlns:a16="http://schemas.microsoft.com/office/drawing/2014/main" val="1796958833"/>
                    </a:ext>
                  </a:extLst>
                </a:gridCol>
                <a:gridCol w="1368152">
                  <a:extLst>
                    <a:ext uri="{9D8B030D-6E8A-4147-A177-3AD203B41FA5}">
                      <a16:colId xmlns:a16="http://schemas.microsoft.com/office/drawing/2014/main" val="3734784552"/>
                    </a:ext>
                  </a:extLst>
                </a:gridCol>
                <a:gridCol w="1584176">
                  <a:extLst>
                    <a:ext uri="{9D8B030D-6E8A-4147-A177-3AD203B41FA5}">
                      <a16:colId xmlns:a16="http://schemas.microsoft.com/office/drawing/2014/main" val="159521593"/>
                    </a:ext>
                  </a:extLst>
                </a:gridCol>
                <a:gridCol w="864096">
                  <a:extLst>
                    <a:ext uri="{9D8B030D-6E8A-4147-A177-3AD203B41FA5}">
                      <a16:colId xmlns:a16="http://schemas.microsoft.com/office/drawing/2014/main" val="4278831091"/>
                    </a:ext>
                  </a:extLst>
                </a:gridCol>
                <a:gridCol w="1210334">
                  <a:extLst>
                    <a:ext uri="{9D8B030D-6E8A-4147-A177-3AD203B41FA5}">
                      <a16:colId xmlns:a16="http://schemas.microsoft.com/office/drawing/2014/main" val="1557001426"/>
                    </a:ext>
                  </a:extLst>
                </a:gridCol>
                <a:gridCol w="571033">
                  <a:extLst>
                    <a:ext uri="{9D8B030D-6E8A-4147-A177-3AD203B41FA5}">
                      <a16:colId xmlns:a16="http://schemas.microsoft.com/office/drawing/2014/main" val="1146592291"/>
                    </a:ext>
                  </a:extLst>
                </a:gridCol>
              </a:tblGrid>
              <a:tr h="203946">
                <a:tc gridSpan="6">
                  <a:txBody>
                    <a:bodyPr/>
                    <a:lstStyle/>
                    <a:p>
                      <a:pPr algn="l" fontAlgn="b"/>
                      <a:r>
                        <a:rPr lang="ru-RU" sz="1200" b="0" i="0" u="none" strike="noStrike" dirty="0">
                          <a:solidFill>
                            <a:srgbClr val="000000"/>
                          </a:solidFill>
                          <a:effectLst/>
                          <a:latin typeface="Calibri" panose="020F0502020204030204" pitchFamily="34" charset="0"/>
                        </a:rPr>
                        <a:t>ПО 6 Регионална туристическа инфраструктура</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tc hMerge="1">
                  <a:txBody>
                    <a:bodyPr/>
                    <a:lstStyle/>
                    <a:p>
                      <a:endParaRPr lang="bg-BG"/>
                    </a:p>
                  </a:txBody>
                  <a:tcPr/>
                </a:tc>
                <a:extLst>
                  <a:ext uri="{0D108BD9-81ED-4DB2-BD59-A6C34878D82A}">
                    <a16:rowId xmlns:a16="http://schemas.microsoft.com/office/drawing/2014/main" val="1574542821"/>
                  </a:ext>
                </a:extLst>
              </a:tr>
              <a:tr h="864634">
                <a:tc>
                  <a:txBody>
                    <a:bodyPr/>
                    <a:lstStyle/>
                    <a:p>
                      <a:pPr algn="ctr" fontAlgn="ctr"/>
                      <a:r>
                        <a:rPr lang="bg-BG" sz="1200" b="1" i="0" u="none" strike="noStrike" dirty="0">
                          <a:solidFill>
                            <a:srgbClr val="000000"/>
                          </a:solidFill>
                          <a:effectLst/>
                          <a:latin typeface="Calibri" panose="020F0502020204030204" pitchFamily="34" charset="0"/>
                        </a:rPr>
                        <a:t>Индикатори</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bg-BG" sz="1200" b="1" i="0" u="none" strike="noStrike" dirty="0">
                          <a:solidFill>
                            <a:srgbClr val="000000"/>
                          </a:solidFill>
                          <a:effectLst/>
                          <a:latin typeface="Calibri" panose="020F0502020204030204" pitchFamily="34" charset="0"/>
                        </a:rPr>
                        <a:t>Целева стойност 2023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Прогноза за изпълнение на база сключени договори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bg-BG" sz="1200" b="1" i="0" u="none" strike="noStrike" dirty="0">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ru-RU" sz="1200" b="1" i="0" u="none" strike="noStrike" dirty="0">
                          <a:solidFill>
                            <a:srgbClr val="000000"/>
                          </a:solidFill>
                          <a:effectLst/>
                          <a:latin typeface="Calibri" panose="020F0502020204030204" pitchFamily="34" charset="0"/>
                        </a:rPr>
                        <a:t>Постигнати стойности  Март 2022 г.</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bg-BG" sz="1200" b="1" i="0" u="none" strike="noStrike">
                          <a:solidFill>
                            <a:srgbClr val="000000"/>
                          </a:solidFill>
                          <a:effectLst/>
                          <a:latin typeface="Calibri" panose="020F0502020204030204"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080655"/>
                  </a:ext>
                </a:extLst>
              </a:tr>
              <a:tr h="203946">
                <a:tc>
                  <a:txBody>
                    <a:bodyPr/>
                    <a:lstStyle/>
                    <a:p>
                      <a:pPr algn="just" fontAlgn="t"/>
                      <a:r>
                        <a:rPr lang="bg-BG" sz="1200" b="0" i="0" u="none" strike="noStrike" dirty="0">
                          <a:solidFill>
                            <a:srgbClr val="000000"/>
                          </a:solidFill>
                          <a:effectLst/>
                          <a:latin typeface="Calibri" panose="020F0502020204030204" pitchFamily="34" charset="0"/>
                        </a:rPr>
                        <a:t>Сертифицирани средства (евро)</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bg-BG" sz="1200" b="0" i="0" u="none" strike="noStrike">
                          <a:solidFill>
                            <a:srgbClr val="000000"/>
                          </a:solidFill>
                          <a:effectLst/>
                          <a:latin typeface="Calibri" panose="020F0502020204030204" pitchFamily="34" charset="0"/>
                        </a:rPr>
                        <a:t>100 755 882,00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bg-BG" sz="12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bg-BG" sz="12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bg-BG" sz="1200" b="0" i="0" u="none" strike="noStrike">
                          <a:solidFill>
                            <a:srgbClr val="000000"/>
                          </a:solidFill>
                          <a:effectLst/>
                          <a:latin typeface="Calibri" panose="020F0502020204030204" pitchFamily="34" charset="0"/>
                        </a:rPr>
                        <a:t>25 189 356,96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tc>
                  <a:txBody>
                    <a:bodyPr/>
                    <a:lstStyle/>
                    <a:p>
                      <a:pPr algn="r" fontAlgn="ctr"/>
                      <a:r>
                        <a:rPr lang="bg-BG" sz="1200" b="0" i="0" u="none" strike="noStrike" dirty="0">
                          <a:solidFill>
                            <a:srgbClr val="000000"/>
                          </a:solidFill>
                          <a:effectLst/>
                          <a:latin typeface="Calibri" panose="020F0502020204030204" pitchFamily="34" charset="0"/>
                        </a:rPr>
                        <a:t>25,0%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222623486"/>
                  </a:ext>
                </a:extLst>
              </a:tr>
            </a:tbl>
          </a:graphicData>
        </a:graphic>
      </p:graphicFrame>
      <p:sp>
        <p:nvSpPr>
          <p:cNvPr id="4" name="TextBox 3"/>
          <p:cNvSpPr txBox="1"/>
          <p:nvPr/>
        </p:nvSpPr>
        <p:spPr>
          <a:xfrm>
            <a:off x="787060" y="3021455"/>
            <a:ext cx="7693569" cy="2862322"/>
          </a:xfrm>
          <a:prstGeom prst="rect">
            <a:avLst/>
          </a:prstGeom>
          <a:noFill/>
        </p:spPr>
        <p:txBody>
          <a:bodyPr wrap="square" rtlCol="0">
            <a:spAutoFit/>
          </a:bodyPr>
          <a:lstStyle/>
          <a:p>
            <a:pPr marL="285750" indent="-285750" algn="just">
              <a:buFont typeface="Wingdings" panose="05000000000000000000" pitchFamily="2" charset="2"/>
              <a:buChar char="Ø"/>
            </a:pPr>
            <a:r>
              <a:rPr lang="ru-RU" dirty="0">
                <a:solidFill>
                  <a:srgbClr val="7030A0"/>
                </a:solidFill>
              </a:rPr>
              <a:t>Изпълнение на 18 проекта за туристическа инфраструктура с комбинирана подкрепа – безвъзмездна и финансов инструмент</a:t>
            </a:r>
            <a:r>
              <a:rPr lang="ru-RU" dirty="0" smtClean="0">
                <a:solidFill>
                  <a:srgbClr val="7030A0"/>
                </a:solidFill>
              </a:rPr>
              <a:t>.</a:t>
            </a:r>
            <a:endParaRPr lang="en-US" dirty="0" smtClean="0">
              <a:solidFill>
                <a:srgbClr val="7030A0"/>
              </a:solidFill>
            </a:endParaRPr>
          </a:p>
          <a:p>
            <a:pPr marL="285750" indent="-285750" algn="just">
              <a:buFont typeface="Wingdings" panose="05000000000000000000" pitchFamily="2" charset="2"/>
              <a:buChar char="Ø"/>
            </a:pPr>
            <a:endParaRPr lang="en-US" dirty="0" smtClean="0">
              <a:solidFill>
                <a:srgbClr val="7030A0"/>
              </a:solidFill>
            </a:endParaRPr>
          </a:p>
          <a:p>
            <a:pPr marL="285750" indent="-285750" algn="just">
              <a:buFont typeface="Wingdings" panose="05000000000000000000" pitchFamily="2" charset="2"/>
              <a:buChar char="Ø"/>
            </a:pPr>
            <a:r>
              <a:rPr lang="ru-RU" dirty="0" smtClean="0">
                <a:solidFill>
                  <a:srgbClr val="7030A0"/>
                </a:solidFill>
              </a:rPr>
              <a:t>Проектите </a:t>
            </a:r>
            <a:r>
              <a:rPr lang="ru-RU" dirty="0">
                <a:solidFill>
                  <a:srgbClr val="7030A0"/>
                </a:solidFill>
              </a:rPr>
              <a:t>са в ход, повечето от които са в ранен </a:t>
            </a:r>
            <a:r>
              <a:rPr lang="ru-RU" dirty="0" smtClean="0">
                <a:solidFill>
                  <a:srgbClr val="7030A0"/>
                </a:solidFill>
              </a:rPr>
              <a:t>етап</a:t>
            </a:r>
            <a:r>
              <a:rPr lang="en-US" dirty="0" smtClean="0">
                <a:solidFill>
                  <a:srgbClr val="7030A0"/>
                </a:solidFill>
              </a:rPr>
              <a:t>.</a:t>
            </a:r>
          </a:p>
          <a:p>
            <a:pPr marL="285750" indent="-285750" algn="just">
              <a:buFont typeface="Wingdings" panose="05000000000000000000" pitchFamily="2" charset="2"/>
              <a:buChar char="Ø"/>
            </a:pPr>
            <a:endParaRPr lang="en-US" dirty="0" smtClean="0">
              <a:solidFill>
                <a:srgbClr val="7030A0"/>
              </a:solidFill>
            </a:endParaRPr>
          </a:p>
          <a:p>
            <a:pPr marL="285750" indent="-285750" algn="just">
              <a:buFont typeface="Wingdings" panose="05000000000000000000" pitchFamily="2" charset="2"/>
              <a:buChar char="Ø"/>
            </a:pPr>
            <a:r>
              <a:rPr lang="ru-RU" dirty="0" smtClean="0">
                <a:solidFill>
                  <a:srgbClr val="7030A0"/>
                </a:solidFill>
              </a:rPr>
              <a:t>Цел </a:t>
            </a:r>
            <a:r>
              <a:rPr lang="ru-RU" dirty="0">
                <a:solidFill>
                  <a:srgbClr val="7030A0"/>
                </a:solidFill>
              </a:rPr>
              <a:t>по схемата за финансови инструменти – подкрепени 18 обекта</a:t>
            </a:r>
            <a:r>
              <a:rPr lang="ru-RU" dirty="0" smtClean="0">
                <a:solidFill>
                  <a:srgbClr val="7030A0"/>
                </a:solidFill>
              </a:rPr>
              <a:t>.</a:t>
            </a:r>
            <a:endParaRPr lang="en-US" dirty="0" smtClean="0">
              <a:solidFill>
                <a:srgbClr val="7030A0"/>
              </a:solidFill>
            </a:endParaRPr>
          </a:p>
          <a:p>
            <a:pPr marL="285750" indent="-285750" algn="just">
              <a:buFont typeface="Wingdings" panose="05000000000000000000" pitchFamily="2" charset="2"/>
              <a:buChar char="Ø"/>
            </a:pPr>
            <a:endParaRPr lang="en-US" dirty="0">
              <a:solidFill>
                <a:srgbClr val="7030A0"/>
              </a:solidFill>
            </a:endParaRPr>
          </a:p>
          <a:p>
            <a:pPr marL="285750" indent="-285750" algn="just">
              <a:buFont typeface="Wingdings" panose="05000000000000000000" pitchFamily="2" charset="2"/>
              <a:buChar char="Ø"/>
            </a:pPr>
            <a:r>
              <a:rPr lang="ru-RU" dirty="0" smtClean="0">
                <a:solidFill>
                  <a:srgbClr val="7030A0"/>
                </a:solidFill>
              </a:rPr>
              <a:t>УО </a:t>
            </a:r>
            <a:r>
              <a:rPr lang="ru-RU" dirty="0">
                <a:solidFill>
                  <a:srgbClr val="7030A0"/>
                </a:solidFill>
              </a:rPr>
              <a:t>на ОПРР полага усилия и предприема мерки тези проекти да бъдат изпълнени успешно.</a:t>
            </a:r>
            <a:endParaRPr lang="bg-BG" dirty="0">
              <a:solidFill>
                <a:srgbClr val="7030A0"/>
              </a:solidFill>
            </a:endParaRPr>
          </a:p>
        </p:txBody>
      </p:sp>
      <p:sp>
        <p:nvSpPr>
          <p:cNvPr id="15" name="Title 2"/>
          <p:cNvSpPr>
            <a:spLocks noGrp="1"/>
          </p:cNvSpPr>
          <p:nvPr>
            <p:ph type="title"/>
          </p:nvPr>
        </p:nvSpPr>
        <p:spPr>
          <a:xfrm>
            <a:off x="1276697" y="-63156"/>
            <a:ext cx="6264696"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r>
              <a:rPr lang="bg-BG" sz="1800" b="1" dirty="0" smtClean="0">
                <a:solidFill>
                  <a:schemeClr val="accent5">
                    <a:lumMod val="75000"/>
                  </a:schemeClr>
                </a:solidFill>
                <a:latin typeface="Arial" panose="020B0604020202020204" pitchFamily="34" charset="0"/>
                <a:cs typeface="Arial" panose="020B0604020202020204" pitchFamily="34" charset="0"/>
              </a:rPr>
              <a:t>ПО </a:t>
            </a:r>
            <a:r>
              <a:rPr lang="en-US" sz="1800" b="1" dirty="0" smtClean="0">
                <a:solidFill>
                  <a:schemeClr val="accent5">
                    <a:lumMod val="75000"/>
                  </a:schemeClr>
                </a:solidFill>
                <a:latin typeface="Arial" panose="020B0604020202020204" pitchFamily="34" charset="0"/>
                <a:cs typeface="Arial" panose="020B0604020202020204" pitchFamily="34" charset="0"/>
              </a:rPr>
              <a:t>6</a:t>
            </a:r>
            <a:r>
              <a:rPr lang="bg-BG" sz="1800" b="1" dirty="0" smtClean="0">
                <a:solidFill>
                  <a:schemeClr val="accent5">
                    <a:lumMod val="75000"/>
                  </a:schemeClr>
                </a:solidFill>
                <a:latin typeface="Arial" panose="020B0604020202020204" pitchFamily="34" charset="0"/>
                <a:cs typeface="Arial" panose="020B0604020202020204" pitchFamily="34" charset="0"/>
              </a:rPr>
              <a:t> „Регионална туристическа инфраструктура“</a:t>
            </a:r>
            <a:endParaRPr lang="bg-BG" sz="18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027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14000">
              <a:schemeClr val="accent1">
                <a:lumMod val="96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2699793" y="4824871"/>
            <a:ext cx="1898551" cy="427123"/>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2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le 2"/>
          <p:cNvSpPr>
            <a:spLocks noGrp="1"/>
          </p:cNvSpPr>
          <p:nvPr>
            <p:ph type="title"/>
          </p:nvPr>
        </p:nvSpPr>
        <p:spPr>
          <a:xfrm>
            <a:off x="1276697" y="-63156"/>
            <a:ext cx="6264696"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НАПРЕДЪК В ИЗПЪЛНЕНИЕТО НА ИНДИКАТОРИТЕ</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r>
              <a:rPr lang="bg-BG" sz="1800" b="1" dirty="0" smtClean="0">
                <a:solidFill>
                  <a:schemeClr val="accent5">
                    <a:lumMod val="75000"/>
                  </a:schemeClr>
                </a:solidFill>
                <a:latin typeface="Arial" panose="020B0604020202020204" pitchFamily="34" charset="0"/>
                <a:cs typeface="Arial" panose="020B0604020202020204" pitchFamily="34" charset="0"/>
              </a:rPr>
              <a:t>ПО 7 „Регионална пътна инфраструктура“</a:t>
            </a:r>
            <a:endParaRPr lang="bg-BG" sz="1800" b="1" dirty="0">
              <a:solidFill>
                <a:schemeClr val="accent5">
                  <a:lumMod val="75000"/>
                </a:schemeClr>
              </a:solidFill>
              <a:latin typeface="Arial" panose="020B0604020202020204" pitchFamily="34" charset="0"/>
              <a:cs typeface="Arial" panose="020B0604020202020204" pitchFamily="34" charset="0"/>
            </a:endParaRPr>
          </a:p>
        </p:txBody>
      </p:sp>
      <p:pic>
        <p:nvPicPr>
          <p:cNvPr id="27" name="Picture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5335203" y="1342098"/>
            <a:ext cx="3424500" cy="3366731"/>
          </a:xfrm>
          <a:prstGeom prst="rect">
            <a:avLst/>
          </a:prstGeom>
        </p:spPr>
      </p:pic>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1860" y="3861048"/>
            <a:ext cx="2601947" cy="2388247"/>
          </a:xfrm>
          <a:prstGeom prst="rect">
            <a:avLst/>
          </a:prstGeom>
        </p:spPr>
      </p:pic>
      <p:pic>
        <p:nvPicPr>
          <p:cNvPr id="30" name="Picture 29"/>
          <p:cNvPicPr>
            <a:picLocks noChangeAspect="1"/>
          </p:cNvPicPr>
          <p:nvPr/>
        </p:nvPicPr>
        <p:blipFill rotWithShape="1">
          <a:blip r:embed="rId9" cstate="print">
            <a:extLst>
              <a:ext uri="{28A0092B-C50C-407E-A947-70E740481C1C}">
                <a14:useLocalDpi xmlns:a14="http://schemas.microsoft.com/office/drawing/2010/main" val="0"/>
              </a:ext>
            </a:extLst>
          </a:blip>
          <a:srcRect l="16796" t="13647" r="23655"/>
          <a:stretch/>
        </p:blipFill>
        <p:spPr>
          <a:xfrm>
            <a:off x="2928988" y="3861047"/>
            <a:ext cx="2052228" cy="2365627"/>
          </a:xfrm>
          <a:prstGeom prst="rect">
            <a:avLst/>
          </a:prstGeom>
        </p:spPr>
      </p:pic>
      <p:graphicFrame>
        <p:nvGraphicFramePr>
          <p:cNvPr id="23" name="Chart 22"/>
          <p:cNvGraphicFramePr>
            <a:graphicFrameLocks/>
          </p:cNvGraphicFramePr>
          <p:nvPr>
            <p:extLst>
              <p:ext uri="{D42A27DB-BD31-4B8C-83A1-F6EECF244321}">
                <p14:modId xmlns:p14="http://schemas.microsoft.com/office/powerpoint/2010/main" val="2469256102"/>
              </p:ext>
            </p:extLst>
          </p:nvPr>
        </p:nvGraphicFramePr>
        <p:xfrm>
          <a:off x="311763" y="1223049"/>
          <a:ext cx="4538019" cy="2618742"/>
        </p:xfrm>
        <a:graphic>
          <a:graphicData uri="http://schemas.openxmlformats.org/drawingml/2006/chart">
            <c:chart xmlns:c="http://schemas.openxmlformats.org/drawingml/2006/chart" xmlns:r="http://schemas.openxmlformats.org/officeDocument/2006/relationships" r:id="rId10"/>
          </a:graphicData>
        </a:graphic>
      </p:graphicFrame>
      <p:sp>
        <p:nvSpPr>
          <p:cNvPr id="15" name="TextBox 14"/>
          <p:cNvSpPr txBox="1"/>
          <p:nvPr/>
        </p:nvSpPr>
        <p:spPr>
          <a:xfrm>
            <a:off x="5082317" y="5320568"/>
            <a:ext cx="4248472" cy="64633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bg-BG" sz="1800" dirty="0" smtClean="0">
                <a:solidFill>
                  <a:srgbClr val="7030A0"/>
                </a:solidFill>
              </a:rPr>
              <a:t>Степен на изпълнение – </a:t>
            </a:r>
            <a:r>
              <a:rPr lang="en-US" sz="1800" dirty="0" smtClean="0">
                <a:solidFill>
                  <a:srgbClr val="7030A0"/>
                </a:solidFill>
              </a:rPr>
              <a:t>69,3</a:t>
            </a:r>
            <a:r>
              <a:rPr lang="bg-BG" sz="1800" dirty="0" smtClean="0">
                <a:solidFill>
                  <a:srgbClr val="7030A0"/>
                </a:solidFill>
              </a:rPr>
              <a:t>% </a:t>
            </a:r>
          </a:p>
          <a:p>
            <a:r>
              <a:rPr lang="bg-BG" sz="1800" dirty="0" smtClean="0">
                <a:solidFill>
                  <a:srgbClr val="7030A0"/>
                </a:solidFill>
              </a:rPr>
              <a:t>Прогноза – </a:t>
            </a:r>
            <a:r>
              <a:rPr lang="en-US" sz="1800" dirty="0" smtClean="0">
                <a:solidFill>
                  <a:srgbClr val="7030A0"/>
                </a:solidFill>
              </a:rPr>
              <a:t>98 </a:t>
            </a:r>
            <a:r>
              <a:rPr lang="bg-BG" sz="1800" dirty="0" smtClean="0">
                <a:solidFill>
                  <a:srgbClr val="7030A0"/>
                </a:solidFill>
              </a:rPr>
              <a:t>%</a:t>
            </a:r>
            <a:endParaRPr lang="bg-BG" sz="1800" dirty="0">
              <a:solidFill>
                <a:srgbClr val="7030A0"/>
              </a:solidFill>
            </a:endParaRPr>
          </a:p>
        </p:txBody>
      </p:sp>
    </p:spTree>
    <p:extLst>
      <p:ext uri="{BB962C8B-B14F-4D97-AF65-F5344CB8AC3E}">
        <p14:creationId xmlns:p14="http://schemas.microsoft.com/office/powerpoint/2010/main" val="2176860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1259632" y="-63156"/>
            <a:ext cx="6281761" cy="1145224"/>
          </a:xfrm>
        </p:spPr>
        <p:txBody>
          <a:bodyPr>
            <a:normAutofit/>
          </a:bodyPr>
          <a:lstStyle/>
          <a:p>
            <a:pPr algn="ctr"/>
            <a:r>
              <a:rPr lang="bg-BG" sz="1800" b="1" dirty="0" smtClean="0">
                <a:solidFill>
                  <a:srgbClr val="002060"/>
                </a:solidFill>
                <a:latin typeface="Arial" panose="020B0604020202020204" pitchFamily="34" charset="0"/>
                <a:cs typeface="Arial" panose="020B0604020202020204" pitchFamily="34" charset="0"/>
              </a:rPr>
              <a:t>ИЗПЪЛНЕНИЕ НА ГОЛЕМИ ПРОЕКТИ</a:t>
            </a:r>
            <a:br>
              <a:rPr lang="bg-BG" sz="1800" b="1" dirty="0" smtClean="0">
                <a:solidFill>
                  <a:srgbClr val="002060"/>
                </a:solidFill>
                <a:latin typeface="Arial" panose="020B0604020202020204" pitchFamily="34" charset="0"/>
                <a:cs typeface="Arial" panose="020B0604020202020204" pitchFamily="34" charset="0"/>
              </a:rPr>
            </a:br>
            <a:r>
              <a:rPr lang="bg-BG" sz="1800" b="1" dirty="0" smtClean="0">
                <a:solidFill>
                  <a:srgbClr val="002060"/>
                </a:solidFill>
                <a:latin typeface="Arial" panose="020B0604020202020204" pitchFamily="34" charset="0"/>
                <a:cs typeface="Arial" panose="020B0604020202020204" pitchFamily="34" charset="0"/>
              </a:rPr>
              <a:t>ПО ОПРР 2014-2020</a:t>
            </a:r>
            <a:br>
              <a:rPr lang="bg-BG" sz="1800" b="1" dirty="0" smtClean="0">
                <a:solidFill>
                  <a:srgbClr val="002060"/>
                </a:solidFill>
                <a:latin typeface="Arial" panose="020B0604020202020204" pitchFamily="34" charset="0"/>
                <a:cs typeface="Arial" panose="020B0604020202020204" pitchFamily="34" charset="0"/>
              </a:rPr>
            </a:br>
            <a:r>
              <a:rPr lang="ru-RU" sz="1800" b="1" dirty="0">
                <a:solidFill>
                  <a:srgbClr val="C00000"/>
                </a:solidFill>
                <a:latin typeface="Arial" panose="020B0604020202020204" pitchFamily="34" charset="0"/>
                <a:cs typeface="Arial" panose="020B0604020202020204" pitchFamily="34" charset="0"/>
              </a:rPr>
              <a:t>Проект „Интегриран столичен градски транспорт – фаза ІІ“ - бенефициент Столична община</a:t>
            </a:r>
            <a:endParaRPr lang="bg-BG" sz="1800" b="1" dirty="0">
              <a:solidFill>
                <a:srgbClr val="C00000"/>
              </a:solidFill>
              <a:latin typeface="Arial" panose="020B0604020202020204" pitchFamily="34" charset="0"/>
              <a:cs typeface="Arial" panose="020B0604020202020204" pitchFamily="34" charset="0"/>
            </a:endParaRPr>
          </a:p>
        </p:txBody>
      </p:sp>
      <p:sp>
        <p:nvSpPr>
          <p:cNvPr id="2" name="Rectangle 1"/>
          <p:cNvSpPr/>
          <p:nvPr/>
        </p:nvSpPr>
        <p:spPr>
          <a:xfrm>
            <a:off x="345967" y="1424099"/>
            <a:ext cx="8452065" cy="4770537"/>
          </a:xfrm>
          <a:prstGeom prst="rect">
            <a:avLst/>
          </a:prstGeom>
        </p:spPr>
        <p:txBody>
          <a:bodyPr wrap="square">
            <a:spAutoFit/>
          </a:bodyPr>
          <a:lstStyle/>
          <a:p>
            <a:pPr algn="just"/>
            <a:r>
              <a:rPr lang="ru-RU" sz="1600" b="1" u="sng" dirty="0" smtClean="0">
                <a:solidFill>
                  <a:srgbClr val="002060"/>
                </a:solidFill>
                <a:latin typeface="Arial" panose="020B0604020202020204" pitchFamily="34" charset="0"/>
                <a:cs typeface="Arial" panose="020B0604020202020204" pitchFamily="34" charset="0"/>
              </a:rPr>
              <a:t>Реализирани дейности</a:t>
            </a:r>
            <a:r>
              <a:rPr lang="ru-RU" sz="1600" b="1" dirty="0" smtClean="0">
                <a:solidFill>
                  <a:srgbClr val="00206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pPr>
            <a:r>
              <a:rPr lang="ru-RU" sz="1600" dirty="0" smtClean="0">
                <a:solidFill>
                  <a:srgbClr val="7030A0"/>
                </a:solidFill>
                <a:latin typeface="Arial" panose="020B0604020202020204" pitchFamily="34" charset="0"/>
                <a:cs typeface="Arial" panose="020B0604020202020204" pitchFamily="34" charset="0"/>
              </a:rPr>
              <a:t>Реконструкция </a:t>
            </a:r>
            <a:r>
              <a:rPr lang="ru-RU" sz="1600" dirty="0">
                <a:solidFill>
                  <a:srgbClr val="7030A0"/>
                </a:solidFill>
                <a:latin typeface="Arial" panose="020B0604020202020204" pitchFamily="34" charset="0"/>
                <a:cs typeface="Arial" panose="020B0604020202020204" pitchFamily="34" charset="0"/>
              </a:rPr>
              <a:t>на трамваен релсов път по ул. "Каменоделска" от кръстовището с бул. "К. Стоилов" до крайно трамвайно </a:t>
            </a:r>
            <a:r>
              <a:rPr lang="ru-RU" sz="1600" dirty="0" smtClean="0">
                <a:solidFill>
                  <a:srgbClr val="7030A0"/>
                </a:solidFill>
                <a:latin typeface="Arial" panose="020B0604020202020204" pitchFamily="34" charset="0"/>
                <a:cs typeface="Arial" panose="020B0604020202020204" pitchFamily="34" charset="0"/>
              </a:rPr>
              <a:t>ухо;</a:t>
            </a:r>
          </a:p>
          <a:p>
            <a:pPr marL="285750" indent="-285750" algn="just">
              <a:buFont typeface="Wingdings" panose="05000000000000000000" pitchFamily="2" charset="2"/>
              <a:buChar char="Ø"/>
            </a:pPr>
            <a:endParaRPr lang="ru-RU" sz="1600" dirty="0">
              <a:solidFill>
                <a:srgbClr val="7030A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dirty="0" smtClean="0">
                <a:solidFill>
                  <a:srgbClr val="7030A0"/>
                </a:solidFill>
                <a:latin typeface="Arial" panose="020B0604020202020204" pitchFamily="34" charset="0"/>
                <a:cs typeface="Arial" panose="020B0604020202020204" pitchFamily="34" charset="0"/>
              </a:rPr>
              <a:t>Доставка </a:t>
            </a:r>
            <a:r>
              <a:rPr lang="ru-RU" sz="1600" dirty="0">
                <a:solidFill>
                  <a:srgbClr val="7030A0"/>
                </a:solidFill>
                <a:latin typeface="Arial" panose="020B0604020202020204" pitchFamily="34" charset="0"/>
                <a:cs typeface="Arial" panose="020B0604020202020204" pitchFamily="34" charset="0"/>
              </a:rPr>
              <a:t>на 13 броя нископодови съчленени трамвайни </a:t>
            </a:r>
            <a:r>
              <a:rPr lang="ru-RU" sz="1600" dirty="0" smtClean="0">
                <a:solidFill>
                  <a:srgbClr val="7030A0"/>
                </a:solidFill>
                <a:latin typeface="Arial" panose="020B0604020202020204" pitchFamily="34" charset="0"/>
                <a:cs typeface="Arial" panose="020B0604020202020204" pitchFamily="34" charset="0"/>
              </a:rPr>
              <a:t>мотриси;</a:t>
            </a:r>
          </a:p>
          <a:p>
            <a:pPr marL="285750" indent="-285750" algn="just">
              <a:buFont typeface="Wingdings" panose="05000000000000000000" pitchFamily="2" charset="2"/>
              <a:buChar char="Ø"/>
            </a:pPr>
            <a:endParaRPr lang="ru-RU" sz="1600" dirty="0" smtClean="0">
              <a:solidFill>
                <a:srgbClr val="7030A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dirty="0" smtClean="0">
                <a:solidFill>
                  <a:srgbClr val="7030A0"/>
                </a:solidFill>
                <a:latin typeface="Arial" panose="020B0604020202020204" pitchFamily="34" charset="0"/>
                <a:cs typeface="Arial" panose="020B0604020202020204" pitchFamily="34" charset="0"/>
              </a:rPr>
              <a:t>Доставка </a:t>
            </a:r>
            <a:r>
              <a:rPr lang="ru-RU" sz="1600" dirty="0">
                <a:solidFill>
                  <a:srgbClr val="7030A0"/>
                </a:solidFill>
                <a:latin typeface="Arial" panose="020B0604020202020204" pitchFamily="34" charset="0"/>
                <a:cs typeface="Arial" panose="020B0604020202020204" pitchFamily="34" charset="0"/>
              </a:rPr>
              <a:t>и монтаж на 220 броя електронни информационни </a:t>
            </a:r>
            <a:r>
              <a:rPr lang="ru-RU" sz="1600" dirty="0" smtClean="0">
                <a:solidFill>
                  <a:srgbClr val="7030A0"/>
                </a:solidFill>
                <a:latin typeface="Arial" panose="020B0604020202020204" pitchFamily="34" charset="0"/>
                <a:cs typeface="Arial" panose="020B0604020202020204" pitchFamily="34" charset="0"/>
              </a:rPr>
              <a:t>табла;</a:t>
            </a:r>
          </a:p>
          <a:p>
            <a:pPr marL="285750" indent="-285750" algn="just">
              <a:buFont typeface="Wingdings" panose="05000000000000000000" pitchFamily="2" charset="2"/>
              <a:buChar char="Ø"/>
            </a:pPr>
            <a:endParaRPr lang="ru-RU" sz="1600" dirty="0" smtClean="0">
              <a:solidFill>
                <a:srgbClr val="7030A0"/>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Ø"/>
            </a:pPr>
            <a:r>
              <a:rPr lang="ru-RU" sz="1600" dirty="0" smtClean="0">
                <a:solidFill>
                  <a:srgbClr val="7030A0"/>
                </a:solidFill>
                <a:latin typeface="Arial" panose="020B0604020202020204" pitchFamily="34" charset="0"/>
                <a:cs typeface="Arial" panose="020B0604020202020204" pitchFamily="34" charset="0"/>
              </a:rPr>
              <a:t>Доставка </a:t>
            </a:r>
            <a:r>
              <a:rPr lang="ru-RU" sz="1600" dirty="0">
                <a:solidFill>
                  <a:srgbClr val="7030A0"/>
                </a:solidFill>
                <a:latin typeface="Arial" panose="020B0604020202020204" pitchFamily="34" charset="0"/>
                <a:cs typeface="Arial" panose="020B0604020202020204" pitchFamily="34" charset="0"/>
              </a:rPr>
              <a:t>и монтаж на оборудване за сигнализация за преминаване с приоритет по трамвайни трасета и главни транспортни коридори – Transit signal priority (TSP</a:t>
            </a:r>
            <a:r>
              <a:rPr lang="ru-RU" sz="1600" dirty="0" smtClean="0">
                <a:solidFill>
                  <a:srgbClr val="7030A0"/>
                </a:solidFill>
                <a:latin typeface="Arial" panose="020B0604020202020204" pitchFamily="34" charset="0"/>
                <a:cs typeface="Arial" panose="020B0604020202020204" pitchFamily="34" charset="0"/>
              </a:rPr>
              <a:t>);</a:t>
            </a:r>
            <a:endParaRPr lang="ru-RU" sz="1600" dirty="0">
              <a:solidFill>
                <a:srgbClr val="7030A0"/>
              </a:solidFill>
              <a:latin typeface="Arial" panose="020B0604020202020204" pitchFamily="34" charset="0"/>
              <a:cs typeface="Arial" panose="020B0604020202020204" pitchFamily="34" charset="0"/>
            </a:endParaRPr>
          </a:p>
          <a:p>
            <a:pPr algn="just"/>
            <a:endParaRPr lang="ru-RU" sz="1600" dirty="0" smtClean="0">
              <a:solidFill>
                <a:srgbClr val="002060"/>
              </a:solidFill>
              <a:latin typeface="Arial" panose="020B0604020202020204" pitchFamily="34" charset="0"/>
              <a:cs typeface="Arial" panose="020B0604020202020204" pitchFamily="34" charset="0"/>
            </a:endParaRPr>
          </a:p>
          <a:p>
            <a:pPr algn="just"/>
            <a:r>
              <a:rPr lang="ru-RU" sz="1600" dirty="0" smtClean="0">
                <a:solidFill>
                  <a:srgbClr val="002060"/>
                </a:solidFill>
                <a:latin typeface="Arial" panose="020B0604020202020204" pitchFamily="34" charset="0"/>
                <a:cs typeface="Arial" panose="020B0604020202020204" pitchFamily="34" charset="0"/>
              </a:rPr>
              <a:t>Изпълнение на Компонент </a:t>
            </a:r>
            <a:r>
              <a:rPr lang="ru-RU" sz="1600" dirty="0">
                <a:solidFill>
                  <a:srgbClr val="002060"/>
                </a:solidFill>
                <a:latin typeface="Arial" panose="020B0604020202020204" pitchFamily="34" charset="0"/>
                <a:cs typeface="Arial" panose="020B0604020202020204" pitchFamily="34" charset="0"/>
              </a:rPr>
              <a:t>5 „Реконструкция на трамваен релсов път по бул. "Цар Борис" III от ухо "Княжево" до ухо "Съдебна палата", без участъците на пл. "Руски паметник" и кръстовището на бул. "Цар Борис III" и бул. "Г. </a:t>
            </a:r>
            <a:r>
              <a:rPr lang="ru-RU" sz="1600" dirty="0" smtClean="0">
                <a:solidFill>
                  <a:srgbClr val="002060"/>
                </a:solidFill>
                <a:latin typeface="Arial" panose="020B0604020202020204" pitchFamily="34" charset="0"/>
                <a:cs typeface="Arial" panose="020B0604020202020204" pitchFamily="34" charset="0"/>
              </a:rPr>
              <a:t>Делчев:</a:t>
            </a:r>
          </a:p>
          <a:p>
            <a:pPr algn="just"/>
            <a:r>
              <a:rPr lang="ru-RU" sz="1600" dirty="0" smtClean="0">
                <a:solidFill>
                  <a:srgbClr val="002060"/>
                </a:solidFill>
                <a:latin typeface="Arial" panose="020B0604020202020204" pitchFamily="34" charset="0"/>
                <a:cs typeface="Arial" panose="020B0604020202020204" pitchFamily="34" charset="0"/>
              </a:rPr>
              <a:t> </a:t>
            </a:r>
          </a:p>
          <a:p>
            <a:pPr marL="285750" indent="-285750" algn="just">
              <a:buFont typeface="Wingdings" panose="05000000000000000000" pitchFamily="2" charset="2"/>
              <a:buChar char="ü"/>
            </a:pPr>
            <a:r>
              <a:rPr lang="ru-RU" sz="1600" dirty="0" smtClean="0">
                <a:solidFill>
                  <a:srgbClr val="002060"/>
                </a:solidFill>
                <a:latin typeface="Arial" panose="020B0604020202020204" pitchFamily="34" charset="0"/>
                <a:cs typeface="Arial" panose="020B0604020202020204" pitchFamily="34" charset="0"/>
              </a:rPr>
              <a:t>Срокът </a:t>
            </a:r>
            <a:r>
              <a:rPr lang="ru-RU" sz="1600" dirty="0">
                <a:solidFill>
                  <a:srgbClr val="002060"/>
                </a:solidFill>
                <a:latin typeface="Arial" panose="020B0604020202020204" pitchFamily="34" charset="0"/>
                <a:cs typeface="Arial" panose="020B0604020202020204" pitchFamily="34" charset="0"/>
              </a:rPr>
              <a:t>за изпълнение на </a:t>
            </a:r>
            <a:r>
              <a:rPr lang="ru-RU" sz="1600" dirty="0" smtClean="0">
                <a:solidFill>
                  <a:srgbClr val="002060"/>
                </a:solidFill>
                <a:latin typeface="Arial" panose="020B0604020202020204" pitchFamily="34" charset="0"/>
                <a:cs typeface="Arial" panose="020B0604020202020204" pitchFamily="34" charset="0"/>
              </a:rPr>
              <a:t>дейността </a:t>
            </a:r>
            <a:r>
              <a:rPr lang="ru-RU" sz="1600" dirty="0">
                <a:solidFill>
                  <a:srgbClr val="002060"/>
                </a:solidFill>
                <a:latin typeface="Arial" panose="020B0604020202020204" pitchFamily="34" charset="0"/>
                <a:cs typeface="Arial" panose="020B0604020202020204" pitchFamily="34" charset="0"/>
              </a:rPr>
              <a:t>е 730 дни или 24 месеца. Строителството е започнало на 09.04.2021 г. и се изпълнява поетапно съгласно одобрен график</a:t>
            </a:r>
            <a:r>
              <a:rPr lang="ru-RU" sz="1600" dirty="0" smtClean="0">
                <a:solidFill>
                  <a:srgbClr val="002060"/>
                </a:solidFill>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ü"/>
            </a:pPr>
            <a:endParaRPr lang="ru-RU" sz="1600"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ru-RU" sz="16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Сключен е анекс за </a:t>
            </a:r>
            <a:r>
              <a:rPr lang="ru-RU" sz="1600" dirty="0" smtClean="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удължаване </a:t>
            </a:r>
            <a:r>
              <a:rPr lang="ru-RU" sz="1600"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 срока на АДБФП до 21.11.2023 г.</a:t>
            </a:r>
          </a:p>
        </p:txBody>
      </p:sp>
    </p:spTree>
    <p:extLst>
      <p:ext uri="{BB962C8B-B14F-4D97-AF65-F5344CB8AC3E}">
        <p14:creationId xmlns:p14="http://schemas.microsoft.com/office/powerpoint/2010/main" val="4836073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73499"/>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1276697" y="51528"/>
            <a:ext cx="6264696" cy="1145224"/>
          </a:xfrm>
        </p:spPr>
        <p:txBody>
          <a:bodyPr>
            <a:normAutofit fontScale="90000"/>
          </a:bodyPr>
          <a:lstStyle/>
          <a:p>
            <a:pPr algn="ctr"/>
            <a:r>
              <a:rPr lang="bg-BG" sz="1800" b="1" dirty="0">
                <a:solidFill>
                  <a:srgbClr val="002060"/>
                </a:solidFill>
                <a:latin typeface="Arial" panose="020B0604020202020204" pitchFamily="34" charset="0"/>
                <a:cs typeface="Arial" panose="020B0604020202020204" pitchFamily="34" charset="0"/>
              </a:rPr>
              <a:t>ИЗПЪЛНЕНИЕ НА ГОЛЕМИ ПРОЕКТИ</a:t>
            </a:r>
            <a:br>
              <a:rPr lang="bg-BG" sz="1800" b="1" dirty="0">
                <a:solidFill>
                  <a:srgbClr val="002060"/>
                </a:solidFill>
                <a:latin typeface="Arial" panose="020B0604020202020204" pitchFamily="34" charset="0"/>
                <a:cs typeface="Arial" panose="020B0604020202020204" pitchFamily="34" charset="0"/>
              </a:rPr>
            </a:br>
            <a:r>
              <a:rPr lang="bg-BG" sz="1800" b="1" dirty="0">
                <a:solidFill>
                  <a:srgbClr val="002060"/>
                </a:solidFill>
                <a:latin typeface="Arial" panose="020B0604020202020204" pitchFamily="34" charset="0"/>
                <a:cs typeface="Arial" panose="020B0604020202020204" pitchFamily="34" charset="0"/>
              </a:rPr>
              <a:t>ПО ОПРР 2014-2020</a:t>
            </a:r>
            <a:r>
              <a:rPr lang="bg-BG" sz="1800" b="1" dirty="0" smtClean="0">
                <a:solidFill>
                  <a:srgbClr val="002060"/>
                </a:solidFill>
                <a:latin typeface="Arial" panose="020B0604020202020204" pitchFamily="34" charset="0"/>
                <a:cs typeface="Arial" panose="020B0604020202020204" pitchFamily="34" charset="0"/>
              </a:rPr>
              <a:t/>
            </a:r>
            <a:br>
              <a:rPr lang="bg-BG" sz="1800" b="1" dirty="0" smtClean="0">
                <a:solidFill>
                  <a:srgbClr val="002060"/>
                </a:solidFill>
                <a:latin typeface="Arial" panose="020B0604020202020204" pitchFamily="34" charset="0"/>
                <a:cs typeface="Arial" panose="020B0604020202020204" pitchFamily="34" charset="0"/>
              </a:rPr>
            </a:br>
            <a:r>
              <a:rPr lang="ru-RU" sz="1800" b="1" dirty="0">
                <a:solidFill>
                  <a:srgbClr val="C00000"/>
                </a:solidFill>
                <a:latin typeface="Arial" panose="020B0604020202020204" pitchFamily="34" charset="0"/>
                <a:cs typeface="Arial" panose="020B0604020202020204" pitchFamily="34" charset="0"/>
              </a:rPr>
              <a:t>Проект № BG16RFOP001-4.001-0001 „Подкрепа за развитие на системата за спешна медицинска помощ” – бенефициент Минстерство на здравеопазването</a:t>
            </a:r>
            <a:endParaRPr lang="bg-BG" sz="1800" b="1" dirty="0">
              <a:solidFill>
                <a:srgbClr val="C00000"/>
              </a:solidFill>
              <a:latin typeface="Arial" panose="020B0604020202020204" pitchFamily="34" charset="0"/>
              <a:cs typeface="Arial" panose="020B0604020202020204" pitchFamily="34" charset="0"/>
            </a:endParaRPr>
          </a:p>
        </p:txBody>
      </p:sp>
      <p:sp>
        <p:nvSpPr>
          <p:cNvPr id="3" name="Rectangle 2"/>
          <p:cNvSpPr/>
          <p:nvPr/>
        </p:nvSpPr>
        <p:spPr>
          <a:xfrm>
            <a:off x="240470" y="1171926"/>
            <a:ext cx="8740277" cy="5262979"/>
          </a:xfrm>
          <a:prstGeom prst="rect">
            <a:avLst/>
          </a:prstGeom>
        </p:spPr>
        <p:txBody>
          <a:bodyPr wrap="square">
            <a:spAutoFit/>
          </a:bodyPr>
          <a:lstStyle/>
          <a:p>
            <a:pPr algn="just"/>
            <a:r>
              <a:rPr lang="ru-RU" sz="1600" u="sng" dirty="0" smtClean="0">
                <a:solidFill>
                  <a:srgbClr val="002060"/>
                </a:solidFill>
                <a:latin typeface="Arial" panose="020B0604020202020204" pitchFamily="34" charset="0"/>
                <a:cs typeface="Arial" panose="020B0604020202020204" pitchFamily="34" charset="0"/>
              </a:rPr>
              <a:t>Дейност </a:t>
            </a:r>
            <a:r>
              <a:rPr lang="ru-RU" sz="1600" u="sng" dirty="0">
                <a:solidFill>
                  <a:srgbClr val="002060"/>
                </a:solidFill>
                <a:latin typeface="Arial" panose="020B0604020202020204" pitchFamily="34" charset="0"/>
                <a:cs typeface="Arial" panose="020B0604020202020204" pitchFamily="34" charset="0"/>
              </a:rPr>
              <a:t>1 - Изпълнение на </a:t>
            </a:r>
            <a:r>
              <a:rPr lang="ru-RU" sz="1600" u="sng" dirty="0" smtClean="0">
                <a:solidFill>
                  <a:srgbClr val="002060"/>
                </a:solidFill>
                <a:latin typeface="Arial" panose="020B0604020202020204" pitchFamily="34" charset="0"/>
                <a:cs typeface="Arial" panose="020B0604020202020204" pitchFamily="34" charset="0"/>
              </a:rPr>
              <a:t>СМР</a:t>
            </a:r>
            <a:r>
              <a:rPr lang="ru-RU" sz="1600" dirty="0" smtClean="0">
                <a:solidFill>
                  <a:srgbClr val="002060"/>
                </a:solidFill>
                <a:latin typeface="Arial" panose="020B0604020202020204" pitchFamily="34" charset="0"/>
                <a:cs typeface="Arial" panose="020B0604020202020204" pitchFamily="34" charset="0"/>
              </a:rPr>
              <a:t>:</a:t>
            </a:r>
          </a:p>
          <a:p>
            <a:pPr marL="800100" lvl="1" indent="-342900" algn="just">
              <a:buFont typeface="Wingdings" panose="05000000000000000000" pitchFamily="2" charset="2"/>
              <a:buChar char="ü"/>
            </a:pPr>
            <a:r>
              <a:rPr lang="ru-RU" sz="1600" dirty="0" smtClean="0">
                <a:solidFill>
                  <a:srgbClr val="7030A0"/>
                </a:solidFill>
                <a:latin typeface="Arial" panose="020B0604020202020204" pitchFamily="34" charset="0"/>
                <a:cs typeface="Arial" panose="020B0604020202020204" pitchFamily="34" charset="0"/>
              </a:rPr>
              <a:t>4</a:t>
            </a:r>
            <a:r>
              <a:rPr lang="en-US" sz="1600" dirty="0" smtClean="0">
                <a:solidFill>
                  <a:srgbClr val="7030A0"/>
                </a:solidFill>
                <a:latin typeface="Arial" panose="020B0604020202020204" pitchFamily="34" charset="0"/>
                <a:cs typeface="Arial" panose="020B0604020202020204" pitchFamily="34" charset="0"/>
              </a:rPr>
              <a:t>6</a:t>
            </a:r>
            <a:r>
              <a:rPr lang="ru-RU" sz="1600" dirty="0" smtClean="0">
                <a:solidFill>
                  <a:srgbClr val="7030A0"/>
                </a:solidFill>
                <a:latin typeface="Arial" panose="020B0604020202020204" pitchFamily="34" charset="0"/>
                <a:cs typeface="Arial" panose="020B0604020202020204" pitchFamily="34" charset="0"/>
              </a:rPr>
              <a:t> </a:t>
            </a:r>
            <a:r>
              <a:rPr lang="ru-RU" sz="1600" dirty="0">
                <a:solidFill>
                  <a:srgbClr val="7030A0"/>
                </a:solidFill>
                <a:latin typeface="Arial" panose="020B0604020202020204" pitchFamily="34" charset="0"/>
                <a:cs typeface="Arial" panose="020B0604020202020204" pitchFamily="34" charset="0"/>
              </a:rPr>
              <a:t>броя договора с изпълнители на </a:t>
            </a:r>
            <a:r>
              <a:rPr lang="ru-RU" sz="1600" dirty="0" smtClean="0">
                <a:solidFill>
                  <a:srgbClr val="7030A0"/>
                </a:solidFill>
                <a:latin typeface="Arial" panose="020B0604020202020204" pitchFamily="34" charset="0"/>
                <a:cs typeface="Arial" panose="020B0604020202020204" pitchFamily="34" charset="0"/>
              </a:rPr>
              <a:t>СМР  за </a:t>
            </a:r>
            <a:r>
              <a:rPr lang="en-US" sz="1600" dirty="0" smtClean="0">
                <a:solidFill>
                  <a:srgbClr val="7030A0"/>
                </a:solidFill>
                <a:latin typeface="Arial" panose="020B0604020202020204" pitchFamily="34" charset="0"/>
                <a:cs typeface="Arial" panose="020B0604020202020204" pitchFamily="34" charset="0"/>
              </a:rPr>
              <a:t>105</a:t>
            </a:r>
            <a:r>
              <a:rPr lang="ru-RU" sz="1600" dirty="0" smtClean="0">
                <a:solidFill>
                  <a:srgbClr val="7030A0"/>
                </a:solidFill>
                <a:latin typeface="Arial" panose="020B0604020202020204" pitchFamily="34" charset="0"/>
                <a:cs typeface="Arial" panose="020B0604020202020204" pitchFamily="34" charset="0"/>
              </a:rPr>
              <a:t> обекта;</a:t>
            </a:r>
          </a:p>
          <a:p>
            <a:pPr marL="800100" lvl="1" indent="-342900" algn="just">
              <a:buFont typeface="Wingdings" panose="05000000000000000000" pitchFamily="2" charset="2"/>
              <a:buChar char="ü"/>
            </a:pPr>
            <a:r>
              <a:rPr lang="ru-RU" sz="1600" dirty="0" smtClean="0">
                <a:solidFill>
                  <a:srgbClr val="7030A0"/>
                </a:solidFill>
                <a:latin typeface="Arial" panose="020B0604020202020204" pitchFamily="34" charset="0"/>
                <a:cs typeface="Arial" panose="020B0604020202020204" pitchFamily="34" charset="0"/>
              </a:rPr>
              <a:t>1</a:t>
            </a:r>
            <a:r>
              <a:rPr lang="en-US" sz="1600" dirty="0" smtClean="0">
                <a:solidFill>
                  <a:srgbClr val="7030A0"/>
                </a:solidFill>
                <a:latin typeface="Arial" panose="020B0604020202020204" pitchFamily="34" charset="0"/>
                <a:cs typeface="Arial" panose="020B0604020202020204" pitchFamily="34" charset="0"/>
              </a:rPr>
              <a:t>8</a:t>
            </a:r>
            <a:r>
              <a:rPr lang="ru-RU" sz="1600" dirty="0" smtClean="0">
                <a:solidFill>
                  <a:srgbClr val="7030A0"/>
                </a:solidFill>
                <a:latin typeface="Arial" panose="020B0604020202020204" pitchFamily="34" charset="0"/>
                <a:cs typeface="Arial" panose="020B0604020202020204" pitchFamily="34" charset="0"/>
              </a:rPr>
              <a:t> завършени обекта;</a:t>
            </a:r>
          </a:p>
          <a:p>
            <a:pPr marL="800100" lvl="1" indent="-342900" algn="just">
              <a:buFont typeface="Wingdings" panose="05000000000000000000" pitchFamily="2" charset="2"/>
              <a:buChar char="ü"/>
            </a:pPr>
            <a:endParaRPr lang="ru-RU" sz="1600" dirty="0">
              <a:solidFill>
                <a:srgbClr val="7030A0"/>
              </a:solidFill>
              <a:latin typeface="Arial" panose="020B0604020202020204" pitchFamily="34" charset="0"/>
              <a:cs typeface="Arial" panose="020B0604020202020204" pitchFamily="34" charset="0"/>
            </a:endParaRPr>
          </a:p>
          <a:p>
            <a:pPr algn="just"/>
            <a:r>
              <a:rPr lang="ru-RU" sz="1600" u="sng" dirty="0">
                <a:solidFill>
                  <a:srgbClr val="002060"/>
                </a:solidFill>
                <a:latin typeface="Arial" panose="020B0604020202020204" pitchFamily="34" charset="0"/>
                <a:cs typeface="Arial" panose="020B0604020202020204" pitchFamily="34" charset="0"/>
              </a:rPr>
              <a:t>Дейност 2 - Доставка и монтаж на специализирано медицинско оборудване и медицинско и технологично </a:t>
            </a:r>
            <a:r>
              <a:rPr lang="ru-RU" sz="1600" u="sng" dirty="0" smtClean="0">
                <a:solidFill>
                  <a:srgbClr val="002060"/>
                </a:solidFill>
                <a:latin typeface="Arial" panose="020B0604020202020204" pitchFamily="34" charset="0"/>
                <a:cs typeface="Arial" panose="020B0604020202020204" pitchFamily="34" charset="0"/>
              </a:rPr>
              <a:t>обзавеждане</a:t>
            </a:r>
            <a:r>
              <a:rPr lang="ru-RU" sz="1600" dirty="0" smtClean="0">
                <a:solidFill>
                  <a:srgbClr val="002060"/>
                </a:solidFill>
                <a:latin typeface="Arial" panose="020B0604020202020204" pitchFamily="34" charset="0"/>
                <a:cs typeface="Arial" panose="020B0604020202020204" pitchFamily="34" charset="0"/>
              </a:rPr>
              <a:t>:	</a:t>
            </a:r>
          </a:p>
          <a:p>
            <a:pPr marL="800100" lvl="1" indent="-342900" algn="just">
              <a:buFont typeface="Wingdings" panose="05000000000000000000" pitchFamily="2" charset="2"/>
              <a:buChar char="Ø"/>
            </a:pPr>
            <a:r>
              <a:rPr lang="ru-RU" sz="1600" dirty="0">
                <a:solidFill>
                  <a:srgbClr val="7030A0"/>
                </a:solidFill>
                <a:latin typeface="Arial" panose="020B0604020202020204" pitchFamily="34" charset="0"/>
                <a:cs typeface="Arial" panose="020B0604020202020204" pitchFamily="34" charset="0"/>
              </a:rPr>
              <a:t>Доставено е цялото медицинско </a:t>
            </a:r>
            <a:r>
              <a:rPr lang="ru-RU" sz="1600" dirty="0" smtClean="0">
                <a:solidFill>
                  <a:srgbClr val="7030A0"/>
                </a:solidFill>
                <a:latin typeface="Arial" panose="020B0604020202020204" pitchFamily="34" charset="0"/>
                <a:cs typeface="Arial" panose="020B0604020202020204" pitchFamily="34" charset="0"/>
              </a:rPr>
              <a:t>оборудване;</a:t>
            </a:r>
          </a:p>
          <a:p>
            <a:pPr marL="800100" lvl="1" indent="-342900" algn="just">
              <a:buFont typeface="Wingdings" panose="05000000000000000000" pitchFamily="2" charset="2"/>
              <a:buChar char="Ø"/>
            </a:pPr>
            <a:r>
              <a:rPr lang="ru-RU" sz="1600" dirty="0" smtClean="0">
                <a:solidFill>
                  <a:srgbClr val="7030A0"/>
                </a:solidFill>
                <a:latin typeface="Arial" panose="020B0604020202020204" pitchFamily="34" charset="0"/>
                <a:cs typeface="Arial" panose="020B0604020202020204" pitchFamily="34" charset="0"/>
              </a:rPr>
              <a:t>Процедура </a:t>
            </a:r>
            <a:r>
              <a:rPr lang="ru-RU" sz="1600" dirty="0">
                <a:solidFill>
                  <a:srgbClr val="7030A0"/>
                </a:solidFill>
                <a:latin typeface="Arial" panose="020B0604020202020204" pitchFamily="34" charset="0"/>
                <a:cs typeface="Arial" panose="020B0604020202020204" pitchFamily="34" charset="0"/>
              </a:rPr>
              <a:t>за избор на изпълнители по реда на ЗОП с предмет „Закупуване на технологично </a:t>
            </a:r>
            <a:r>
              <a:rPr lang="ru-RU" sz="1600" dirty="0" smtClean="0">
                <a:solidFill>
                  <a:srgbClr val="7030A0"/>
                </a:solidFill>
                <a:latin typeface="Arial" panose="020B0604020202020204" pitchFamily="34" charset="0"/>
                <a:cs typeface="Arial" panose="020B0604020202020204" pitchFamily="34" charset="0"/>
              </a:rPr>
              <a:t>оборудване - за 1 обобособена позиция избран изпълнител; 3 позиции прекратена (нова процедура)</a:t>
            </a:r>
          </a:p>
          <a:p>
            <a:pPr marL="800100" lvl="1" indent="-342900" algn="just">
              <a:buFont typeface="Wingdings" panose="05000000000000000000" pitchFamily="2" charset="2"/>
              <a:buChar char="Ø"/>
            </a:pPr>
            <a:endParaRPr lang="ru-RU" sz="1600" dirty="0" smtClean="0">
              <a:solidFill>
                <a:srgbClr val="7030A0"/>
              </a:solidFill>
              <a:latin typeface="Arial" panose="020B0604020202020204" pitchFamily="34" charset="0"/>
              <a:cs typeface="Arial" panose="020B0604020202020204" pitchFamily="34" charset="0"/>
            </a:endParaRPr>
          </a:p>
          <a:p>
            <a:pPr algn="just"/>
            <a:r>
              <a:rPr lang="ru-RU" sz="1600" u="sng" dirty="0">
                <a:solidFill>
                  <a:srgbClr val="002060"/>
                </a:solidFill>
                <a:latin typeface="Arial" panose="020B0604020202020204" pitchFamily="34" charset="0"/>
                <a:cs typeface="Arial" panose="020B0604020202020204" pitchFamily="34" charset="0"/>
              </a:rPr>
              <a:t>Дейност 3 - Доставка на медицински превозни </a:t>
            </a:r>
            <a:r>
              <a:rPr lang="ru-RU" sz="1600" u="sng" dirty="0" smtClean="0">
                <a:solidFill>
                  <a:srgbClr val="002060"/>
                </a:solidFill>
                <a:latin typeface="Arial" panose="020B0604020202020204" pitchFamily="34" charset="0"/>
                <a:cs typeface="Arial" panose="020B0604020202020204" pitchFamily="34" charset="0"/>
              </a:rPr>
              <a:t>средства:</a:t>
            </a:r>
          </a:p>
          <a:p>
            <a:pPr marL="800100" lvl="1" indent="-342900" algn="just">
              <a:buFont typeface="Wingdings" panose="05000000000000000000" pitchFamily="2" charset="2"/>
              <a:buChar char="Ø"/>
            </a:pPr>
            <a:r>
              <a:rPr lang="ru-RU" sz="1600" dirty="0">
                <a:solidFill>
                  <a:srgbClr val="7030A0"/>
                </a:solidFill>
                <a:latin typeface="Arial" panose="020B0604020202020204" pitchFamily="34" charset="0"/>
                <a:cs typeface="Arial" panose="020B0604020202020204" pitchFamily="34" charset="0"/>
              </a:rPr>
              <a:t>Доставени</a:t>
            </a:r>
            <a:r>
              <a:rPr lang="ru-RU" sz="1600" dirty="0" smtClean="0">
                <a:solidFill>
                  <a:srgbClr val="7030A0"/>
                </a:solidFill>
                <a:latin typeface="Arial" panose="020B0604020202020204" pitchFamily="34" charset="0"/>
                <a:cs typeface="Arial" panose="020B0604020202020204" pitchFamily="34" charset="0"/>
              </a:rPr>
              <a:t> общо </a:t>
            </a:r>
            <a:r>
              <a:rPr lang="en-US" sz="1600" dirty="0" smtClean="0">
                <a:solidFill>
                  <a:srgbClr val="7030A0"/>
                </a:solidFill>
                <a:latin typeface="Arial" panose="020B0604020202020204" pitchFamily="34" charset="0"/>
                <a:cs typeface="Arial" panose="020B0604020202020204" pitchFamily="34" charset="0"/>
              </a:rPr>
              <a:t>357 </a:t>
            </a:r>
            <a:r>
              <a:rPr lang="ru-RU" sz="1600" dirty="0" smtClean="0">
                <a:solidFill>
                  <a:srgbClr val="7030A0"/>
                </a:solidFill>
                <a:latin typeface="Arial" panose="020B0604020202020204" pitchFamily="34" charset="0"/>
                <a:cs typeface="Arial" panose="020B0604020202020204" pitchFamily="34" charset="0"/>
              </a:rPr>
              <a:t>линейки; </a:t>
            </a:r>
          </a:p>
          <a:p>
            <a:pPr marL="800100" lvl="1" indent="-342900" algn="just">
              <a:buFont typeface="Wingdings" panose="05000000000000000000" pitchFamily="2" charset="2"/>
              <a:buChar char="Ø"/>
            </a:pPr>
            <a:r>
              <a:rPr lang="ru-RU" sz="1600" dirty="0" smtClean="0">
                <a:solidFill>
                  <a:srgbClr val="7030A0"/>
                </a:solidFill>
                <a:latin typeface="Arial" panose="020B0604020202020204" pitchFamily="34" charset="0"/>
                <a:cs typeface="Arial" panose="020B0604020202020204" pitchFamily="34" charset="0"/>
              </a:rPr>
              <a:t>Последна доставка</a:t>
            </a:r>
            <a:r>
              <a:rPr lang="en-US" sz="1600" dirty="0" smtClean="0">
                <a:solidFill>
                  <a:srgbClr val="7030A0"/>
                </a:solidFill>
                <a:latin typeface="Arial" panose="020B0604020202020204" pitchFamily="34" charset="0"/>
                <a:cs typeface="Arial" panose="020B0604020202020204" pitchFamily="34" charset="0"/>
              </a:rPr>
              <a:t> </a:t>
            </a:r>
            <a:r>
              <a:rPr lang="bg-BG" sz="1600" dirty="0" smtClean="0">
                <a:solidFill>
                  <a:srgbClr val="7030A0"/>
                </a:solidFill>
                <a:latin typeface="Arial" panose="020B0604020202020204" pitchFamily="34" charset="0"/>
                <a:cs typeface="Arial" panose="020B0604020202020204" pitchFamily="34" charset="0"/>
              </a:rPr>
              <a:t>през</a:t>
            </a:r>
            <a:r>
              <a:rPr lang="ru-RU" sz="1600" dirty="0" smtClean="0">
                <a:solidFill>
                  <a:srgbClr val="7030A0"/>
                </a:solidFill>
                <a:latin typeface="Arial" panose="020B0604020202020204" pitchFamily="34" charset="0"/>
                <a:cs typeface="Arial" panose="020B0604020202020204" pitchFamily="34" charset="0"/>
              </a:rPr>
              <a:t> 2021 г.:</a:t>
            </a:r>
          </a:p>
          <a:p>
            <a:pPr marL="1257300" lvl="2" indent="-342900" algn="just">
              <a:buFont typeface="Wingdings" panose="05000000000000000000" pitchFamily="2" charset="2"/>
              <a:buChar char="ü"/>
            </a:pPr>
            <a:r>
              <a:rPr lang="ru-RU" sz="1600" dirty="0">
                <a:solidFill>
                  <a:srgbClr val="7030A0"/>
                </a:solidFill>
                <a:latin typeface="Arial" panose="020B0604020202020204" pitchFamily="34" charset="0"/>
                <a:cs typeface="Arial" panose="020B0604020202020204" pitchFamily="34" charset="0"/>
              </a:rPr>
              <a:t>44 бр. линейки за спешна медицинска помощ - тип </a:t>
            </a:r>
            <a:r>
              <a:rPr lang="ru-RU" sz="1600" dirty="0" smtClean="0">
                <a:solidFill>
                  <a:srgbClr val="7030A0"/>
                </a:solidFill>
                <a:latin typeface="Arial" panose="020B0604020202020204" pitchFamily="34" charset="0"/>
                <a:cs typeface="Arial" panose="020B0604020202020204" pitchFamily="34" charset="0"/>
              </a:rPr>
              <a:t>B; </a:t>
            </a:r>
          </a:p>
          <a:p>
            <a:pPr marL="1257300" lvl="2" indent="-342900" algn="just">
              <a:buFont typeface="Wingdings" panose="05000000000000000000" pitchFamily="2" charset="2"/>
              <a:buChar char="ü"/>
            </a:pPr>
            <a:r>
              <a:rPr lang="ru-RU" sz="1600" dirty="0">
                <a:solidFill>
                  <a:srgbClr val="7030A0"/>
                </a:solidFill>
                <a:latin typeface="Arial" panose="020B0604020202020204" pitchFamily="34" charset="0"/>
                <a:cs typeface="Arial" panose="020B0604020202020204" pitchFamily="34" charset="0"/>
              </a:rPr>
              <a:t>34 бр. линейка за интензивна медицинска грижа - тип </a:t>
            </a:r>
            <a:r>
              <a:rPr lang="ru-RU" sz="1600" dirty="0" smtClean="0">
                <a:solidFill>
                  <a:srgbClr val="7030A0"/>
                </a:solidFill>
                <a:latin typeface="Arial" panose="020B0604020202020204" pitchFamily="34" charset="0"/>
                <a:cs typeface="Arial" panose="020B0604020202020204" pitchFamily="34" charset="0"/>
              </a:rPr>
              <a:t>C. </a:t>
            </a:r>
          </a:p>
          <a:p>
            <a:pPr algn="just"/>
            <a:endParaRPr lang="en-US" sz="1600" dirty="0" smtClean="0">
              <a:solidFill>
                <a:srgbClr val="C00000"/>
              </a:solidFill>
              <a:latin typeface="Arial" panose="020B0604020202020204" pitchFamily="34" charset="0"/>
              <a:cs typeface="Arial" panose="020B0604020202020204" pitchFamily="34" charset="0"/>
            </a:endParaRPr>
          </a:p>
          <a:p>
            <a:pPr algn="just"/>
            <a:r>
              <a:rPr lang="bg-BG" sz="1600" dirty="0" smtClean="0">
                <a:solidFill>
                  <a:srgbClr val="C00000"/>
                </a:solidFill>
                <a:latin typeface="Arial" panose="020B0604020202020204" pitchFamily="34" charset="0"/>
                <a:cs typeface="Arial" panose="020B0604020202020204" pitchFamily="34" charset="0"/>
              </a:rPr>
              <a:t>Обявена нова </a:t>
            </a:r>
            <a:r>
              <a:rPr lang="bg-BG" sz="1600" dirty="0">
                <a:solidFill>
                  <a:srgbClr val="C00000"/>
                </a:solidFill>
                <a:latin typeface="Arial" panose="020B0604020202020204" pitchFamily="34" charset="0"/>
                <a:cs typeface="Arial" panose="020B0604020202020204" pitchFamily="34" charset="0"/>
              </a:rPr>
              <a:t>обществената поръчка „Доставка на линейки за спешна медицинска помощ тип B с повишена </a:t>
            </a:r>
            <a:r>
              <a:rPr lang="bg-BG" sz="1600" dirty="0" smtClean="0">
                <a:solidFill>
                  <a:srgbClr val="C00000"/>
                </a:solidFill>
                <a:latin typeface="Arial" panose="020B0604020202020204" pitchFamily="34" charset="0"/>
                <a:cs typeface="Arial" panose="020B0604020202020204" pitchFamily="34" charset="0"/>
              </a:rPr>
              <a:t>проходимост“ (42 бр. линейки.)</a:t>
            </a:r>
            <a:r>
              <a:rPr lang="ru-RU" sz="1600" dirty="0" smtClean="0">
                <a:solidFill>
                  <a:srgbClr val="C00000"/>
                </a:solidFill>
                <a:latin typeface="Arial" panose="020B0604020202020204" pitchFamily="34" charset="0"/>
                <a:cs typeface="Arial" panose="020B0604020202020204" pitchFamily="34" charset="0"/>
              </a:rPr>
              <a:t> </a:t>
            </a:r>
            <a:r>
              <a:rPr lang="en-US" sz="1600" dirty="0" smtClean="0">
                <a:solidFill>
                  <a:srgbClr val="C00000"/>
                </a:solidFill>
                <a:latin typeface="Arial" panose="020B0604020202020204" pitchFamily="34" charset="0"/>
                <a:cs typeface="Arial" panose="020B0604020202020204" pitchFamily="34" charset="0"/>
              </a:rPr>
              <a:t> </a:t>
            </a:r>
            <a:r>
              <a:rPr lang="bg-BG" sz="1600" dirty="0" smtClean="0">
                <a:solidFill>
                  <a:srgbClr val="C00000"/>
                </a:solidFill>
                <a:latin typeface="Arial" panose="020B0604020202020204" pitchFamily="34" charset="0"/>
                <a:cs typeface="Arial" panose="020B0604020202020204" pitchFamily="34" charset="0"/>
              </a:rPr>
              <a:t>Срок за кандидатстване – 11 април 2022 г.</a:t>
            </a:r>
            <a:endParaRPr lang="en-US" sz="1600" dirty="0" smtClean="0">
              <a:solidFill>
                <a:srgbClr val="C00000"/>
              </a:solidFill>
              <a:latin typeface="Arial" panose="020B0604020202020204" pitchFamily="34" charset="0"/>
              <a:cs typeface="Arial" panose="020B0604020202020204" pitchFamily="34" charset="0"/>
            </a:endParaRPr>
          </a:p>
          <a:p>
            <a:pPr algn="just"/>
            <a:r>
              <a:rPr lang="ru-RU" sz="1600" u="sng"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Сключен </a:t>
            </a:r>
            <a:r>
              <a:rPr lang="ru-RU" sz="160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е анекс за удължавана на срока на АДБФП до 23.12.2023 г.</a:t>
            </a:r>
            <a:endParaRPr lang="bg-BG" sz="1600" u="sng"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5207267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29125" y="-68293"/>
            <a:ext cx="7200800" cy="1053925"/>
          </a:xfrm>
        </p:spPr>
        <p:txBody>
          <a:bodyPr>
            <a:noAutofit/>
          </a:bodyPr>
          <a:lstStyle/>
          <a:p>
            <a:pPr algn="ctr"/>
            <a:r>
              <a:rPr lang="ru-RU" sz="2400" b="1" dirty="0" smtClean="0">
                <a:solidFill>
                  <a:schemeClr val="bg1">
                    <a:lumMod val="50000"/>
                  </a:schemeClr>
                </a:solidFill>
                <a:latin typeface="Arial" panose="020B0604020202020204" pitchFamily="34" charset="0"/>
                <a:cs typeface="Arial" panose="020B0604020202020204" pitchFamily="34" charset="0"/>
              </a:rPr>
              <a:t> </a:t>
            </a:r>
            <a:r>
              <a:rPr lang="bg-BG" sz="2400" b="1" dirty="0" smtClean="0">
                <a:solidFill>
                  <a:srgbClr val="002060"/>
                </a:solidFill>
                <a:latin typeface="Arial" panose="020B0604020202020204" pitchFamily="34" charset="0"/>
                <a:cs typeface="Arial" panose="020B0604020202020204" pitchFamily="34" charset="0"/>
              </a:rPr>
              <a:t>Обща информация за ОПРР 2014-2020 </a:t>
            </a:r>
            <a:endParaRPr lang="bg-BG" sz="2400" b="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8470" y="1488594"/>
            <a:ext cx="7344816" cy="3191769"/>
          </a:xfrm>
        </p:spPr>
        <p:txBody>
          <a:bodyPr>
            <a:noAutofit/>
          </a:bodyPr>
          <a:lstStyle/>
          <a:p>
            <a:pPr algn="just">
              <a:buClrTx/>
              <a:buFont typeface="Wingdings" panose="05000000000000000000" pitchFamily="2" charset="2"/>
              <a:buChar char="ü"/>
            </a:pPr>
            <a:r>
              <a:rPr lang="bg-BG" sz="1800" dirty="0" smtClean="0">
                <a:solidFill>
                  <a:srgbClr val="002060"/>
                </a:solidFill>
                <a:latin typeface="Arial" panose="020B0604020202020204" pitchFamily="34" charset="0"/>
                <a:cs typeface="Arial" panose="020B0604020202020204" pitchFamily="34" charset="0"/>
              </a:rPr>
              <a:t>По Оперативна програма „Региони в растеж“ (ОПРР) 2014-2020 г. са публикувани 24 процедури за предоставяне на безвъзмездна финансова помощ (БФП+ФИ) на стойност 3,14 млрд. лв. или 100% от бюджета на програмата; </a:t>
            </a:r>
          </a:p>
          <a:p>
            <a:pPr algn="just">
              <a:buClrTx/>
              <a:buFont typeface="Wingdings" panose="05000000000000000000" pitchFamily="2" charset="2"/>
              <a:buChar char="ü"/>
            </a:pPr>
            <a:r>
              <a:rPr lang="bg-BG" sz="1800" dirty="0" smtClean="0">
                <a:solidFill>
                  <a:srgbClr val="002060"/>
                </a:solidFill>
                <a:latin typeface="Arial" panose="020B0604020202020204" pitchFamily="34" charset="0"/>
                <a:cs typeface="Arial" panose="020B0604020202020204" pitchFamily="34" charset="0"/>
              </a:rPr>
              <a:t>Сключени са </a:t>
            </a:r>
            <a:r>
              <a:rPr lang="bg-BG" sz="1800" dirty="0">
                <a:solidFill>
                  <a:srgbClr val="002060"/>
                </a:solidFill>
                <a:latin typeface="Arial" panose="020B0604020202020204" pitchFamily="34" charset="0"/>
                <a:cs typeface="Arial" panose="020B0604020202020204" pitchFamily="34" charset="0"/>
              </a:rPr>
              <a:t>761 </a:t>
            </a:r>
            <a:r>
              <a:rPr lang="bg-BG" sz="1800" dirty="0" smtClean="0">
                <a:solidFill>
                  <a:srgbClr val="002060"/>
                </a:solidFill>
                <a:latin typeface="Arial" panose="020B0604020202020204" pitchFamily="34" charset="0"/>
                <a:cs typeface="Arial" panose="020B0604020202020204" pitchFamily="34" charset="0"/>
              </a:rPr>
              <a:t>договора за предоставяне на БФП с общ размер на д</a:t>
            </a:r>
            <a:r>
              <a:rPr lang="ru-RU" sz="1800" dirty="0" smtClean="0">
                <a:solidFill>
                  <a:srgbClr val="002060"/>
                </a:solidFill>
                <a:latin typeface="Arial" panose="020B0604020202020204" pitchFamily="34" charset="0"/>
                <a:cs typeface="Arial" panose="020B0604020202020204" pitchFamily="34" charset="0"/>
              </a:rPr>
              <a:t>оговорени </a:t>
            </a:r>
            <a:r>
              <a:rPr lang="ru-RU" sz="1800" dirty="0">
                <a:solidFill>
                  <a:srgbClr val="002060"/>
                </a:solidFill>
                <a:latin typeface="Arial" panose="020B0604020202020204" pitchFamily="34" charset="0"/>
                <a:cs typeface="Arial" panose="020B0604020202020204" pitchFamily="34" charset="0"/>
              </a:rPr>
              <a:t>средства (БФП+ФИ) </a:t>
            </a:r>
            <a:r>
              <a:rPr lang="ru-RU" sz="1800" dirty="0" smtClean="0">
                <a:solidFill>
                  <a:srgbClr val="002060"/>
                </a:solidFill>
                <a:latin typeface="Arial" panose="020B0604020202020204" pitchFamily="34" charset="0"/>
                <a:cs typeface="Arial" panose="020B0604020202020204" pitchFamily="34" charset="0"/>
              </a:rPr>
              <a:t>2,96 </a:t>
            </a:r>
            <a:r>
              <a:rPr lang="ru-RU" sz="1800" dirty="0">
                <a:solidFill>
                  <a:srgbClr val="002060"/>
                </a:solidFill>
                <a:latin typeface="Arial" panose="020B0604020202020204" pitchFamily="34" charset="0"/>
                <a:cs typeface="Arial" panose="020B0604020202020204" pitchFamily="34" charset="0"/>
              </a:rPr>
              <a:t>млрд. лв. или 94% от бюджета на програмата</a:t>
            </a:r>
            <a:r>
              <a:rPr lang="bg-BG" sz="1800" dirty="0">
                <a:solidFill>
                  <a:srgbClr val="002060"/>
                </a:solidFill>
                <a:latin typeface="Arial" panose="020B0604020202020204" pitchFamily="34" charset="0"/>
                <a:cs typeface="Arial" panose="020B0604020202020204" pitchFamily="34" charset="0"/>
              </a:rPr>
              <a:t>;</a:t>
            </a:r>
          </a:p>
          <a:p>
            <a:pPr algn="just">
              <a:buClrTx/>
              <a:buFont typeface="Wingdings" panose="05000000000000000000" pitchFamily="2" charset="2"/>
              <a:buChar char="ü"/>
            </a:pPr>
            <a:r>
              <a:rPr lang="bg-BG" sz="1800" dirty="0" smtClean="0">
                <a:solidFill>
                  <a:srgbClr val="002060"/>
                </a:solidFill>
                <a:latin typeface="Arial" panose="020B0604020202020204" pitchFamily="34" charset="0"/>
                <a:cs typeface="Arial" panose="020B0604020202020204" pitchFamily="34" charset="0"/>
              </a:rPr>
              <a:t>В периода 02.12.2021 г. – </a:t>
            </a:r>
            <a:r>
              <a:rPr lang="bg-BG" sz="1800" dirty="0" smtClean="0">
                <a:solidFill>
                  <a:srgbClr val="002060"/>
                </a:solidFill>
                <a:latin typeface="Arial" panose="020B0604020202020204" pitchFamily="34" charset="0"/>
                <a:cs typeface="Arial" panose="020B0604020202020204" pitchFamily="34" charset="0"/>
              </a:rPr>
              <a:t>2</a:t>
            </a:r>
            <a:r>
              <a:rPr lang="en-US" sz="1800" dirty="0" smtClean="0">
                <a:solidFill>
                  <a:srgbClr val="002060"/>
                </a:solidFill>
                <a:latin typeface="Arial" panose="020B0604020202020204" pitchFamily="34" charset="0"/>
                <a:cs typeface="Arial" panose="020B0604020202020204" pitchFamily="34" charset="0"/>
              </a:rPr>
              <a:t>3</a:t>
            </a:r>
            <a:r>
              <a:rPr lang="bg-BG" sz="1800" dirty="0" smtClean="0">
                <a:solidFill>
                  <a:srgbClr val="002060"/>
                </a:solidFill>
                <a:latin typeface="Arial" panose="020B0604020202020204" pitchFamily="34" charset="0"/>
                <a:cs typeface="Arial" panose="020B0604020202020204" pitchFamily="34" charset="0"/>
              </a:rPr>
              <a:t>.03.2022 </a:t>
            </a:r>
            <a:r>
              <a:rPr lang="bg-BG" sz="1800" dirty="0" smtClean="0">
                <a:solidFill>
                  <a:srgbClr val="002060"/>
                </a:solidFill>
                <a:latin typeface="Arial" panose="020B0604020202020204" pitchFamily="34" charset="0"/>
                <a:cs typeface="Arial" panose="020B0604020202020204" pitchFamily="34" charset="0"/>
              </a:rPr>
              <a:t>г</a:t>
            </a:r>
            <a:r>
              <a:rPr lang="bg-BG" sz="1800" dirty="0">
                <a:solidFill>
                  <a:srgbClr val="002060"/>
                </a:solidFill>
                <a:latin typeface="Arial" panose="020B0604020202020204" pitchFamily="34" charset="0"/>
                <a:cs typeface="Arial" panose="020B0604020202020204" pitchFamily="34" charset="0"/>
              </a:rPr>
              <a:t>. </a:t>
            </a:r>
            <a:r>
              <a:rPr lang="bg-BG" sz="1800" dirty="0" smtClean="0">
                <a:solidFill>
                  <a:srgbClr val="002060"/>
                </a:solidFill>
                <a:latin typeface="Arial" panose="020B0604020202020204" pitchFamily="34" charset="0"/>
                <a:cs typeface="Arial" panose="020B0604020202020204" pitchFamily="34" charset="0"/>
              </a:rPr>
              <a:t>са сключени </a:t>
            </a:r>
            <a:r>
              <a:rPr lang="bg-BG" sz="1800" dirty="0">
                <a:solidFill>
                  <a:srgbClr val="002060"/>
                </a:solidFill>
                <a:latin typeface="Arial" panose="020B0604020202020204" pitchFamily="34" charset="0"/>
                <a:cs typeface="Arial" panose="020B0604020202020204" pitchFamily="34" charset="0"/>
              </a:rPr>
              <a:t>4 договора </a:t>
            </a:r>
            <a:r>
              <a:rPr lang="ru-RU" sz="1800" dirty="0">
                <a:solidFill>
                  <a:srgbClr val="002060"/>
                </a:solidFill>
                <a:latin typeface="Arial" panose="020B0604020202020204" pitchFamily="34" charset="0"/>
                <a:cs typeface="Arial" panose="020B0604020202020204" pitchFamily="34" charset="0"/>
              </a:rPr>
              <a:t>за предоставяне на БФП с общ размер на договорени средства (</a:t>
            </a:r>
            <a:r>
              <a:rPr lang="ru-RU" sz="1800" dirty="0" smtClean="0">
                <a:solidFill>
                  <a:srgbClr val="002060"/>
                </a:solidFill>
                <a:latin typeface="Arial" panose="020B0604020202020204" pitchFamily="34" charset="0"/>
                <a:cs typeface="Arial" panose="020B0604020202020204" pitchFamily="34" charset="0"/>
              </a:rPr>
              <a:t>БФП) </a:t>
            </a:r>
            <a:r>
              <a:rPr lang="ru-RU" sz="1800" dirty="0">
                <a:solidFill>
                  <a:srgbClr val="002060"/>
                </a:solidFill>
                <a:latin typeface="Arial" panose="020B0604020202020204" pitchFamily="34" charset="0"/>
                <a:cs typeface="Arial" panose="020B0604020202020204" pitchFamily="34" charset="0"/>
              </a:rPr>
              <a:t>7,8 млн. лв. или 0,25 % от бюджета на програмата;</a:t>
            </a:r>
            <a:endParaRPr lang="en-US" sz="1800" dirty="0">
              <a:solidFill>
                <a:srgbClr val="002060"/>
              </a:solidFill>
              <a:latin typeface="Arial" panose="020B0604020202020204" pitchFamily="34" charset="0"/>
              <a:cs typeface="Arial" panose="020B0604020202020204" pitchFamily="34" charset="0"/>
            </a:endParaRPr>
          </a:p>
          <a:p>
            <a:pPr marL="0" indent="0" algn="just">
              <a:buClrTx/>
              <a:buNone/>
            </a:pPr>
            <a:endParaRPr lang="ru-RU" sz="1600" dirty="0">
              <a:solidFill>
                <a:srgbClr val="002060"/>
              </a:solidFill>
              <a:latin typeface="Arial" panose="020B0604020202020204" pitchFamily="34" charset="0"/>
              <a:cs typeface="Arial" panose="020B0604020202020204" pitchFamily="34" charset="0"/>
            </a:endParaRPr>
          </a:p>
          <a:p>
            <a:pPr marL="0" indent="0" algn="just">
              <a:buClrTx/>
              <a:buNone/>
            </a:pPr>
            <a:endParaRPr lang="bg-BG" sz="1600" dirty="0">
              <a:solidFill>
                <a:schemeClr val="bg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23528" y="4689986"/>
            <a:ext cx="8496944" cy="1342269"/>
          </a:xfrm>
          <a:prstGeom prst="rect">
            <a:avLst/>
          </a:prstGeom>
          <a:solidFill>
            <a:schemeClr val="tx1">
              <a:alpha val="77000"/>
            </a:schemeClr>
          </a:solidFill>
          <a:ln>
            <a:solidFill>
              <a:srgbClr val="B2D0B4"/>
            </a:solidFill>
          </a:ln>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bg-BG" sz="1600" b="0"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pic>
        <p:nvPicPr>
          <p:cNvPr id="1026" name="Picture 2" descr="Quality Management Check Icon Concept Stock Illustration 50683727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425"/>
          <a:stretch/>
        </p:blipFill>
        <p:spPr bwMode="auto">
          <a:xfrm>
            <a:off x="6445412" y="4655426"/>
            <a:ext cx="2275358" cy="1376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29125" y="5101863"/>
            <a:ext cx="5327051" cy="70788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Приключили са 468 </a:t>
            </a:r>
            <a:r>
              <a:rPr kumimoji="0" lang="ru-RU"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договора</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r>
              <a:rPr kumimoji="0" lang="ru-RU"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endParaRPr kumimoji="0" lang="en-US"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293 договора са в процес на </a:t>
            </a:r>
            <a:r>
              <a:rPr kumimoji="0" lang="ru-RU"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изпълнение</a:t>
            </a:r>
            <a:r>
              <a:rPr kumimoji="0" lang="en-US" sz="20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a:t>
            </a:r>
            <a:endParaRPr kumimoji="0" lang="bg-BG" sz="20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7" name="Group 16"/>
          <p:cNvGrpSpPr/>
          <p:nvPr/>
        </p:nvGrpSpPr>
        <p:grpSpPr>
          <a:xfrm>
            <a:off x="0" y="6309320"/>
            <a:ext cx="9144000" cy="548680"/>
            <a:chOff x="0" y="6309320"/>
            <a:chExt cx="9144000" cy="548680"/>
          </a:xfrm>
        </p:grpSpPr>
        <p:sp>
          <p:nvSpPr>
            <p:cNvPr id="10" name="Rectangle 9"/>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cxnSp>
          <p:nvCxnSpPr>
            <p:cNvPr id="7" name="Straight Connector 6"/>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sp>
          <p:nvSpPr>
            <p:cNvPr id="15" name="Rectangle 14"/>
            <p:cNvSpPr/>
            <p:nvPr/>
          </p:nvSpPr>
          <p:spPr>
            <a:xfrm>
              <a:off x="720931" y="6364586"/>
              <a:ext cx="8257702"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a:t>
              </a:r>
              <a:r>
                <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информация </a:t>
              </a: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по отношение на актуалната степен на изпълнение на програмата може да </a:t>
              </a:r>
              <a:r>
                <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посетете страницата на </a:t>
              </a:r>
              <a:r>
                <a:rPr kumimoji="0" lang="en-US"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grpSp>
      <p:pic>
        <p:nvPicPr>
          <p:cNvPr id="1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9365890"/>
      </p:ext>
    </p:extLst>
  </p:cSld>
  <p:clrMapOvr>
    <a:masterClrMapping/>
  </p:clrMapOvr>
  <mc:AlternateContent xmlns:mc="http://schemas.openxmlformats.org/markup-compatibility/2006" xmlns:p14="http://schemas.microsoft.com/office/powerpoint/2010/main">
    <mc:Choice Requires="p14">
      <p:transition spd="slow" p14:dur="800">
        <p:diamond/>
      </p:transition>
    </mc:Choice>
    <mc:Fallback xmlns="">
      <p:transition spd="slow">
        <p:diamond/>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9192"/>
            <a:ext cx="993143" cy="1054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176636" y="5274973"/>
            <a:ext cx="6858000" cy="41151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algn="ctr" defTabSz="685800">
                <a:defRPr/>
              </a:pPr>
              <a:endParaRPr lang="bg-BG" sz="760" b="1" dirty="0">
                <a:solidFill>
                  <a:srgbClr val="3D372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1118334" y="5794572"/>
            <a:ext cx="6193277" cy="334835"/>
          </a:xfrm>
          <a:prstGeom prst="rect">
            <a:avLst/>
          </a:prstGeom>
        </p:spPr>
        <p:txBody>
          <a:bodyPr wrap="square">
            <a:spAutoFit/>
          </a:bodyPr>
          <a:lstStyle/>
          <a:p>
            <a:pPr algn="ctr" defTabSz="685800">
              <a:defRPr/>
            </a:pPr>
            <a:r>
              <a:rPr lang="bg-BG" sz="788"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1417" y="0"/>
            <a:ext cx="1320727" cy="10638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2073019" y="204921"/>
            <a:ext cx="4698522" cy="858918"/>
          </a:xfrm>
        </p:spPr>
        <p:txBody>
          <a:bodyPr>
            <a:normAutofit/>
          </a:bodyPr>
          <a:lstStyle/>
          <a:p>
            <a:pPr algn="ctr"/>
            <a:r>
              <a:rPr lang="bg-BG" sz="1350" b="1" dirty="0">
                <a:solidFill>
                  <a:srgbClr val="002060"/>
                </a:solidFill>
                <a:latin typeface="Arial" panose="020B0604020202020204" pitchFamily="34" charset="0"/>
                <a:cs typeface="Arial" panose="020B0604020202020204" pitchFamily="34" charset="0"/>
              </a:rPr>
              <a:t>НАПРЕДЪК В ИЗПЪЛНЕНИЕТО НА ФИНАНСОВИТЕ ИНСТРУМЕНТИ ПО ФИНАНСОВИ ПОСРЕДНИЦИ</a:t>
            </a:r>
            <a:endParaRPr lang="bg-BG" sz="1350" b="1" dirty="0">
              <a:solidFill>
                <a:schemeClr val="accent5">
                  <a:lumMod val="75000"/>
                </a:schemeClr>
              </a:solidFill>
              <a:latin typeface="Arial" panose="020B0604020202020204" pitchFamily="34" charset="0"/>
              <a:cs typeface="Arial" panose="020B0604020202020204" pitchFamily="34" charset="0"/>
            </a:endParaRPr>
          </a:p>
        </p:txBody>
      </p:sp>
      <p:sp>
        <p:nvSpPr>
          <p:cNvPr id="10" name="TextBox 7"/>
          <p:cNvSpPr txBox="1">
            <a:spLocks noChangeArrowheads="1"/>
          </p:cNvSpPr>
          <p:nvPr/>
        </p:nvSpPr>
        <p:spPr bwMode="auto">
          <a:xfrm>
            <a:off x="352964" y="1341113"/>
            <a:ext cx="6541294"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685800"/>
            <a:r>
              <a:rPr lang="bg-BG" altLang="bg-BG" sz="1200" b="1" u="sng" dirty="0">
                <a:solidFill>
                  <a:srgbClr val="FF0000"/>
                </a:solidFill>
              </a:rPr>
              <a:t>Към </a:t>
            </a:r>
            <a:r>
              <a:rPr lang="en-US" altLang="bg-BG" sz="1200" b="1" u="sng" dirty="0">
                <a:solidFill>
                  <a:srgbClr val="FF0000"/>
                </a:solidFill>
              </a:rPr>
              <a:t>28 </a:t>
            </a:r>
            <a:r>
              <a:rPr lang="bg-BG" altLang="bg-BG" sz="1200" b="1" u="sng" dirty="0">
                <a:solidFill>
                  <a:srgbClr val="FF0000"/>
                </a:solidFill>
              </a:rPr>
              <a:t>февруари</a:t>
            </a:r>
            <a:r>
              <a:rPr lang="en-US" altLang="bg-BG" sz="1200" b="1" u="sng" dirty="0">
                <a:solidFill>
                  <a:srgbClr val="FF0000"/>
                </a:solidFill>
              </a:rPr>
              <a:t> 2022 </a:t>
            </a:r>
            <a:r>
              <a:rPr lang="bg-BG" altLang="bg-BG" sz="1200" b="1" dirty="0">
                <a:solidFill>
                  <a:srgbClr val="FF0000"/>
                </a:solidFill>
              </a:rPr>
              <a:t>напредъкът по изпълнение на ФИ по ОПРР е както следва:</a:t>
            </a:r>
            <a:endParaRPr lang="en-US" altLang="bg-BG" sz="1200" b="1" dirty="0">
              <a:solidFill>
                <a:srgbClr val="FF0000"/>
              </a:solidFill>
            </a:endParaRPr>
          </a:p>
          <a:p>
            <a:pPr algn="just" defTabSz="685800"/>
            <a:endParaRPr lang="en-US" altLang="bg-BG" sz="1050" b="1" dirty="0">
              <a:solidFill>
                <a:prstClr val="white"/>
              </a:solidFill>
            </a:endParaRPr>
          </a:p>
          <a:p>
            <a:pPr algn="just" defTabSz="685800"/>
            <a:r>
              <a:rPr lang="en-US" altLang="bg-BG" sz="1350" b="1" dirty="0">
                <a:solidFill>
                  <a:srgbClr val="0070C0"/>
                </a:solidFill>
              </a:rPr>
              <a:t>- </a:t>
            </a:r>
            <a:r>
              <a:rPr lang="bg-BG" altLang="bg-BG" sz="1200" b="1" u="sng" dirty="0">
                <a:solidFill>
                  <a:srgbClr val="0070C0"/>
                </a:solidFill>
              </a:rPr>
              <a:t>Приоритетна ос 1 „Устойчиво и интегрирано градско развитие“</a:t>
            </a:r>
            <a:endParaRPr lang="en-US" altLang="bg-BG" sz="1200" b="1" u="sng" dirty="0">
              <a:solidFill>
                <a:srgbClr val="0070C0"/>
              </a:solidFill>
            </a:endParaRPr>
          </a:p>
          <a:p>
            <a:pPr algn="just" defTabSz="685800"/>
            <a:endParaRPr lang="en-US" altLang="bg-BG" sz="1050" b="1" dirty="0">
              <a:solidFill>
                <a:prstClr val="white"/>
              </a:solidFill>
            </a:endParaRPr>
          </a:p>
          <a:p>
            <a:pPr algn="just" defTabSz="685800"/>
            <a:r>
              <a:rPr lang="en-US" altLang="bg-BG" sz="1050" b="1" dirty="0">
                <a:solidFill>
                  <a:prstClr val="white"/>
                </a:solidFill>
              </a:rPr>
              <a:t> </a:t>
            </a:r>
            <a:endParaRPr lang="bg-BG" altLang="bg-BG" sz="1050" b="1" dirty="0">
              <a:solidFill>
                <a:prstClr val="white"/>
              </a:solidFill>
            </a:endParaRPr>
          </a:p>
        </p:txBody>
      </p:sp>
      <p:sp>
        <p:nvSpPr>
          <p:cNvPr id="17" name="Rectangle 3"/>
          <p:cNvSpPr>
            <a:spLocks noChangeArrowheads="1"/>
          </p:cNvSpPr>
          <p:nvPr/>
        </p:nvSpPr>
        <p:spPr bwMode="auto">
          <a:xfrm>
            <a:off x="300886" y="3614063"/>
            <a:ext cx="342900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685800"/>
            <a:r>
              <a:rPr lang="en-US" altLang="bg-BG" sz="1350" b="1" dirty="0">
                <a:solidFill>
                  <a:srgbClr val="0070C0"/>
                </a:solidFill>
              </a:rPr>
              <a:t>-</a:t>
            </a:r>
            <a:r>
              <a:rPr lang="en-US" altLang="bg-BG" sz="1350" b="1" dirty="0">
                <a:solidFill>
                  <a:prstClr val="white"/>
                </a:solidFill>
              </a:rPr>
              <a:t> </a:t>
            </a:r>
            <a:r>
              <a:rPr lang="bg-BG" altLang="bg-BG" sz="1200" b="1" u="sng" dirty="0">
                <a:solidFill>
                  <a:srgbClr val="0070C0"/>
                </a:solidFill>
              </a:rPr>
              <a:t>Приоритетна ос „Регионален туризъм“</a:t>
            </a:r>
            <a:endParaRPr lang="en-US" altLang="bg-BG" sz="1200" b="1" u="sng" dirty="0">
              <a:solidFill>
                <a:srgbClr val="0070C0"/>
              </a:solidFill>
            </a:endParaRPr>
          </a:p>
        </p:txBody>
      </p:sp>
      <p:pic>
        <p:nvPicPr>
          <p:cNvPr id="5" name="Picture 4"/>
          <p:cNvPicPr>
            <a:picLocks noChangeAspect="1"/>
          </p:cNvPicPr>
          <p:nvPr/>
        </p:nvPicPr>
        <p:blipFill>
          <a:blip r:embed="rId7"/>
          <a:stretch>
            <a:fillRect/>
          </a:stretch>
        </p:blipFill>
        <p:spPr>
          <a:xfrm>
            <a:off x="541305" y="2060848"/>
            <a:ext cx="7804443" cy="1438553"/>
          </a:xfrm>
          <a:prstGeom prst="rect">
            <a:avLst/>
          </a:prstGeom>
        </p:spPr>
      </p:pic>
      <p:pic>
        <p:nvPicPr>
          <p:cNvPr id="6" name="Picture 5"/>
          <p:cNvPicPr>
            <a:picLocks noChangeAspect="1"/>
          </p:cNvPicPr>
          <p:nvPr/>
        </p:nvPicPr>
        <p:blipFill>
          <a:blip r:embed="rId8"/>
          <a:stretch>
            <a:fillRect/>
          </a:stretch>
        </p:blipFill>
        <p:spPr>
          <a:xfrm>
            <a:off x="559969" y="4022234"/>
            <a:ext cx="7832791" cy="1440383"/>
          </a:xfrm>
          <a:prstGeom prst="rect">
            <a:avLst/>
          </a:prstGeom>
        </p:spPr>
      </p:pic>
    </p:spTree>
    <p:extLst>
      <p:ext uri="{BB962C8B-B14F-4D97-AF65-F5344CB8AC3E}">
        <p14:creationId xmlns:p14="http://schemas.microsoft.com/office/powerpoint/2010/main" val="1570172420"/>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2D0B4">
            <a:lumMod val="60000"/>
            <a:lumOff val="40000"/>
          </a:srgbClr>
        </a:soli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80"/>
            <a:ext cx="1143000" cy="121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143000" y="5589240"/>
            <a:ext cx="6858000" cy="41151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algn="ctr" defTabSz="685800">
                <a:defRPr/>
              </a:pPr>
              <a:endParaRPr lang="bg-BG" sz="760" b="1" dirty="0">
                <a:solidFill>
                  <a:srgbClr val="3D372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1683698" y="5630691"/>
            <a:ext cx="6193277" cy="334835"/>
          </a:xfrm>
          <a:prstGeom prst="rect">
            <a:avLst/>
          </a:prstGeom>
        </p:spPr>
        <p:txBody>
          <a:bodyPr wrap="square">
            <a:spAutoFit/>
          </a:bodyPr>
          <a:lstStyle/>
          <a:p>
            <a:pPr algn="ctr" defTabSz="685800">
              <a:defRPr/>
            </a:pPr>
            <a:r>
              <a:rPr lang="bg-BG" sz="788"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6261" y="0"/>
            <a:ext cx="1487740" cy="11983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2123728" y="188640"/>
            <a:ext cx="4698522" cy="858918"/>
          </a:xfrm>
        </p:spPr>
        <p:txBody>
          <a:bodyPr>
            <a:normAutofit/>
          </a:bodyPr>
          <a:lstStyle/>
          <a:p>
            <a:pPr algn="ctr"/>
            <a:r>
              <a:rPr lang="bg-BG" sz="1350" b="1" dirty="0">
                <a:solidFill>
                  <a:srgbClr val="002060"/>
                </a:solidFill>
                <a:latin typeface="Arial" panose="020B0604020202020204" pitchFamily="34" charset="0"/>
                <a:cs typeface="Arial" panose="020B0604020202020204" pitchFamily="34" charset="0"/>
              </a:rPr>
              <a:t>НАПРЕДЪК В ИЗПЪЛНЕНИЕТО НА ФИНАНСОВИТЕ ИНСТРУМЕНТИ ПО ОПРР 2014-2020</a:t>
            </a:r>
            <a:endParaRPr lang="bg-BG" sz="1350" b="1" dirty="0">
              <a:solidFill>
                <a:schemeClr val="accent5">
                  <a:lumMod val="7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60578" y="1610239"/>
            <a:ext cx="8065009" cy="3416320"/>
          </a:xfrm>
          <a:prstGeom prst="rect">
            <a:avLst/>
          </a:prstGeom>
          <a:noFill/>
        </p:spPr>
        <p:txBody>
          <a:bodyPr wrap="square">
            <a:spAutoFit/>
          </a:bodyPr>
          <a:lstStyle/>
          <a:p>
            <a:pPr defTabSz="685800" eaLnBrk="0" fontAlgn="base" hangingPunct="0">
              <a:spcBef>
                <a:spcPct val="0"/>
              </a:spcBef>
              <a:spcAft>
                <a:spcPct val="0"/>
              </a:spcAft>
              <a:defRPr/>
            </a:pPr>
            <a:r>
              <a:rPr lang="bg-BG" sz="1350" b="1" u="sng" dirty="0">
                <a:solidFill>
                  <a:srgbClr val="00B050"/>
                </a:solidFill>
                <a:latin typeface="Arial" panose="020B0604020202020204" pitchFamily="34" charset="0"/>
                <a:cs typeface="Arial" panose="020B0604020202020204" pitchFamily="34" charset="0"/>
              </a:rPr>
              <a:t>Приоритетна ос 1 „Устойчиво и интегрирано градско развитие</a:t>
            </a:r>
            <a:r>
              <a:rPr lang="bg-BG" sz="1350" b="1" dirty="0">
                <a:solidFill>
                  <a:srgbClr val="00B050"/>
                </a:solidFill>
                <a:latin typeface="Arial" panose="020B0604020202020204" pitchFamily="34" charset="0"/>
                <a:cs typeface="Arial" panose="020B0604020202020204" pitchFamily="34" charset="0"/>
              </a:rPr>
              <a:t>“</a:t>
            </a:r>
            <a:r>
              <a:rPr lang="en-US" sz="1350" b="1" dirty="0">
                <a:solidFill>
                  <a:srgbClr val="00B050"/>
                </a:solidFill>
                <a:latin typeface="Arial" panose="020B0604020202020204" pitchFamily="34" charset="0"/>
                <a:cs typeface="Arial" panose="020B0604020202020204" pitchFamily="34" charset="0"/>
              </a:rPr>
              <a:t>:</a:t>
            </a:r>
            <a:r>
              <a:rPr lang="bg-BG" sz="1350" b="1" dirty="0">
                <a:solidFill>
                  <a:srgbClr val="00B050"/>
                </a:solidFill>
                <a:latin typeface="Arial" panose="020B0604020202020204" pitchFamily="34" charset="0"/>
                <a:cs typeface="Arial" panose="020B0604020202020204" pitchFamily="34" charset="0"/>
              </a:rPr>
              <a:t> </a:t>
            </a:r>
            <a:r>
              <a:rPr lang="bg-BG" sz="1350" dirty="0">
                <a:solidFill>
                  <a:srgbClr val="2D2D8A"/>
                </a:solidFill>
                <a:latin typeface="Arial" panose="020B0604020202020204" pitchFamily="34" charset="0"/>
                <a:cs typeface="Arial" panose="020B0604020202020204" pitchFamily="34" charset="0"/>
              </a:rPr>
              <a:t>234,9</a:t>
            </a:r>
            <a:r>
              <a:rPr lang="en-US" sz="1350" dirty="0">
                <a:solidFill>
                  <a:srgbClr val="2D2D8A"/>
                </a:solidFill>
                <a:latin typeface="Arial" panose="020B0604020202020204" pitchFamily="34" charset="0"/>
                <a:cs typeface="Arial" panose="020B0604020202020204" pitchFamily="34" charset="0"/>
              </a:rPr>
              <a:t> </a:t>
            </a:r>
            <a:r>
              <a:rPr lang="bg-BG" sz="1350" dirty="0">
                <a:solidFill>
                  <a:srgbClr val="2D2D8A"/>
                </a:solidFill>
                <a:latin typeface="Arial" panose="020B0604020202020204" pitchFamily="34" charset="0"/>
                <a:cs typeface="Arial" panose="020B0604020202020204" pitchFamily="34" charset="0"/>
              </a:rPr>
              <a:t>млн. лв. по финансови инструменти</a:t>
            </a:r>
            <a:endParaRPr lang="en-US" sz="1350" dirty="0">
              <a:solidFill>
                <a:srgbClr val="2D2D8A"/>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350" dirty="0">
              <a:solidFill>
                <a:srgbClr val="00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en-US" sz="1350" dirty="0">
                <a:solidFill>
                  <a:srgbClr val="000000"/>
                </a:solidFill>
                <a:latin typeface="Arial" panose="020B0604020202020204" pitchFamily="34" charset="0"/>
                <a:cs typeface="Arial" panose="020B0604020202020204" pitchFamily="34" charset="0"/>
              </a:rPr>
              <a:t>1) </a:t>
            </a:r>
            <a:r>
              <a:rPr lang="bg-BG" sz="1350" dirty="0">
                <a:solidFill>
                  <a:srgbClr val="000000"/>
                </a:solidFill>
                <a:latin typeface="Arial" panose="020B0604020202020204" pitchFamily="34" charset="0"/>
                <a:cs typeface="Arial" panose="020B0604020202020204" pitchFamily="34" charset="0"/>
              </a:rPr>
              <a:t>ФГР София</a:t>
            </a:r>
            <a:r>
              <a:rPr lang="en-US" sz="1350" dirty="0">
                <a:solidFill>
                  <a:srgbClr val="000000"/>
                </a:solidFill>
                <a:latin typeface="Arial" panose="020B0604020202020204" pitchFamily="34" charset="0"/>
                <a:cs typeface="Arial" panose="020B0604020202020204" pitchFamily="34" charset="0"/>
              </a:rPr>
              <a:t>: </a:t>
            </a:r>
            <a:r>
              <a:rPr lang="bg-BG" sz="1350" dirty="0">
                <a:solidFill>
                  <a:srgbClr val="000000"/>
                </a:solidFill>
                <a:latin typeface="Arial" panose="020B0604020202020204" pitchFamily="34" charset="0"/>
                <a:cs typeface="Arial" panose="020B0604020202020204" pitchFamily="34" charset="0"/>
              </a:rPr>
              <a:t>напредък</a:t>
            </a:r>
            <a:r>
              <a:rPr lang="en-US" sz="1350" dirty="0">
                <a:solidFill>
                  <a:srgbClr val="000000"/>
                </a:solidFill>
                <a:latin typeface="Arial" panose="020B0604020202020204" pitchFamily="34" charset="0"/>
                <a:cs typeface="Arial" panose="020B0604020202020204" pitchFamily="34" charset="0"/>
              </a:rPr>
              <a:t>: </a:t>
            </a:r>
            <a:r>
              <a:rPr lang="bg-BG" sz="1350" dirty="0">
                <a:solidFill>
                  <a:srgbClr val="000000"/>
                </a:solidFill>
                <a:latin typeface="Arial" panose="020B0604020202020204" pitchFamily="34" charset="0"/>
                <a:cs typeface="Arial" panose="020B0604020202020204" pitchFamily="34" charset="0"/>
              </a:rPr>
              <a:t>наличен ресурс за ФИ по Оперативно споразумение</a:t>
            </a:r>
            <a:r>
              <a:rPr lang="en-US" sz="1350" dirty="0">
                <a:solidFill>
                  <a:srgbClr val="000000"/>
                </a:solidFill>
                <a:latin typeface="Arial" panose="020B0604020202020204" pitchFamily="34" charset="0"/>
                <a:cs typeface="Arial" panose="020B0604020202020204" pitchFamily="34" charset="0"/>
              </a:rPr>
              <a:t>: </a:t>
            </a:r>
            <a:r>
              <a:rPr lang="en-US" sz="1350" dirty="0">
                <a:solidFill>
                  <a:srgbClr val="2D2D8A"/>
                </a:solidFill>
                <a:latin typeface="Arial" panose="020B0604020202020204" pitchFamily="34" charset="0"/>
                <a:cs typeface="Arial" panose="020B0604020202020204" pitchFamily="34" charset="0"/>
              </a:rPr>
              <a:t>70,5 </a:t>
            </a:r>
            <a:r>
              <a:rPr lang="bg-BG" sz="1350" dirty="0">
                <a:solidFill>
                  <a:srgbClr val="2D2D8A"/>
                </a:solidFill>
                <a:latin typeface="Arial" panose="020B0604020202020204" pitchFamily="34" charset="0"/>
                <a:cs typeface="Arial" panose="020B0604020202020204" pitchFamily="34" charset="0"/>
              </a:rPr>
              <a:t>млн. </a:t>
            </a:r>
            <a:r>
              <a:rPr lang="bg-BG" sz="1350" dirty="0" err="1">
                <a:solidFill>
                  <a:srgbClr val="2D2D8A"/>
                </a:solidFill>
                <a:latin typeface="Arial" panose="020B0604020202020204" pitchFamily="34" charset="0"/>
                <a:cs typeface="Arial" panose="020B0604020202020204" pitchFamily="34" charset="0"/>
              </a:rPr>
              <a:t>лв</a:t>
            </a:r>
            <a:r>
              <a:rPr lang="en-US" sz="1350" dirty="0">
                <a:solidFill>
                  <a:srgbClr val="2D2D8A"/>
                </a:solidFill>
                <a:latin typeface="Arial" panose="020B0604020202020204" pitchFamily="34" charset="0"/>
                <a:cs typeface="Arial" panose="020B0604020202020204" pitchFamily="34" charset="0"/>
              </a:rPr>
              <a:t>.; </a:t>
            </a:r>
            <a:r>
              <a:rPr lang="bg-BG" sz="1350" dirty="0">
                <a:solidFill>
                  <a:srgbClr val="FF0000"/>
                </a:solidFill>
                <a:latin typeface="Arial" panose="020B0604020202020204" pitchFamily="34" charset="0"/>
                <a:cs typeface="Arial" panose="020B0604020202020204" pitchFamily="34" charset="0"/>
              </a:rPr>
              <a:t>договорени</a:t>
            </a:r>
            <a:r>
              <a:rPr lang="en-US" sz="1350" dirty="0">
                <a:solidFill>
                  <a:srgbClr val="FF0000"/>
                </a:solidFill>
                <a:latin typeface="Arial" panose="020B0604020202020204" pitchFamily="34" charset="0"/>
                <a:cs typeface="Arial" panose="020B0604020202020204" pitchFamily="34" charset="0"/>
              </a:rPr>
              <a:t>: </a:t>
            </a:r>
            <a:r>
              <a:rPr lang="bg-BG" sz="1350" dirty="0">
                <a:solidFill>
                  <a:srgbClr val="FF0000"/>
                </a:solidFill>
                <a:latin typeface="Arial" panose="020B0604020202020204" pitchFamily="34" charset="0"/>
                <a:cs typeface="Arial" panose="020B0604020202020204" pitchFamily="34" charset="0"/>
              </a:rPr>
              <a:t>30</a:t>
            </a:r>
            <a:r>
              <a:rPr lang="en-US" sz="1350" dirty="0">
                <a:solidFill>
                  <a:srgbClr val="FF0000"/>
                </a:solidFill>
                <a:latin typeface="Arial" panose="020B0604020202020204" pitchFamily="34" charset="0"/>
                <a:cs typeface="Arial" panose="020B0604020202020204" pitchFamily="34" charset="0"/>
              </a:rPr>
              <a:t>,</a:t>
            </a:r>
            <a:r>
              <a:rPr lang="bg-BG" sz="1350" dirty="0">
                <a:solidFill>
                  <a:srgbClr val="FF0000"/>
                </a:solidFill>
                <a:latin typeface="Arial" panose="020B0604020202020204" pitchFamily="34" charset="0"/>
                <a:cs typeface="Arial" panose="020B0604020202020204" pitchFamily="34" charset="0"/>
              </a:rPr>
              <a:t>9</a:t>
            </a:r>
            <a:r>
              <a:rPr lang="en-US" sz="1350" dirty="0">
                <a:solidFill>
                  <a:srgbClr val="FF0000"/>
                </a:solidFill>
                <a:latin typeface="Arial" panose="020B0604020202020204" pitchFamily="34" charset="0"/>
                <a:cs typeface="Arial" panose="020B0604020202020204" pitchFamily="34" charset="0"/>
              </a:rPr>
              <a:t> </a:t>
            </a:r>
            <a:r>
              <a:rPr lang="bg-BG" sz="1350" dirty="0">
                <a:solidFill>
                  <a:srgbClr val="FF0000"/>
                </a:solidFill>
                <a:latin typeface="Arial" panose="020B0604020202020204" pitchFamily="34" charset="0"/>
                <a:cs typeface="Arial" panose="020B0604020202020204" pitchFamily="34" charset="0"/>
              </a:rPr>
              <a:t>млн. лв.</a:t>
            </a:r>
            <a:r>
              <a:rPr lang="en-US" sz="1350" dirty="0">
                <a:solidFill>
                  <a:srgbClr val="FF0000"/>
                </a:solidFill>
                <a:latin typeface="Arial" panose="020B0604020202020204" pitchFamily="34" charset="0"/>
                <a:cs typeface="Arial" panose="020B0604020202020204" pitchFamily="34" charset="0"/>
              </a:rPr>
              <a:t> (44%)</a:t>
            </a:r>
            <a:r>
              <a:rPr lang="en-US" sz="1350" dirty="0">
                <a:solidFill>
                  <a:srgbClr val="2D2D8A"/>
                </a:solidFill>
                <a:latin typeface="Arial" panose="020B0604020202020204" pitchFamily="34" charset="0"/>
                <a:cs typeface="Arial" panose="020B0604020202020204" pitchFamily="34" charset="0"/>
              </a:rPr>
              <a:t>; </a:t>
            </a:r>
            <a:r>
              <a:rPr lang="bg-BG" sz="1350" dirty="0">
                <a:solidFill>
                  <a:srgbClr val="2D2D8A"/>
                </a:solidFill>
                <a:latin typeface="Arial" panose="020B0604020202020204" pitchFamily="34" charset="0"/>
                <a:cs typeface="Arial" panose="020B0604020202020204" pitchFamily="34" charset="0"/>
              </a:rPr>
              <a:t>разплатени</a:t>
            </a:r>
            <a:r>
              <a:rPr lang="en-US" sz="1350" dirty="0">
                <a:solidFill>
                  <a:srgbClr val="2D2D8A"/>
                </a:solidFill>
                <a:latin typeface="Arial" panose="020B0604020202020204" pitchFamily="34" charset="0"/>
                <a:cs typeface="Arial" panose="020B0604020202020204" pitchFamily="34" charset="0"/>
              </a:rPr>
              <a:t>: (25%)</a:t>
            </a:r>
          </a:p>
          <a:p>
            <a:pPr defTabSz="685800" eaLnBrk="0" fontAlgn="base" hangingPunct="0">
              <a:spcBef>
                <a:spcPct val="0"/>
              </a:spcBef>
              <a:spcAft>
                <a:spcPct val="0"/>
              </a:spcAft>
              <a:defRPr/>
            </a:pPr>
            <a:endParaRPr lang="en-US" sz="1350" dirty="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bg-BG" sz="1350" dirty="0">
                <a:solidFill>
                  <a:srgbClr val="00B050"/>
                </a:solidFill>
                <a:latin typeface="Arial" panose="020B0604020202020204" pitchFamily="34" charset="0"/>
                <a:cs typeface="Arial" panose="020B0604020202020204" pitchFamily="34" charset="0"/>
              </a:rPr>
              <a:t>Липса на подадени проектни предложения от Столична община и нейните дружества</a:t>
            </a:r>
            <a:r>
              <a:rPr lang="en-US" sz="1350" dirty="0">
                <a:solidFill>
                  <a:srgbClr val="00B050"/>
                </a:solidFill>
                <a:latin typeface="Arial" panose="020B0604020202020204" pitchFamily="34" charset="0"/>
                <a:cs typeface="Arial" panose="020B0604020202020204" pitchFamily="34" charset="0"/>
              </a:rPr>
              <a:t>: </a:t>
            </a:r>
            <a:r>
              <a:rPr lang="bg-BG" sz="1350" dirty="0">
                <a:solidFill>
                  <a:srgbClr val="00B050"/>
                </a:solidFill>
                <a:latin typeface="Arial" panose="020B0604020202020204" pitchFamily="34" charset="0"/>
                <a:cs typeface="Arial" panose="020B0604020202020204" pitchFamily="34" charset="0"/>
              </a:rPr>
              <a:t>потенциал за неусвояване на целия ресурс по ФИ за ФГР София</a:t>
            </a:r>
            <a:endParaRPr lang="en-US" sz="1350" u="sng" dirty="0">
              <a:solidFill>
                <a:srgbClr val="00B05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350" dirty="0">
              <a:solidFill>
                <a:srgbClr val="00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en-US" sz="1350" dirty="0">
                <a:solidFill>
                  <a:srgbClr val="000000"/>
                </a:solidFill>
                <a:latin typeface="Arial" panose="020B0604020202020204" pitchFamily="34" charset="0"/>
                <a:cs typeface="Arial" panose="020B0604020202020204" pitchFamily="34" charset="0"/>
              </a:rPr>
              <a:t>2) </a:t>
            </a:r>
            <a:r>
              <a:rPr lang="bg-BG" sz="1350" dirty="0">
                <a:solidFill>
                  <a:srgbClr val="000000"/>
                </a:solidFill>
                <a:latin typeface="Arial" panose="020B0604020202020204" pitchFamily="34" charset="0"/>
                <a:cs typeface="Arial" panose="020B0604020202020204" pitchFamily="34" charset="0"/>
              </a:rPr>
              <a:t>ФГР Юг</a:t>
            </a:r>
            <a:r>
              <a:rPr lang="en-US" sz="1350" dirty="0">
                <a:solidFill>
                  <a:srgbClr val="000000"/>
                </a:solidFill>
                <a:latin typeface="Arial" panose="020B0604020202020204" pitchFamily="34" charset="0"/>
                <a:cs typeface="Arial" panose="020B0604020202020204" pitchFamily="34" charset="0"/>
              </a:rPr>
              <a:t>: </a:t>
            </a:r>
            <a:r>
              <a:rPr lang="bg-BG" sz="1350" dirty="0">
                <a:solidFill>
                  <a:srgbClr val="000000"/>
                </a:solidFill>
                <a:latin typeface="Arial" panose="020B0604020202020204" pitchFamily="34" charset="0"/>
                <a:cs typeface="Arial" panose="020B0604020202020204" pitchFamily="34" charset="0"/>
              </a:rPr>
              <a:t>напредък</a:t>
            </a:r>
            <a:r>
              <a:rPr lang="en-US" sz="1350" dirty="0">
                <a:solidFill>
                  <a:srgbClr val="000000"/>
                </a:solidFill>
                <a:latin typeface="Arial" panose="020B0604020202020204" pitchFamily="34" charset="0"/>
                <a:cs typeface="Arial" panose="020B0604020202020204" pitchFamily="34" charset="0"/>
              </a:rPr>
              <a:t>: </a:t>
            </a:r>
            <a:r>
              <a:rPr lang="bg-BG" sz="1350" dirty="0">
                <a:solidFill>
                  <a:srgbClr val="000000"/>
                </a:solidFill>
                <a:latin typeface="Arial" panose="020B0604020202020204" pitchFamily="34" charset="0"/>
                <a:cs typeface="Arial" panose="020B0604020202020204" pitchFamily="34" charset="0"/>
              </a:rPr>
              <a:t>наличен ресурс за ФИ по Оперативното споразумение</a:t>
            </a:r>
            <a:r>
              <a:rPr lang="en-US" sz="1350" dirty="0">
                <a:solidFill>
                  <a:srgbClr val="000000"/>
                </a:solidFill>
                <a:latin typeface="Arial" panose="020B0604020202020204" pitchFamily="34" charset="0"/>
                <a:cs typeface="Arial" panose="020B0604020202020204" pitchFamily="34" charset="0"/>
              </a:rPr>
              <a:t>: </a:t>
            </a:r>
            <a:r>
              <a:rPr lang="en-US" sz="1350" dirty="0">
                <a:solidFill>
                  <a:srgbClr val="2D2D8A"/>
                </a:solidFill>
                <a:latin typeface="Arial" panose="020B0604020202020204" pitchFamily="34" charset="0"/>
                <a:cs typeface="Arial" panose="020B0604020202020204" pitchFamily="34" charset="0"/>
              </a:rPr>
              <a:t>82,2 </a:t>
            </a:r>
            <a:r>
              <a:rPr lang="bg-BG" sz="1350" dirty="0">
                <a:solidFill>
                  <a:srgbClr val="2D2D8A"/>
                </a:solidFill>
                <a:latin typeface="Arial" panose="020B0604020202020204" pitchFamily="34" charset="0"/>
                <a:cs typeface="Arial" panose="020B0604020202020204" pitchFamily="34" charset="0"/>
              </a:rPr>
              <a:t>млн. лв.</a:t>
            </a:r>
            <a:r>
              <a:rPr lang="en-US" sz="1350" dirty="0">
                <a:solidFill>
                  <a:srgbClr val="2D2D8A"/>
                </a:solidFill>
                <a:latin typeface="Arial" panose="020B0604020202020204" pitchFamily="34" charset="0"/>
                <a:cs typeface="Arial" panose="020B0604020202020204" pitchFamily="34" charset="0"/>
              </a:rPr>
              <a:t>; </a:t>
            </a:r>
            <a:r>
              <a:rPr lang="bg-BG" sz="1350" dirty="0">
                <a:solidFill>
                  <a:srgbClr val="2D2D8A"/>
                </a:solidFill>
                <a:latin typeface="Arial" panose="020B0604020202020204" pitchFamily="34" charset="0"/>
                <a:cs typeface="Arial" panose="020B0604020202020204" pitchFamily="34" charset="0"/>
              </a:rPr>
              <a:t>договорени</a:t>
            </a:r>
            <a:r>
              <a:rPr lang="en-US" sz="1350" dirty="0">
                <a:solidFill>
                  <a:srgbClr val="2D2D8A"/>
                </a:solidFill>
                <a:latin typeface="Arial" panose="020B0604020202020204" pitchFamily="34" charset="0"/>
                <a:cs typeface="Arial" panose="020B0604020202020204" pitchFamily="34" charset="0"/>
              </a:rPr>
              <a:t>: 86,4 </a:t>
            </a:r>
            <a:r>
              <a:rPr lang="bg-BG" sz="1350" dirty="0">
                <a:solidFill>
                  <a:srgbClr val="2D2D8A"/>
                </a:solidFill>
                <a:latin typeface="Arial" panose="020B0604020202020204" pitchFamily="34" charset="0"/>
                <a:cs typeface="Arial" panose="020B0604020202020204" pitchFamily="34" charset="0"/>
              </a:rPr>
              <a:t>млн. лв.</a:t>
            </a:r>
            <a:r>
              <a:rPr lang="en-US" sz="1350" dirty="0">
                <a:solidFill>
                  <a:srgbClr val="2D2D8A"/>
                </a:solidFill>
                <a:latin typeface="Arial" panose="020B0604020202020204" pitchFamily="34" charset="0"/>
                <a:cs typeface="Arial" panose="020B0604020202020204" pitchFamily="34" charset="0"/>
              </a:rPr>
              <a:t> (105%); </a:t>
            </a:r>
            <a:r>
              <a:rPr lang="bg-BG" sz="1350" dirty="0">
                <a:solidFill>
                  <a:srgbClr val="2D2D8A"/>
                </a:solidFill>
                <a:latin typeface="Arial" panose="020B0604020202020204" pitchFamily="34" charset="0"/>
                <a:cs typeface="Arial" panose="020B0604020202020204" pitchFamily="34" charset="0"/>
              </a:rPr>
              <a:t>разплатени</a:t>
            </a:r>
            <a:r>
              <a:rPr lang="en-US" sz="1350" dirty="0">
                <a:solidFill>
                  <a:srgbClr val="2D2D8A"/>
                </a:solidFill>
                <a:latin typeface="Arial" panose="020B0604020202020204" pitchFamily="34" charset="0"/>
                <a:cs typeface="Arial" panose="020B0604020202020204" pitchFamily="34" charset="0"/>
              </a:rPr>
              <a:t>: (42,2%); </a:t>
            </a:r>
            <a:r>
              <a:rPr lang="bg-BG" sz="1350" dirty="0">
                <a:solidFill>
                  <a:srgbClr val="FF0000"/>
                </a:solidFill>
                <a:latin typeface="Arial" panose="020B0604020202020204" pitchFamily="34" charset="0"/>
                <a:cs typeface="Arial" panose="020B0604020202020204" pitchFamily="34" charset="0"/>
              </a:rPr>
              <a:t>портфолио</a:t>
            </a:r>
            <a:r>
              <a:rPr lang="en-US" sz="1350" dirty="0">
                <a:solidFill>
                  <a:srgbClr val="FF0000"/>
                </a:solidFill>
                <a:latin typeface="Arial" panose="020B0604020202020204" pitchFamily="34" charset="0"/>
                <a:cs typeface="Arial" panose="020B0604020202020204" pitchFamily="34" charset="0"/>
              </a:rPr>
              <a:t>: 177,5%   </a:t>
            </a:r>
          </a:p>
          <a:p>
            <a:pPr defTabSz="685800" eaLnBrk="0" fontAlgn="base" hangingPunct="0">
              <a:spcBef>
                <a:spcPct val="0"/>
              </a:spcBef>
              <a:spcAft>
                <a:spcPct val="0"/>
              </a:spcAft>
              <a:defRPr/>
            </a:pPr>
            <a:endParaRPr lang="en-US" sz="1350" dirty="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bg-BG" sz="1350" u="sng" dirty="0">
                <a:solidFill>
                  <a:srgbClr val="00B050"/>
                </a:solidFill>
                <a:latin typeface="Arial" panose="020B0604020202020204" pitchFamily="34" charset="0"/>
                <a:cs typeface="Arial" panose="020B0604020202020204" pitchFamily="34" charset="0"/>
              </a:rPr>
              <a:t>Решение на УО на ОПРР</a:t>
            </a:r>
            <a:r>
              <a:rPr lang="en-US" sz="1350" u="sng" dirty="0">
                <a:solidFill>
                  <a:srgbClr val="00B050"/>
                </a:solidFill>
                <a:latin typeface="Arial" panose="020B0604020202020204" pitchFamily="34" charset="0"/>
                <a:cs typeface="Arial" panose="020B0604020202020204" pitchFamily="34" charset="0"/>
              </a:rPr>
              <a:t>: </a:t>
            </a:r>
            <a:r>
              <a:rPr lang="bg-BG" sz="1350" u="sng" dirty="0">
                <a:solidFill>
                  <a:srgbClr val="00B050"/>
                </a:solidFill>
                <a:latin typeface="Arial" panose="020B0604020202020204" pitchFamily="34" charset="0"/>
                <a:cs typeface="Arial" panose="020B0604020202020204" pitchFamily="34" charset="0"/>
              </a:rPr>
              <a:t>прехвърляне на </a:t>
            </a:r>
            <a:r>
              <a:rPr lang="bg-BG" sz="1350" dirty="0">
                <a:solidFill>
                  <a:srgbClr val="00B050"/>
                </a:solidFill>
                <a:latin typeface="Arial" panose="020B0604020202020204" pitchFamily="34" charset="0"/>
                <a:cs typeface="Arial" panose="020B0604020202020204" pitchFamily="34" charset="0"/>
              </a:rPr>
              <a:t>ресурс по ФИ от ФГР София към ФГР Юг съгласно констатации от ревизирана предварителна оценка по ФИ и представено солидно портфолио</a:t>
            </a:r>
            <a:r>
              <a:rPr lang="en-US" sz="1350" dirty="0">
                <a:solidFill>
                  <a:srgbClr val="00B050"/>
                </a:solidFill>
                <a:latin typeface="Arial" panose="020B0604020202020204" pitchFamily="34" charset="0"/>
                <a:cs typeface="Arial" panose="020B0604020202020204" pitchFamily="34" charset="0"/>
              </a:rPr>
              <a:t>. </a:t>
            </a:r>
            <a:r>
              <a:rPr lang="bg-BG" sz="1350" dirty="0">
                <a:solidFill>
                  <a:srgbClr val="00B050"/>
                </a:solidFill>
                <a:latin typeface="Arial" panose="020B0604020202020204" pitchFamily="34" charset="0"/>
                <a:cs typeface="Arial" panose="020B0604020202020204" pitchFamily="34" charset="0"/>
              </a:rPr>
              <a:t>Текущо се изменят ФС и Оперативните споразумения с ФГР.</a:t>
            </a:r>
            <a:r>
              <a:rPr lang="en-US" sz="1350" dirty="0">
                <a:solidFill>
                  <a:srgbClr val="00B050"/>
                </a:solidFill>
                <a:latin typeface="Arial" panose="020B0604020202020204" pitchFamily="34" charset="0"/>
                <a:cs typeface="Arial" panose="020B0604020202020204" pitchFamily="34" charset="0"/>
              </a:rPr>
              <a:t>  </a:t>
            </a:r>
          </a:p>
          <a:p>
            <a:pPr defTabSz="685800" eaLnBrk="0" fontAlgn="base" hangingPunct="0">
              <a:spcBef>
                <a:spcPct val="0"/>
              </a:spcBef>
              <a:spcAft>
                <a:spcPct val="0"/>
              </a:spcAft>
              <a:defRPr/>
            </a:pPr>
            <a:endParaRPr lang="bg-BG" sz="1350" dirty="0">
              <a:solidFill>
                <a:srgbClr val="2D2D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69905278"/>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43000" cy="1213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143000" y="5589240"/>
            <a:ext cx="6858000" cy="41151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algn="ctr" defTabSz="685800">
                <a:defRPr/>
              </a:pPr>
              <a:endParaRPr lang="bg-BG" sz="760" b="1" dirty="0">
                <a:solidFill>
                  <a:srgbClr val="3D372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1683698" y="5630691"/>
            <a:ext cx="6193277" cy="334835"/>
          </a:xfrm>
          <a:prstGeom prst="rect">
            <a:avLst/>
          </a:prstGeom>
        </p:spPr>
        <p:txBody>
          <a:bodyPr wrap="square">
            <a:spAutoFit/>
          </a:bodyPr>
          <a:lstStyle/>
          <a:p>
            <a:pPr algn="ctr" defTabSz="685800">
              <a:defRPr/>
            </a:pPr>
            <a:r>
              <a:rPr lang="bg-BG" sz="788"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51099" y="0"/>
            <a:ext cx="1506958" cy="12138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2047788" y="177464"/>
            <a:ext cx="4698522" cy="858918"/>
          </a:xfrm>
        </p:spPr>
        <p:txBody>
          <a:bodyPr>
            <a:normAutofit/>
          </a:bodyPr>
          <a:lstStyle/>
          <a:p>
            <a:pPr algn="ctr"/>
            <a:r>
              <a:rPr lang="bg-BG" sz="1350" b="1" dirty="0">
                <a:solidFill>
                  <a:srgbClr val="002060"/>
                </a:solidFill>
                <a:latin typeface="Arial" panose="020B0604020202020204" pitchFamily="34" charset="0"/>
                <a:cs typeface="Arial" panose="020B0604020202020204" pitchFamily="34" charset="0"/>
              </a:rPr>
              <a:t>НАПРЕДЪК В ИЗПЪЛНЕНИЕТО НА ФИНАНСОВИТЕ ИНСТРУМЕНТИ ПО ПРИОРИТЕТНИ ОСИ</a:t>
            </a:r>
            <a:endParaRPr lang="bg-BG" sz="1350" b="1" dirty="0">
              <a:solidFill>
                <a:schemeClr val="accent5">
                  <a:lumMod val="75000"/>
                </a:schemeClr>
              </a:solidFill>
              <a:latin typeface="Arial" panose="020B0604020202020204" pitchFamily="34" charset="0"/>
              <a:cs typeface="Arial" panose="020B0604020202020204" pitchFamily="34" charset="0"/>
            </a:endParaRPr>
          </a:p>
        </p:txBody>
      </p:sp>
      <p:sp>
        <p:nvSpPr>
          <p:cNvPr id="18" name="TextBox 17"/>
          <p:cNvSpPr txBox="1"/>
          <p:nvPr/>
        </p:nvSpPr>
        <p:spPr>
          <a:xfrm>
            <a:off x="251520" y="1556792"/>
            <a:ext cx="8056603" cy="4031873"/>
          </a:xfrm>
          <a:prstGeom prst="rect">
            <a:avLst/>
          </a:prstGeom>
          <a:noFill/>
        </p:spPr>
        <p:txBody>
          <a:bodyPr wrap="square">
            <a:spAutoFit/>
          </a:bodyPr>
          <a:lstStyle/>
          <a:p>
            <a:pPr defTabSz="685800" eaLnBrk="0" fontAlgn="base" hangingPunct="0">
              <a:spcBef>
                <a:spcPct val="0"/>
              </a:spcBef>
              <a:spcAft>
                <a:spcPct val="0"/>
              </a:spcAft>
              <a:defRPr/>
            </a:pPr>
            <a:r>
              <a:rPr lang="bg-BG" sz="1600" b="1" u="sng" dirty="0">
                <a:solidFill>
                  <a:srgbClr val="00B050"/>
                </a:solidFill>
                <a:latin typeface="Arial" panose="020B0604020202020204" pitchFamily="34" charset="0"/>
                <a:cs typeface="Arial" panose="020B0604020202020204" pitchFamily="34" charset="0"/>
              </a:rPr>
              <a:t>Приоритетна ос 6 „Регионален туризъм“</a:t>
            </a:r>
            <a:r>
              <a:rPr lang="en-US" sz="1600" b="1" u="sng" dirty="0">
                <a:solidFill>
                  <a:srgbClr val="00B050"/>
                </a:solidFill>
                <a:latin typeface="Arial" panose="020B0604020202020204" pitchFamily="34" charset="0"/>
                <a:cs typeface="Arial" panose="020B0604020202020204" pitchFamily="34" charset="0"/>
              </a:rPr>
              <a:t>:</a:t>
            </a:r>
            <a:r>
              <a:rPr lang="bg-BG" sz="1600" b="1" u="sng" dirty="0">
                <a:solidFill>
                  <a:srgbClr val="00B050"/>
                </a:solidFill>
                <a:latin typeface="Arial" panose="020B0604020202020204" pitchFamily="34" charset="0"/>
                <a:cs typeface="Arial" panose="020B0604020202020204" pitchFamily="34" charset="0"/>
              </a:rPr>
              <a:t> </a:t>
            </a:r>
            <a:r>
              <a:rPr lang="bg-BG" sz="1600" dirty="0">
                <a:solidFill>
                  <a:srgbClr val="2D2D8A"/>
                </a:solidFill>
                <a:latin typeface="Arial" panose="020B0604020202020204" pitchFamily="34" charset="0"/>
                <a:cs typeface="Arial" panose="020B0604020202020204" pitchFamily="34" charset="0"/>
              </a:rPr>
              <a:t>85,3</a:t>
            </a:r>
            <a:r>
              <a:rPr lang="en-US" sz="1600" dirty="0">
                <a:solidFill>
                  <a:srgbClr val="2D2D8A"/>
                </a:solidFill>
                <a:latin typeface="Arial" panose="020B0604020202020204" pitchFamily="34" charset="0"/>
                <a:cs typeface="Arial" panose="020B0604020202020204" pitchFamily="34" charset="0"/>
              </a:rPr>
              <a:t> </a:t>
            </a:r>
            <a:r>
              <a:rPr lang="bg-BG" sz="1600" dirty="0">
                <a:solidFill>
                  <a:srgbClr val="2D2D8A"/>
                </a:solidFill>
                <a:latin typeface="Arial" panose="020B0604020202020204" pitchFamily="34" charset="0"/>
                <a:cs typeface="Arial" panose="020B0604020202020204" pitchFamily="34" charset="0"/>
              </a:rPr>
              <a:t>млн</a:t>
            </a:r>
            <a:r>
              <a:rPr lang="en-US" sz="1600" dirty="0">
                <a:solidFill>
                  <a:srgbClr val="2D2D8A"/>
                </a:solidFill>
                <a:latin typeface="Arial" panose="020B0604020202020204" pitchFamily="34" charset="0"/>
                <a:cs typeface="Arial" panose="020B0604020202020204" pitchFamily="34" charset="0"/>
              </a:rPr>
              <a:t>.</a:t>
            </a:r>
            <a:r>
              <a:rPr lang="bg-BG" sz="1600" dirty="0">
                <a:solidFill>
                  <a:srgbClr val="2D2D8A"/>
                </a:solidFill>
                <a:latin typeface="Arial" panose="020B0604020202020204" pitchFamily="34" charset="0"/>
                <a:cs typeface="Arial" panose="020B0604020202020204" pitchFamily="34" charset="0"/>
              </a:rPr>
              <a:t> лв. за ФИ</a:t>
            </a:r>
            <a:r>
              <a:rPr lang="en-US" sz="1600" dirty="0">
                <a:solidFill>
                  <a:srgbClr val="2D2D8A"/>
                </a:solidFill>
                <a:latin typeface="Arial" panose="020B0604020202020204" pitchFamily="34" charset="0"/>
                <a:cs typeface="Arial" panose="020B0604020202020204" pitchFamily="34" charset="0"/>
              </a:rPr>
              <a:t>; </a:t>
            </a:r>
            <a:r>
              <a:rPr lang="bg-BG" sz="1600" dirty="0">
                <a:solidFill>
                  <a:srgbClr val="FF0000"/>
                </a:solidFill>
                <a:latin typeface="Arial" panose="020B0604020202020204" pitchFamily="34" charset="0"/>
                <a:cs typeface="Arial" panose="020B0604020202020204" pitchFamily="34" charset="0"/>
              </a:rPr>
              <a:t>договорени</a:t>
            </a:r>
            <a:r>
              <a:rPr lang="en-US" sz="1600" dirty="0">
                <a:solidFill>
                  <a:srgbClr val="FF0000"/>
                </a:solidFill>
                <a:latin typeface="Arial" panose="020B0604020202020204" pitchFamily="34" charset="0"/>
                <a:cs typeface="Arial" panose="020B0604020202020204" pitchFamily="34" charset="0"/>
              </a:rPr>
              <a:t> </a:t>
            </a:r>
            <a:r>
              <a:rPr lang="bg-BG" sz="1600" dirty="0">
                <a:solidFill>
                  <a:srgbClr val="FF0000"/>
                </a:solidFill>
                <a:latin typeface="Arial" panose="020B0604020202020204" pitchFamily="34" charset="0"/>
                <a:cs typeface="Arial" panose="020B0604020202020204" pitchFamily="34" charset="0"/>
              </a:rPr>
              <a:t>1</a:t>
            </a:r>
            <a:r>
              <a:rPr lang="en-US" sz="1600" dirty="0">
                <a:solidFill>
                  <a:srgbClr val="FF0000"/>
                </a:solidFill>
                <a:latin typeface="Arial" panose="020B0604020202020204" pitchFamily="34" charset="0"/>
                <a:cs typeface="Arial" panose="020B0604020202020204" pitchFamily="34" charset="0"/>
              </a:rPr>
              <a:t>5,4</a:t>
            </a:r>
            <a:r>
              <a:rPr lang="bg-BG" sz="1600" dirty="0">
                <a:solidFill>
                  <a:srgbClr val="FF0000"/>
                </a:solidFill>
                <a:latin typeface="Arial" panose="020B0604020202020204" pitchFamily="34" charset="0"/>
                <a:cs typeface="Arial" panose="020B0604020202020204" pitchFamily="34" charset="0"/>
              </a:rPr>
              <a:t> млн. лв. </a:t>
            </a:r>
            <a:r>
              <a:rPr lang="en-US" sz="1600" dirty="0">
                <a:solidFill>
                  <a:srgbClr val="FF0000"/>
                </a:solidFill>
                <a:latin typeface="Arial" panose="020B0604020202020204" pitchFamily="34" charset="0"/>
                <a:cs typeface="Arial" panose="020B0604020202020204" pitchFamily="34" charset="0"/>
              </a:rPr>
              <a:t>(18%);</a:t>
            </a:r>
            <a:r>
              <a:rPr lang="en-US" sz="1600" dirty="0">
                <a:solidFill>
                  <a:srgbClr val="2D2D8A"/>
                </a:solidFill>
                <a:latin typeface="Arial" panose="020B0604020202020204" pitchFamily="34" charset="0"/>
                <a:cs typeface="Arial" panose="020B0604020202020204" pitchFamily="34" charset="0"/>
              </a:rPr>
              <a:t> </a:t>
            </a:r>
            <a:r>
              <a:rPr lang="bg-BG" sz="1600" dirty="0">
                <a:solidFill>
                  <a:srgbClr val="FF0000"/>
                </a:solidFill>
                <a:latin typeface="Arial" panose="020B0604020202020204" pitchFamily="34" charset="0"/>
                <a:cs typeface="Arial" panose="020B0604020202020204" pitchFamily="34" charset="0"/>
              </a:rPr>
              <a:t>разплатени</a:t>
            </a:r>
            <a:r>
              <a:rPr lang="en-US" sz="1600" dirty="0">
                <a:solidFill>
                  <a:srgbClr val="FF0000"/>
                </a:solidFill>
                <a:latin typeface="Arial" panose="020B0604020202020204" pitchFamily="34" charset="0"/>
                <a:cs typeface="Arial" panose="020B0604020202020204" pitchFamily="34" charset="0"/>
              </a:rPr>
              <a:t>: 2,3 </a:t>
            </a:r>
            <a:r>
              <a:rPr lang="bg-BG" sz="1600" dirty="0">
                <a:solidFill>
                  <a:srgbClr val="FF0000"/>
                </a:solidFill>
                <a:latin typeface="Arial" panose="020B0604020202020204" pitchFamily="34" charset="0"/>
                <a:cs typeface="Arial" panose="020B0604020202020204" pitchFamily="34" charset="0"/>
              </a:rPr>
              <a:t>млн. лв.</a:t>
            </a:r>
            <a:r>
              <a:rPr lang="en-US" sz="1600" dirty="0">
                <a:solidFill>
                  <a:srgbClr val="FF0000"/>
                </a:solidFill>
                <a:latin typeface="Arial" panose="020B0604020202020204" pitchFamily="34" charset="0"/>
                <a:cs typeface="Arial" panose="020B0604020202020204" pitchFamily="34" charset="0"/>
              </a:rPr>
              <a:t> (0,02%)</a:t>
            </a:r>
            <a:endParaRPr lang="bg-BG" sz="1600" dirty="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bg-BG" sz="1600" dirty="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bg-BG" sz="1600" dirty="0">
                <a:solidFill>
                  <a:srgbClr val="2D2D8A"/>
                </a:solidFill>
                <a:latin typeface="Arial" panose="020B0604020202020204" pitchFamily="34" charset="0"/>
                <a:cs typeface="Arial" panose="020B0604020202020204" pitchFamily="34" charset="0"/>
              </a:rPr>
              <a:t>Проблеми по време на изпълнението на ПО6</a:t>
            </a:r>
            <a:r>
              <a:rPr lang="en-US" sz="1600" dirty="0">
                <a:solidFill>
                  <a:srgbClr val="2D2D8A"/>
                </a:solidFill>
                <a:latin typeface="Arial" panose="020B0604020202020204" pitchFamily="34" charset="0"/>
                <a:cs typeface="Arial" panose="020B0604020202020204" pitchFamily="34" charset="0"/>
              </a:rPr>
              <a:t>:</a:t>
            </a:r>
            <a:endParaRPr lang="bg-BG" sz="1600" dirty="0">
              <a:solidFill>
                <a:srgbClr val="2D2D8A"/>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600" dirty="0">
              <a:solidFill>
                <a:srgbClr val="2D2D8A"/>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r>
              <a:rPr lang="en-US" sz="1600" dirty="0">
                <a:solidFill>
                  <a:srgbClr val="2D2D8A"/>
                </a:solidFill>
                <a:latin typeface="Arial" panose="020B0604020202020204" pitchFamily="34" charset="0"/>
                <a:cs typeface="Arial" panose="020B0604020202020204" pitchFamily="34" charset="0"/>
              </a:rPr>
              <a:t>-   </a:t>
            </a:r>
            <a:r>
              <a:rPr lang="bg-BG" sz="1600" dirty="0">
                <a:solidFill>
                  <a:srgbClr val="2D2D8A"/>
                </a:solidFill>
                <a:latin typeface="Arial" panose="020B0604020202020204" pitchFamily="34" charset="0"/>
                <a:cs typeface="Arial" panose="020B0604020202020204" pitchFamily="34" charset="0"/>
              </a:rPr>
              <a:t>Изчерпване на БФП за 17 проекта</a:t>
            </a:r>
            <a:r>
              <a:rPr lang="en-US" sz="1600" dirty="0">
                <a:solidFill>
                  <a:srgbClr val="2D2D8A"/>
                </a:solidFill>
                <a:latin typeface="Arial" panose="020B0604020202020204" pitchFamily="34" charset="0"/>
                <a:cs typeface="Arial" panose="020B0604020202020204" pitchFamily="34" charset="0"/>
              </a:rPr>
              <a:t>;</a:t>
            </a:r>
          </a:p>
          <a:p>
            <a:pPr marL="214313" indent="-214313" defTabSz="685800" eaLnBrk="0" fontAlgn="base" hangingPunct="0">
              <a:spcBef>
                <a:spcPct val="0"/>
              </a:spcBef>
              <a:spcAft>
                <a:spcPct val="0"/>
              </a:spcAft>
              <a:buFontTx/>
              <a:buChar char="-"/>
              <a:defRPr/>
            </a:pPr>
            <a:r>
              <a:rPr lang="bg-BG" sz="1600" dirty="0">
                <a:solidFill>
                  <a:srgbClr val="2D2D8A"/>
                </a:solidFill>
                <a:latin typeface="Arial" panose="020B0604020202020204" pitchFamily="34" charset="0"/>
                <a:cs typeface="Arial" panose="020B0604020202020204" pitchFamily="34" charset="0"/>
              </a:rPr>
              <a:t>Липса на интерес от крайните получатели за изпълнение на проекти изцяло с кредитен ресурс</a:t>
            </a:r>
            <a:r>
              <a:rPr lang="en-US" sz="1600" dirty="0">
                <a:solidFill>
                  <a:srgbClr val="2D2D8A"/>
                </a:solidFill>
                <a:latin typeface="Arial" panose="020B0604020202020204" pitchFamily="34" charset="0"/>
                <a:cs typeface="Arial" panose="020B0604020202020204" pitchFamily="34" charset="0"/>
              </a:rPr>
              <a:t>;</a:t>
            </a:r>
          </a:p>
          <a:p>
            <a:pPr marL="214313" indent="-214313" defTabSz="685800" eaLnBrk="0" fontAlgn="base" hangingPunct="0">
              <a:spcBef>
                <a:spcPct val="0"/>
              </a:spcBef>
              <a:spcAft>
                <a:spcPct val="0"/>
              </a:spcAft>
              <a:buFontTx/>
              <a:buChar char="-"/>
              <a:defRPr/>
            </a:pPr>
            <a:r>
              <a:rPr lang="bg-BG" sz="1600" dirty="0">
                <a:solidFill>
                  <a:srgbClr val="2D2D8A"/>
                </a:solidFill>
                <a:latin typeface="Arial" panose="020B0604020202020204" pitchFamily="34" charset="0"/>
                <a:cs typeface="Arial" panose="020B0604020202020204" pitchFamily="34" charset="0"/>
              </a:rPr>
              <a:t>Крайната дата на инвестиране наближава </a:t>
            </a:r>
            <a:r>
              <a:rPr lang="en-US" sz="1600" dirty="0">
                <a:solidFill>
                  <a:srgbClr val="2D2D8A"/>
                </a:solidFill>
                <a:latin typeface="Arial" panose="020B0604020202020204" pitchFamily="34" charset="0"/>
                <a:cs typeface="Arial" panose="020B0604020202020204" pitchFamily="34" charset="0"/>
              </a:rPr>
              <a:t>(31.12.2023): </a:t>
            </a:r>
            <a:r>
              <a:rPr lang="bg-BG" sz="1600" dirty="0">
                <a:solidFill>
                  <a:srgbClr val="2D2D8A"/>
                </a:solidFill>
                <a:latin typeface="Arial" panose="020B0604020202020204" pitchFamily="34" charset="0"/>
                <a:cs typeface="Arial" panose="020B0604020202020204" pitchFamily="34" charset="0"/>
              </a:rPr>
              <a:t>няма време за структуриране и изпълнение на допълнителни инвестиции</a:t>
            </a:r>
            <a:r>
              <a:rPr lang="en-US" sz="1600" dirty="0">
                <a:solidFill>
                  <a:srgbClr val="2D2D8A"/>
                </a:solidFill>
                <a:latin typeface="Arial" panose="020B0604020202020204" pitchFamily="34" charset="0"/>
                <a:cs typeface="Arial" panose="020B0604020202020204" pitchFamily="34" charset="0"/>
              </a:rPr>
              <a:t>;</a:t>
            </a:r>
          </a:p>
          <a:p>
            <a:pPr marL="214313" indent="-214313" defTabSz="685800" eaLnBrk="0" fontAlgn="base" hangingPunct="0">
              <a:spcBef>
                <a:spcPct val="0"/>
              </a:spcBef>
              <a:spcAft>
                <a:spcPct val="0"/>
              </a:spcAft>
              <a:buFontTx/>
              <a:buChar char="-"/>
              <a:defRPr/>
            </a:pPr>
            <a:r>
              <a:rPr lang="bg-BG" sz="1600" dirty="0">
                <a:solidFill>
                  <a:srgbClr val="2D2D8A"/>
                </a:solidFill>
                <a:latin typeface="Arial" panose="020B0604020202020204" pitchFamily="34" charset="0"/>
                <a:cs typeface="Arial" panose="020B0604020202020204" pitchFamily="34" charset="0"/>
              </a:rPr>
              <a:t>Разплащанията по ФИ се извършват винаги след частта от финансирането по БФП, която финансира дейностите по СМР;</a:t>
            </a:r>
            <a:endParaRPr lang="en-US" sz="1600" dirty="0">
              <a:solidFill>
                <a:srgbClr val="2D2D8A"/>
              </a:solidFill>
              <a:latin typeface="Arial" panose="020B0604020202020204" pitchFamily="34" charset="0"/>
              <a:cs typeface="Arial" panose="020B0604020202020204" pitchFamily="34" charset="0"/>
            </a:endParaRPr>
          </a:p>
          <a:p>
            <a:pPr marL="214313" indent="-214313" defTabSz="685800" eaLnBrk="0" fontAlgn="base" hangingPunct="0">
              <a:spcBef>
                <a:spcPct val="0"/>
              </a:spcBef>
              <a:spcAft>
                <a:spcPct val="0"/>
              </a:spcAft>
              <a:buFontTx/>
              <a:buChar char="-"/>
              <a:defRPr/>
            </a:pPr>
            <a:r>
              <a:rPr lang="bg-BG" sz="1600" dirty="0">
                <a:solidFill>
                  <a:srgbClr val="2D2D8A"/>
                </a:solidFill>
                <a:latin typeface="Arial" panose="020B0604020202020204" pitchFamily="34" charset="0"/>
                <a:cs typeface="Arial" panose="020B0604020202020204" pitchFamily="34" charset="0"/>
              </a:rPr>
              <a:t>Необходимост от индексация на ресурса във връзка с повишение на цените на строителните материали.</a:t>
            </a:r>
            <a:endParaRPr lang="en-US" sz="1600" dirty="0">
              <a:solidFill>
                <a:srgbClr val="2D2D8A"/>
              </a:solidFill>
              <a:latin typeface="Arial" panose="020B0604020202020204" pitchFamily="34" charset="0"/>
              <a:cs typeface="Arial" panose="020B0604020202020204" pitchFamily="34" charset="0"/>
            </a:endParaRPr>
          </a:p>
          <a:p>
            <a:pPr marL="214313" indent="-214313" defTabSz="685800" eaLnBrk="0" fontAlgn="base" hangingPunct="0">
              <a:spcBef>
                <a:spcPct val="0"/>
              </a:spcBef>
              <a:spcAft>
                <a:spcPct val="0"/>
              </a:spcAft>
              <a:buFontTx/>
              <a:buChar char="-"/>
              <a:defRPr/>
            </a:pPr>
            <a:endParaRPr lang="en-US" sz="1600" dirty="0">
              <a:solidFill>
                <a:srgbClr val="FF000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bg-BG" sz="1600" dirty="0">
              <a:solidFill>
                <a:srgbClr val="2D2D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547823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832"/>
            <a:ext cx="1209615" cy="1284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143000" y="5589240"/>
            <a:ext cx="6858000" cy="41151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algn="ctr" defTabSz="685800">
                <a:defRPr/>
              </a:pPr>
              <a:endParaRPr lang="bg-BG" sz="760" b="1" dirty="0">
                <a:solidFill>
                  <a:srgbClr val="3D372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1683698" y="5630691"/>
            <a:ext cx="6193277" cy="334835"/>
          </a:xfrm>
          <a:prstGeom prst="rect">
            <a:avLst/>
          </a:prstGeom>
        </p:spPr>
        <p:txBody>
          <a:bodyPr wrap="square">
            <a:spAutoFit/>
          </a:bodyPr>
          <a:lstStyle/>
          <a:p>
            <a:pPr algn="ctr" defTabSz="685800">
              <a:defRPr/>
            </a:pPr>
            <a:r>
              <a:rPr lang="bg-BG" sz="788"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49217" y="-15832"/>
            <a:ext cx="1594784" cy="1284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2123728" y="188640"/>
            <a:ext cx="4698522" cy="858918"/>
          </a:xfrm>
        </p:spPr>
        <p:txBody>
          <a:bodyPr>
            <a:normAutofit/>
          </a:bodyPr>
          <a:lstStyle/>
          <a:p>
            <a:pPr algn="ctr"/>
            <a:r>
              <a:rPr lang="bg-BG" sz="1350" b="1" dirty="0">
                <a:solidFill>
                  <a:srgbClr val="002060"/>
                </a:solidFill>
                <a:latin typeface="Arial" panose="020B0604020202020204" pitchFamily="34" charset="0"/>
                <a:cs typeface="Arial" panose="020B0604020202020204" pitchFamily="34" charset="0"/>
              </a:rPr>
              <a:t>НАПРЕДЪК В ИЗПЪЛНЕНИЕТО НА ФИНАНСОВИТЕ ИНСТРУМЕНТИ ПО ФИНАНСОВИ ПОСРЕДНИЦИ</a:t>
            </a:r>
            <a:endParaRPr lang="bg-BG" sz="1350" b="1" dirty="0">
              <a:solidFill>
                <a:schemeClr val="accent5">
                  <a:lumMod val="75000"/>
                </a:schemeClr>
              </a:solidFill>
              <a:latin typeface="Arial" panose="020B0604020202020204" pitchFamily="34" charset="0"/>
              <a:cs typeface="Arial" panose="020B0604020202020204" pitchFamily="34" charset="0"/>
            </a:endParaRPr>
          </a:p>
        </p:txBody>
      </p:sp>
      <p:sp>
        <p:nvSpPr>
          <p:cNvPr id="11" name="TextBox 10"/>
          <p:cNvSpPr txBox="1"/>
          <p:nvPr/>
        </p:nvSpPr>
        <p:spPr>
          <a:xfrm>
            <a:off x="395536" y="1443888"/>
            <a:ext cx="8015802" cy="3924151"/>
          </a:xfrm>
          <a:prstGeom prst="rect">
            <a:avLst/>
          </a:prstGeom>
          <a:noFill/>
        </p:spPr>
        <p:txBody>
          <a:bodyPr wrap="square">
            <a:spAutoFit/>
          </a:bodyPr>
          <a:lstStyle/>
          <a:p>
            <a:pPr algn="ctr" defTabSz="685800" eaLnBrk="0" fontAlgn="base" hangingPunct="0">
              <a:spcBef>
                <a:spcPct val="0"/>
              </a:spcBef>
              <a:spcAft>
                <a:spcPct val="0"/>
              </a:spcAft>
              <a:defRPr/>
            </a:pPr>
            <a:r>
              <a:rPr lang="bg-BG" sz="1600" b="1" dirty="0">
                <a:solidFill>
                  <a:srgbClr val="00B050"/>
                </a:solidFill>
                <a:latin typeface="Arial" panose="020B0604020202020204" pitchFamily="34" charset="0"/>
                <a:cs typeface="Arial" panose="020B0604020202020204" pitchFamily="34" charset="0"/>
              </a:rPr>
              <a:t>НАУЧЕНИ УРОЦИ ПРИ ИЗПЪЛНЕНИЕТО НА ФИ ПО ДВЕТЕ ПРИОРИТЕТНИ ОСИ</a:t>
            </a:r>
            <a:r>
              <a:rPr lang="en-US" sz="1600" b="1" dirty="0">
                <a:solidFill>
                  <a:srgbClr val="00B050"/>
                </a:solidFill>
                <a:latin typeface="Arial" panose="020B0604020202020204" pitchFamily="34" charset="0"/>
                <a:cs typeface="Arial" panose="020B0604020202020204" pitchFamily="34" charset="0"/>
              </a:rPr>
              <a:t>:</a:t>
            </a:r>
            <a:endParaRPr lang="bg-BG" sz="1600" b="1" dirty="0">
              <a:solidFill>
                <a:srgbClr val="00B050"/>
              </a:solidFill>
              <a:latin typeface="Arial" panose="020B0604020202020204" pitchFamily="34" charset="0"/>
              <a:cs typeface="Arial" panose="020B0604020202020204" pitchFamily="34" charset="0"/>
            </a:endParaRPr>
          </a:p>
          <a:p>
            <a:pPr defTabSz="685800" eaLnBrk="0" fontAlgn="base" hangingPunct="0">
              <a:spcBef>
                <a:spcPct val="0"/>
              </a:spcBef>
              <a:spcAft>
                <a:spcPct val="0"/>
              </a:spcAft>
              <a:defRPr/>
            </a:pPr>
            <a:endParaRPr lang="en-US" sz="1600" b="1" dirty="0">
              <a:solidFill>
                <a:srgbClr val="00B050"/>
              </a:solidFill>
              <a:latin typeface="Arial" panose="020B0604020202020204" pitchFamily="34" charset="0"/>
              <a:cs typeface="Arial" panose="020B0604020202020204" pitchFamily="34" charset="0"/>
            </a:endParaRP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Комбинацията на БФП с ФИ по 2 отделни операции се оказа предизвикателство;</a:t>
            </a: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Конкурентно финансиране от други финансиращи институции, вкл. налично безвъзмездни средства: насищане на пазара за ФИ;</a:t>
            </a: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COVID-19 повлия негативно върху прогнозите за инвестиране на публичните и частните инвеститори;</a:t>
            </a: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Комплексни проекти с няколко обекта и разнообразие от проектни дейности;</a:t>
            </a: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Сроковете за приключване на процедурите за възлагане на обществени поръчки и одобрение от НИНКН бяха надценени;</a:t>
            </a: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Липса на интерес към ФИ мерки за ЕЕ в ЕЖС и студентски общежития;</a:t>
            </a:r>
          </a:p>
          <a:p>
            <a:pPr marL="335756" indent="-271463" defTabSz="685800" eaLnBrk="0" fontAlgn="base" hangingPunct="0">
              <a:spcBef>
                <a:spcPct val="0"/>
              </a:spcBef>
              <a:spcAft>
                <a:spcPts val="450"/>
              </a:spcAft>
              <a:buFont typeface="Wingdings" panose="05000000000000000000" pitchFamily="2" charset="2"/>
              <a:buChar char="Ø"/>
              <a:defRPr/>
            </a:pPr>
            <a:r>
              <a:rPr lang="ru-RU" sz="1600" dirty="0">
                <a:solidFill>
                  <a:srgbClr val="2D2D8A"/>
                </a:solidFill>
                <a:latin typeface="Arial" panose="020B0604020202020204" pitchFamily="34" charset="0"/>
                <a:cs typeface="Arial" panose="020B0604020202020204" pitchFamily="34" charset="0"/>
              </a:rPr>
              <a:t>Преразгледана предварителна оценка по ФИ въз основа на горното.</a:t>
            </a:r>
            <a:endParaRPr lang="bg-BG" sz="1600" dirty="0">
              <a:solidFill>
                <a:srgbClr val="2D2D8A"/>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988883"/>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77" y="12984"/>
            <a:ext cx="1114677" cy="1183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143000" y="5589240"/>
            <a:ext cx="6858000" cy="41151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algn="ctr" defTabSz="685800">
                <a:defRPr/>
              </a:pPr>
              <a:endParaRPr lang="bg-BG" sz="760" b="1" dirty="0">
                <a:solidFill>
                  <a:srgbClr val="3D372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1683698" y="5630691"/>
            <a:ext cx="6193277" cy="334835"/>
          </a:xfrm>
          <a:prstGeom prst="rect">
            <a:avLst/>
          </a:prstGeom>
        </p:spPr>
        <p:txBody>
          <a:bodyPr wrap="square">
            <a:spAutoFit/>
          </a:bodyPr>
          <a:lstStyle/>
          <a:p>
            <a:pPr algn="ctr" defTabSz="685800">
              <a:defRPr/>
            </a:pPr>
            <a:r>
              <a:rPr lang="bg-BG" sz="788"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74385" y="12984"/>
            <a:ext cx="1469615" cy="1183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2"/>
          <p:cNvSpPr>
            <a:spLocks noGrp="1"/>
          </p:cNvSpPr>
          <p:nvPr>
            <p:ph type="title"/>
          </p:nvPr>
        </p:nvSpPr>
        <p:spPr>
          <a:xfrm>
            <a:off x="1981750" y="169309"/>
            <a:ext cx="4698522" cy="858918"/>
          </a:xfrm>
        </p:spPr>
        <p:txBody>
          <a:bodyPr>
            <a:normAutofit/>
          </a:bodyPr>
          <a:lstStyle/>
          <a:p>
            <a:pPr algn="ctr"/>
            <a:r>
              <a:rPr lang="bg-BG" sz="1600" b="1" dirty="0">
                <a:solidFill>
                  <a:srgbClr val="002060"/>
                </a:solidFill>
                <a:latin typeface="Arial" panose="020B0604020202020204" pitchFamily="34" charset="0"/>
                <a:cs typeface="Arial" panose="020B0604020202020204" pitchFamily="34" charset="0"/>
              </a:rPr>
              <a:t>НАПРЕДЪК В ИЗПЪЛНЕНИЕТО НА ФИНАНСОВИТЕ ИНСТРУМЕНТИ ПО ФИНАНСОВИ ПОСРЕДНИЦИ</a:t>
            </a:r>
            <a:endParaRPr lang="bg-BG" sz="1600" b="1" dirty="0">
              <a:solidFill>
                <a:schemeClr val="accent5">
                  <a:lumMod val="75000"/>
                </a:schemeClr>
              </a:solidFill>
              <a:latin typeface="Arial" panose="020B0604020202020204" pitchFamily="34" charset="0"/>
              <a:cs typeface="Arial" panose="020B0604020202020204" pitchFamily="34" charset="0"/>
            </a:endParaRPr>
          </a:p>
        </p:txBody>
      </p:sp>
      <p:sp>
        <p:nvSpPr>
          <p:cNvPr id="17" name="Title 1"/>
          <p:cNvSpPr txBox="1">
            <a:spLocks/>
          </p:cNvSpPr>
          <p:nvPr/>
        </p:nvSpPr>
        <p:spPr>
          <a:xfrm>
            <a:off x="850673" y="1305665"/>
            <a:ext cx="6858000" cy="367730"/>
          </a:xfrm>
          <a:prstGeom prst="rect">
            <a:avLst/>
          </a:prstGeom>
        </p:spPr>
        <p:txBody>
          <a:bodyPr>
            <a:normAutofit/>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defTabSz="685800">
              <a:defRPr/>
            </a:pPr>
            <a:r>
              <a:rPr lang="bg-BG" sz="1600" b="1" dirty="0">
                <a:solidFill>
                  <a:srgbClr val="00B050"/>
                </a:solidFill>
                <a:latin typeface="Arial" panose="020B0604020202020204" pitchFamily="34" charset="0"/>
                <a:cs typeface="Arial" panose="020B0604020202020204" pitchFamily="34" charset="0"/>
              </a:rPr>
              <a:t>Научени уроци за следващия програмен период</a:t>
            </a:r>
          </a:p>
        </p:txBody>
      </p:sp>
      <p:sp>
        <p:nvSpPr>
          <p:cNvPr id="18" name="Subtitle 2"/>
          <p:cNvSpPr txBox="1">
            <a:spLocks/>
          </p:cNvSpPr>
          <p:nvPr/>
        </p:nvSpPr>
        <p:spPr>
          <a:xfrm>
            <a:off x="323528" y="1914934"/>
            <a:ext cx="3744983" cy="342575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vert="horz" lIns="68580" tIns="34290" rIns="68580" bIns="3429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defTabSz="685800">
              <a:spcBef>
                <a:spcPts val="750"/>
              </a:spcBef>
              <a:defRPr/>
            </a:pPr>
            <a:r>
              <a:rPr lang="bg-BG" sz="1600" dirty="0">
                <a:solidFill>
                  <a:prstClr val="black"/>
                </a:solidFill>
                <a:latin typeface="Calibri" panose="020F0502020204030204"/>
                <a:cs typeface="Arial"/>
              </a:rPr>
              <a:t>Силни страни</a:t>
            </a:r>
            <a:r>
              <a:rPr lang="en-US" sz="1600" dirty="0">
                <a:solidFill>
                  <a:prstClr val="black"/>
                </a:solidFill>
                <a:latin typeface="Calibri" panose="020F0502020204030204"/>
                <a:cs typeface="Arial"/>
              </a:rPr>
              <a:t>:</a:t>
            </a:r>
          </a:p>
          <a:p>
            <a:pPr marL="257175" indent="-257175" algn="l" defTabSz="685800">
              <a:spcBef>
                <a:spcPts val="750"/>
              </a:spcBef>
              <a:buFontTx/>
              <a:buChar char="-"/>
              <a:defRPr/>
            </a:pPr>
            <a:r>
              <a:rPr lang="ru-RU" sz="1600" dirty="0">
                <a:solidFill>
                  <a:prstClr val="black"/>
                </a:solidFill>
                <a:latin typeface="Calibri" panose="020F0502020204030204"/>
                <a:cs typeface="Arial"/>
              </a:rPr>
              <a:t>Предоставяне на финансиране при изгодни условия</a:t>
            </a:r>
          </a:p>
          <a:p>
            <a:pPr marL="257175" indent="-257175" algn="l" defTabSz="685800">
              <a:spcBef>
                <a:spcPts val="750"/>
              </a:spcBef>
              <a:buFontTx/>
              <a:buChar char="-"/>
              <a:defRPr/>
            </a:pPr>
            <a:r>
              <a:rPr lang="ru-RU" sz="1600" dirty="0">
                <a:solidFill>
                  <a:prstClr val="black"/>
                </a:solidFill>
                <a:latin typeface="Calibri" panose="020F0502020204030204"/>
                <a:cs typeface="Arial"/>
              </a:rPr>
              <a:t>Търсене на съгласуваност със стратегическите насоки за градско развитие</a:t>
            </a:r>
          </a:p>
          <a:p>
            <a:pPr marL="257175" indent="-257175" algn="l" defTabSz="685800">
              <a:spcBef>
                <a:spcPts val="750"/>
              </a:spcBef>
              <a:buFontTx/>
              <a:buChar char="-"/>
              <a:defRPr/>
            </a:pPr>
            <a:r>
              <a:rPr lang="ru-RU" sz="1600" dirty="0">
                <a:solidFill>
                  <a:prstClr val="black"/>
                </a:solidFill>
                <a:latin typeface="Calibri" panose="020F0502020204030204"/>
                <a:cs typeface="Arial"/>
              </a:rPr>
              <a:t>Натрупан опит в работата с местните власти</a:t>
            </a:r>
          </a:p>
          <a:p>
            <a:pPr marL="257175" indent="-257175" algn="l" defTabSz="685800">
              <a:spcBef>
                <a:spcPts val="750"/>
              </a:spcBef>
              <a:buFontTx/>
              <a:buChar char="-"/>
              <a:defRPr/>
            </a:pPr>
            <a:r>
              <a:rPr lang="ru-RU" sz="1600" dirty="0">
                <a:solidFill>
                  <a:prstClr val="black"/>
                </a:solidFill>
                <a:latin typeface="Calibri" panose="020F0502020204030204"/>
                <a:cs typeface="Arial"/>
              </a:rPr>
              <a:t>Генериране на портфолио от проекти</a:t>
            </a:r>
          </a:p>
          <a:p>
            <a:pPr marL="257175" indent="-257175" algn="l" defTabSz="685800">
              <a:spcBef>
                <a:spcPts val="750"/>
              </a:spcBef>
              <a:buFontTx/>
              <a:buChar char="-"/>
              <a:defRPr/>
            </a:pPr>
            <a:r>
              <a:rPr lang="ru-RU" sz="1600" dirty="0">
                <a:solidFill>
                  <a:prstClr val="black"/>
                </a:solidFill>
                <a:latin typeface="Calibri" panose="020F0502020204030204"/>
                <a:cs typeface="Arial"/>
              </a:rPr>
              <a:t>По-добро познаване на пазара и нуждите на крайните бенефициенти</a:t>
            </a:r>
            <a:endParaRPr lang="bg-BG" sz="1600" dirty="0">
              <a:solidFill>
                <a:prstClr val="black"/>
              </a:solidFill>
              <a:latin typeface="Calibri" panose="020F0502020204030204"/>
              <a:cs typeface="Arial"/>
            </a:endParaRPr>
          </a:p>
        </p:txBody>
      </p:sp>
      <p:sp>
        <p:nvSpPr>
          <p:cNvPr id="20" name="Subtitle 2"/>
          <p:cNvSpPr txBox="1">
            <a:spLocks/>
          </p:cNvSpPr>
          <p:nvPr/>
        </p:nvSpPr>
        <p:spPr>
          <a:xfrm>
            <a:off x="4449784" y="1914934"/>
            <a:ext cx="3866632" cy="3432767"/>
          </a:xfrm>
          <a:prstGeom prst="rect">
            <a:avLst/>
          </a:prstGeom>
          <a:gradFill rotWithShape="1">
            <a:gsLst>
              <a:gs pos="0">
                <a:srgbClr val="A5A5A5">
                  <a:lumMod val="110000"/>
                  <a:satMod val="105000"/>
                  <a:tint val="67000"/>
                </a:srgbClr>
              </a:gs>
              <a:gs pos="50000">
                <a:srgbClr val="A5A5A5">
                  <a:lumMod val="105000"/>
                  <a:satMod val="103000"/>
                  <a:tint val="73000"/>
                </a:srgbClr>
              </a:gs>
              <a:gs pos="100000">
                <a:srgbClr val="A5A5A5">
                  <a:lumMod val="105000"/>
                  <a:satMod val="109000"/>
                  <a:tint val="81000"/>
                </a:srgbClr>
              </a:gs>
            </a:gsLst>
            <a:lin ang="5400000" scaled="0"/>
          </a:gradFill>
          <a:ln w="6350" cap="flat" cmpd="sng" algn="ctr">
            <a:solidFill>
              <a:srgbClr val="A5A5A5"/>
            </a:solidFill>
            <a:prstDash val="solid"/>
            <a:miter lim="800000"/>
          </a:ln>
          <a:effectLst/>
        </p:spPr>
        <p:txBody>
          <a:bodyPr vert="horz" lIns="68580" tIns="34290" rIns="68580" bIns="3429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dk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dk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dk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dk1"/>
                </a:solidFill>
                <a:latin typeface="+mn-lt"/>
                <a:ea typeface="+mn-ea"/>
                <a:cs typeface="+mn-cs"/>
              </a:defRPr>
            </a:lvl9pPr>
          </a:lstStyle>
          <a:p>
            <a:pPr algn="l" defTabSz="685800">
              <a:spcBef>
                <a:spcPts val="750"/>
              </a:spcBef>
              <a:defRPr/>
            </a:pPr>
            <a:r>
              <a:rPr lang="bg-BG" sz="1400" dirty="0">
                <a:solidFill>
                  <a:sysClr val="windowText" lastClr="000000"/>
                </a:solidFill>
                <a:latin typeface="Calibri" panose="020F0502020204030204"/>
                <a:cs typeface="Arial"/>
              </a:rPr>
              <a:t>Слаби страни</a:t>
            </a:r>
            <a:r>
              <a:rPr lang="en-US" sz="1400" dirty="0">
                <a:solidFill>
                  <a:sysClr val="windowText" lastClr="000000"/>
                </a:solidFill>
                <a:latin typeface="Calibri" panose="020F0502020204030204"/>
                <a:cs typeface="Arial"/>
              </a:rPr>
              <a:t>:</a:t>
            </a:r>
          </a:p>
          <a:p>
            <a:pPr marL="257175" indent="-257175" algn="l" defTabSz="685800">
              <a:spcBef>
                <a:spcPts val="750"/>
              </a:spcBef>
              <a:buFontTx/>
              <a:buChar char="-"/>
              <a:defRPr/>
            </a:pPr>
            <a:r>
              <a:rPr lang="ru-RU" sz="1400" dirty="0">
                <a:solidFill>
                  <a:sysClr val="windowText" lastClr="000000"/>
                </a:solidFill>
                <a:latin typeface="Calibri" panose="020F0502020204030204"/>
                <a:cs typeface="Arial"/>
              </a:rPr>
              <a:t>Липса на осведоменост за потенциала на ФИ сред заинтересованите страни</a:t>
            </a:r>
          </a:p>
          <a:p>
            <a:pPr marL="257175" indent="-257175" algn="l" defTabSz="685800">
              <a:spcBef>
                <a:spcPts val="750"/>
              </a:spcBef>
              <a:buFontTx/>
              <a:buChar char="-"/>
              <a:defRPr/>
            </a:pPr>
            <a:r>
              <a:rPr lang="ru-RU" sz="1400" dirty="0">
                <a:solidFill>
                  <a:sysClr val="windowText" lastClr="000000"/>
                </a:solidFill>
                <a:latin typeface="Calibri" panose="020F0502020204030204"/>
                <a:cs typeface="Arial"/>
              </a:rPr>
              <a:t>Липса на разработени и готови за изпълнение проекти</a:t>
            </a:r>
          </a:p>
          <a:p>
            <a:pPr marL="257175" indent="-257175" algn="l" defTabSz="685800">
              <a:spcBef>
                <a:spcPts val="750"/>
              </a:spcBef>
              <a:buFontTx/>
              <a:buChar char="-"/>
              <a:defRPr/>
            </a:pPr>
            <a:r>
              <a:rPr lang="ru-RU" sz="1400" dirty="0">
                <a:solidFill>
                  <a:sysClr val="windowText" lastClr="000000"/>
                </a:solidFill>
                <a:latin typeface="Calibri" panose="020F0502020204030204"/>
                <a:cs typeface="Arial"/>
              </a:rPr>
              <a:t>Конкуренция с традиционното публично финансиране и непоследователност в националната политика в тази област</a:t>
            </a:r>
          </a:p>
          <a:p>
            <a:pPr marL="257175" indent="-257175" algn="l" defTabSz="685800">
              <a:spcBef>
                <a:spcPts val="750"/>
              </a:spcBef>
              <a:buFontTx/>
              <a:buChar char="-"/>
              <a:defRPr/>
            </a:pPr>
            <a:r>
              <a:rPr lang="ru-RU" sz="1400" dirty="0">
                <a:solidFill>
                  <a:sysClr val="windowText" lastClr="000000"/>
                </a:solidFill>
                <a:latin typeface="Calibri" panose="020F0502020204030204"/>
                <a:cs typeface="Arial"/>
              </a:rPr>
              <a:t>Трудни задължителни процедури за координация с националните органи</a:t>
            </a:r>
          </a:p>
          <a:p>
            <a:pPr marL="257175" indent="-257175" algn="l" defTabSz="685800">
              <a:spcBef>
                <a:spcPts val="750"/>
              </a:spcBef>
              <a:buFontTx/>
              <a:buChar char="-"/>
              <a:defRPr/>
            </a:pPr>
            <a:r>
              <a:rPr lang="ru-RU" sz="1400" dirty="0">
                <a:solidFill>
                  <a:sysClr val="windowText" lastClr="000000"/>
                </a:solidFill>
                <a:latin typeface="Calibri" panose="020F0502020204030204"/>
                <a:cs typeface="Arial"/>
              </a:rPr>
              <a:t>Трудности при определяне на приходите и разходите, изготвянето на необходимата документация, дълга процедура за одобрение, неясни правила</a:t>
            </a:r>
            <a:endParaRPr lang="bg-BG" sz="1400" dirty="0">
              <a:solidFill>
                <a:sysClr val="windowText" lastClr="000000"/>
              </a:solidFill>
              <a:latin typeface="Calibri" panose="020F0502020204030204"/>
              <a:cs typeface="Arial"/>
            </a:endParaRPr>
          </a:p>
        </p:txBody>
      </p:sp>
    </p:spTree>
    <p:extLst>
      <p:ext uri="{BB962C8B-B14F-4D97-AF65-F5344CB8AC3E}">
        <p14:creationId xmlns:p14="http://schemas.microsoft.com/office/powerpoint/2010/main" val="1170531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pic>
        <p:nvPicPr>
          <p:cNvPr id="1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2"/>
          <p:cNvSpPr>
            <a:spLocks noGrp="1"/>
          </p:cNvSpPr>
          <p:nvPr>
            <p:ph type="title"/>
          </p:nvPr>
        </p:nvSpPr>
        <p:spPr>
          <a:xfrm>
            <a:off x="1118334" y="80017"/>
            <a:ext cx="6572853" cy="1145224"/>
          </a:xfrm>
        </p:spPr>
        <p:txBody>
          <a:bodyPr>
            <a:normAutofit fontScale="90000"/>
          </a:bodyPr>
          <a:lstStyle/>
          <a:p>
            <a:pPr algn="ctr"/>
            <a:r>
              <a:rPr lang="bg-BG" sz="2400" b="1" dirty="0" smtClean="0">
                <a:solidFill>
                  <a:srgbClr val="002060"/>
                </a:solidFill>
                <a:latin typeface="Arial" panose="020B0604020202020204" pitchFamily="34" charset="0"/>
                <a:cs typeface="Arial" panose="020B0604020202020204" pitchFamily="34" charset="0"/>
              </a:rPr>
              <a:t/>
            </a:r>
            <a:br>
              <a:rPr lang="bg-BG" sz="2400" b="1" dirty="0" smtClean="0">
                <a:solidFill>
                  <a:srgbClr val="002060"/>
                </a:solidFill>
                <a:latin typeface="Arial" panose="020B0604020202020204" pitchFamily="34" charset="0"/>
                <a:cs typeface="Arial" panose="020B0604020202020204" pitchFamily="34" charset="0"/>
              </a:rPr>
            </a:br>
            <a:r>
              <a:rPr lang="bg-BG" sz="2400" b="1" dirty="0" smtClean="0">
                <a:solidFill>
                  <a:srgbClr val="002060"/>
                </a:solidFill>
                <a:latin typeface="Arial" panose="020B0604020202020204" pitchFamily="34" charset="0"/>
                <a:cs typeface="Arial" panose="020B0604020202020204" pitchFamily="34" charset="0"/>
              </a:rPr>
              <a:t>Оценка на въздействието на ОПРР 2014-2020</a:t>
            </a:r>
            <a:br>
              <a:rPr lang="bg-BG" sz="2400" b="1" dirty="0" smtClean="0">
                <a:solidFill>
                  <a:srgbClr val="002060"/>
                </a:solidFill>
                <a:latin typeface="Arial" panose="020B0604020202020204" pitchFamily="34" charset="0"/>
                <a:cs typeface="Arial" panose="020B0604020202020204" pitchFamily="34" charset="0"/>
              </a:rPr>
            </a:br>
            <a:endParaRPr lang="bg-BG" sz="2400" b="1" dirty="0">
              <a:solidFill>
                <a:schemeClr val="accent5">
                  <a:lumMod val="75000"/>
                </a:schemeClr>
              </a:solidFill>
              <a:latin typeface="Arial" panose="020B0604020202020204" pitchFamily="34" charset="0"/>
              <a:cs typeface="Arial" panose="020B0604020202020204" pitchFamily="34" charset="0"/>
            </a:endParaRPr>
          </a:p>
        </p:txBody>
      </p:sp>
      <p:sp>
        <p:nvSpPr>
          <p:cNvPr id="11" name="Text Placeholder 3"/>
          <p:cNvSpPr txBox="1">
            <a:spLocks/>
          </p:cNvSpPr>
          <p:nvPr/>
        </p:nvSpPr>
        <p:spPr>
          <a:xfrm>
            <a:off x="457624" y="1347191"/>
            <a:ext cx="3966279" cy="5064921"/>
          </a:xfrm>
          <a:prstGeom prst="rect">
            <a:avLst/>
          </a:prstGeom>
        </p:spPr>
        <p:txBody>
          <a:bodyPr vert="horz" lIns="91440" tIns="45720" rIns="91440" bIns="45720" rtlCol="0">
            <a:normAutofit/>
          </a:bodyPr>
          <a:lstStyle>
            <a:lvl1pPr marL="128588" indent="-128588" algn="l" defTabSz="514350" rtl="0" eaLnBrk="1" latinLnBrk="0" hangingPunct="1">
              <a:lnSpc>
                <a:spcPct val="90000"/>
              </a:lnSpc>
              <a:spcBef>
                <a:spcPts val="1013"/>
              </a:spcBef>
              <a:buClr>
                <a:schemeClr val="accent1"/>
              </a:buClr>
              <a:buFont typeface="Arial" panose="020B0604020202020204" pitchFamily="34" charset="0"/>
              <a:buChar char="•"/>
              <a:defRPr sz="1125" kern="1200">
                <a:solidFill>
                  <a:schemeClr val="tx1"/>
                </a:solidFill>
                <a:latin typeface="+mn-lt"/>
                <a:ea typeface="+mn-ea"/>
                <a:cs typeface="+mn-cs"/>
              </a:defRPr>
            </a:lvl1pPr>
            <a:lvl2pPr marL="257175" indent="-128588" algn="l" defTabSz="514350" rtl="0" eaLnBrk="1" latinLnBrk="0" hangingPunct="1">
              <a:lnSpc>
                <a:spcPct val="90000"/>
              </a:lnSpc>
              <a:spcBef>
                <a:spcPts val="563"/>
              </a:spcBef>
              <a:buClr>
                <a:schemeClr val="accent1"/>
              </a:buClr>
              <a:buFont typeface="Arial" panose="020B0604020202020204" pitchFamily="34" charset="0"/>
              <a:buChar char="•"/>
              <a:defRPr sz="1013" kern="1200">
                <a:solidFill>
                  <a:schemeClr val="tx1"/>
                </a:solidFill>
                <a:latin typeface="+mn-lt"/>
                <a:ea typeface="+mn-ea"/>
                <a:cs typeface="+mn-cs"/>
              </a:defRPr>
            </a:lvl2pPr>
            <a:lvl3pPr marL="385763" indent="-102870" algn="l" defTabSz="514350" rtl="0" eaLnBrk="1" latinLnBrk="0" hangingPunct="1">
              <a:lnSpc>
                <a:spcPct val="90000"/>
              </a:lnSpc>
              <a:spcBef>
                <a:spcPts val="450"/>
              </a:spcBef>
              <a:buClr>
                <a:schemeClr val="accent1"/>
              </a:buClr>
              <a:buFont typeface="Arial" panose="020B0604020202020204" pitchFamily="34" charset="0"/>
              <a:buChar char="•"/>
              <a:defRPr sz="900" kern="1200">
                <a:solidFill>
                  <a:schemeClr val="tx1"/>
                </a:solidFill>
                <a:latin typeface="+mn-lt"/>
                <a:ea typeface="+mn-ea"/>
                <a:cs typeface="+mn-cs"/>
              </a:defRPr>
            </a:lvl3pPr>
            <a:lvl4pPr marL="514350"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4pPr>
            <a:lvl5pPr marL="642938"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5pPr>
            <a:lvl6pPr marL="771525"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6pPr>
            <a:lvl7pPr marL="900113"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7pPr>
            <a:lvl8pPr marL="1028700"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8pPr>
            <a:lvl9pPr marL="1157288" indent="-102870" algn="l" defTabSz="514350" rtl="0" eaLnBrk="1" latinLnBrk="0" hangingPunct="1">
              <a:lnSpc>
                <a:spcPct val="90000"/>
              </a:lnSpc>
              <a:spcBef>
                <a:spcPts val="450"/>
              </a:spcBef>
              <a:buClr>
                <a:schemeClr val="accent1"/>
              </a:buClr>
              <a:buFont typeface="Arial" panose="020B0604020202020204" pitchFamily="34" charset="0"/>
              <a:buChar char="•"/>
              <a:defRPr sz="788" kern="1200">
                <a:solidFill>
                  <a:schemeClr val="tx1"/>
                </a:solidFill>
                <a:latin typeface="+mn-lt"/>
                <a:ea typeface="+mn-ea"/>
                <a:cs typeface="+mn-cs"/>
              </a:defRPr>
            </a:lvl9pPr>
          </a:lstStyle>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Актуализирани тематични доклади по ТО 1, 2 и 6 – към 31.12.2021 г.</a:t>
            </a: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Изготвен план за действие за отразяване на препоръките</a:t>
            </a: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Проведена дискусия на 8-ми март със заинтересовани страни в гр. Ботевград</a:t>
            </a: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endPar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Разработени доклади по ТО 3, 4 и 5 с отразени коментари на УО</a:t>
            </a: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Позиция на УО </a:t>
            </a:r>
            <a:r>
              <a:rPr kumimoji="0" lang="ru-RU" sz="1800" b="1" i="0" u="none" strike="noStrike" kern="1200" cap="none" spc="0" normalizeH="0" baseline="0" noProof="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по формулираните заключения </a:t>
            </a: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и препоръки</a:t>
            </a: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r>
              <a:rPr kumimoji="0" lang="ru-RU" sz="1800" b="1" i="0" u="none" strike="noStrike" kern="1200" cap="none" spc="0" normalizeH="0" baseline="0" noProof="0" dirty="0" smtClean="0">
                <a:ln>
                  <a:noFill/>
                </a:ln>
                <a:solidFill>
                  <a:srgbClr val="0D0D0D"/>
                </a:solidFill>
                <a:effectLst/>
                <a:uLnTx/>
                <a:uFillTx/>
                <a:latin typeface="Calibri" panose="020F0502020204030204" pitchFamily="34" charset="0"/>
                <a:ea typeface="Times New Roman" panose="02020603050405020304" pitchFamily="18" charset="0"/>
                <a:cs typeface="Times New Roman" panose="02020603050405020304" pitchFamily="18" charset="0"/>
              </a:rPr>
              <a:t>Предстоящи обсъждания с всички заинтересовани страни </a:t>
            </a:r>
          </a:p>
          <a:p>
            <a:pPr marL="128588" marR="0" lvl="0" indent="-128588"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Char char="•"/>
              <a:tabLst/>
              <a:defRPr sz="1800">
                <a:solidFill>
                  <a:srgbClr val="0D0D0D"/>
                </a:solidFill>
                <a:latin typeface="Times New Roman" panose="02020603050405020304" pitchFamily="18" charset="0"/>
                <a:ea typeface="Times New Roman" panose="02020603050405020304" pitchFamily="18" charset="0"/>
                <a:cs typeface="Times New Roman" panose="02020603050405020304" pitchFamily="18" charset="0"/>
              </a:defRPr>
            </a:pPr>
            <a:endParaRPr kumimoji="0" lang="ru-RU" sz="18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None/>
              <a:tabLst/>
              <a:defRPr/>
            </a:pPr>
            <a:endParaRPr kumimoji="0" lang="ru-RU" sz="2200" b="0" i="0" u="none" strike="noStrike" kern="1200" cap="none" spc="0" normalizeH="0" baseline="0" noProof="0" dirty="0" smtClean="0">
              <a:ln>
                <a:noFill/>
              </a:ln>
              <a:solidFill>
                <a:srgbClr val="0D0D0D"/>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514350" rtl="0" eaLnBrk="1" fontAlgn="auto" latinLnBrk="0" hangingPunct="1">
              <a:lnSpc>
                <a:spcPct val="90000"/>
              </a:lnSpc>
              <a:spcBef>
                <a:spcPts val="600"/>
              </a:spcBef>
              <a:spcAft>
                <a:spcPts val="600"/>
              </a:spcAft>
              <a:buClr>
                <a:srgbClr val="B2D0B4"/>
              </a:buClr>
              <a:buSzTx/>
              <a:buFont typeface="Arial" panose="020B0604020202020204" pitchFamily="34" charset="0"/>
              <a:buNone/>
              <a:tabLst/>
              <a:defRPr/>
            </a:pPr>
            <a:endParaRPr kumimoji="0" lang="ru-RU" sz="2400" b="0" i="0" u="none" strike="noStrike" kern="120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87464" y="3879652"/>
            <a:ext cx="3591169" cy="2367141"/>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87464" y="1295186"/>
            <a:ext cx="3591169" cy="2457850"/>
          </a:xfrm>
          <a:prstGeom prst="rect">
            <a:avLst/>
          </a:prstGeom>
        </p:spPr>
      </p:pic>
      <p:sp>
        <p:nvSpPr>
          <p:cNvPr id="20" name="Right Arrow 19"/>
          <p:cNvSpPr/>
          <p:nvPr/>
        </p:nvSpPr>
        <p:spPr bwMode="auto">
          <a:xfrm>
            <a:off x="4653570" y="2890279"/>
            <a:ext cx="637002" cy="484632"/>
          </a:xfrm>
          <a:prstGeom prst="rightArrow">
            <a:avLst/>
          </a:prstGeom>
          <a:solidFill>
            <a:schemeClr val="tx2">
              <a:lumMod val="5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bg-BG" sz="3000" b="1" i="0" u="none" strike="noStrike" kern="1200" cap="none" spc="0" normalizeH="0" baseline="0" noProof="0" smtClean="0">
              <a:ln>
                <a:noFill/>
              </a:ln>
              <a:solidFill>
                <a:prstClr val="white"/>
              </a:solidFill>
              <a:effectLst/>
              <a:uLnTx/>
              <a:uFillTx/>
              <a:latin typeface="Arial" charset="0"/>
              <a:ea typeface="+mn-ea"/>
              <a:cs typeface="+mn-cs"/>
            </a:endParaRPr>
          </a:p>
        </p:txBody>
      </p:sp>
      <p:sp>
        <p:nvSpPr>
          <p:cNvPr id="23" name="Right Arrow 22"/>
          <p:cNvSpPr/>
          <p:nvPr/>
        </p:nvSpPr>
        <p:spPr bwMode="auto">
          <a:xfrm rot="2423937">
            <a:off x="4669362" y="3643433"/>
            <a:ext cx="637002" cy="484632"/>
          </a:xfrm>
          <a:prstGeom prst="rightArrow">
            <a:avLst/>
          </a:prstGeom>
          <a:solidFill>
            <a:schemeClr val="tx2">
              <a:lumMod val="50000"/>
            </a:schemeClr>
          </a:solidFill>
          <a:ln w="9525" cap="flat" cmpd="sng" algn="ctr">
            <a:solidFill>
              <a:schemeClr val="accent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endParaRPr kumimoji="0" lang="bg-BG" sz="3000" b="1" i="0" u="none" strike="noStrike" kern="1200" cap="none" spc="0" normalizeH="0" baseline="0" noProof="0" smtClean="0">
              <a:ln>
                <a:noFill/>
              </a:ln>
              <a:solidFill>
                <a:prstClr val="white"/>
              </a:solidFill>
              <a:effectLst/>
              <a:uLnTx/>
              <a:uFillTx/>
              <a:latin typeface="Arial" charset="0"/>
              <a:ea typeface="+mn-ea"/>
              <a:cs typeface="+mn-cs"/>
            </a:endParaRPr>
          </a:p>
        </p:txBody>
      </p:sp>
    </p:spTree>
    <p:extLst>
      <p:ext uri="{BB962C8B-B14F-4D97-AF65-F5344CB8AC3E}">
        <p14:creationId xmlns:p14="http://schemas.microsoft.com/office/powerpoint/2010/main" val="688259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0" y="6309320"/>
            <a:ext cx="9144000" cy="54868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pic>
        <p:nvPicPr>
          <p:cNvPr id="15"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le 2"/>
          <p:cNvSpPr>
            <a:spLocks noGrp="1"/>
          </p:cNvSpPr>
          <p:nvPr>
            <p:ph type="title"/>
          </p:nvPr>
        </p:nvSpPr>
        <p:spPr>
          <a:xfrm>
            <a:off x="1276697" y="-63156"/>
            <a:ext cx="6264696" cy="1145224"/>
          </a:xfrm>
        </p:spPr>
        <p:txBody>
          <a:bodyPr>
            <a:normAutofit/>
          </a:bodyPr>
          <a:lstStyle/>
          <a:p>
            <a:pPr algn="ctr"/>
            <a:r>
              <a:rPr lang="bg-BG" sz="2400" b="1" dirty="0" smtClean="0">
                <a:solidFill>
                  <a:srgbClr val="002060"/>
                </a:solidFill>
                <a:latin typeface="Arial" panose="020B0604020202020204" pitchFamily="34" charset="0"/>
                <a:cs typeface="Arial" panose="020B0604020202020204" pitchFamily="34" charset="0"/>
              </a:rPr>
              <a:t>Сайт на ПРР 2021-2027 г.</a:t>
            </a:r>
            <a:r>
              <a:rPr lang="bg-BG" sz="2000" b="1" dirty="0" smtClean="0">
                <a:solidFill>
                  <a:srgbClr val="002060"/>
                </a:solidFill>
                <a:latin typeface="Arial" panose="020B0604020202020204" pitchFamily="34" charset="0"/>
                <a:cs typeface="Arial" panose="020B0604020202020204" pitchFamily="34" charset="0"/>
              </a:rPr>
              <a:t/>
            </a:r>
            <a:br>
              <a:rPr lang="bg-BG" sz="2000" b="1" dirty="0" smtClean="0">
                <a:solidFill>
                  <a:srgbClr val="002060"/>
                </a:solidFill>
                <a:latin typeface="Arial" panose="020B0604020202020204" pitchFamily="34" charset="0"/>
                <a:cs typeface="Arial" panose="020B0604020202020204" pitchFamily="34" charset="0"/>
              </a:rPr>
            </a:br>
            <a:endParaRPr lang="bg-BG" sz="1800" b="1" dirty="0">
              <a:solidFill>
                <a:schemeClr val="accent5">
                  <a:lumMod val="75000"/>
                </a:schemeClr>
              </a:solidFill>
              <a:latin typeface="Arial" panose="020B0604020202020204" pitchFamily="34" charset="0"/>
              <a:cs typeface="Arial" panose="020B0604020202020204" pitchFamily="34" charset="0"/>
            </a:endParaRPr>
          </a:p>
        </p:txBody>
      </p:sp>
      <p:pic>
        <p:nvPicPr>
          <p:cNvPr id="23" name="Picture 22"/>
          <p:cNvPicPr/>
          <p:nvPr/>
        </p:nvPicPr>
        <p:blipFill>
          <a:blip r:embed="rId6"/>
          <a:stretch>
            <a:fillRect/>
          </a:stretch>
        </p:blipFill>
        <p:spPr>
          <a:xfrm>
            <a:off x="1" y="1336431"/>
            <a:ext cx="5022165" cy="4858205"/>
          </a:xfrm>
          <a:prstGeom prst="rect">
            <a:avLst/>
          </a:prstGeom>
        </p:spPr>
      </p:pic>
      <p:sp>
        <p:nvSpPr>
          <p:cNvPr id="25" name="TextBox 24"/>
          <p:cNvSpPr txBox="1"/>
          <p:nvPr/>
        </p:nvSpPr>
        <p:spPr>
          <a:xfrm>
            <a:off x="5317588" y="1534377"/>
            <a:ext cx="3661045" cy="4524315"/>
          </a:xfrm>
          <a:prstGeom prst="rect">
            <a:avLst/>
          </a:prstGeom>
          <a:solidFill>
            <a:sysClr val="window" lastClr="FFFFFF"/>
          </a:solid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1600" b="1" i="0" u="none" strike="noStrike" kern="0" cap="none" spc="0" normalizeH="0" baseline="0" noProof="0" dirty="0" smtClean="0">
                <a:ln>
                  <a:noFill/>
                </a:ln>
                <a:solidFill>
                  <a:srgbClr val="44546A">
                    <a:lumMod val="50000"/>
                  </a:srgbClr>
                </a:solidFill>
                <a:effectLst/>
                <a:uLnTx/>
                <a:uFillTx/>
                <a:latin typeface="Calibri" panose="020F0502020204030204"/>
                <a:ea typeface="+mn-ea"/>
                <a:cs typeface="+mn-cs"/>
              </a:rPr>
              <a:t>В процес на изграждане е нов сайт на Програма „Развитие на регионите“ 2021-2027 г. от Държавна агенция „Електронно управление“;</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1600" b="1" i="0" u="none" strike="noStrike" kern="0" cap="none" spc="0" normalizeH="0" baseline="0" noProof="0" dirty="0" smtClean="0">
              <a:ln>
                <a:noFill/>
              </a:ln>
              <a:solidFill>
                <a:srgbClr val="44546A">
                  <a:lumMod val="50000"/>
                </a:srgb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1600" b="1" i="0" u="none" strike="noStrike" kern="0" cap="none" spc="0" normalizeH="0" baseline="0" noProof="0" dirty="0" smtClean="0">
                <a:ln>
                  <a:noFill/>
                </a:ln>
                <a:solidFill>
                  <a:srgbClr val="44546A">
                    <a:lumMod val="50000"/>
                  </a:srgbClr>
                </a:solidFill>
                <a:effectLst/>
                <a:uLnTx/>
                <a:uFillTx/>
                <a:latin typeface="Calibri" panose="020F0502020204030204"/>
                <a:ea typeface="+mn-ea"/>
                <a:cs typeface="+mn-cs"/>
              </a:rPr>
              <a:t>Структурата на сайта е изработена след провеждане на дискусии със заинтересовани страни и партньори, съобразена с всички съвременни изисквания и стандарти за организация;</a:t>
            </a: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ru-RU" sz="1600" b="1" i="0" u="none" strike="noStrike" kern="0" cap="none" spc="0" normalizeH="0" baseline="0" noProof="0" dirty="0" smtClean="0">
              <a:ln>
                <a:noFill/>
              </a:ln>
              <a:solidFill>
                <a:srgbClr val="44546A">
                  <a:lumMod val="50000"/>
                </a:srgbClr>
              </a:solidFill>
              <a:effectLst/>
              <a:uLnTx/>
              <a:uFillTx/>
              <a:latin typeface="Calibri" panose="020F0502020204030204"/>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ru-RU" sz="1600" b="1" i="0" u="none" strike="noStrike" kern="0" cap="none" spc="0" normalizeH="0" baseline="0" noProof="0" dirty="0" smtClean="0">
                <a:ln>
                  <a:noFill/>
                </a:ln>
                <a:solidFill>
                  <a:srgbClr val="44546A">
                    <a:lumMod val="50000"/>
                  </a:srgbClr>
                </a:solidFill>
                <a:effectLst/>
                <a:uLnTx/>
                <a:uFillTx/>
                <a:latin typeface="Calibri" panose="020F0502020204030204"/>
                <a:ea typeface="+mn-ea"/>
                <a:cs typeface="+mn-cs"/>
              </a:rPr>
              <a:t>Основна цел на организацията на информацията в сайта е тя да бъде поместена по начин, който да бъде лесен и логичен за бързо откриване от всеки потребител.</a:t>
            </a:r>
            <a:endParaRPr kumimoji="0" lang="bg-BG" sz="1600" b="1" i="0" u="none" strike="noStrike" kern="0" cap="none" spc="0" normalizeH="0" baseline="0" noProof="0" dirty="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579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extLst>
              <a:ext uri="{BEBA8EAE-BF5A-486C-A8C5-ECC9F3942E4B}">
                <a14:imgProps xmlns:a14="http://schemas.microsoft.com/office/drawing/2010/main">
                  <a14:imgLayer r:embed="rId4">
                    <a14:imgEffect>
                      <a14:saturation sat="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ru-RU" sz="2800" b="1" dirty="0" smtClean="0">
                <a:latin typeface="Arial" panose="020B0604020202020204" pitchFamily="34" charset="0"/>
                <a:cs typeface="Arial" panose="020B0604020202020204" pitchFamily="34" charset="0"/>
              </a:rPr>
              <a:t>Благодаря за вниманието!</a:t>
            </a:r>
            <a:endParaRPr lang="en-US" sz="28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ubtitle 3"/>
          <p:cNvSpPr>
            <a:spLocks noGrp="1"/>
          </p:cNvSpPr>
          <p:nvPr>
            <p:ph type="subTitle" idx="1"/>
          </p:nvPr>
        </p:nvSpPr>
        <p:spPr/>
        <p:txBody>
          <a:bodyPr/>
          <a:lstStyle/>
          <a:p>
            <a:r>
              <a:rPr lang="bg-BG" b="1" smtClean="0">
                <a:latin typeface="Arial" panose="020B0604020202020204" pitchFamily="34" charset="0"/>
                <a:cs typeface="Arial" panose="020B0604020202020204" pitchFamily="34" charset="0"/>
              </a:rPr>
              <a:t>23 </a:t>
            </a:r>
            <a:r>
              <a:rPr lang="bg-BG" b="1" smtClean="0">
                <a:latin typeface="Arial" panose="020B0604020202020204" pitchFamily="34" charset="0"/>
                <a:cs typeface="Arial" panose="020B0604020202020204" pitchFamily="34" charset="0"/>
              </a:rPr>
              <a:t>март </a:t>
            </a:r>
            <a:r>
              <a:rPr lang="bg-BG" b="1" smtClean="0">
                <a:latin typeface="Arial" panose="020B0604020202020204" pitchFamily="34" charset="0"/>
                <a:cs typeface="Arial" panose="020B0604020202020204" pitchFamily="34" charset="0"/>
              </a:rPr>
              <a:t>2022 </a:t>
            </a:r>
            <a:r>
              <a:rPr lang="bg-BG" b="1" dirty="0" smtClean="0">
                <a:latin typeface="Arial" panose="020B0604020202020204" pitchFamily="34" charset="0"/>
                <a:cs typeface="Arial" panose="020B0604020202020204" pitchFamily="34" charset="0"/>
              </a:rPr>
              <a:t>г. </a:t>
            </a:r>
          </a:p>
          <a:p>
            <a:r>
              <a:rPr lang="bg-BG" b="1" dirty="0" smtClean="0">
                <a:latin typeface="Arial" panose="020B0604020202020204" pitchFamily="34" charset="0"/>
                <a:cs typeface="Arial" panose="020B0604020202020204" pitchFamily="34" charset="0"/>
              </a:rPr>
              <a:t>София</a:t>
            </a:r>
            <a:endParaRPr lang="bg-BG" b="1" dirty="0">
              <a:latin typeface="Arial" panose="020B0604020202020204" pitchFamily="34" charset="0"/>
              <a:cs typeface="Arial" panose="020B0604020202020204" pitchFamily="34" charset="0"/>
            </a:endParaRPr>
          </a:p>
        </p:txBody>
      </p:sp>
      <p:pic>
        <p:nvPicPr>
          <p:cNvPr id="6"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9375" y="-9460"/>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30471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18334" y="271927"/>
            <a:ext cx="6572854" cy="644189"/>
          </a:xfrm>
        </p:spPr>
        <p:txBody>
          <a:bodyPr>
            <a:noAutofit/>
          </a:bodyPr>
          <a:lstStyle/>
          <a:p>
            <a:pPr algn="ctr"/>
            <a:r>
              <a:rPr lang="ru-RU" sz="2400" b="1" dirty="0" smtClean="0">
                <a:solidFill>
                  <a:srgbClr val="002060"/>
                </a:solidFill>
                <a:latin typeface="Arial" panose="020B0604020202020204" pitchFamily="34" charset="0"/>
                <a:cs typeface="Arial" panose="020B0604020202020204" pitchFamily="34" charset="0"/>
              </a:rPr>
              <a:t>Сключени договори по приоритетни оси на ОПРР 2014 – 2020 </a:t>
            </a:r>
            <a:endParaRPr lang="bg-BG" sz="2400" b="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8470" y="1196752"/>
            <a:ext cx="8354010" cy="4968552"/>
          </a:xfrm>
        </p:spPr>
        <p:txBody>
          <a:bodyPr>
            <a:noAutofit/>
          </a:bodyPr>
          <a:lstStyle/>
          <a:p>
            <a:pPr algn="just">
              <a:buClrTx/>
              <a:buFont typeface="Wingdings" panose="05000000000000000000" pitchFamily="2" charset="2"/>
              <a:buChar char="Ø"/>
            </a:pPr>
            <a:r>
              <a:rPr lang="ru-RU" sz="1600" dirty="0" smtClean="0">
                <a:solidFill>
                  <a:srgbClr val="002060"/>
                </a:solidFill>
                <a:latin typeface="Arial" panose="020B0604020202020204" pitchFamily="34" charset="0"/>
                <a:cs typeface="Arial" panose="020B0604020202020204" pitchFamily="34" charset="0"/>
              </a:rPr>
              <a:t>260 </a:t>
            </a:r>
            <a:r>
              <a:rPr lang="ru-RU" sz="1600" dirty="0">
                <a:solidFill>
                  <a:srgbClr val="002060"/>
                </a:solidFill>
                <a:latin typeface="Arial" panose="020B0604020202020204" pitchFamily="34" charset="0"/>
                <a:cs typeface="Arial" panose="020B0604020202020204" pitchFamily="34" charset="0"/>
              </a:rPr>
              <a:t>договора по </a:t>
            </a:r>
            <a:r>
              <a:rPr lang="ru-RU" sz="1600" dirty="0" smtClean="0">
                <a:solidFill>
                  <a:srgbClr val="002060"/>
                </a:solidFill>
                <a:latin typeface="Arial" panose="020B0604020202020204" pitchFamily="34" charset="0"/>
                <a:cs typeface="Arial" panose="020B0604020202020204" pitchFamily="34" charset="0"/>
              </a:rPr>
              <a:t>ПО</a:t>
            </a:r>
            <a:r>
              <a:rPr lang="en-US" sz="1600" dirty="0" smtClean="0">
                <a:solidFill>
                  <a:srgbClr val="002060"/>
                </a:solidFill>
                <a:latin typeface="Arial" panose="020B0604020202020204" pitchFamily="34" charset="0"/>
                <a:cs typeface="Arial" panose="020B0604020202020204" pitchFamily="34" charset="0"/>
              </a:rPr>
              <a:t> </a:t>
            </a:r>
            <a:r>
              <a:rPr lang="ru-RU" sz="1600" dirty="0" smtClean="0">
                <a:solidFill>
                  <a:srgbClr val="002060"/>
                </a:solidFill>
                <a:latin typeface="Arial" panose="020B0604020202020204" pitchFamily="34" charset="0"/>
                <a:cs typeface="Arial" panose="020B0604020202020204" pitchFamily="34" charset="0"/>
              </a:rPr>
              <a:t>1 </a:t>
            </a:r>
            <a:r>
              <a:rPr lang="ru-RU" sz="1600" dirty="0">
                <a:solidFill>
                  <a:srgbClr val="002060"/>
                </a:solidFill>
                <a:latin typeface="Arial" panose="020B0604020202020204" pitchFamily="34" charset="0"/>
                <a:cs typeface="Arial" panose="020B0604020202020204" pitchFamily="34" charset="0"/>
              </a:rPr>
              <a:t>„Устойчиво и интегрирано градско развитие“ с общ размер на предоставените средства БФП+ФИ – </a:t>
            </a:r>
            <a:r>
              <a:rPr lang="ru-RU" sz="1600" b="1" dirty="0">
                <a:solidFill>
                  <a:srgbClr val="002060"/>
                </a:solidFill>
                <a:latin typeface="Arial" panose="020B0604020202020204" pitchFamily="34" charset="0"/>
                <a:cs typeface="Arial" panose="020B0604020202020204" pitchFamily="34" charset="0"/>
              </a:rPr>
              <a:t>1,54 млрд. лв.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99,8% </a:t>
            </a:r>
            <a:r>
              <a:rPr lang="ru-RU" sz="1600" dirty="0">
                <a:solidFill>
                  <a:srgbClr val="002060"/>
                </a:solidFill>
                <a:latin typeface="Arial" panose="020B0604020202020204" pitchFamily="34" charset="0"/>
                <a:cs typeface="Arial" panose="020B0604020202020204" pitchFamily="34" charset="0"/>
              </a:rPr>
              <a:t>от бюджета на ПО1);</a:t>
            </a: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220 договора по </a:t>
            </a:r>
            <a:r>
              <a:rPr lang="ru-RU" sz="1600" dirty="0" smtClean="0">
                <a:solidFill>
                  <a:srgbClr val="002060"/>
                </a:solidFill>
                <a:latin typeface="Arial" panose="020B0604020202020204" pitchFamily="34" charset="0"/>
                <a:cs typeface="Arial" panose="020B0604020202020204" pitchFamily="34" charset="0"/>
              </a:rPr>
              <a:t>ПО 2 </a:t>
            </a:r>
            <a:r>
              <a:rPr lang="ru-RU" sz="1600" dirty="0">
                <a:solidFill>
                  <a:srgbClr val="002060"/>
                </a:solidFill>
                <a:latin typeface="Arial" panose="020B0604020202020204" pitchFamily="34" charset="0"/>
                <a:cs typeface="Arial" panose="020B0604020202020204" pitchFamily="34" charset="0"/>
              </a:rPr>
              <a:t>„Подкрепа за енергийна ефективност в опорни центрове в периферните райони“ с общ размер на БФП </a:t>
            </a:r>
            <a:r>
              <a:rPr lang="ru-RU" sz="1600" b="1" dirty="0">
                <a:solidFill>
                  <a:srgbClr val="002060"/>
                </a:solidFill>
                <a:latin typeface="Arial" panose="020B0604020202020204" pitchFamily="34" charset="0"/>
                <a:cs typeface="Arial" panose="020B0604020202020204" pitchFamily="34" charset="0"/>
              </a:rPr>
              <a:t>203,9 млн. лв.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94%);</a:t>
            </a:r>
            <a:endParaRPr lang="ru-RU" sz="1600" dirty="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68 договора по </a:t>
            </a:r>
            <a:r>
              <a:rPr lang="ru-RU" sz="1600" dirty="0" smtClean="0">
                <a:solidFill>
                  <a:srgbClr val="002060"/>
                </a:solidFill>
                <a:latin typeface="Arial" panose="020B0604020202020204" pitchFamily="34" charset="0"/>
                <a:cs typeface="Arial" panose="020B0604020202020204" pitchFamily="34" charset="0"/>
              </a:rPr>
              <a:t>ПО 3 </a:t>
            </a:r>
            <a:r>
              <a:rPr lang="ru-RU" sz="1600" dirty="0">
                <a:solidFill>
                  <a:srgbClr val="002060"/>
                </a:solidFill>
                <a:latin typeface="Arial" panose="020B0604020202020204" pitchFamily="34" charset="0"/>
                <a:cs typeface="Arial" panose="020B0604020202020204" pitchFamily="34" charset="0"/>
              </a:rPr>
              <a:t>„Регионална образователна инфраструктура“ с общ размер на БФП </a:t>
            </a:r>
            <a:r>
              <a:rPr lang="ru-RU" sz="1600" b="1" dirty="0" smtClean="0">
                <a:solidFill>
                  <a:srgbClr val="002060"/>
                </a:solidFill>
                <a:latin typeface="Arial" panose="020B0604020202020204" pitchFamily="34" charset="0"/>
                <a:cs typeface="Arial" panose="020B0604020202020204" pitchFamily="34" charset="0"/>
              </a:rPr>
              <a:t>219,2 </a:t>
            </a:r>
            <a:r>
              <a:rPr lang="ru-RU" sz="1600" b="1" dirty="0">
                <a:solidFill>
                  <a:srgbClr val="002060"/>
                </a:solidFill>
                <a:latin typeface="Arial" panose="020B0604020202020204" pitchFamily="34" charset="0"/>
                <a:cs typeface="Arial" panose="020B0604020202020204" pitchFamily="34" charset="0"/>
              </a:rPr>
              <a:t>млн. лв.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95,5%);</a:t>
            </a:r>
            <a:endParaRPr lang="ru-RU" sz="1600" dirty="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3 договора по </a:t>
            </a:r>
            <a:r>
              <a:rPr lang="ru-RU" sz="1600" dirty="0" smtClean="0">
                <a:solidFill>
                  <a:srgbClr val="002060"/>
                </a:solidFill>
                <a:latin typeface="Arial" panose="020B0604020202020204" pitchFamily="34" charset="0"/>
                <a:cs typeface="Arial" panose="020B0604020202020204" pitchFamily="34" charset="0"/>
              </a:rPr>
              <a:t>ПО 4 </a:t>
            </a:r>
            <a:r>
              <a:rPr lang="ru-RU" sz="1600" dirty="0">
                <a:solidFill>
                  <a:srgbClr val="002060"/>
                </a:solidFill>
                <a:latin typeface="Arial" panose="020B0604020202020204" pitchFamily="34" charset="0"/>
                <a:cs typeface="Arial" panose="020B0604020202020204" pitchFamily="34" charset="0"/>
              </a:rPr>
              <a:t>„Регионална здравна инфраструктура“ с общ размер на БФП </a:t>
            </a:r>
            <a:r>
              <a:rPr lang="ru-RU" sz="1600" b="1" dirty="0">
                <a:solidFill>
                  <a:srgbClr val="002060"/>
                </a:solidFill>
                <a:latin typeface="Arial" panose="020B0604020202020204" pitchFamily="34" charset="0"/>
                <a:cs typeface="Arial" panose="020B0604020202020204" pitchFamily="34" charset="0"/>
              </a:rPr>
              <a:t>223,9 млн. лв. </a:t>
            </a:r>
            <a:r>
              <a:rPr lang="ru-RU" sz="1600" dirty="0">
                <a:solidFill>
                  <a:srgbClr val="002060"/>
                </a:solidFill>
                <a:latin typeface="Arial" panose="020B0604020202020204" pitchFamily="34" charset="0"/>
                <a:cs typeface="Arial" panose="020B0604020202020204" pitchFamily="34" charset="0"/>
              </a:rPr>
              <a:t>(100%);</a:t>
            </a: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83 договора по </a:t>
            </a:r>
            <a:r>
              <a:rPr lang="ru-RU" sz="1600" dirty="0" smtClean="0">
                <a:solidFill>
                  <a:srgbClr val="002060"/>
                </a:solidFill>
                <a:latin typeface="Arial" panose="020B0604020202020204" pitchFamily="34" charset="0"/>
                <a:cs typeface="Arial" panose="020B0604020202020204" pitchFamily="34" charset="0"/>
              </a:rPr>
              <a:t>ПО</a:t>
            </a:r>
            <a:r>
              <a:rPr lang="en-US" sz="1600" dirty="0" smtClean="0">
                <a:solidFill>
                  <a:srgbClr val="002060"/>
                </a:solidFill>
                <a:latin typeface="Arial" panose="020B0604020202020204" pitchFamily="34" charset="0"/>
                <a:cs typeface="Arial" panose="020B0604020202020204" pitchFamily="34" charset="0"/>
              </a:rPr>
              <a:t> </a:t>
            </a:r>
            <a:r>
              <a:rPr lang="ru-RU" sz="1600" dirty="0" smtClean="0">
                <a:solidFill>
                  <a:srgbClr val="002060"/>
                </a:solidFill>
                <a:latin typeface="Arial" panose="020B0604020202020204" pitchFamily="34" charset="0"/>
                <a:cs typeface="Arial" panose="020B0604020202020204" pitchFamily="34" charset="0"/>
              </a:rPr>
              <a:t>5 </a:t>
            </a:r>
            <a:r>
              <a:rPr lang="ru-RU" sz="1600" dirty="0">
                <a:solidFill>
                  <a:srgbClr val="002060"/>
                </a:solidFill>
                <a:latin typeface="Arial" panose="020B0604020202020204" pitchFamily="34" charset="0"/>
                <a:cs typeface="Arial" panose="020B0604020202020204" pitchFamily="34" charset="0"/>
              </a:rPr>
              <a:t>„Регионална социална инфраструктура“ с общ размер на БФП </a:t>
            </a:r>
            <a:r>
              <a:rPr lang="ru-RU" sz="1600" b="1" dirty="0" smtClean="0">
                <a:solidFill>
                  <a:srgbClr val="002060"/>
                </a:solidFill>
                <a:latin typeface="Arial" panose="020B0604020202020204" pitchFamily="34" charset="0"/>
                <a:cs typeface="Arial" panose="020B0604020202020204" pitchFamily="34" charset="0"/>
              </a:rPr>
              <a:t>78 </a:t>
            </a:r>
            <a:r>
              <a:rPr lang="ru-RU" sz="1600" b="1" dirty="0">
                <a:solidFill>
                  <a:srgbClr val="002060"/>
                </a:solidFill>
                <a:latin typeface="Arial" panose="020B0604020202020204" pitchFamily="34" charset="0"/>
                <a:cs typeface="Arial" panose="020B0604020202020204" pitchFamily="34" charset="0"/>
              </a:rPr>
              <a:t>млн. лв.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92,8%);</a:t>
            </a:r>
            <a:endParaRPr lang="ru-RU" sz="1600" dirty="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17 договора по </a:t>
            </a:r>
            <a:r>
              <a:rPr lang="ru-RU" sz="1600" dirty="0" smtClean="0">
                <a:solidFill>
                  <a:srgbClr val="002060"/>
                </a:solidFill>
                <a:latin typeface="Arial" panose="020B0604020202020204" pitchFamily="34" charset="0"/>
                <a:cs typeface="Arial" panose="020B0604020202020204" pitchFamily="34" charset="0"/>
              </a:rPr>
              <a:t>ПО</a:t>
            </a:r>
            <a:r>
              <a:rPr lang="en-US" sz="1600" dirty="0" smtClean="0">
                <a:solidFill>
                  <a:srgbClr val="002060"/>
                </a:solidFill>
                <a:latin typeface="Arial" panose="020B0604020202020204" pitchFamily="34" charset="0"/>
                <a:cs typeface="Arial" panose="020B0604020202020204" pitchFamily="34" charset="0"/>
              </a:rPr>
              <a:t> </a:t>
            </a:r>
            <a:r>
              <a:rPr lang="ru-RU" sz="1600" dirty="0" smtClean="0">
                <a:solidFill>
                  <a:srgbClr val="002060"/>
                </a:solidFill>
                <a:latin typeface="Arial" panose="020B0604020202020204" pitchFamily="34" charset="0"/>
                <a:cs typeface="Arial" panose="020B0604020202020204" pitchFamily="34" charset="0"/>
              </a:rPr>
              <a:t>6 </a:t>
            </a:r>
            <a:r>
              <a:rPr lang="ru-RU" sz="1600" dirty="0">
                <a:solidFill>
                  <a:srgbClr val="002060"/>
                </a:solidFill>
                <a:latin typeface="Arial" panose="020B0604020202020204" pitchFamily="34" charset="0"/>
                <a:cs typeface="Arial" panose="020B0604020202020204" pitchFamily="34" charset="0"/>
              </a:rPr>
              <a:t>„Регионален туризъм“ с общ размер на </a:t>
            </a:r>
            <a:r>
              <a:rPr lang="ru-RU" sz="1600" dirty="0" smtClean="0">
                <a:solidFill>
                  <a:srgbClr val="002060"/>
                </a:solidFill>
                <a:latin typeface="Arial" panose="020B0604020202020204" pitchFamily="34" charset="0"/>
                <a:cs typeface="Arial" panose="020B0604020202020204" pitchFamily="34" charset="0"/>
              </a:rPr>
              <a:t>БФП </a:t>
            </a:r>
            <a:r>
              <a:rPr lang="ru-RU" sz="1600" dirty="0">
                <a:solidFill>
                  <a:srgbClr val="002060"/>
                </a:solidFill>
                <a:latin typeface="Arial" panose="020B0604020202020204" pitchFamily="34" charset="0"/>
                <a:cs typeface="Arial" panose="020B0604020202020204" pitchFamily="34" charset="0"/>
              </a:rPr>
              <a:t>– </a:t>
            </a:r>
            <a:r>
              <a:rPr lang="ru-RU" sz="1600" b="1" dirty="0" smtClean="0">
                <a:solidFill>
                  <a:srgbClr val="002060"/>
                </a:solidFill>
                <a:latin typeface="Arial" panose="020B0604020202020204" pitchFamily="34" charset="0"/>
                <a:cs typeface="Arial" panose="020B0604020202020204" pitchFamily="34" charset="0"/>
              </a:rPr>
              <a:t>98 </a:t>
            </a:r>
            <a:r>
              <a:rPr lang="ru-RU" sz="1600" b="1" dirty="0">
                <a:solidFill>
                  <a:srgbClr val="002060"/>
                </a:solidFill>
                <a:latin typeface="Arial" panose="020B0604020202020204" pitchFamily="34" charset="0"/>
                <a:cs typeface="Arial" panose="020B0604020202020204" pitchFamily="34" charset="0"/>
              </a:rPr>
              <a:t>млн. лв. </a:t>
            </a:r>
            <a:r>
              <a:rPr lang="ru-RU" sz="1600" dirty="0">
                <a:solidFill>
                  <a:srgbClr val="002060"/>
                </a:solidFill>
                <a:latin typeface="Arial" panose="020B0604020202020204" pitchFamily="34" charset="0"/>
                <a:cs typeface="Arial" panose="020B0604020202020204" pitchFamily="34" charset="0"/>
              </a:rPr>
              <a:t>Сключено финансово споразумение с Фонд на фондовете на стойност 98,5 млн. лв. (</a:t>
            </a:r>
            <a:r>
              <a:rPr lang="ru-RU" sz="1600" dirty="0" smtClean="0">
                <a:solidFill>
                  <a:srgbClr val="002060"/>
                </a:solidFill>
                <a:latin typeface="Arial" panose="020B0604020202020204" pitchFamily="34" charset="0"/>
                <a:cs typeface="Arial" panose="020B0604020202020204" pitchFamily="34" charset="0"/>
              </a:rPr>
              <a:t>99,7% </a:t>
            </a:r>
            <a:r>
              <a:rPr lang="ru-RU" sz="1600" dirty="0">
                <a:solidFill>
                  <a:srgbClr val="002060"/>
                </a:solidFill>
                <a:latin typeface="Arial" panose="020B0604020202020204" pitchFamily="34" charset="0"/>
                <a:cs typeface="Arial" panose="020B0604020202020204" pitchFamily="34" charset="0"/>
              </a:rPr>
              <a:t>от бюджета </a:t>
            </a:r>
            <a:r>
              <a:rPr lang="ru-RU" sz="1600" dirty="0" smtClean="0">
                <a:solidFill>
                  <a:srgbClr val="002060"/>
                </a:solidFill>
                <a:latin typeface="Arial" panose="020B0604020202020204" pitchFamily="34" charset="0"/>
                <a:cs typeface="Arial" panose="020B0604020202020204" pitchFamily="34" charset="0"/>
              </a:rPr>
              <a:t>на</a:t>
            </a:r>
            <a:r>
              <a:rPr lang="en-US" sz="1600" dirty="0" smtClean="0">
                <a:solidFill>
                  <a:srgbClr val="002060"/>
                </a:solidFill>
                <a:latin typeface="Arial" panose="020B0604020202020204" pitchFamily="34" charset="0"/>
                <a:cs typeface="Arial" panose="020B0604020202020204" pitchFamily="34" charset="0"/>
              </a:rPr>
              <a:t> </a:t>
            </a:r>
            <a:r>
              <a:rPr lang="bg-BG" sz="1600" dirty="0" smtClean="0">
                <a:solidFill>
                  <a:srgbClr val="002060"/>
                </a:solidFill>
                <a:latin typeface="Arial" panose="020B0604020202020204" pitchFamily="34" charset="0"/>
                <a:cs typeface="Arial" panose="020B0604020202020204" pitchFamily="34" charset="0"/>
              </a:rPr>
              <a:t>ПО</a:t>
            </a:r>
            <a:r>
              <a:rPr lang="ru-RU" sz="1600" dirty="0" smtClean="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6);</a:t>
            </a: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36 договора по </a:t>
            </a:r>
            <a:r>
              <a:rPr lang="ru-RU" sz="1600" dirty="0" smtClean="0">
                <a:solidFill>
                  <a:srgbClr val="002060"/>
                </a:solidFill>
                <a:latin typeface="Arial" panose="020B0604020202020204" pitchFamily="34" charset="0"/>
                <a:cs typeface="Arial" panose="020B0604020202020204" pitchFamily="34" charset="0"/>
              </a:rPr>
              <a:t>ПО 7 </a:t>
            </a:r>
            <a:r>
              <a:rPr lang="ru-RU" sz="1600" dirty="0">
                <a:solidFill>
                  <a:srgbClr val="002060"/>
                </a:solidFill>
                <a:latin typeface="Arial" panose="020B0604020202020204" pitchFamily="34" charset="0"/>
                <a:cs typeface="Arial" panose="020B0604020202020204" pitchFamily="34" charset="0"/>
              </a:rPr>
              <a:t>„Регионална пътна инфраструктура“ с общ размер на БФП </a:t>
            </a:r>
            <a:r>
              <a:rPr lang="ru-RU" sz="1600" b="1" dirty="0" smtClean="0">
                <a:solidFill>
                  <a:srgbClr val="002060"/>
                </a:solidFill>
                <a:latin typeface="Arial" panose="020B0604020202020204" pitchFamily="34" charset="0"/>
                <a:cs typeface="Arial" panose="020B0604020202020204" pitchFamily="34" charset="0"/>
              </a:rPr>
              <a:t>405 </a:t>
            </a:r>
            <a:r>
              <a:rPr lang="ru-RU" sz="1600" b="1" dirty="0">
                <a:solidFill>
                  <a:srgbClr val="002060"/>
                </a:solidFill>
                <a:latin typeface="Arial" panose="020B0604020202020204" pitchFamily="34" charset="0"/>
                <a:cs typeface="Arial" panose="020B0604020202020204" pitchFamily="34" charset="0"/>
              </a:rPr>
              <a:t>млн. лв.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95,9%);</a:t>
            </a:r>
            <a:endParaRPr lang="ru-RU" sz="1600" dirty="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600" dirty="0">
                <a:solidFill>
                  <a:srgbClr val="002060"/>
                </a:solidFill>
                <a:latin typeface="Arial" panose="020B0604020202020204" pitchFamily="34" charset="0"/>
                <a:cs typeface="Arial" panose="020B0604020202020204" pitchFamily="34" charset="0"/>
              </a:rPr>
              <a:t>73 договора по </a:t>
            </a:r>
            <a:r>
              <a:rPr lang="ru-RU" sz="1600" dirty="0" smtClean="0">
                <a:solidFill>
                  <a:srgbClr val="002060"/>
                </a:solidFill>
                <a:latin typeface="Arial" panose="020B0604020202020204" pitchFamily="34" charset="0"/>
                <a:cs typeface="Arial" panose="020B0604020202020204" pitchFamily="34" charset="0"/>
              </a:rPr>
              <a:t>ПО 8 </a:t>
            </a:r>
            <a:r>
              <a:rPr lang="ru-RU" sz="1600" dirty="0">
                <a:solidFill>
                  <a:srgbClr val="002060"/>
                </a:solidFill>
                <a:latin typeface="Arial" panose="020B0604020202020204" pitchFamily="34" charset="0"/>
                <a:cs typeface="Arial" panose="020B0604020202020204" pitchFamily="34" charset="0"/>
              </a:rPr>
              <a:t>„Техническа помощ“ с общ размер на БФП </a:t>
            </a:r>
            <a:r>
              <a:rPr lang="ru-RU" sz="1600" b="1" dirty="0">
                <a:solidFill>
                  <a:srgbClr val="002060"/>
                </a:solidFill>
                <a:latin typeface="Arial" panose="020B0604020202020204" pitchFamily="34" charset="0"/>
                <a:cs typeface="Arial" panose="020B0604020202020204" pitchFamily="34" charset="0"/>
              </a:rPr>
              <a:t>94,9 млн. лв. </a:t>
            </a:r>
            <a:r>
              <a:rPr lang="ru-RU" sz="1600" dirty="0">
                <a:solidFill>
                  <a:srgbClr val="002060"/>
                </a:solidFill>
                <a:latin typeface="Arial" panose="020B0604020202020204" pitchFamily="34" charset="0"/>
                <a:cs typeface="Arial" panose="020B0604020202020204" pitchFamily="34" charset="0"/>
              </a:rPr>
              <a:t>(</a:t>
            </a:r>
            <a:r>
              <a:rPr lang="ru-RU" sz="1600" dirty="0" smtClean="0">
                <a:solidFill>
                  <a:srgbClr val="002060"/>
                </a:solidFill>
                <a:latin typeface="Arial" panose="020B0604020202020204" pitchFamily="34" charset="0"/>
                <a:cs typeface="Arial" panose="020B0604020202020204" pitchFamily="34" charset="0"/>
              </a:rPr>
              <a:t>92,6%);</a:t>
            </a:r>
            <a:endParaRPr lang="ru-RU" sz="1600" dirty="0">
              <a:solidFill>
                <a:srgbClr val="002060"/>
              </a:solidFill>
              <a:latin typeface="Arial" panose="020B0604020202020204" pitchFamily="34" charset="0"/>
              <a:cs typeface="Arial" panose="020B0604020202020204" pitchFamily="34" charset="0"/>
            </a:endParaRPr>
          </a:p>
          <a:p>
            <a:pPr marL="0" indent="0" algn="just">
              <a:buClrTx/>
              <a:buNone/>
            </a:pPr>
            <a:endParaRPr lang="ru-RU" sz="1600" dirty="0">
              <a:solidFill>
                <a:schemeClr val="bg1">
                  <a:lumMod val="50000"/>
                </a:schemeClr>
              </a:solidFill>
              <a:latin typeface="Arial" panose="020B0604020202020204" pitchFamily="34" charset="0"/>
              <a:cs typeface="Arial" panose="020B0604020202020204" pitchFamily="34" charset="0"/>
            </a:endParaRPr>
          </a:p>
          <a:p>
            <a:pPr marL="0" indent="0" algn="just">
              <a:buClrTx/>
              <a:buNone/>
            </a:pPr>
            <a:endParaRPr lang="ru-RU" sz="1800" dirty="0">
              <a:solidFill>
                <a:schemeClr val="bg1">
                  <a:lumMod val="50000"/>
                </a:schemeClr>
              </a:solidFill>
              <a:latin typeface="Arial" panose="020B0604020202020204" pitchFamily="34" charset="0"/>
              <a:cs typeface="Arial" panose="020B0604020202020204" pitchFamily="34" charset="0"/>
            </a:endParaRPr>
          </a:p>
          <a:p>
            <a:pPr marL="0" indent="0" algn="just">
              <a:buClrTx/>
              <a:buNone/>
            </a:pPr>
            <a:endParaRPr lang="bg-BG" sz="1800" dirty="0">
              <a:solidFill>
                <a:schemeClr val="bg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9053470"/>
      </p:ext>
    </p:extLst>
  </p:cSld>
  <p:clrMapOvr>
    <a:masterClrMapping/>
  </p:clrMapOvr>
  <p:transition spd="slow">
    <p:plus/>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08646" y="235280"/>
            <a:ext cx="7200800" cy="644189"/>
          </a:xfrm>
        </p:spPr>
        <p:txBody>
          <a:bodyPr>
            <a:noAutofit/>
          </a:bodyPr>
          <a:lstStyle/>
          <a:p>
            <a:pPr algn="ctr"/>
            <a:r>
              <a:rPr lang="ru-RU" sz="2400" b="1" dirty="0">
                <a:solidFill>
                  <a:srgbClr val="002060"/>
                </a:solidFill>
                <a:latin typeface="Arial" panose="020B0604020202020204" pitchFamily="34" charset="0"/>
                <a:cs typeface="Arial" panose="020B0604020202020204" pitchFamily="34" charset="0"/>
              </a:rPr>
              <a:t>ПО 9 „Подкрепа за здравната система за справяне с кризи“</a:t>
            </a:r>
            <a:endParaRPr lang="bg-BG" sz="2400" b="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81036" y="1372137"/>
            <a:ext cx="8076482" cy="2643487"/>
          </a:xfrm>
        </p:spPr>
        <p:txBody>
          <a:bodyPr>
            <a:noAutofit/>
          </a:bodyPr>
          <a:lstStyle/>
          <a:p>
            <a:pPr marL="0" indent="0" algn="just">
              <a:buClrTx/>
              <a:buNone/>
            </a:pPr>
            <a:r>
              <a:rPr lang="ru-RU" sz="1600" dirty="0" smtClean="0">
                <a:solidFill>
                  <a:srgbClr val="002060"/>
                </a:solidFill>
                <a:latin typeface="Arial" panose="020B0604020202020204" pitchFamily="34" charset="0"/>
                <a:cs typeface="Arial" panose="020B0604020202020204" pitchFamily="34" charset="0"/>
              </a:rPr>
              <a:t>През </a:t>
            </a:r>
            <a:r>
              <a:rPr lang="ru-RU" sz="1600" dirty="0">
                <a:solidFill>
                  <a:srgbClr val="002060"/>
                </a:solidFill>
                <a:latin typeface="Arial" panose="020B0604020202020204" pitchFamily="34" charset="0"/>
                <a:cs typeface="Arial" panose="020B0604020202020204" pitchFamily="34" charset="0"/>
              </a:rPr>
              <a:t>2021 г. по ОПРР по </a:t>
            </a:r>
            <a:r>
              <a:rPr lang="ru-RU" sz="1600" dirty="0" smtClean="0">
                <a:solidFill>
                  <a:srgbClr val="002060"/>
                </a:solidFill>
                <a:latin typeface="Arial" panose="020B0604020202020204" pitchFamily="34" charset="0"/>
                <a:cs typeface="Arial" panose="020B0604020202020204" pitchFamily="34" charset="0"/>
              </a:rPr>
              <a:t>ПО 9 </a:t>
            </a:r>
            <a:r>
              <a:rPr lang="ru-RU" sz="1600" dirty="0">
                <a:solidFill>
                  <a:srgbClr val="002060"/>
                </a:solidFill>
                <a:latin typeface="Arial" panose="020B0604020202020204" pitchFamily="34" charset="0"/>
                <a:cs typeface="Arial" panose="020B0604020202020204" pitchFamily="34" charset="0"/>
              </a:rPr>
              <a:t>„Подкрепа за здравната система за справяне с кризи“ е публикувана </a:t>
            </a:r>
            <a:r>
              <a:rPr lang="ru-RU" sz="1600" dirty="0" smtClean="0">
                <a:solidFill>
                  <a:srgbClr val="002060"/>
                </a:solidFill>
                <a:latin typeface="Arial" panose="020B0604020202020204" pitchFamily="34" charset="0"/>
                <a:cs typeface="Arial" panose="020B0604020202020204" pitchFamily="34" charset="0"/>
              </a:rPr>
              <a:t>процедура </a:t>
            </a:r>
            <a:r>
              <a:rPr lang="ru-RU" sz="1600" dirty="0">
                <a:solidFill>
                  <a:srgbClr val="002060"/>
                </a:solidFill>
                <a:latin typeface="Arial" panose="020B0604020202020204" pitchFamily="34" charset="0"/>
                <a:cs typeface="Arial" panose="020B0604020202020204" pitchFamily="34" charset="0"/>
              </a:rPr>
              <a:t>BG16RFOP001-9.001 „Мерки за справяне с пандемията“ с бюджет от 129,3 млн. лв. (100% БФП</a:t>
            </a:r>
            <a:r>
              <a:rPr lang="ru-RU" sz="1600" dirty="0" smtClean="0">
                <a:solidFill>
                  <a:srgbClr val="002060"/>
                </a:solidFill>
                <a:latin typeface="Arial" panose="020B0604020202020204" pitchFamily="34" charset="0"/>
                <a:cs typeface="Arial" panose="020B0604020202020204" pitchFamily="34" charset="0"/>
              </a:rPr>
              <a:t>)</a:t>
            </a:r>
            <a:r>
              <a:rPr lang="en-US" sz="1600" dirty="0" smtClean="0">
                <a:solidFill>
                  <a:srgbClr val="002060"/>
                </a:solidFill>
                <a:latin typeface="Arial" panose="020B0604020202020204" pitchFamily="34" charset="0"/>
                <a:cs typeface="Arial" panose="020B0604020202020204" pitchFamily="34" charset="0"/>
              </a:rPr>
              <a:t>.</a:t>
            </a:r>
          </a:p>
          <a:p>
            <a:pPr marL="0" indent="0" algn="just">
              <a:buClrTx/>
              <a:buNone/>
            </a:pPr>
            <a:r>
              <a:rPr lang="en-US" sz="1600" dirty="0" smtClean="0">
                <a:solidFill>
                  <a:srgbClr val="7030A0"/>
                </a:solidFill>
                <a:latin typeface="Arial" panose="020B0604020202020204" pitchFamily="34" charset="0"/>
                <a:cs typeface="Arial" panose="020B0604020202020204" pitchFamily="34" charset="0"/>
              </a:rPr>
              <a:t>K</a:t>
            </a:r>
            <a:r>
              <a:rPr lang="ru-RU" sz="1600" dirty="0" smtClean="0">
                <a:solidFill>
                  <a:srgbClr val="7030A0"/>
                </a:solidFill>
                <a:latin typeface="Arial" panose="020B0604020202020204" pitchFamily="34" charset="0"/>
                <a:cs typeface="Arial" panose="020B0604020202020204" pitchFamily="34" charset="0"/>
              </a:rPr>
              <a:t>онкретен </a:t>
            </a:r>
            <a:r>
              <a:rPr lang="ru-RU" sz="1600" dirty="0">
                <a:solidFill>
                  <a:srgbClr val="7030A0"/>
                </a:solidFill>
                <a:latin typeface="Arial" panose="020B0604020202020204" pitchFamily="34" charset="0"/>
                <a:cs typeface="Arial" panose="020B0604020202020204" pitchFamily="34" charset="0"/>
              </a:rPr>
              <a:t>бенефициент </a:t>
            </a:r>
            <a:r>
              <a:rPr lang="en-US" sz="1600" dirty="0" smtClean="0">
                <a:solidFill>
                  <a:srgbClr val="7030A0"/>
                </a:solidFill>
                <a:latin typeface="Arial" panose="020B0604020202020204" pitchFamily="34" charset="0"/>
                <a:cs typeface="Arial" panose="020B0604020202020204" pitchFamily="34" charset="0"/>
              </a:rPr>
              <a:t>- </a:t>
            </a:r>
            <a:r>
              <a:rPr lang="ru-RU" sz="1600" dirty="0" smtClean="0">
                <a:solidFill>
                  <a:srgbClr val="7030A0"/>
                </a:solidFill>
                <a:latin typeface="Arial" panose="020B0604020202020204" pitchFamily="34" charset="0"/>
                <a:cs typeface="Arial" panose="020B0604020202020204" pitchFamily="34" charset="0"/>
              </a:rPr>
              <a:t>Министерство </a:t>
            </a:r>
            <a:r>
              <a:rPr lang="ru-RU" sz="1600" dirty="0">
                <a:solidFill>
                  <a:srgbClr val="7030A0"/>
                </a:solidFill>
                <a:latin typeface="Arial" panose="020B0604020202020204" pitchFamily="34" charset="0"/>
                <a:cs typeface="Arial" panose="020B0604020202020204" pitchFamily="34" charset="0"/>
              </a:rPr>
              <a:t>на </a:t>
            </a:r>
            <a:r>
              <a:rPr lang="ru-RU" sz="1600" dirty="0" smtClean="0">
                <a:solidFill>
                  <a:srgbClr val="7030A0"/>
                </a:solidFill>
                <a:latin typeface="Arial" panose="020B0604020202020204" pitchFamily="34" charset="0"/>
                <a:cs typeface="Arial" panose="020B0604020202020204" pitchFamily="34" charset="0"/>
              </a:rPr>
              <a:t>здравеопазването</a:t>
            </a:r>
            <a:endParaRPr lang="ru-RU" sz="1600" dirty="0">
              <a:solidFill>
                <a:srgbClr val="002060"/>
              </a:solidFill>
              <a:latin typeface="Arial" panose="020B0604020202020204" pitchFamily="34" charset="0"/>
              <a:cs typeface="Arial" panose="020B0604020202020204" pitchFamily="34" charset="0"/>
            </a:endParaRPr>
          </a:p>
          <a:p>
            <a:pPr marL="0" indent="0" algn="just">
              <a:buClrTx/>
              <a:buNone/>
            </a:pPr>
            <a:r>
              <a:rPr lang="ru-RU" sz="1600" b="1" u="sng" dirty="0">
                <a:solidFill>
                  <a:srgbClr val="002060"/>
                </a:solidFill>
                <a:latin typeface="Arial" panose="020B0604020202020204" pitchFamily="34" charset="0"/>
                <a:cs typeface="Arial" panose="020B0604020202020204" pitchFamily="34" charset="0"/>
              </a:rPr>
              <a:t>Цел на процедурата</a:t>
            </a:r>
            <a:r>
              <a:rPr lang="ru-RU" sz="1600" b="1" dirty="0">
                <a:solidFill>
                  <a:srgbClr val="002060"/>
                </a:solidFill>
                <a:latin typeface="Arial" panose="020B0604020202020204" pitchFamily="34" charset="0"/>
                <a:cs typeface="Arial" panose="020B0604020202020204" pitchFamily="34" charset="0"/>
              </a:rPr>
              <a:t>: </a:t>
            </a:r>
            <a:r>
              <a:rPr lang="ru-RU" sz="1600" dirty="0">
                <a:solidFill>
                  <a:srgbClr val="002060"/>
                </a:solidFill>
                <a:latin typeface="Arial" panose="020B0604020202020204" pitchFamily="34" charset="0"/>
                <a:cs typeface="Arial" panose="020B0604020202020204" pitchFamily="34" charset="0"/>
              </a:rPr>
              <a:t>Укрепване капацитета на здравната система и създаване подкрепяща среда за устойчив национален отговор на COVID-19, чрез осигуряване на достъп до своевременна диагностика и качествено лечение, както и други дейности в подкрепа на инвестиции в продукти и услуги за здравно обслужване и мерки за опазване на здравето и безопасността на населението;</a:t>
            </a:r>
          </a:p>
          <a:p>
            <a:pPr marL="0" indent="0" algn="just">
              <a:buClrTx/>
              <a:buNone/>
            </a:pPr>
            <a:endParaRPr lang="bg-BG" sz="1600" dirty="0" smtClean="0">
              <a:solidFill>
                <a:schemeClr val="bg1">
                  <a:lumMod val="50000"/>
                </a:schemeClr>
              </a:solidFill>
              <a:latin typeface="Arial" panose="020B0604020202020204" pitchFamily="34" charset="0"/>
              <a:cs typeface="Arial" panose="020B0604020202020204" pitchFamily="34" charset="0"/>
            </a:endParaRPr>
          </a:p>
          <a:p>
            <a:pPr marL="0" indent="0" algn="just">
              <a:buClrTx/>
              <a:buNone/>
            </a:pPr>
            <a:endParaRPr lang="bg-BG" sz="1800" dirty="0">
              <a:solidFill>
                <a:schemeClr val="bg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60574" y="4077071"/>
            <a:ext cx="8496944" cy="1789712"/>
          </a:xfrm>
          <a:prstGeom prst="rect">
            <a:avLst/>
          </a:prstGeom>
          <a:solidFill>
            <a:schemeClr val="tx1">
              <a:alpha val="77000"/>
            </a:schemeClr>
          </a:solidFill>
          <a:ln>
            <a:solidFill>
              <a:srgbClr val="B2D0B4"/>
            </a:solidFill>
          </a:ln>
        </p:spPr>
        <p:txBody>
          <a:bodyPr wrap="square">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bg-BG" sz="1600" b="0"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pic>
        <p:nvPicPr>
          <p:cNvPr id="1026" name="Picture 2" descr="Quality Management Check Icon Concept Stock Illustration 506837272"/>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6425"/>
          <a:stretch/>
        </p:blipFill>
        <p:spPr bwMode="auto">
          <a:xfrm>
            <a:off x="6445412" y="4283513"/>
            <a:ext cx="2275358" cy="137682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74646" y="4460823"/>
            <a:ext cx="5768454" cy="107721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По </a:t>
            </a:r>
            <a:r>
              <a:rPr kumimoji="0" lang="ru-RU"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процедура </a:t>
            </a:r>
            <a:r>
              <a:rPr kumimoji="0" lang="ru-RU"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BG16RFOP001-9.001 „Мерки за справяне с пандемията“ по </a:t>
            </a:r>
            <a:r>
              <a:rPr kumimoji="0" lang="ru-RU"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ПО</a:t>
            </a:r>
            <a:r>
              <a:rPr kumimoji="0" lang="en-US"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 </a:t>
            </a:r>
            <a:r>
              <a:rPr kumimoji="0" lang="ru-RU"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9 </a:t>
            </a:r>
            <a:r>
              <a:rPr kumimoji="0" lang="ru-RU"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са подадени две проектни предложения, които са в процес на оценка от страна на УО на ОПРР </a:t>
            </a:r>
            <a:r>
              <a:rPr kumimoji="0" lang="ru-RU" sz="1600" b="0" i="0" u="none" strike="noStrike" kern="1200" cap="none" spc="0" normalizeH="0" baseline="0" noProof="0" dirty="0" smtClean="0">
                <a:ln>
                  <a:noFill/>
                </a:ln>
                <a:solidFill>
                  <a:srgbClr val="002060"/>
                </a:solidFill>
                <a:effectLst/>
                <a:uLnTx/>
                <a:uFillTx/>
                <a:latin typeface="Arial" panose="020B0604020202020204" pitchFamily="34" charset="0"/>
                <a:ea typeface="+mn-ea"/>
                <a:cs typeface="Arial" panose="020B0604020202020204" pitchFamily="34" charset="0"/>
              </a:rPr>
              <a:t>2014-2020.</a:t>
            </a:r>
            <a:endParaRPr kumimoji="0" lang="bg-BG" sz="1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nvGrpSpPr>
          <p:cNvPr id="17" name="Group 16"/>
          <p:cNvGrpSpPr/>
          <p:nvPr/>
        </p:nvGrpSpPr>
        <p:grpSpPr>
          <a:xfrm>
            <a:off x="0" y="6309320"/>
            <a:ext cx="9144000" cy="548680"/>
            <a:chOff x="0" y="6309320"/>
            <a:chExt cx="9144000" cy="548680"/>
          </a:xfrm>
        </p:grpSpPr>
        <p:sp>
          <p:nvSpPr>
            <p:cNvPr id="10" name="Rectangle 9"/>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cxnSp>
          <p:nvCxnSpPr>
            <p:cNvPr id="7" name="Straight Connector 6"/>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rotWithShape="1">
            <a:blip r:embed="rId5"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6">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sp>
          <p:nvSpPr>
            <p:cNvPr id="15" name="Rectangle 14"/>
            <p:cNvSpPr/>
            <p:nvPr/>
          </p:nvSpPr>
          <p:spPr>
            <a:xfrm>
              <a:off x="720931" y="6364586"/>
              <a:ext cx="8257702" cy="41549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a:t>
              </a:r>
              <a:r>
                <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информация </a:t>
              </a:r>
              <a:r>
                <a:rPr kumimoji="0" lang="bg-BG" sz="1050" b="1" i="0" u="none" strike="noStrike" kern="1200" cap="none" spc="0" normalizeH="0" baseline="0" noProof="0" dirty="0" smtClean="0">
                  <a:ln>
                    <a:noFill/>
                  </a:ln>
                  <a:solidFill>
                    <a:srgbClr val="3D372E">
                      <a:lumMod val="50000"/>
                    </a:srgbClr>
                  </a:solidFill>
                  <a:effectLst/>
                  <a:uLnTx/>
                  <a:uFillTx/>
                  <a:latin typeface="Arial" panose="020B0604020202020204" pitchFamily="34" charset="0"/>
                  <a:ea typeface="+mn-ea"/>
                  <a:cs typeface="Arial" panose="020B0604020202020204" pitchFamily="34" charset="0"/>
                </a:rPr>
                <a:t>по отношение на актуалната степен на изпълнение на програмата може да </a:t>
              </a:r>
              <a:r>
                <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посетете страницата на </a:t>
              </a:r>
              <a:r>
                <a:rPr kumimoji="0" lang="en-US"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https://www.eufunds.bg/</a:t>
              </a:r>
              <a:endPar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endParaRPr>
            </a:p>
          </p:txBody>
        </p:sp>
      </p:grpSp>
      <p:pic>
        <p:nvPicPr>
          <p:cNvPr id="14"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963155"/>
      </p:ext>
    </p:extLst>
  </p:cSld>
  <p:clrMapOvr>
    <a:masterClrMapping/>
  </p:clrMapOvr>
  <mc:AlternateContent xmlns:mc="http://schemas.openxmlformats.org/markup-compatibility/2006" xmlns:p14="http://schemas.microsoft.com/office/powerpoint/2010/main">
    <mc:Choice Requires="p14">
      <p:transition spd="slow" p14:dur="1200">
        <p:zoom dir="in"/>
      </p:transition>
    </mc:Choice>
    <mc:Fallback xmlns="">
      <p:transition spd="slow">
        <p:zoom dir="in"/>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18334" y="271927"/>
            <a:ext cx="6572854" cy="644189"/>
          </a:xfrm>
        </p:spPr>
        <p:txBody>
          <a:bodyPr>
            <a:noAutofit/>
          </a:bodyPr>
          <a:lstStyle/>
          <a:p>
            <a:pPr algn="ctr"/>
            <a:r>
              <a:rPr lang="ru-RU" sz="2400" b="1" dirty="0" smtClean="0">
                <a:solidFill>
                  <a:srgbClr val="002060"/>
                </a:solidFill>
                <a:latin typeface="Arial" panose="020B0604020202020204" pitchFamily="34" charset="0"/>
                <a:cs typeface="Arial" panose="020B0604020202020204" pitchFamily="34" charset="0"/>
              </a:rPr>
              <a:t>СЪОБЩЕНИЕ ДО КН на ОПРР 2014 – 2020 от 13.01.2022 г.</a:t>
            </a:r>
            <a:endParaRPr lang="bg-BG" sz="2400" b="1" dirty="0">
              <a:solidFill>
                <a:srgbClr val="002060"/>
              </a:solidFill>
              <a:latin typeface="Arial" panose="020B0604020202020204" pitchFamily="34" charset="0"/>
              <a:cs typeface="Arial" panose="020B0604020202020204" pitchFamily="34" charset="0"/>
            </a:endParaRPr>
          </a:p>
        </p:txBody>
      </p:sp>
      <p:sp>
        <p:nvSpPr>
          <p:cNvPr id="5" name="Content Placeholder 4"/>
          <p:cNvSpPr>
            <a:spLocks noGrp="1"/>
          </p:cNvSpPr>
          <p:nvPr>
            <p:ph idx="1"/>
          </p:nvPr>
        </p:nvSpPr>
        <p:spPr>
          <a:xfrm>
            <a:off x="538470" y="1196752"/>
            <a:ext cx="8354010" cy="4968552"/>
          </a:xfrm>
        </p:spPr>
        <p:txBody>
          <a:bodyPr>
            <a:noAutofit/>
          </a:bodyPr>
          <a:lstStyle/>
          <a:p>
            <a:pPr algn="just">
              <a:buClrTx/>
              <a:buFont typeface="Wingdings" panose="05000000000000000000" pitchFamily="2" charset="2"/>
              <a:buChar char="Ø"/>
            </a:pPr>
            <a:endParaRPr lang="ru-RU" sz="1600" dirty="0" smtClean="0">
              <a:solidFill>
                <a:srgbClr val="002060"/>
              </a:solidFill>
              <a:latin typeface="Arial" panose="020B0604020202020204" pitchFamily="34" charset="0"/>
              <a:cs typeface="Arial" panose="020B0604020202020204" pitchFamily="34" charset="0"/>
            </a:endParaRPr>
          </a:p>
          <a:p>
            <a:pPr marL="0" indent="0" algn="just">
              <a:buClrTx/>
              <a:buNone/>
            </a:pPr>
            <a:r>
              <a:rPr lang="bg-BG" sz="1800" dirty="0" smtClean="0">
                <a:solidFill>
                  <a:srgbClr val="002060"/>
                </a:solidFill>
                <a:latin typeface="Arial" panose="020B0604020202020204" pitchFamily="34" charset="0"/>
                <a:cs typeface="Arial" panose="020B0604020202020204" pitchFamily="34" charset="0"/>
              </a:rPr>
              <a:t>П</a:t>
            </a:r>
            <a:r>
              <a:rPr lang="ru-RU" sz="1800" dirty="0" smtClean="0">
                <a:solidFill>
                  <a:srgbClr val="002060"/>
                </a:solidFill>
                <a:latin typeface="Arial" panose="020B0604020202020204" pitchFamily="34" charset="0"/>
                <a:cs typeface="Arial" panose="020B0604020202020204" pitchFamily="34" charset="0"/>
              </a:rPr>
              <a:t>редприемане </a:t>
            </a:r>
            <a:r>
              <a:rPr lang="ru-RU" sz="1800" dirty="0">
                <a:solidFill>
                  <a:srgbClr val="002060"/>
                </a:solidFill>
                <a:latin typeface="Arial" panose="020B0604020202020204" pitchFamily="34" charset="0"/>
                <a:cs typeface="Arial" panose="020B0604020202020204" pitchFamily="34" charset="0"/>
              </a:rPr>
              <a:t>на подход по удължаване продължителността на изпълнението над максимално допустимата за 3 договора по процедура за предоставяне на безвъзмездна финансова помощ BG16RFOP001-6.002 „Развитие на туристически атракции</a:t>
            </a:r>
            <a:r>
              <a:rPr lang="ru-RU" sz="1800" dirty="0" smtClean="0">
                <a:solidFill>
                  <a:srgbClr val="002060"/>
                </a:solidFill>
                <a:latin typeface="Arial" panose="020B0604020202020204" pitchFamily="34" charset="0"/>
                <a:cs typeface="Arial" panose="020B0604020202020204" pitchFamily="34" charset="0"/>
              </a:rPr>
              <a:t>“:</a:t>
            </a:r>
          </a:p>
          <a:p>
            <a:pPr algn="just">
              <a:buClrTx/>
              <a:buFont typeface="Wingdings" panose="05000000000000000000" pitchFamily="2" charset="2"/>
              <a:buChar char="Ø"/>
            </a:pPr>
            <a:r>
              <a:rPr lang="bg-BG" sz="1800" dirty="0" smtClean="0">
                <a:solidFill>
                  <a:srgbClr val="002060"/>
                </a:solidFill>
                <a:latin typeface="Arial" panose="020B0604020202020204" pitchFamily="34" charset="0"/>
                <a:cs typeface="Arial" panose="020B0604020202020204" pitchFamily="34" charset="0"/>
              </a:rPr>
              <a:t>Проект </a:t>
            </a:r>
            <a:r>
              <a:rPr lang="bg-BG" sz="1800" dirty="0">
                <a:solidFill>
                  <a:srgbClr val="002060"/>
                </a:solidFill>
                <a:latin typeface="Arial" panose="020B0604020202020204" pitchFamily="34" charset="0"/>
                <a:cs typeface="Arial" panose="020B0604020202020204" pitchFamily="34" charset="0"/>
              </a:rPr>
              <a:t>BG16RFOP001-6.002-0008 „</a:t>
            </a:r>
            <a:r>
              <a:rPr lang="ru-RU" sz="1800" dirty="0" smtClean="0">
                <a:solidFill>
                  <a:srgbClr val="002060"/>
                </a:solidFill>
                <a:latin typeface="Arial" panose="020B0604020202020204" pitchFamily="34" charset="0"/>
                <a:cs typeface="Arial" panose="020B0604020202020204" pitchFamily="34" charset="0"/>
              </a:rPr>
              <a:t>РЕМО </a:t>
            </a:r>
            <a:r>
              <a:rPr lang="bg-BG" sz="1800" dirty="0" smtClean="0">
                <a:solidFill>
                  <a:srgbClr val="002060"/>
                </a:solidFill>
                <a:latin typeface="Arial" panose="020B0604020202020204" pitchFamily="34" charset="0"/>
                <a:cs typeface="Arial" panose="020B0604020202020204" pitchFamily="34" charset="0"/>
              </a:rPr>
              <a:t>„</a:t>
            </a:r>
            <a:r>
              <a:rPr lang="ru-RU" sz="1800" dirty="0" smtClean="0">
                <a:solidFill>
                  <a:srgbClr val="002060"/>
                </a:solidFill>
                <a:latin typeface="Arial" panose="020B0604020202020204" pitchFamily="34" charset="0"/>
                <a:cs typeface="Arial" panose="020B0604020202020204" pitchFamily="34" charset="0"/>
              </a:rPr>
              <a:t>ЕТЪР</a:t>
            </a:r>
            <a:r>
              <a:rPr lang="bg-BG" sz="1800" dirty="0" smtClean="0">
                <a:solidFill>
                  <a:srgbClr val="002060"/>
                </a:solidFill>
                <a:latin typeface="Arial" panose="020B0604020202020204" pitchFamily="34" charset="0"/>
                <a:cs typeface="Arial" panose="020B0604020202020204" pitchFamily="34" charset="0"/>
              </a:rPr>
              <a:t>“</a:t>
            </a:r>
            <a:r>
              <a:rPr lang="ru-RU" sz="1800" dirty="0" smtClean="0">
                <a:solidFill>
                  <a:srgbClr val="002060"/>
                </a:solidFill>
                <a:latin typeface="Arial" panose="020B0604020202020204" pitchFamily="34" charset="0"/>
                <a:cs typeface="Arial" panose="020B0604020202020204" pitchFamily="34" charset="0"/>
              </a:rPr>
              <a:t> </a:t>
            </a:r>
            <a:r>
              <a:rPr lang="ru-RU" sz="1800" dirty="0">
                <a:solidFill>
                  <a:srgbClr val="002060"/>
                </a:solidFill>
                <a:latin typeface="Arial" panose="020B0604020202020204" pitchFamily="34" charset="0"/>
                <a:cs typeface="Arial" panose="020B0604020202020204" pitchFamily="34" charset="0"/>
              </a:rPr>
              <a:t>- МУЗЕЙ ЗА КРЕАТИВЕН КУЛТУРЕН </a:t>
            </a:r>
            <a:r>
              <a:rPr lang="ru-RU" sz="1800" dirty="0" smtClean="0">
                <a:solidFill>
                  <a:srgbClr val="002060"/>
                </a:solidFill>
                <a:latin typeface="Arial" panose="020B0604020202020204" pitchFamily="34" charset="0"/>
                <a:cs typeface="Arial" panose="020B0604020202020204" pitchFamily="34" charset="0"/>
              </a:rPr>
              <a:t>ТУРИЗЪМ</a:t>
            </a:r>
            <a:r>
              <a:rPr lang="bg-BG" sz="1800" dirty="0" smtClean="0">
                <a:solidFill>
                  <a:srgbClr val="002060"/>
                </a:solidFill>
                <a:latin typeface="Arial" panose="020B0604020202020204" pitchFamily="34" charset="0"/>
                <a:cs typeface="Arial" panose="020B0604020202020204" pitchFamily="34" charset="0"/>
              </a:rPr>
              <a:t>“</a:t>
            </a:r>
            <a:r>
              <a:rPr lang="en-US" sz="1800" dirty="0" smtClean="0">
                <a:solidFill>
                  <a:srgbClr val="002060"/>
                </a:solidFill>
                <a:latin typeface="Arial" panose="020B0604020202020204" pitchFamily="34" charset="0"/>
                <a:cs typeface="Arial" panose="020B0604020202020204" pitchFamily="34" charset="0"/>
              </a:rPr>
              <a:t>, </a:t>
            </a:r>
            <a:r>
              <a:rPr lang="bg-BG" sz="1800" dirty="0" smtClean="0">
                <a:solidFill>
                  <a:srgbClr val="002060"/>
                </a:solidFill>
                <a:latin typeface="Arial" panose="020B0604020202020204" pitchFamily="34" charset="0"/>
                <a:cs typeface="Arial" panose="020B0604020202020204" pitchFamily="34" charset="0"/>
              </a:rPr>
              <a:t>община Габрово</a:t>
            </a:r>
            <a:r>
              <a:rPr lang="en-US" sz="1800" dirty="0" smtClean="0">
                <a:solidFill>
                  <a:srgbClr val="002060"/>
                </a:solidFill>
                <a:latin typeface="Arial" panose="020B0604020202020204" pitchFamily="34" charset="0"/>
                <a:cs typeface="Arial" panose="020B0604020202020204" pitchFamily="34" charset="0"/>
              </a:rPr>
              <a:t>, </a:t>
            </a:r>
            <a:r>
              <a:rPr lang="bg-BG" sz="1800" dirty="0" smtClean="0">
                <a:solidFill>
                  <a:srgbClr val="002060"/>
                </a:solidFill>
                <a:latin typeface="Arial" panose="020B0604020202020204" pitchFamily="34" charset="0"/>
                <a:cs typeface="Arial" panose="020B0604020202020204" pitchFamily="34" charset="0"/>
              </a:rPr>
              <a:t>с </a:t>
            </a:r>
            <a:r>
              <a:rPr lang="bg-BG" sz="1800" dirty="0">
                <a:solidFill>
                  <a:srgbClr val="002060"/>
                </a:solidFill>
                <a:latin typeface="Arial" panose="020B0604020202020204" pitchFamily="34" charset="0"/>
                <a:cs typeface="Arial" panose="020B0604020202020204" pitchFamily="34" charset="0"/>
              </a:rPr>
              <a:t>продължителност 24 месеца </a:t>
            </a:r>
            <a:r>
              <a:rPr lang="ru-RU" sz="1800" dirty="0">
                <a:solidFill>
                  <a:srgbClr val="002060"/>
                </a:solidFill>
                <a:latin typeface="Arial" panose="020B0604020202020204" pitchFamily="34" charset="0"/>
                <a:cs typeface="Arial" panose="020B0604020202020204" pitchFamily="34" charset="0"/>
              </a:rPr>
              <a:t>е удължен до 17.12.2022 г.  (общо 30 месеца</a:t>
            </a:r>
            <a:r>
              <a:rPr lang="ru-RU" sz="1800" dirty="0" smtClean="0">
                <a:solidFill>
                  <a:srgbClr val="002060"/>
                </a:solidFill>
                <a:latin typeface="Arial" panose="020B0604020202020204" pitchFamily="34" charset="0"/>
                <a:cs typeface="Arial" panose="020B0604020202020204" pitchFamily="34" charset="0"/>
              </a:rPr>
              <a:t>)</a:t>
            </a:r>
            <a:r>
              <a:rPr lang="en-US" sz="1800" dirty="0" smtClean="0">
                <a:solidFill>
                  <a:srgbClr val="002060"/>
                </a:solidFill>
                <a:latin typeface="Arial" panose="020B0604020202020204" pitchFamily="34" charset="0"/>
                <a:cs typeface="Arial" panose="020B0604020202020204" pitchFamily="34" charset="0"/>
              </a:rPr>
              <a:t>, </a:t>
            </a:r>
            <a:r>
              <a:rPr lang="bg-BG" sz="1800" dirty="0" smtClean="0">
                <a:solidFill>
                  <a:srgbClr val="002060"/>
                </a:solidFill>
                <a:latin typeface="Arial" panose="020B0604020202020204" pitchFamily="34" charset="0"/>
                <a:cs typeface="Arial" panose="020B0604020202020204" pitchFamily="34" charset="0"/>
              </a:rPr>
              <a:t>обща </a:t>
            </a:r>
            <a:r>
              <a:rPr lang="ru-RU" sz="1800" dirty="0" smtClean="0">
                <a:solidFill>
                  <a:srgbClr val="002060"/>
                </a:solidFill>
                <a:latin typeface="Arial" panose="020B0604020202020204" pitchFamily="34" charset="0"/>
                <a:cs typeface="Arial" panose="020B0604020202020204" pitchFamily="34" charset="0"/>
              </a:rPr>
              <a:t>стойност 6 </a:t>
            </a:r>
            <a:r>
              <a:rPr lang="ru-RU" sz="1800" dirty="0">
                <a:solidFill>
                  <a:srgbClr val="002060"/>
                </a:solidFill>
                <a:latin typeface="Arial" panose="020B0604020202020204" pitchFamily="34" charset="0"/>
                <a:cs typeface="Arial" panose="020B0604020202020204" pitchFamily="34" charset="0"/>
              </a:rPr>
              <a:t>679 150,00 </a:t>
            </a:r>
            <a:r>
              <a:rPr lang="ru-RU" sz="1800" dirty="0" smtClean="0">
                <a:solidFill>
                  <a:srgbClr val="002060"/>
                </a:solidFill>
                <a:latin typeface="Arial" panose="020B0604020202020204" pitchFamily="34" charset="0"/>
                <a:cs typeface="Arial" panose="020B0604020202020204" pitchFamily="34" charset="0"/>
              </a:rPr>
              <a:t>лв.;</a:t>
            </a:r>
            <a:endParaRPr lang="en-US" sz="1800" dirty="0" smtClean="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800" dirty="0" smtClean="0">
                <a:solidFill>
                  <a:srgbClr val="002060"/>
                </a:solidFill>
                <a:latin typeface="Arial" panose="020B0604020202020204" pitchFamily="34" charset="0"/>
                <a:cs typeface="Arial" panose="020B0604020202020204" pitchFamily="34" charset="0"/>
              </a:rPr>
              <a:t>Проект BG16RFOP001-6.002-0009 </a:t>
            </a:r>
            <a:r>
              <a:rPr lang="ru-RU" sz="1800" dirty="0">
                <a:solidFill>
                  <a:srgbClr val="002060"/>
                </a:solidFill>
                <a:latin typeface="Arial" panose="020B0604020202020204" pitchFamily="34" charset="0"/>
                <a:cs typeface="Arial" panose="020B0604020202020204" pitchFamily="34" charset="0"/>
              </a:rPr>
              <a:t>„</a:t>
            </a:r>
            <a:r>
              <a:rPr lang="ru-RU" sz="1800" dirty="0" smtClean="0">
                <a:solidFill>
                  <a:srgbClr val="002060"/>
                </a:solidFill>
                <a:latin typeface="Arial" panose="020B0604020202020204" pitchFamily="34" charset="0"/>
                <a:cs typeface="Arial" panose="020B0604020202020204" pitchFamily="34" charset="0"/>
              </a:rPr>
              <a:t>РИМ-ГАБРОВО </a:t>
            </a:r>
            <a:r>
              <a:rPr lang="ru-RU" sz="1800" dirty="0">
                <a:solidFill>
                  <a:srgbClr val="002060"/>
                </a:solidFill>
                <a:latin typeface="Arial" panose="020B0604020202020204" pitchFamily="34" charset="0"/>
                <a:cs typeface="Arial" panose="020B0604020202020204" pitchFamily="34" charset="0"/>
              </a:rPr>
              <a:t>- ПОЗНАНИЕ, УЧАСТИЕ, </a:t>
            </a:r>
            <a:r>
              <a:rPr lang="ru-RU" sz="1800" dirty="0" smtClean="0">
                <a:solidFill>
                  <a:srgbClr val="002060"/>
                </a:solidFill>
                <a:latin typeface="Arial" panose="020B0604020202020204" pitchFamily="34" charset="0"/>
                <a:cs typeface="Arial" panose="020B0604020202020204" pitchFamily="34" charset="0"/>
              </a:rPr>
              <a:t>ПРЕЖИВЯВАНЕ</a:t>
            </a:r>
            <a:r>
              <a:rPr lang="bg-BG" sz="1800" dirty="0" smtClean="0">
                <a:solidFill>
                  <a:srgbClr val="002060"/>
                </a:solidFill>
                <a:latin typeface="Arial" panose="020B0604020202020204" pitchFamily="34" charset="0"/>
                <a:cs typeface="Arial" panose="020B0604020202020204" pitchFamily="34" charset="0"/>
              </a:rPr>
              <a:t>“</a:t>
            </a:r>
            <a:r>
              <a:rPr lang="ru-RU" sz="1800" dirty="0" smtClean="0">
                <a:solidFill>
                  <a:srgbClr val="002060"/>
                </a:solidFill>
                <a:latin typeface="Arial" panose="020B0604020202020204" pitchFamily="34" charset="0"/>
                <a:cs typeface="Arial" panose="020B0604020202020204" pitchFamily="34" charset="0"/>
              </a:rPr>
              <a:t> </a:t>
            </a:r>
            <a:r>
              <a:rPr lang="bg-BG" sz="1800" dirty="0">
                <a:solidFill>
                  <a:srgbClr val="002060"/>
                </a:solidFill>
                <a:latin typeface="Arial" panose="020B0604020202020204" pitchFamily="34" charset="0"/>
                <a:cs typeface="Arial" panose="020B0604020202020204" pitchFamily="34" charset="0"/>
              </a:rPr>
              <a:t>на община Габрово с продължителност 24 месеца </a:t>
            </a:r>
            <a:r>
              <a:rPr lang="ru-RU" sz="1800" dirty="0">
                <a:solidFill>
                  <a:srgbClr val="002060"/>
                </a:solidFill>
                <a:latin typeface="Arial" panose="020B0604020202020204" pitchFamily="34" charset="0"/>
                <a:cs typeface="Arial" panose="020B0604020202020204" pitchFamily="34" charset="0"/>
              </a:rPr>
              <a:t>е удължен до 17.12.2022 г.  (общо 30 месеца), обща стойност </a:t>
            </a:r>
            <a:r>
              <a:rPr lang="ru-RU" sz="1800" dirty="0" smtClean="0">
                <a:solidFill>
                  <a:srgbClr val="002060"/>
                </a:solidFill>
                <a:latin typeface="Arial" panose="020B0604020202020204" pitchFamily="34" charset="0"/>
                <a:cs typeface="Arial" panose="020B0604020202020204" pitchFamily="34" charset="0"/>
              </a:rPr>
              <a:t>1 </a:t>
            </a:r>
            <a:r>
              <a:rPr lang="ru-RU" sz="1800" dirty="0">
                <a:solidFill>
                  <a:srgbClr val="002060"/>
                </a:solidFill>
                <a:latin typeface="Arial" panose="020B0604020202020204" pitchFamily="34" charset="0"/>
                <a:cs typeface="Arial" panose="020B0604020202020204" pitchFamily="34" charset="0"/>
              </a:rPr>
              <a:t>365 008,40 </a:t>
            </a:r>
            <a:r>
              <a:rPr lang="ru-RU" sz="1800" dirty="0" smtClean="0">
                <a:solidFill>
                  <a:srgbClr val="002060"/>
                </a:solidFill>
                <a:latin typeface="Arial" panose="020B0604020202020204" pitchFamily="34" charset="0"/>
                <a:cs typeface="Arial" panose="020B0604020202020204" pitchFamily="34" charset="0"/>
              </a:rPr>
              <a:t>лв.;</a:t>
            </a:r>
            <a:endParaRPr lang="ru-RU" sz="1800" dirty="0">
              <a:solidFill>
                <a:srgbClr val="002060"/>
              </a:solidFill>
              <a:latin typeface="Arial" panose="020B0604020202020204" pitchFamily="34" charset="0"/>
              <a:cs typeface="Arial" panose="020B0604020202020204" pitchFamily="34" charset="0"/>
            </a:endParaRPr>
          </a:p>
          <a:p>
            <a:pPr algn="just">
              <a:buClrTx/>
              <a:buFont typeface="Wingdings" panose="05000000000000000000" pitchFamily="2" charset="2"/>
              <a:buChar char="Ø"/>
            </a:pPr>
            <a:r>
              <a:rPr lang="ru-RU" sz="1800" dirty="0">
                <a:solidFill>
                  <a:srgbClr val="002060"/>
                </a:solidFill>
                <a:latin typeface="Arial" panose="020B0604020202020204" pitchFamily="34" charset="0"/>
                <a:cs typeface="Arial" panose="020B0604020202020204" pitchFamily="34" charset="0"/>
              </a:rPr>
              <a:t>Проект </a:t>
            </a:r>
            <a:r>
              <a:rPr lang="ru-RU" sz="1800" dirty="0" smtClean="0">
                <a:solidFill>
                  <a:srgbClr val="002060"/>
                </a:solidFill>
                <a:latin typeface="Arial" panose="020B0604020202020204" pitchFamily="34" charset="0"/>
                <a:cs typeface="Arial" panose="020B0604020202020204" pitchFamily="34" charset="0"/>
              </a:rPr>
              <a:t>BG16RFOP001-6.002-0006 </a:t>
            </a:r>
            <a:r>
              <a:rPr lang="ru-RU" sz="1800" dirty="0">
                <a:solidFill>
                  <a:srgbClr val="002060"/>
                </a:solidFill>
                <a:latin typeface="Arial" panose="020B0604020202020204" pitchFamily="34" charset="0"/>
                <a:cs typeface="Arial" panose="020B0604020202020204" pitchFamily="34" charset="0"/>
              </a:rPr>
              <a:t>„Устойчиво развитие на археологически обект - антична вила Армира край Ивайловград“ на община Ивайловград с </a:t>
            </a:r>
            <a:r>
              <a:rPr lang="bg-BG" sz="1800" dirty="0">
                <a:solidFill>
                  <a:srgbClr val="002060"/>
                </a:solidFill>
                <a:latin typeface="Arial" panose="020B0604020202020204" pitchFamily="34" charset="0"/>
                <a:cs typeface="Arial" panose="020B0604020202020204" pitchFamily="34" charset="0"/>
              </a:rPr>
              <a:t>продължителност 24 месеца </a:t>
            </a:r>
            <a:r>
              <a:rPr lang="ru-RU" sz="1800" dirty="0">
                <a:solidFill>
                  <a:srgbClr val="002060"/>
                </a:solidFill>
                <a:latin typeface="Arial" panose="020B0604020202020204" pitchFamily="34" charset="0"/>
                <a:cs typeface="Arial" panose="020B0604020202020204" pitchFamily="34" charset="0"/>
              </a:rPr>
              <a:t>е удължен до 19.06.2023 г. (общо 41 месеца), обща стойност 7 007 621,11 лв</a:t>
            </a:r>
            <a:r>
              <a:rPr lang="ru-RU" sz="1800" dirty="0" smtClean="0">
                <a:solidFill>
                  <a:srgbClr val="002060"/>
                </a:solidFill>
                <a:latin typeface="Arial" panose="020B0604020202020204" pitchFamily="34" charset="0"/>
                <a:cs typeface="Arial" panose="020B0604020202020204" pitchFamily="34" charset="0"/>
              </a:rPr>
              <a:t>.</a:t>
            </a:r>
            <a:endParaRPr lang="ru-RU" sz="1800" dirty="0">
              <a:solidFill>
                <a:srgbClr val="002060"/>
              </a:solidFill>
              <a:latin typeface="Arial" panose="020B0604020202020204" pitchFamily="34" charset="0"/>
              <a:cs typeface="Arial" panose="020B0604020202020204" pitchFamily="34" charset="0"/>
            </a:endParaRPr>
          </a:p>
          <a:p>
            <a:pPr marL="0" indent="0" algn="just">
              <a:buClrTx/>
              <a:buNone/>
            </a:pPr>
            <a:endParaRPr lang="ru-RU" sz="1600" dirty="0">
              <a:solidFill>
                <a:schemeClr val="bg1">
                  <a:lumMod val="50000"/>
                </a:schemeClr>
              </a:solidFill>
              <a:latin typeface="Arial" panose="020B0604020202020204" pitchFamily="34" charset="0"/>
              <a:cs typeface="Arial" panose="020B0604020202020204" pitchFamily="34" charset="0"/>
            </a:endParaRPr>
          </a:p>
          <a:p>
            <a:pPr marL="0" indent="0" algn="just">
              <a:buClrTx/>
              <a:buNone/>
            </a:pPr>
            <a:endParaRPr lang="ru-RU" sz="1800" dirty="0">
              <a:solidFill>
                <a:schemeClr val="bg1">
                  <a:lumMod val="50000"/>
                </a:schemeClr>
              </a:solidFill>
              <a:latin typeface="Arial" panose="020B0604020202020204" pitchFamily="34" charset="0"/>
              <a:cs typeface="Arial" panose="020B0604020202020204" pitchFamily="34" charset="0"/>
            </a:endParaRPr>
          </a:p>
          <a:p>
            <a:pPr marL="0" indent="0" algn="just">
              <a:buClrTx/>
              <a:buNone/>
            </a:pPr>
            <a:endParaRPr lang="bg-BG" sz="1800" dirty="0">
              <a:solidFill>
                <a:schemeClr val="bg1">
                  <a:lumMod val="50000"/>
                </a:schemeClr>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1188" y="33114"/>
            <a:ext cx="1444625" cy="1163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3758869"/>
      </p:ext>
    </p:extLst>
  </p:cSld>
  <p:clrMapOvr>
    <a:masterClrMapping/>
  </p:clrMapOvr>
  <mc:AlternateContent xmlns:mc="http://schemas.openxmlformats.org/markup-compatibility/2006" xmlns:p14="http://schemas.microsoft.com/office/powerpoint/2010/main">
    <mc:Choice Requires="p14">
      <p:transition spd="slow" p14:dur="1200">
        <p:zoom/>
      </p:transition>
    </mc:Choice>
    <mc:Fallback xmlns="">
      <p:transition spd="slow">
        <p:zoom/>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82"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11"/>
          <p:cNvGrpSpPr/>
          <p:nvPr/>
        </p:nvGrpSpPr>
        <p:grpSpPr>
          <a:xfrm>
            <a:off x="1143000" y="5589240"/>
            <a:ext cx="6858000" cy="411510"/>
            <a:chOff x="0" y="6309320"/>
            <a:chExt cx="9144000" cy="548680"/>
          </a:xfrm>
        </p:grpSpPr>
        <p:sp>
          <p:nvSpPr>
            <p:cNvPr id="13" name="Rectangle 12"/>
            <p:cNvSpPr/>
            <p:nvPr/>
          </p:nvSpPr>
          <p:spPr>
            <a:xfrm>
              <a:off x="0" y="6347833"/>
              <a:ext cx="9144000" cy="510167"/>
            </a:xfrm>
            <a:prstGeom prst="rect">
              <a:avLst/>
            </a:prstGeom>
            <a:solidFill>
              <a:srgbClr val="DFECE0"/>
            </a:solidFill>
            <a:ln>
              <a:noFill/>
            </a:ln>
          </p:spPr>
          <p:txBody>
            <a:bodyPr wrap="square" anchor="ctr" anchorCtr="0">
              <a:noAutofit/>
            </a:bodyPr>
            <a:lstStyle/>
            <a:p>
              <a:pPr algn="ctr" defTabSz="685800">
                <a:defRPr/>
              </a:pPr>
              <a:endParaRPr lang="bg-BG" sz="760" b="1" dirty="0">
                <a:solidFill>
                  <a:srgbClr val="3D372E"/>
                </a:solidFill>
                <a:latin typeface="Arial" panose="020B0604020202020204" pitchFamily="34" charset="0"/>
                <a:cs typeface="Arial" panose="020B0604020202020204" pitchFamily="34" charset="0"/>
              </a:endParaRPr>
            </a:p>
          </p:txBody>
        </p:sp>
        <p:cxnSp>
          <p:nvCxnSpPr>
            <p:cNvPr id="14" name="Straight Connector 1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21" name="Rectangle 20"/>
          <p:cNvSpPr/>
          <p:nvPr/>
        </p:nvSpPr>
        <p:spPr>
          <a:xfrm>
            <a:off x="1683698" y="5630691"/>
            <a:ext cx="6193277" cy="334835"/>
          </a:xfrm>
          <a:prstGeom prst="rect">
            <a:avLst/>
          </a:prstGeom>
        </p:spPr>
        <p:txBody>
          <a:bodyPr wrap="square">
            <a:spAutoFit/>
          </a:bodyPr>
          <a:lstStyle/>
          <a:p>
            <a:pPr algn="ctr" defTabSz="685800">
              <a:defRPr/>
            </a:pPr>
            <a:r>
              <a:rPr lang="bg-BG" sz="788" b="1" dirty="0">
                <a:solidFill>
                  <a:srgbClr val="3D372E">
                    <a:lumMod val="50000"/>
                  </a:srgbClr>
                </a:solidFill>
                <a:latin typeface="Arial" panose="020B0604020202020204" pitchFamily="34" charset="0"/>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pic>
        <p:nvPicPr>
          <p:cNvPr id="15"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7207" y="31367"/>
            <a:ext cx="1446793" cy="11653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itle 3"/>
          <p:cNvSpPr>
            <a:spLocks noGrp="1"/>
          </p:cNvSpPr>
          <p:nvPr>
            <p:ph type="title"/>
          </p:nvPr>
        </p:nvSpPr>
        <p:spPr>
          <a:xfrm>
            <a:off x="1716090" y="260648"/>
            <a:ext cx="5400600" cy="481046"/>
          </a:xfrm>
        </p:spPr>
        <p:txBody>
          <a:bodyPr>
            <a:noAutofit/>
          </a:bodyPr>
          <a:lstStyle/>
          <a:p>
            <a:pPr algn="ctr"/>
            <a:r>
              <a:rPr lang="ru-RU" sz="1800" b="1" dirty="0">
                <a:solidFill>
                  <a:schemeClr val="bg1">
                    <a:lumMod val="50000"/>
                  </a:schemeClr>
                </a:solidFill>
                <a:latin typeface="Arial" panose="020B0604020202020204" pitchFamily="34" charset="0"/>
                <a:cs typeface="Arial" panose="020B0604020202020204" pitchFamily="34" charset="0"/>
              </a:rPr>
              <a:t> </a:t>
            </a:r>
            <a:r>
              <a:rPr lang="bg-BG" sz="1800" b="1" dirty="0">
                <a:solidFill>
                  <a:srgbClr val="002060"/>
                </a:solidFill>
                <a:latin typeface="Arial" panose="020B0604020202020204" pitchFamily="34" charset="0"/>
                <a:cs typeface="Arial" panose="020B0604020202020204" pitchFamily="34" charset="0"/>
              </a:rPr>
              <a:t>НЕРЕДНОСТИ И ФИНАНСОВИ КОРЕКЦИИ</a:t>
            </a:r>
          </a:p>
        </p:txBody>
      </p:sp>
      <p:sp>
        <p:nvSpPr>
          <p:cNvPr id="11" name="Rectangle 10"/>
          <p:cNvSpPr/>
          <p:nvPr/>
        </p:nvSpPr>
        <p:spPr>
          <a:xfrm>
            <a:off x="1279755" y="4095077"/>
            <a:ext cx="6565972" cy="1384995"/>
          </a:xfrm>
          <a:prstGeom prst="rect">
            <a:avLst/>
          </a:prstGeom>
        </p:spPr>
        <p:txBody>
          <a:bodyPr wrap="square">
            <a:spAutoFit/>
          </a:bodyPr>
          <a:lstStyle/>
          <a:p>
            <a:pPr algn="just" defTabSz="685800"/>
            <a:r>
              <a:rPr lang="bg-BG" sz="1050" dirty="0">
                <a:solidFill>
                  <a:srgbClr val="002060"/>
                </a:solidFill>
                <a:latin typeface="Arial" panose="020B0604020202020204" pitchFamily="34" charset="0"/>
                <a:cs typeface="Arial" panose="020B0604020202020204" pitchFamily="34" charset="0"/>
              </a:rPr>
              <a:t>Към 15.03..2022 г. – регистрирани 9</a:t>
            </a:r>
            <a:r>
              <a:rPr lang="en-US" sz="1050" dirty="0">
                <a:solidFill>
                  <a:srgbClr val="002060"/>
                </a:solidFill>
                <a:latin typeface="Arial" panose="020B0604020202020204" pitchFamily="34" charset="0"/>
                <a:cs typeface="Arial" panose="020B0604020202020204" pitchFamily="34" charset="0"/>
              </a:rPr>
              <a:t>92</a:t>
            </a:r>
            <a:r>
              <a:rPr lang="bg-BG" sz="1050" dirty="0">
                <a:solidFill>
                  <a:srgbClr val="002060"/>
                </a:solidFill>
                <a:latin typeface="Arial" panose="020B0604020202020204" pitchFamily="34" charset="0"/>
                <a:cs typeface="Arial" panose="020B0604020202020204" pitchFamily="34" charset="0"/>
              </a:rPr>
              <a:t> съдебни административни производства против актове, издадени от РУО:</a:t>
            </a:r>
          </a:p>
          <a:p>
            <a:pPr marL="214313" indent="-214313" algn="just" defTabSz="685800">
              <a:buFont typeface="Arial" panose="020B0604020202020204" pitchFamily="34" charset="0"/>
              <a:buChar char="•"/>
            </a:pPr>
            <a:r>
              <a:rPr lang="bg-BG" sz="1050" dirty="0">
                <a:solidFill>
                  <a:srgbClr val="002060"/>
                </a:solidFill>
                <a:latin typeface="Arial" panose="020B0604020202020204" pitchFamily="34" charset="0"/>
                <a:cs typeface="Arial" panose="020B0604020202020204" pitchFamily="34" charset="0"/>
              </a:rPr>
              <a:t>С окончателно влязло в сила Решение на компетентния съд са завършили 84</a:t>
            </a:r>
            <a:r>
              <a:rPr lang="en-US" sz="1050" dirty="0">
                <a:solidFill>
                  <a:srgbClr val="002060"/>
                </a:solidFill>
                <a:latin typeface="Arial" panose="020B0604020202020204" pitchFamily="34" charset="0"/>
                <a:cs typeface="Arial" panose="020B0604020202020204" pitchFamily="34" charset="0"/>
              </a:rPr>
              <a:t>0</a:t>
            </a:r>
            <a:r>
              <a:rPr lang="bg-BG" sz="1050" dirty="0">
                <a:solidFill>
                  <a:srgbClr val="002060"/>
                </a:solidFill>
                <a:latin typeface="Arial" panose="020B0604020202020204" pitchFamily="34" charset="0"/>
                <a:cs typeface="Arial" panose="020B0604020202020204" pitchFamily="34" charset="0"/>
              </a:rPr>
              <a:t> броя съдебни производства,</a:t>
            </a:r>
          </a:p>
          <a:p>
            <a:pPr marL="214313" indent="-214313" algn="just" defTabSz="685800">
              <a:buFont typeface="Arial" panose="020B0604020202020204" pitchFamily="34" charset="0"/>
              <a:buChar char="•"/>
            </a:pPr>
            <a:r>
              <a:rPr lang="bg-BG" sz="1050" dirty="0">
                <a:solidFill>
                  <a:srgbClr val="002060"/>
                </a:solidFill>
                <a:latin typeface="Arial" panose="020B0604020202020204" pitchFamily="34" charset="0"/>
                <a:cs typeface="Arial" panose="020B0604020202020204" pitchFamily="34" charset="0"/>
              </a:rPr>
              <a:t>в 7</a:t>
            </a:r>
            <a:r>
              <a:rPr lang="en-US" sz="1050" dirty="0">
                <a:solidFill>
                  <a:srgbClr val="002060"/>
                </a:solidFill>
                <a:latin typeface="Arial" panose="020B0604020202020204" pitchFamily="34" charset="0"/>
                <a:cs typeface="Arial" panose="020B0604020202020204" pitchFamily="34" charset="0"/>
              </a:rPr>
              <a:t>3</a:t>
            </a:r>
            <a:r>
              <a:rPr lang="bg-BG" sz="1050" dirty="0">
                <a:solidFill>
                  <a:srgbClr val="002060"/>
                </a:solidFill>
                <a:latin typeface="Arial" panose="020B0604020202020204" pitchFamily="34" charset="0"/>
                <a:cs typeface="Arial" panose="020B0604020202020204" pitchFamily="34" charset="0"/>
              </a:rPr>
              <a:t>9 от които е отсъдено в полза на Министерство на регионалното развитие и благоустройството,</a:t>
            </a:r>
          </a:p>
          <a:p>
            <a:pPr marL="214313" indent="-214313" algn="just" defTabSz="685800">
              <a:buFont typeface="Arial" panose="020B0604020202020204" pitchFamily="34" charset="0"/>
              <a:buChar char="•"/>
            </a:pPr>
            <a:r>
              <a:rPr lang="bg-BG" sz="1050" dirty="0">
                <a:solidFill>
                  <a:srgbClr val="002060"/>
                </a:solidFill>
                <a:latin typeface="Arial" panose="020B0604020202020204" pitchFamily="34" charset="0"/>
                <a:cs typeface="Arial" panose="020B0604020202020204" pitchFamily="34" charset="0"/>
              </a:rPr>
              <a:t>общо </a:t>
            </a:r>
            <a:r>
              <a:rPr lang="en-US" sz="1050" dirty="0">
                <a:solidFill>
                  <a:srgbClr val="002060"/>
                </a:solidFill>
                <a:latin typeface="Arial" panose="020B0604020202020204" pitchFamily="34" charset="0"/>
                <a:cs typeface="Arial" panose="020B0604020202020204" pitchFamily="34" charset="0"/>
              </a:rPr>
              <a:t>101</a:t>
            </a:r>
            <a:r>
              <a:rPr lang="bg-BG" sz="1050" dirty="0">
                <a:solidFill>
                  <a:srgbClr val="002060"/>
                </a:solidFill>
                <a:latin typeface="Arial" panose="020B0604020202020204" pitchFamily="34" charset="0"/>
                <a:cs typeface="Arial" panose="020B0604020202020204" pitchFamily="34" charset="0"/>
              </a:rPr>
              <a:t> са загубените дела, 9 от които са дела за отказ на верификация и плащане.</a:t>
            </a:r>
          </a:p>
          <a:p>
            <a:pPr marL="214313" indent="-214313" algn="just" defTabSz="685800">
              <a:buFont typeface="Arial" panose="020B0604020202020204" pitchFamily="34" charset="0"/>
              <a:buChar char="•"/>
            </a:pPr>
            <a:endParaRPr lang="bg-BG" sz="1050" dirty="0">
              <a:solidFill>
                <a:srgbClr val="3D372E">
                  <a:lumMod val="50000"/>
                </a:srgbClr>
              </a:solidFill>
              <a:latin typeface="Arial" panose="020B0604020202020204" pitchFamily="34" charset="0"/>
              <a:cs typeface="Arial" panose="020B0604020202020204" pitchFamily="34" charset="0"/>
            </a:endParaRPr>
          </a:p>
        </p:txBody>
      </p:sp>
      <p:graphicFrame>
        <p:nvGraphicFramePr>
          <p:cNvPr id="17" name="Table 7">
            <a:extLst>
              <a:ext uri="{FF2B5EF4-FFF2-40B4-BE49-F238E27FC236}">
                <a16:creationId xmlns:a16="http://schemas.microsoft.com/office/drawing/2014/main" id="{F9DA5D9A-2839-49E4-A730-60BBE6E9F972}"/>
              </a:ext>
            </a:extLst>
          </p:cNvPr>
          <p:cNvGraphicFramePr>
            <a:graphicFrameLocks noGrp="1"/>
          </p:cNvGraphicFramePr>
          <p:nvPr>
            <p:extLst>
              <p:ext uri="{D42A27DB-BD31-4B8C-83A1-F6EECF244321}">
                <p14:modId xmlns:p14="http://schemas.microsoft.com/office/powerpoint/2010/main" val="409246501"/>
              </p:ext>
            </p:extLst>
          </p:nvPr>
        </p:nvGraphicFramePr>
        <p:xfrm>
          <a:off x="683568" y="1296211"/>
          <a:ext cx="7778528" cy="2660814"/>
        </p:xfrm>
        <a:graphic>
          <a:graphicData uri="http://schemas.openxmlformats.org/drawingml/2006/table">
            <a:tbl>
              <a:tblPr firstRow="1" bandRow="1">
                <a:tableStyleId>{5C22544A-7EE6-4342-B048-85BDC9FD1C3A}</a:tableStyleId>
              </a:tblPr>
              <a:tblGrid>
                <a:gridCol w="3861317">
                  <a:extLst>
                    <a:ext uri="{9D8B030D-6E8A-4147-A177-3AD203B41FA5}">
                      <a16:colId xmlns:a16="http://schemas.microsoft.com/office/drawing/2014/main" val="499686276"/>
                    </a:ext>
                  </a:extLst>
                </a:gridCol>
                <a:gridCol w="3917211">
                  <a:extLst>
                    <a:ext uri="{9D8B030D-6E8A-4147-A177-3AD203B41FA5}">
                      <a16:colId xmlns:a16="http://schemas.microsoft.com/office/drawing/2014/main" val="2723698160"/>
                    </a:ext>
                  </a:extLst>
                </a:gridCol>
              </a:tblGrid>
              <a:tr h="522916">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lang="bg-BG" sz="1400" b="0" kern="1200" baseline="0" dirty="0" smtClean="0">
                          <a:solidFill>
                            <a:schemeClr val="dk1"/>
                          </a:solidFill>
                          <a:latin typeface="+mn-lt"/>
                          <a:ea typeface="+mn-ea"/>
                          <a:cs typeface="+mn-cs"/>
                        </a:rPr>
                        <a:t>Оперативна програма „Региони в растеж“ 2014 – 2020</a:t>
                      </a:r>
                    </a:p>
                    <a:p>
                      <a:pPr marL="0" marR="0" lvl="0" indent="0" algn="ctr" defTabSz="514350" rtl="0" eaLnBrk="1" fontAlgn="auto" latinLnBrk="0" hangingPunct="1">
                        <a:lnSpc>
                          <a:spcPct val="100000"/>
                        </a:lnSpc>
                        <a:spcBef>
                          <a:spcPts val="0"/>
                        </a:spcBef>
                        <a:spcAft>
                          <a:spcPts val="0"/>
                        </a:spcAft>
                        <a:buClrTx/>
                        <a:buSzTx/>
                        <a:buFontTx/>
                        <a:buNone/>
                        <a:tabLst/>
                        <a:defRPr/>
                      </a:pPr>
                      <a:r>
                        <a:rPr lang="bg-BG" sz="1100" b="0" kern="1200" baseline="0" dirty="0" smtClean="0">
                          <a:solidFill>
                            <a:schemeClr val="dk1"/>
                          </a:solidFill>
                          <a:latin typeface="+mn-lt"/>
                          <a:ea typeface="+mn-ea"/>
                          <a:cs typeface="+mn-cs"/>
                        </a:rPr>
                        <a:t>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hMerge="1">
                  <a:txBody>
                    <a:bodyPr/>
                    <a:lstStyle/>
                    <a:p>
                      <a:endParaRPr lang="bg-BG"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088873360"/>
                  </a:ext>
                </a:extLst>
              </a:tr>
              <a:tr h="308802">
                <a:tc>
                  <a:txBody>
                    <a:bodyPr/>
                    <a:lstStyle/>
                    <a:p>
                      <a:pPr algn="l"/>
                      <a:r>
                        <a:rPr lang="bg-BG" sz="1000" dirty="0" smtClean="0"/>
                        <a:t>Брой</a:t>
                      </a:r>
                      <a:r>
                        <a:rPr lang="bg-BG" sz="1000" baseline="0" dirty="0" smtClean="0"/>
                        <a:t> сигнали</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algn="l"/>
                      <a:r>
                        <a:rPr lang="bg-BG" sz="1000" dirty="0" smtClean="0"/>
                        <a:t>1</a:t>
                      </a:r>
                      <a:r>
                        <a:rPr lang="en-US" sz="1000" dirty="0" smtClean="0"/>
                        <a:t>987</a:t>
                      </a:r>
                      <a:r>
                        <a:rPr lang="bg-BG" sz="1000" dirty="0" smtClean="0"/>
                        <a:t> бр.</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3194887181"/>
                  </a:ext>
                </a:extLst>
              </a:tr>
              <a:tr h="308802">
                <a:tc>
                  <a:txBody>
                    <a:bodyPr/>
                    <a:lstStyle/>
                    <a:p>
                      <a:pPr algn="l"/>
                      <a:r>
                        <a:rPr lang="bg-BG" sz="1000" dirty="0" smtClean="0"/>
                        <a:t>Прекратени сигнали</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algn="l"/>
                      <a:r>
                        <a:rPr lang="en-US" sz="1000" dirty="0" smtClean="0"/>
                        <a:t>2</a:t>
                      </a:r>
                      <a:r>
                        <a:rPr lang="bg-BG" sz="1000" dirty="0" smtClean="0"/>
                        <a:t>32 бр.</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020351403"/>
                  </a:ext>
                </a:extLst>
              </a:tr>
              <a:tr h="308802">
                <a:tc>
                  <a:txBody>
                    <a:bodyPr/>
                    <a:lstStyle/>
                    <a:p>
                      <a:pPr algn="l"/>
                      <a:r>
                        <a:rPr lang="bg-BG" sz="1000" dirty="0" smtClean="0"/>
                        <a:t>Сигнали в обработка</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algn="l"/>
                      <a:r>
                        <a:rPr lang="bg-BG" sz="1000" dirty="0" smtClean="0"/>
                        <a:t>138 бр.</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843205482"/>
                  </a:ext>
                </a:extLst>
              </a:tr>
              <a:tr h="440350">
                <a:tc>
                  <a:txBody>
                    <a:bodyPr/>
                    <a:lstStyle/>
                    <a:p>
                      <a:pPr algn="l"/>
                      <a:r>
                        <a:rPr lang="bg-BG" sz="1000" dirty="0" smtClean="0"/>
                        <a:t>Установени нередности</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algn="l"/>
                      <a:r>
                        <a:rPr lang="bg-BG" sz="1000" dirty="0" smtClean="0"/>
                        <a:t>1</a:t>
                      </a:r>
                      <a:r>
                        <a:rPr lang="en-US" sz="1000" dirty="0" smtClean="0"/>
                        <a:t>5</a:t>
                      </a:r>
                      <a:r>
                        <a:rPr lang="bg-BG" sz="1000" dirty="0" smtClean="0"/>
                        <a:t>98 бр. регистрирани в регистър „Нередности“</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1638752098"/>
                  </a:ext>
                </a:extLst>
              </a:tr>
              <a:tr h="771142">
                <a:tc>
                  <a:txBody>
                    <a:bodyPr/>
                    <a:lstStyle/>
                    <a:p>
                      <a:pPr algn="l"/>
                      <a:r>
                        <a:rPr lang="ru-RU" sz="1000" dirty="0" smtClean="0">
                          <a:solidFill>
                            <a:srgbClr val="FF0000"/>
                          </a:solidFill>
                        </a:rPr>
                        <a:t>Размер на наложените финансови корекции</a:t>
                      </a:r>
                    </a:p>
                    <a:p>
                      <a:pPr algn="l"/>
                      <a:r>
                        <a:rPr lang="ru-RU" sz="1000" dirty="0" smtClean="0">
                          <a:solidFill>
                            <a:srgbClr val="FF0000"/>
                          </a:solidFill>
                        </a:rPr>
                        <a:t>Размер на реално удържани финансови корекции от УО </a:t>
                      </a:r>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tc>
                  <a:txBody>
                    <a:bodyPr/>
                    <a:lstStyle/>
                    <a:p>
                      <a:pPr algn="l"/>
                      <a:r>
                        <a:rPr lang="bg-BG" sz="1000" b="1" baseline="0" dirty="0" smtClean="0">
                          <a:solidFill>
                            <a:srgbClr val="FF0000"/>
                          </a:solidFill>
                        </a:rPr>
                        <a:t> </a:t>
                      </a:r>
                      <a:r>
                        <a:rPr lang="bg-BG" sz="1000" b="0" dirty="0" smtClean="0">
                          <a:solidFill>
                            <a:srgbClr val="FF0000"/>
                          </a:solidFill>
                        </a:rPr>
                        <a:t>141 499 148,55 </a:t>
                      </a:r>
                      <a:r>
                        <a:rPr lang="bg-BG" sz="1000" b="0" dirty="0" smtClean="0">
                          <a:solidFill>
                            <a:schemeClr val="bg1"/>
                          </a:solidFill>
                        </a:rPr>
                        <a:t>лв.</a:t>
                      </a:r>
                    </a:p>
                    <a:p>
                      <a:pPr algn="l">
                        <a:lnSpc>
                          <a:spcPct val="250000"/>
                        </a:lnSpc>
                      </a:pPr>
                      <a:r>
                        <a:rPr lang="bg-BG" sz="1000" dirty="0" smtClean="0">
                          <a:solidFill>
                            <a:schemeClr val="bg1"/>
                          </a:solidFill>
                        </a:rPr>
                        <a:t> </a:t>
                      </a:r>
                      <a:r>
                        <a:rPr lang="bg-BG" sz="1000" dirty="0" smtClean="0">
                          <a:solidFill>
                            <a:srgbClr val="FF0000"/>
                          </a:solidFill>
                        </a:rPr>
                        <a:t>105 874 224,11 </a:t>
                      </a:r>
                      <a:r>
                        <a:rPr lang="bg-BG" sz="1000" dirty="0" smtClean="0">
                          <a:solidFill>
                            <a:schemeClr val="bg1"/>
                          </a:solidFill>
                        </a:rPr>
                        <a:t>лв.          </a:t>
                      </a:r>
                      <a:r>
                        <a:rPr lang="bg-BG" sz="1000" dirty="0" smtClean="0"/>
                        <a:t>                                                                                            </a:t>
                      </a:r>
                      <a:endParaRPr lang="bg-BG" sz="1000" dirty="0"/>
                    </a:p>
                  </a:txBody>
                  <a:tcPr marL="68580" marR="68580"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lumMod val="90000"/>
                      </a:schemeClr>
                    </a:solidFill>
                  </a:tcPr>
                </a:tc>
                <a:extLst>
                  <a:ext uri="{0D108BD9-81ED-4DB2-BD59-A6C34878D82A}">
                    <a16:rowId xmlns:a16="http://schemas.microsoft.com/office/drawing/2014/main" val="4084337038"/>
                  </a:ext>
                </a:extLst>
              </a:tr>
            </a:tbl>
          </a:graphicData>
        </a:graphic>
      </p:graphicFrame>
    </p:spTree>
    <p:extLst>
      <p:ext uri="{BB962C8B-B14F-4D97-AF65-F5344CB8AC3E}">
        <p14:creationId xmlns:p14="http://schemas.microsoft.com/office/powerpoint/2010/main" val="3479700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315441" y="382960"/>
            <a:ext cx="6513117" cy="430831"/>
          </a:xfrm>
        </p:spPr>
        <p:txBody>
          <a:bodyPr>
            <a:noAutofit/>
          </a:bodyPr>
          <a:lstStyle/>
          <a:p>
            <a:pPr algn="ctr"/>
            <a:r>
              <a:rPr lang="bg-BG" sz="2400" b="1" dirty="0">
                <a:solidFill>
                  <a:srgbClr val="002060"/>
                </a:solidFill>
                <a:latin typeface="Arial" panose="020B0604020202020204" pitchFamily="34" charset="0"/>
                <a:cs typeface="Arial" panose="020B0604020202020204" pitchFamily="34" charset="0"/>
              </a:rPr>
              <a:t>ИЗПЪЛНЕНИЕ</a:t>
            </a:r>
            <a:r>
              <a:rPr lang="bg-BG" sz="2400" b="1" dirty="0" smtClean="0">
                <a:solidFill>
                  <a:schemeClr val="bg1">
                    <a:lumMod val="50000"/>
                  </a:schemeClr>
                </a:solidFill>
                <a:latin typeface="Arial" panose="020B0604020202020204" pitchFamily="34" charset="0"/>
                <a:cs typeface="Arial" panose="020B0604020202020204" pitchFamily="34" charset="0"/>
              </a:rPr>
              <a:t> </a:t>
            </a:r>
            <a:r>
              <a:rPr lang="bg-BG" sz="2400" b="1" dirty="0">
                <a:solidFill>
                  <a:srgbClr val="002060"/>
                </a:solidFill>
                <a:latin typeface="Arial" panose="020B0604020202020204" pitchFamily="34" charset="0"/>
                <a:cs typeface="Arial" panose="020B0604020202020204" pitchFamily="34" charset="0"/>
              </a:rPr>
              <a:t>НА</a:t>
            </a:r>
            <a:r>
              <a:rPr lang="ru-RU" sz="2400" b="1" dirty="0">
                <a:solidFill>
                  <a:srgbClr val="002060"/>
                </a:solidFill>
                <a:latin typeface="Arial" panose="020B0604020202020204" pitchFamily="34" charset="0"/>
                <a:cs typeface="Arial" panose="020B0604020202020204" pitchFamily="34" charset="0"/>
              </a:rPr>
              <a:t> ОПРР 2014-2020</a:t>
            </a:r>
            <a:endParaRPr lang="bg-BG" sz="2400" b="1" dirty="0">
              <a:solidFill>
                <a:srgbClr val="002060"/>
              </a:solidFill>
              <a:latin typeface="Arial" panose="020B0604020202020204" pitchFamily="34" charset="0"/>
              <a:cs typeface="Arial" panose="020B0604020202020204" pitchFamily="34" charset="0"/>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96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5" name="Straight Connector 154"/>
          <p:cNvCxnSpPr/>
          <p:nvPr/>
        </p:nvCxnSpPr>
        <p:spPr>
          <a:xfrm>
            <a:off x="326041" y="6005298"/>
            <a:ext cx="8494431" cy="3012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162" name="Group 161"/>
          <p:cNvGrpSpPr/>
          <p:nvPr/>
        </p:nvGrpSpPr>
        <p:grpSpPr>
          <a:xfrm>
            <a:off x="0" y="6309320"/>
            <a:ext cx="9144000" cy="548680"/>
            <a:chOff x="0" y="6309320"/>
            <a:chExt cx="9144000" cy="548680"/>
          </a:xfrm>
        </p:grpSpPr>
        <p:sp>
          <p:nvSpPr>
            <p:cNvPr id="163" name="Rectangle 16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64" name="Straight Connector 16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167" name="Rectangle 166"/>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sp>
        <p:nvSpPr>
          <p:cNvPr id="46" name="TextBox 45"/>
          <p:cNvSpPr txBox="1"/>
          <p:nvPr/>
        </p:nvSpPr>
        <p:spPr>
          <a:xfrm>
            <a:off x="2674536" y="3871881"/>
            <a:ext cx="2375816" cy="30777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12"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09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hart 13"/>
          <p:cNvGraphicFramePr>
            <a:graphicFrameLocks/>
          </p:cNvGraphicFramePr>
          <p:nvPr>
            <p:extLst>
              <p:ext uri="{D42A27DB-BD31-4B8C-83A1-F6EECF244321}">
                <p14:modId xmlns:p14="http://schemas.microsoft.com/office/powerpoint/2010/main" val="1928615177"/>
              </p:ext>
            </p:extLst>
          </p:nvPr>
        </p:nvGraphicFramePr>
        <p:xfrm>
          <a:off x="326041" y="1235264"/>
          <a:ext cx="8652592" cy="4698026"/>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8312706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803299" y="405881"/>
            <a:ext cx="5432998" cy="430831"/>
          </a:xfrm>
        </p:spPr>
        <p:txBody>
          <a:bodyPr>
            <a:noAutofit/>
          </a:bodyPr>
          <a:lstStyle/>
          <a:p>
            <a:pPr algn="ctr"/>
            <a:r>
              <a:rPr lang="bg-BG" sz="2400" b="1" dirty="0">
                <a:solidFill>
                  <a:srgbClr val="002060"/>
                </a:solidFill>
                <a:latin typeface="Arial" panose="020B0604020202020204" pitchFamily="34" charset="0"/>
                <a:cs typeface="Arial" panose="020B0604020202020204" pitchFamily="34" charset="0"/>
              </a:rPr>
              <a:t>ИЗПЪЛНЕНИЕ НА</a:t>
            </a:r>
            <a:r>
              <a:rPr lang="ru-RU" sz="2400" b="1" dirty="0">
                <a:solidFill>
                  <a:srgbClr val="002060"/>
                </a:solidFill>
                <a:latin typeface="Arial" panose="020B0604020202020204" pitchFamily="34" charset="0"/>
                <a:cs typeface="Arial" panose="020B0604020202020204" pitchFamily="34" charset="0"/>
              </a:rPr>
              <a:t> ОПРР 2014-2020</a:t>
            </a:r>
            <a:r>
              <a:rPr lang="en-US" sz="2400" b="1" dirty="0">
                <a:solidFill>
                  <a:srgbClr val="002060"/>
                </a:solidFill>
                <a:latin typeface="Arial" panose="020B0604020202020204" pitchFamily="34" charset="0"/>
                <a:cs typeface="Arial" panose="020B0604020202020204" pitchFamily="34" charset="0"/>
              </a:rPr>
              <a:t> </a:t>
            </a:r>
            <a:r>
              <a:rPr lang="bg-BG" sz="2400" b="1" dirty="0">
                <a:solidFill>
                  <a:srgbClr val="002060"/>
                </a:solidFill>
                <a:latin typeface="Arial" panose="020B0604020202020204" pitchFamily="34" charset="0"/>
                <a:cs typeface="Arial" panose="020B0604020202020204" pitchFamily="34" charset="0"/>
              </a:rPr>
              <a:t>ПО ПРИОРИТЕТНИ ОСИ</a:t>
            </a: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033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5" name="Straight Connector 154"/>
          <p:cNvCxnSpPr/>
          <p:nvPr/>
        </p:nvCxnSpPr>
        <p:spPr>
          <a:xfrm>
            <a:off x="326041" y="6005298"/>
            <a:ext cx="8494431" cy="30120"/>
          </a:xfrm>
          <a:prstGeom prst="line">
            <a:avLst/>
          </a:prstGeom>
          <a:ln/>
        </p:spPr>
        <p:style>
          <a:lnRef idx="1">
            <a:schemeClr val="accent6"/>
          </a:lnRef>
          <a:fillRef idx="0">
            <a:schemeClr val="accent6"/>
          </a:fillRef>
          <a:effectRef idx="0">
            <a:schemeClr val="accent6"/>
          </a:effectRef>
          <a:fontRef idx="minor">
            <a:schemeClr val="tx1"/>
          </a:fontRef>
        </p:style>
      </p:cxnSp>
      <p:grpSp>
        <p:nvGrpSpPr>
          <p:cNvPr id="162" name="Group 161"/>
          <p:cNvGrpSpPr/>
          <p:nvPr/>
        </p:nvGrpSpPr>
        <p:grpSpPr>
          <a:xfrm>
            <a:off x="0" y="6309320"/>
            <a:ext cx="9144000" cy="548680"/>
            <a:chOff x="0" y="6309320"/>
            <a:chExt cx="9144000" cy="548680"/>
          </a:xfrm>
        </p:grpSpPr>
        <p:sp>
          <p:nvSpPr>
            <p:cNvPr id="163" name="Rectangle 162"/>
            <p:cNvSpPr/>
            <p:nvPr/>
          </p:nvSpPr>
          <p:spPr>
            <a:xfrm>
              <a:off x="0" y="6347833"/>
              <a:ext cx="9144000" cy="510167"/>
            </a:xfrm>
            <a:prstGeom prst="rect">
              <a:avLst/>
            </a:prstGeom>
            <a:solidFill>
              <a:srgbClr val="DFECE0"/>
            </a:solidFill>
            <a:ln>
              <a:noFill/>
            </a:ln>
          </p:spPr>
          <p:txBody>
            <a:bodyPr wrap="square"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bg-BG" sz="1013" b="1" i="0" u="none" strike="noStrike" kern="1200" cap="none" spc="0" normalizeH="0" baseline="0" noProof="0" dirty="0">
                <a:ln>
                  <a:noFill/>
                </a:ln>
                <a:solidFill>
                  <a:srgbClr val="3D372E"/>
                </a:solidFill>
                <a:effectLst/>
                <a:uLnTx/>
                <a:uFillTx/>
                <a:latin typeface="Arial" panose="020B0604020202020204" pitchFamily="34" charset="0"/>
                <a:ea typeface="+mn-ea"/>
                <a:cs typeface="Arial" panose="020B0604020202020204" pitchFamily="34" charset="0"/>
              </a:endParaRPr>
            </a:p>
          </p:txBody>
        </p:sp>
        <p:cxnSp>
          <p:nvCxnSpPr>
            <p:cNvPr id="164" name="Straight Connector 163"/>
            <p:cNvCxnSpPr/>
            <p:nvPr/>
          </p:nvCxnSpPr>
          <p:spPr>
            <a:xfrm>
              <a:off x="0" y="6309320"/>
              <a:ext cx="914400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pic>
          <p:nvPicPr>
            <p:cNvPr id="165" name="Picture 164"/>
            <p:cNvPicPr>
              <a:picLocks noChangeAspect="1"/>
            </p:cNvPicPr>
            <p:nvPr/>
          </p:nvPicPr>
          <p:blipFill rotWithShape="1">
            <a:blip r:embed="rId4" cstate="print">
              <a:clrChange>
                <a:clrFrom>
                  <a:srgbClr val="FFFFFF"/>
                </a:clrFrom>
                <a:clrTo>
                  <a:srgbClr val="FFFFFF">
                    <a:alpha val="0"/>
                  </a:srgbClr>
                </a:clrTo>
              </a:clrChange>
              <a:duotone>
                <a:prstClr val="black"/>
                <a:schemeClr val="accent5">
                  <a:tint val="45000"/>
                  <a:satMod val="400000"/>
                </a:schemeClr>
              </a:duotone>
              <a:extLst>
                <a:ext uri="{BEBA8EAE-BF5A-486C-A8C5-ECC9F3942E4B}">
                  <a14:imgProps xmlns:a14="http://schemas.microsoft.com/office/drawing/2010/main">
                    <a14:imgLayer r:embed="rId5">
                      <a14:imgEffect>
                        <a14:sharpenSoften amount="50000"/>
                      </a14:imgEffect>
                      <a14:imgEffect>
                        <a14:saturation sat="400000"/>
                      </a14:imgEffect>
                      <a14:imgEffect>
                        <a14:brightnessContrast contrast="99000"/>
                      </a14:imgEffect>
                    </a14:imgLayer>
                  </a14:imgProps>
                </a:ext>
                <a:ext uri="{28A0092B-C50C-407E-A947-70E740481C1C}">
                  <a14:useLocalDpi xmlns:a14="http://schemas.microsoft.com/office/drawing/2010/main" val="0"/>
                </a:ext>
              </a:extLst>
            </a:blip>
            <a:srcRect l="10100" t="17450" r="11151" b="21651"/>
            <a:stretch/>
          </p:blipFill>
          <p:spPr>
            <a:xfrm rot="5400000">
              <a:off x="674172" y="6404215"/>
              <a:ext cx="490920" cy="397403"/>
            </a:xfrm>
            <a:prstGeom prst="rect">
              <a:avLst/>
            </a:prstGeom>
          </p:spPr>
        </p:pic>
      </p:grpSp>
      <p:sp>
        <p:nvSpPr>
          <p:cNvPr id="167" name="Rectangle 166"/>
          <p:cNvSpPr/>
          <p:nvPr/>
        </p:nvSpPr>
        <p:spPr>
          <a:xfrm>
            <a:off x="720931" y="6364586"/>
            <a:ext cx="8257702"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bg-BG" sz="1050" b="1" i="0" u="none" strike="noStrike" kern="1200" cap="none" spc="0" normalizeH="0" baseline="0" noProof="0" dirty="0">
                <a:ln>
                  <a:noFill/>
                </a:ln>
                <a:solidFill>
                  <a:srgbClr val="3D372E">
                    <a:lumMod val="50000"/>
                  </a:srgbClr>
                </a:solidFill>
                <a:effectLst/>
                <a:uLnTx/>
                <a:uFillTx/>
                <a:latin typeface="Arial" panose="020B0604020202020204" pitchFamily="34" charset="0"/>
                <a:ea typeface="+mn-ea"/>
                <a:cs typeface="Arial" panose="020B0604020202020204" pitchFamily="34" charset="0"/>
              </a:rPr>
              <a:t>За допълнителна информация по отношение на актуалната степен на изпълнение на програмата може да посетете страницата на https://www.eufunds.bg/</a:t>
            </a:r>
          </a:p>
        </p:txBody>
      </p:sp>
      <p:sp>
        <p:nvSpPr>
          <p:cNvPr id="46" name="TextBox 45"/>
          <p:cNvSpPr txBox="1"/>
          <p:nvPr/>
        </p:nvSpPr>
        <p:spPr>
          <a:xfrm>
            <a:off x="2674536" y="3871881"/>
            <a:ext cx="2375816" cy="307777"/>
          </a:xfrm>
          <a:prstGeom prst="rect">
            <a:avLst/>
          </a:prstGeom>
          <a:noFill/>
        </p:spPr>
        <p:txBody>
          <a:bodyPr wrap="square" rtlCol="0">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en-US" altLang="ko-KR"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맑은 고딕" panose="020B0503020000020004" pitchFamily="34" charset="-127"/>
              <a:cs typeface="Arial" panose="020B0604020202020204" pitchFamily="34" charset="0"/>
            </a:endParaRPr>
          </a:p>
        </p:txBody>
      </p:sp>
      <p:pic>
        <p:nvPicPr>
          <p:cNvPr id="1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1188" y="33114"/>
            <a:ext cx="1444625" cy="1000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4" name="Chart 13"/>
          <p:cNvGraphicFramePr>
            <a:graphicFrameLocks/>
          </p:cNvGraphicFramePr>
          <p:nvPr>
            <p:extLst>
              <p:ext uri="{D42A27DB-BD31-4B8C-83A1-F6EECF244321}">
                <p14:modId xmlns:p14="http://schemas.microsoft.com/office/powerpoint/2010/main" val="2908509807"/>
              </p:ext>
            </p:extLst>
          </p:nvPr>
        </p:nvGraphicFramePr>
        <p:xfrm>
          <a:off x="0" y="1050123"/>
          <a:ext cx="9135813" cy="5187189"/>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331194828"/>
      </p:ext>
    </p:extLst>
  </p:cSld>
  <p:clrMapOvr>
    <a:masterClrMapping/>
  </p:clrMapOvr>
  <p:transition spd="slow">
    <p:randomBar dir="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126903" cy="1124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91188" y="33114"/>
            <a:ext cx="1444625" cy="1091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664497" y="68740"/>
            <a:ext cx="7388447" cy="687610"/>
          </a:xfrm>
        </p:spPr>
        <p:txBody>
          <a:bodyPr>
            <a:normAutofit/>
          </a:bodyPr>
          <a:lstStyle/>
          <a:p>
            <a:pPr algn="ctr"/>
            <a:r>
              <a:rPr lang="bg-BG" sz="2200" b="1" dirty="0" smtClean="0">
                <a:solidFill>
                  <a:srgbClr val="002060"/>
                </a:solidFill>
                <a:latin typeface="Arial" panose="020B0604020202020204" pitchFamily="34" charset="0"/>
                <a:cs typeface="Arial" panose="020B0604020202020204" pitchFamily="34" charset="0"/>
              </a:rPr>
              <a:t>РАМКА ЗА ИЗПЪЛНЕНИЕ НА ОПРР 2014-2020</a:t>
            </a:r>
            <a:endParaRPr lang="bg-BG" sz="2200" b="1" dirty="0">
              <a:solidFill>
                <a:srgbClr val="002060"/>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48247516"/>
              </p:ext>
            </p:extLst>
          </p:nvPr>
        </p:nvGraphicFramePr>
        <p:xfrm>
          <a:off x="0" y="1124744"/>
          <a:ext cx="9135813" cy="5341238"/>
        </p:xfrm>
        <a:graphic>
          <a:graphicData uri="http://schemas.openxmlformats.org/drawingml/2006/table">
            <a:tbl>
              <a:tblPr/>
              <a:tblGrid>
                <a:gridCol w="251520">
                  <a:extLst>
                    <a:ext uri="{9D8B030D-6E8A-4147-A177-3AD203B41FA5}">
                      <a16:colId xmlns:a16="http://schemas.microsoft.com/office/drawing/2014/main" val="3138441009"/>
                    </a:ext>
                  </a:extLst>
                </a:gridCol>
                <a:gridCol w="3802468">
                  <a:extLst>
                    <a:ext uri="{9D8B030D-6E8A-4147-A177-3AD203B41FA5}">
                      <a16:colId xmlns:a16="http://schemas.microsoft.com/office/drawing/2014/main" val="2666659446"/>
                    </a:ext>
                  </a:extLst>
                </a:gridCol>
                <a:gridCol w="994375">
                  <a:extLst>
                    <a:ext uri="{9D8B030D-6E8A-4147-A177-3AD203B41FA5}">
                      <a16:colId xmlns:a16="http://schemas.microsoft.com/office/drawing/2014/main" val="265391635"/>
                    </a:ext>
                  </a:extLst>
                </a:gridCol>
                <a:gridCol w="996764">
                  <a:extLst>
                    <a:ext uri="{9D8B030D-6E8A-4147-A177-3AD203B41FA5}">
                      <a16:colId xmlns:a16="http://schemas.microsoft.com/office/drawing/2014/main" val="1869596870"/>
                    </a:ext>
                  </a:extLst>
                </a:gridCol>
                <a:gridCol w="1089987">
                  <a:extLst>
                    <a:ext uri="{9D8B030D-6E8A-4147-A177-3AD203B41FA5}">
                      <a16:colId xmlns:a16="http://schemas.microsoft.com/office/drawing/2014/main" val="1707792104"/>
                    </a:ext>
                  </a:extLst>
                </a:gridCol>
                <a:gridCol w="1089987">
                  <a:extLst>
                    <a:ext uri="{9D8B030D-6E8A-4147-A177-3AD203B41FA5}">
                      <a16:colId xmlns:a16="http://schemas.microsoft.com/office/drawing/2014/main" val="2807446276"/>
                    </a:ext>
                  </a:extLst>
                </a:gridCol>
                <a:gridCol w="910712">
                  <a:extLst>
                    <a:ext uri="{9D8B030D-6E8A-4147-A177-3AD203B41FA5}">
                      <a16:colId xmlns:a16="http://schemas.microsoft.com/office/drawing/2014/main" val="2616037161"/>
                    </a:ext>
                  </a:extLst>
                </a:gridCol>
              </a:tblGrid>
              <a:tr h="307202">
                <a:tc>
                  <a:txBody>
                    <a:bodyPr/>
                    <a:lstStyle/>
                    <a:p>
                      <a:pPr algn="ctr" rtl="0" fontAlgn="ctr"/>
                      <a:r>
                        <a:rPr lang="bg-BG" sz="800" b="1" i="0" u="none" strike="noStrike">
                          <a:solidFill>
                            <a:srgbClr val="000000"/>
                          </a:solidFill>
                          <a:effectLst/>
                          <a:latin typeface="Calibri" panose="020F0502020204030204" pitchFamily="34" charset="0"/>
                        </a:rPr>
                        <a:t>ПО</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000000"/>
                          </a:solidFill>
                          <a:effectLst/>
                          <a:latin typeface="Calibri" panose="020F0502020204030204" pitchFamily="34" charset="0"/>
                        </a:rPr>
                        <a:t>Индикатори</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Целева стойност по сключени ДБФП</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000000"/>
                          </a:solidFill>
                          <a:effectLst/>
                          <a:latin typeface="Calibri" panose="020F0502020204030204" pitchFamily="34" charset="0"/>
                        </a:rPr>
                        <a:t>Постигната стойност</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ctr" rtl="0" fontAlgn="ctr"/>
                      <a:r>
                        <a:rPr lang="bg-BG" sz="800" b="1" i="0" u="none" strike="noStrike">
                          <a:solidFill>
                            <a:srgbClr val="FF0000"/>
                          </a:solidFill>
                          <a:effectLst/>
                          <a:latin typeface="Calibri" panose="020F0502020204030204" pitchFamily="34" charset="0"/>
                        </a:rPr>
                        <a:t>Крайна цел 2023 г.</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 на постигане спрямо целева стойност по ДБФП</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ru-RU" sz="800" b="1" i="0" u="none" strike="noStrike">
                          <a:solidFill>
                            <a:srgbClr val="000000"/>
                          </a:solidFill>
                          <a:effectLst/>
                          <a:latin typeface="Calibri" panose="020F0502020204030204" pitchFamily="34" charset="0"/>
                        </a:rPr>
                        <a:t>% на постигане спрямо постигната стойност</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792056"/>
                  </a:ext>
                </a:extLst>
              </a:tr>
              <a:tr h="307202">
                <a:tc rowSpan="7">
                  <a:txBody>
                    <a:bodyPr/>
                    <a:lstStyle/>
                    <a:p>
                      <a:pPr algn="ctr" rtl="0" fontAlgn="ctr"/>
                      <a:r>
                        <a:rPr lang="bg-BG" sz="800" b="0" i="0" u="none" strike="noStrike">
                          <a:solidFill>
                            <a:srgbClr val="000000"/>
                          </a:solidFill>
                          <a:effectLst/>
                          <a:latin typeface="Calibri" panose="020F0502020204030204" pitchFamily="34" charset="0"/>
                        </a:rPr>
                        <a:t>1</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dirty="0">
                          <a:solidFill>
                            <a:srgbClr val="000000"/>
                          </a:solidFill>
                          <a:effectLst/>
                          <a:latin typeface="Calibri" panose="020F0502020204030204" pitchFamily="34" charset="0"/>
                        </a:rPr>
                        <a:t>Понижаване на годишното потребление на първична енергия от обществените сгради (kWh/година)</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27 181 834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19 606 293,92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17 636 242,00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154,10%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111,20%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452246627"/>
                  </a:ext>
                </a:extLst>
              </a:tr>
              <a:tr h="350865">
                <a:tc vMerge="1">
                  <a:txBody>
                    <a:bodyPr/>
                    <a:lstStyle/>
                    <a:p>
                      <a:endParaRPr lang="bg-BG"/>
                    </a:p>
                  </a:txBody>
                  <a:tcPr/>
                </a:tc>
                <a:tc>
                  <a:txBody>
                    <a:bodyPr/>
                    <a:lstStyle/>
                    <a:p>
                      <a:pPr algn="just" rtl="0" fontAlgn="t"/>
                      <a:r>
                        <a:rPr lang="ru-RU" sz="800" b="0" i="0" u="none" strike="noStrike">
                          <a:solidFill>
                            <a:srgbClr val="000000"/>
                          </a:solidFill>
                          <a:effectLst/>
                          <a:latin typeface="Calibri" panose="020F0502020204030204" pitchFamily="34" charset="0"/>
                        </a:rPr>
                        <a:t>Капацитет на подпомогнатата инфраструктура, предназначена за грижи за децата или образование (лица) </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121 471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100 908,00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118 794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102,30%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84,90%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81969035"/>
                  </a:ext>
                </a:extLst>
              </a:tr>
              <a:tr h="233910">
                <a:tc vMerge="1">
                  <a:txBody>
                    <a:bodyPr/>
                    <a:lstStyle/>
                    <a:p>
                      <a:endParaRPr lang="bg-BG"/>
                    </a:p>
                  </a:txBody>
                  <a:tcPr/>
                </a:tc>
                <a:tc>
                  <a:txBody>
                    <a:bodyPr/>
                    <a:lstStyle/>
                    <a:p>
                      <a:pPr algn="just" rtl="0" fontAlgn="t"/>
                      <a:r>
                        <a:rPr lang="ru-RU" sz="800" b="0" i="0" u="none" strike="noStrike">
                          <a:solidFill>
                            <a:srgbClr val="000000"/>
                          </a:solidFill>
                          <a:effectLst/>
                          <a:latin typeface="Calibri" panose="020F0502020204030204" pitchFamily="34" charset="0"/>
                        </a:rPr>
                        <a:t>Незастроени площи, създадени или рехабилитирани в градските райони (кв. м)</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5 259 863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3 556 499,97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4 045 455,00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130,00%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87,90%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22484811"/>
                  </a:ext>
                </a:extLst>
              </a:tr>
              <a:tr h="233910">
                <a:tc vMerge="1">
                  <a:txBody>
                    <a:bodyPr/>
                    <a:lstStyle/>
                    <a:p>
                      <a:endParaRPr lang="bg-BG"/>
                    </a:p>
                  </a:txBody>
                  <a:tcPr/>
                </a:tc>
                <a:tc>
                  <a:txBody>
                    <a:bodyPr/>
                    <a:lstStyle/>
                    <a:p>
                      <a:pPr algn="just" rtl="0" fontAlgn="t"/>
                      <a:r>
                        <a:rPr lang="ru-RU" sz="800" b="0" i="0" u="none" strike="noStrike">
                          <a:solidFill>
                            <a:srgbClr val="000000"/>
                          </a:solidFill>
                          <a:effectLst/>
                          <a:latin typeface="Calibri" panose="020F0502020204030204" pitchFamily="34" charset="0"/>
                        </a:rPr>
                        <a:t>Обществени или търговски сгради, построени или обновени в градските райони (кв. м)</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148 693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26 948,66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94 911,00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156,70%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28,40%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883711825"/>
                  </a:ext>
                </a:extLst>
              </a:tr>
              <a:tr h="155940">
                <a:tc vMerge="1">
                  <a:txBody>
                    <a:bodyPr/>
                    <a:lstStyle/>
                    <a:p>
                      <a:endParaRPr lang="bg-BG"/>
                    </a:p>
                  </a:txBody>
                  <a:tcPr/>
                </a:tc>
                <a:tc>
                  <a:txBody>
                    <a:bodyPr/>
                    <a:lstStyle/>
                    <a:p>
                      <a:pPr algn="just" rtl="0" fontAlgn="t"/>
                      <a:r>
                        <a:rPr lang="ru-RU" sz="800" b="0" i="0" u="none" strike="noStrike">
                          <a:solidFill>
                            <a:srgbClr val="000000"/>
                          </a:solidFill>
                          <a:effectLst/>
                          <a:latin typeface="Calibri" panose="020F0502020204030204" pitchFamily="34" charset="0"/>
                        </a:rPr>
                        <a:t>Рехабилитирани жилища в градските райони</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1 095</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329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632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173,30%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52,10%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84309585"/>
                  </a:ext>
                </a:extLst>
              </a:tr>
              <a:tr h="233910">
                <a:tc vMerge="1">
                  <a:txBody>
                    <a:bodyPr/>
                    <a:lstStyle/>
                    <a:p>
                      <a:endParaRPr lang="bg-BG"/>
                    </a:p>
                  </a:txBody>
                  <a:tcPr/>
                </a:tc>
                <a:tc>
                  <a:txBody>
                    <a:bodyPr/>
                    <a:lstStyle/>
                    <a:p>
                      <a:pPr algn="just" rtl="0" fontAlgn="t"/>
                      <a:r>
                        <a:rPr lang="ru-RU" sz="800" b="0" i="0" u="none" strike="noStrike">
                          <a:solidFill>
                            <a:srgbClr val="000000"/>
                          </a:solidFill>
                          <a:effectLst/>
                          <a:latin typeface="Calibri" panose="020F0502020204030204" pitchFamily="34" charset="0"/>
                        </a:rPr>
                        <a:t>Население, ползващо подобрени социални услуги (лица)</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60 367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12 117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13 843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436,10%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87,50%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52117665"/>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dirty="0">
                          <a:solidFill>
                            <a:srgbClr val="000000"/>
                          </a:solidFill>
                          <a:effectLst/>
                          <a:latin typeface="Calibri" panose="020F0502020204030204" pitchFamily="34" charset="0"/>
                        </a:rPr>
                        <a:t>783 052 407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485 940 441,68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FF0000"/>
                          </a:solidFill>
                          <a:effectLst/>
                          <a:latin typeface="Calibri" panose="020F0502020204030204" pitchFamily="34" charset="0"/>
                        </a:rPr>
                        <a:t>788 249 821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99,3%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61,6%</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02600559"/>
                  </a:ext>
                </a:extLst>
              </a:tr>
              <a:tr h="307202">
                <a:tc rowSpan="2">
                  <a:txBody>
                    <a:bodyPr/>
                    <a:lstStyle/>
                    <a:p>
                      <a:pPr algn="ctr" rtl="0" fontAlgn="ctr"/>
                      <a:r>
                        <a:rPr lang="bg-BG" sz="800" b="0" i="0" u="none" strike="noStrike">
                          <a:solidFill>
                            <a:srgbClr val="000000"/>
                          </a:solidFill>
                          <a:effectLst/>
                          <a:latin typeface="Calibri" panose="020F0502020204030204" pitchFamily="34" charset="0"/>
                        </a:rPr>
                        <a:t>2</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a:solidFill>
                            <a:srgbClr val="000000"/>
                          </a:solidFill>
                          <a:effectLst/>
                          <a:latin typeface="Calibri" panose="020F0502020204030204" pitchFamily="34" charset="0"/>
                        </a:rPr>
                        <a:t>Понижаване на годишното потребление на първична енергия от обществените сгради (kWh/година)</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65 578 304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64 037 040,10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64 285 438,00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102,00%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99,60%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300860026"/>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104 260 295</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84 196 714,72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110 817 606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94,1%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76,0%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56298388"/>
                  </a:ext>
                </a:extLst>
              </a:tr>
              <a:tr h="350865">
                <a:tc rowSpan="2">
                  <a:txBody>
                    <a:bodyPr/>
                    <a:lstStyle/>
                    <a:p>
                      <a:pPr algn="ctr" rtl="0" fontAlgn="ctr"/>
                      <a:r>
                        <a:rPr lang="bg-BG" sz="800" b="0" i="0" u="none" strike="noStrike">
                          <a:solidFill>
                            <a:srgbClr val="000000"/>
                          </a:solidFill>
                          <a:effectLst/>
                          <a:latin typeface="Calibri" panose="020F0502020204030204" pitchFamily="34" charset="0"/>
                        </a:rPr>
                        <a:t>3</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a:solidFill>
                            <a:srgbClr val="000000"/>
                          </a:solidFill>
                          <a:effectLst/>
                          <a:latin typeface="Calibri" panose="020F0502020204030204" pitchFamily="34" charset="0"/>
                        </a:rPr>
                        <a:t>Капацитет на подпомогнатата инфраструктура, предназначена за грижи за децата или образование (лица) </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137 349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80 767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132 986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103,30%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60,70%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55654498"/>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dirty="0">
                          <a:solidFill>
                            <a:srgbClr val="000000"/>
                          </a:solidFill>
                          <a:effectLst/>
                          <a:latin typeface="Calibri" panose="020F0502020204030204" pitchFamily="34" charset="0"/>
                        </a:rPr>
                        <a:t>112 451 249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48 200 600,24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dirty="0">
                          <a:solidFill>
                            <a:srgbClr val="FF0000"/>
                          </a:solidFill>
                          <a:effectLst/>
                          <a:latin typeface="Calibri" panose="020F0502020204030204" pitchFamily="34" charset="0"/>
                        </a:rPr>
                        <a:t>117 429 784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95,8%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41,0%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3867468"/>
                  </a:ext>
                </a:extLst>
              </a:tr>
              <a:tr h="350865">
                <a:tc rowSpan="3">
                  <a:txBody>
                    <a:bodyPr/>
                    <a:lstStyle/>
                    <a:p>
                      <a:pPr algn="ctr" rtl="0" fontAlgn="ctr"/>
                      <a:r>
                        <a:rPr lang="bg-BG" sz="800" b="0" i="0" u="none" strike="noStrike">
                          <a:solidFill>
                            <a:srgbClr val="000000"/>
                          </a:solidFill>
                          <a:effectLst/>
                          <a:latin typeface="Calibri" panose="020F0502020204030204" pitchFamily="34" charset="0"/>
                        </a:rPr>
                        <a:t>4</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a:solidFill>
                            <a:srgbClr val="000000"/>
                          </a:solidFill>
                          <a:effectLst/>
                          <a:latin typeface="Calibri" panose="020F0502020204030204" pitchFamily="34" charset="0"/>
                        </a:rPr>
                        <a:t>Одобряване на голям проект със започване на строителните работи и доставките за някои от инвестициите</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dirty="0">
                          <a:solidFill>
                            <a:srgbClr val="000000"/>
                          </a:solidFill>
                          <a:effectLst/>
                          <a:latin typeface="Calibri" panose="020F0502020204030204" pitchFamily="34" charset="0"/>
                        </a:rPr>
                        <a:t>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100,00%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4096254887"/>
                  </a:ext>
                </a:extLst>
              </a:tr>
              <a:tr h="233910">
                <a:tc vMerge="1">
                  <a:txBody>
                    <a:bodyPr/>
                    <a:lstStyle/>
                    <a:p>
                      <a:endParaRPr lang="bg-BG"/>
                    </a:p>
                  </a:txBody>
                  <a:tcPr/>
                </a:tc>
                <a:tc>
                  <a:txBody>
                    <a:bodyPr/>
                    <a:lstStyle/>
                    <a:p>
                      <a:pPr algn="just" rtl="0" fontAlgn="t"/>
                      <a:r>
                        <a:rPr lang="ru-RU" sz="800" b="0" i="0" u="none" strike="noStrike">
                          <a:solidFill>
                            <a:srgbClr val="000000"/>
                          </a:solidFill>
                          <a:effectLst/>
                          <a:latin typeface="Calibri" panose="020F0502020204030204" pitchFamily="34" charset="0"/>
                        </a:rPr>
                        <a:t>Закупени съвременни санитарни превозни средства (линейки)</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400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279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400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69,80%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891622799"/>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114 499 427</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36 667 246,02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FF0000"/>
                          </a:solidFill>
                          <a:effectLst/>
                          <a:latin typeface="Calibri" panose="020F0502020204030204" pitchFamily="34" charset="0"/>
                        </a:rPr>
                        <a:t>114 499 431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100,0%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32,0%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32170375"/>
                  </a:ext>
                </a:extLst>
              </a:tr>
              <a:tr h="307202">
                <a:tc rowSpan="2">
                  <a:txBody>
                    <a:bodyPr/>
                    <a:lstStyle/>
                    <a:p>
                      <a:pPr algn="ctr" rtl="0" fontAlgn="ctr"/>
                      <a:r>
                        <a:rPr lang="bg-BG" sz="800" b="0" i="0" u="none" strike="noStrike">
                          <a:solidFill>
                            <a:srgbClr val="000000"/>
                          </a:solidFill>
                          <a:effectLst/>
                          <a:latin typeface="Calibri" panose="020F0502020204030204" pitchFamily="34" charset="0"/>
                        </a:rPr>
                        <a:t>5</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a:solidFill>
                            <a:srgbClr val="000000"/>
                          </a:solidFill>
                          <a:effectLst/>
                          <a:latin typeface="Calibri" panose="020F0502020204030204" pitchFamily="34" charset="0"/>
                        </a:rPr>
                        <a:t>Брой подкрепени обекти на социалната инфраструктура в процес на деинституционализация</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218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142,00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214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101,90%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66,40%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05248090"/>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40 231 506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19 928 915,64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42 986 853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93,6%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46,4%</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181350370"/>
                  </a:ext>
                </a:extLst>
              </a:tr>
              <a:tr h="506805">
                <a:tc rowSpan="2">
                  <a:txBody>
                    <a:bodyPr/>
                    <a:lstStyle/>
                    <a:p>
                      <a:pPr algn="ctr" rtl="0" fontAlgn="ctr"/>
                      <a:r>
                        <a:rPr lang="bg-BG" sz="800" b="0" i="0" u="none" strike="noStrike">
                          <a:solidFill>
                            <a:srgbClr val="000000"/>
                          </a:solidFill>
                          <a:effectLst/>
                          <a:latin typeface="Calibri" panose="020F0502020204030204" pitchFamily="34" charset="0"/>
                        </a:rPr>
                        <a:t>6</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a:solidFill>
                            <a:srgbClr val="000000"/>
                          </a:solidFill>
                          <a:effectLst/>
                          <a:latin typeface="Calibri" panose="020F0502020204030204" pitchFamily="34" charset="0"/>
                        </a:rPr>
                        <a:t>Създаване на финансов инструмент за развитие на туризма. Разработен механизъм за съчетаване на подкрепата чрез ФИ и безвъзмездни средства. Започнали строителни работи за някои от инвестициите</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100%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100,00%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973010687"/>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100 470 841</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25 189 356,96</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FF0000"/>
                          </a:solidFill>
                          <a:effectLst/>
                          <a:latin typeface="Calibri" panose="020F0502020204030204" pitchFamily="34" charset="0"/>
                        </a:rPr>
                        <a:t>100 755 882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100%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25,0%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548905398"/>
                  </a:ext>
                </a:extLst>
              </a:tr>
              <a:tr h="233910">
                <a:tc rowSpan="2">
                  <a:txBody>
                    <a:bodyPr/>
                    <a:lstStyle/>
                    <a:p>
                      <a:pPr algn="ctr" rtl="0" fontAlgn="ctr"/>
                      <a:r>
                        <a:rPr lang="bg-BG" sz="800" b="0" i="0" u="none" strike="noStrike">
                          <a:solidFill>
                            <a:srgbClr val="000000"/>
                          </a:solidFill>
                          <a:effectLst/>
                          <a:latin typeface="Calibri" panose="020F0502020204030204" pitchFamily="34" charset="0"/>
                        </a:rPr>
                        <a:t>7</a:t>
                      </a:r>
                    </a:p>
                  </a:txBody>
                  <a:tcPr marL="6450" marR="6450" marT="64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0" fontAlgn="t"/>
                      <a:r>
                        <a:rPr lang="ru-RU" sz="800" b="0" i="0" u="none" strike="noStrike">
                          <a:solidFill>
                            <a:srgbClr val="000000"/>
                          </a:solidFill>
                          <a:effectLst/>
                          <a:latin typeface="Calibri" panose="020F0502020204030204" pitchFamily="34" charset="0"/>
                        </a:rPr>
                        <a:t>Обща дължина на реконструирани или модернизирани пътища (километри)</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630,9</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445,04</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1" i="0" u="none" strike="noStrike">
                          <a:solidFill>
                            <a:srgbClr val="FF0000"/>
                          </a:solidFill>
                          <a:effectLst/>
                          <a:latin typeface="Calibri" panose="020F0502020204030204" pitchFamily="34" charset="0"/>
                        </a:rPr>
                        <a:t>642</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bg-BG" sz="800" b="0" i="0" u="none" strike="noStrike">
                          <a:solidFill>
                            <a:srgbClr val="000000"/>
                          </a:solidFill>
                          <a:effectLst/>
                          <a:latin typeface="Calibri" panose="020F0502020204030204" pitchFamily="34" charset="0"/>
                        </a:rPr>
                        <a:t>98,30%</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a:solidFill>
                            <a:srgbClr val="000000"/>
                          </a:solidFill>
                          <a:effectLst/>
                          <a:latin typeface="Calibri" panose="020F0502020204030204" pitchFamily="34" charset="0"/>
                        </a:rPr>
                        <a:t>69,30%</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62764793"/>
                  </a:ext>
                </a:extLst>
              </a:tr>
              <a:tr h="163736">
                <a:tc vMerge="1">
                  <a:txBody>
                    <a:bodyPr/>
                    <a:lstStyle/>
                    <a:p>
                      <a:endParaRPr lang="bg-BG"/>
                    </a:p>
                  </a:txBody>
                  <a:tcPr/>
                </a:tc>
                <a:tc>
                  <a:txBody>
                    <a:bodyPr/>
                    <a:lstStyle/>
                    <a:p>
                      <a:pPr algn="just" rtl="0" fontAlgn="t"/>
                      <a:r>
                        <a:rPr lang="bg-BG" sz="800" b="1" i="0" u="none" strike="noStrike">
                          <a:solidFill>
                            <a:srgbClr val="000000"/>
                          </a:solidFill>
                          <a:effectLst/>
                          <a:latin typeface="Calibri" panose="020F0502020204030204" pitchFamily="34" charset="0"/>
                        </a:rPr>
                        <a:t>Сертифицирани средства (евро)</a:t>
                      </a:r>
                    </a:p>
                  </a:txBody>
                  <a:tcPr marL="6450" marR="6450" marT="64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208 076 233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000000"/>
                          </a:solidFill>
                          <a:effectLst/>
                          <a:latin typeface="Calibri" panose="020F0502020204030204" pitchFamily="34" charset="0"/>
                        </a:rPr>
                        <a:t>180 213 000,03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1" i="0" u="none" strike="noStrike">
                          <a:solidFill>
                            <a:srgbClr val="FF0000"/>
                          </a:solidFill>
                          <a:effectLst/>
                          <a:latin typeface="Calibri" panose="020F0502020204030204" pitchFamily="34" charset="0"/>
                        </a:rPr>
                        <a:t>216 048 618</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bg-BG" sz="800" b="0" i="0" u="none" strike="noStrike">
                          <a:solidFill>
                            <a:srgbClr val="000000"/>
                          </a:solidFill>
                          <a:effectLst/>
                          <a:latin typeface="Calibri" panose="020F0502020204030204" pitchFamily="34" charset="0"/>
                        </a:rPr>
                        <a:t>96,3%</a:t>
                      </a:r>
                    </a:p>
                  </a:txBody>
                  <a:tcPr marL="6450" marR="6450" marT="64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bg-BG" sz="800" b="0" i="0" u="none" strike="noStrike" dirty="0">
                          <a:solidFill>
                            <a:srgbClr val="000000"/>
                          </a:solidFill>
                          <a:effectLst/>
                          <a:latin typeface="Calibri" panose="020F0502020204030204" pitchFamily="34" charset="0"/>
                        </a:rPr>
                        <a:t>83,4%</a:t>
                      </a:r>
                    </a:p>
                  </a:txBody>
                  <a:tcPr marL="6450" marR="6450" marT="64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317153663"/>
                  </a:ext>
                </a:extLst>
              </a:tr>
            </a:tbl>
          </a:graphicData>
        </a:graphic>
      </p:graphicFrame>
    </p:spTree>
    <p:extLst>
      <p:ext uri="{BB962C8B-B14F-4D97-AF65-F5344CB8AC3E}">
        <p14:creationId xmlns:p14="http://schemas.microsoft.com/office/powerpoint/2010/main" val="1347921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2.xml><?xml version="1.0" encoding="utf-8"?>
<a:theme xmlns:a="http://schemas.openxmlformats.org/drawingml/2006/main" name="1_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3.potx" id="{55B65C5C-2110-41C9-9432-67D739EC5CFC}" vid="{FDE12540-4521-4F30-863D-D54DD2EE1C3B}"/>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3936</TotalTime>
  <Words>6837</Words>
  <Application>Microsoft Office PowerPoint</Application>
  <PresentationFormat>On-screen Show (4:3)</PresentationFormat>
  <Paragraphs>554</Paragraphs>
  <Slides>27</Slides>
  <Notes>27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맑은 고딕</vt:lpstr>
      <vt:lpstr>Arial</vt:lpstr>
      <vt:lpstr>Calibri</vt:lpstr>
      <vt:lpstr>Century Schoolbook</vt:lpstr>
      <vt:lpstr>Times New Roman</vt:lpstr>
      <vt:lpstr>Wingdings</vt:lpstr>
      <vt:lpstr>CITY SKETCH 16X9</vt:lpstr>
      <vt:lpstr>1_CITY SKETCH 16X9</vt:lpstr>
      <vt:lpstr>ОПЕРАТИВНА ПРОГРАМА  „РЕГИОНИ В РАСТЕЖ“ 2014 - 2020</vt:lpstr>
      <vt:lpstr> Обща информация за ОПРР 2014-2020 </vt:lpstr>
      <vt:lpstr>Сключени договори по приоритетни оси на ОПРР 2014 – 2020 </vt:lpstr>
      <vt:lpstr>ПО 9 „Подкрепа за здравната система за справяне с кризи“</vt:lpstr>
      <vt:lpstr>СЪОБЩЕНИЕ ДО КН на ОПРР 2014 – 2020 от 13.01.2022 г.</vt:lpstr>
      <vt:lpstr> НЕРЕДНОСТИ И ФИНАНСОВИ КОРЕКЦИИ</vt:lpstr>
      <vt:lpstr>ИЗПЪЛНЕНИЕ НА ОПРР 2014-2020</vt:lpstr>
      <vt:lpstr>ИЗПЪЛНЕНИЕ НА ОПРР 2014-2020 ПО ПРИОРИТЕТНИ ОСИ</vt:lpstr>
      <vt:lpstr>РАМКА ЗА ИЗПЪЛНЕНИЕ НА ОПРР 2014-2020</vt:lpstr>
      <vt:lpstr>НАПРЕДЪК В ИЗПЪЛНЕНИЕТО НА ИНДИКАТОРИТЕ ПО 1 „Устойчиво и интегрирано градско развитие“ Енергийна ефективност и образователна инфраструктура</vt:lpstr>
      <vt:lpstr>НАПРЕДЪК В ИЗПЪЛНЕНИЕТО НА ИНДИКАТОРИТЕ ПО 1 „Устойчиво и интегрирано градско развитие“ градска среда</vt:lpstr>
      <vt:lpstr>НАПРЕДЪК В ИЗПЪЛНЕНИЕТО НА ИНДИКАТОРИТЕ ПО 1 „Устойчиво и интегрирано градско развитие“ социална инфраструктура</vt:lpstr>
      <vt:lpstr>НАПРЕДЪК В ИЗПЪЛНЕНИЕТО НА ИНДИКАТОРИТЕ ПО 2 „Подкрепа за енергийна ефективност в опорни центрове в периферните райони“</vt:lpstr>
      <vt:lpstr>НАПРЕДЪК В ИЗПЪЛНЕНИЕТО НА ИНДИКАТОРИТЕ </vt:lpstr>
      <vt:lpstr>НАПРЕДЪК В ИЗПЪЛНЕНИЕТО НА ИНДИКАТОРИТЕ ПО 5 „Регионална социална инфраструктура“</vt:lpstr>
      <vt:lpstr>НАПРЕДЪК В ИЗПЪЛНЕНИЕТО НА ИНДИКАТОРИТЕ ПО 6 „Регионална туристическа инфраструктура“</vt:lpstr>
      <vt:lpstr>НАПРЕДЪК В ИЗПЪЛНЕНИЕТО НА ИНДИКАТОРИТЕ ПО 7 „Регионална пътна инфраструктура“</vt:lpstr>
      <vt:lpstr>ИЗПЪЛНЕНИЕ НА ГОЛЕМИ ПРОЕКТИ ПО ОПРР 2014-2020 Проект „Интегриран столичен градски транспорт – фаза ІІ“ - бенефициент Столична община</vt:lpstr>
      <vt:lpstr>ИЗПЪЛНЕНИЕ НА ГОЛЕМИ ПРОЕКТИ ПО ОПРР 2014-2020 Проект № BG16RFOP001-4.001-0001 „Подкрепа за развитие на системата за спешна медицинска помощ” – бенефициент Минстерство на здравеопазването</vt:lpstr>
      <vt:lpstr>НАПРЕДЪК В ИЗПЪЛНЕНИЕТО НА ФИНАНСОВИТЕ ИНСТРУМЕНТИ ПО ФИНАНСОВИ ПОСРЕДНИЦИ</vt:lpstr>
      <vt:lpstr>НАПРЕДЪК В ИЗПЪЛНЕНИЕТО НА ФИНАНСОВИТЕ ИНСТРУМЕНТИ ПО ОПРР 2014-2020</vt:lpstr>
      <vt:lpstr>НАПРЕДЪК В ИЗПЪЛНЕНИЕТО НА ФИНАНСОВИТЕ ИНСТРУМЕНТИ ПО ПРИОРИТЕТНИ ОСИ</vt:lpstr>
      <vt:lpstr>НАПРЕДЪК В ИЗПЪЛНЕНИЕТО НА ФИНАНСОВИТЕ ИНСТРУМЕНТИ ПО ФИНАНСОВИ ПОСРЕДНИЦИ</vt:lpstr>
      <vt:lpstr>НАПРЕДЪК В ИЗПЪЛНЕНИЕТО НА ФИНАНСОВИТЕ ИНСТРУМЕНТИ ПО ФИНАНСОВИ ПОСРЕДНИЦИ</vt:lpstr>
      <vt:lpstr> Оценка на въздействието на ОПРР 2014-2020 </vt:lpstr>
      <vt:lpstr>Сайт на ПРР 2021-2027 г. </vt:lpstr>
      <vt:lpstr>Благодаря за вниманието!</vt:lpstr>
    </vt:vector>
  </TitlesOfParts>
  <Company>Ministry of Regional Development and Public 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MONIKA VALENTINOVA STOYANOVA</dc:creator>
  <cp:lastModifiedBy>DIMITRIIKA MARINOVA TANEVA</cp:lastModifiedBy>
  <cp:revision>290</cp:revision>
  <dcterms:created xsi:type="dcterms:W3CDTF">2021-03-29T08:42:53Z</dcterms:created>
  <dcterms:modified xsi:type="dcterms:W3CDTF">2022-03-22T10:03:30Z</dcterms:modified>
</cp:coreProperties>
</file>