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5" r:id="rId4"/>
  </p:sldMasterIdLst>
  <p:sldIdLst>
    <p:sldId id="343" r:id="rId5"/>
    <p:sldId id="257" r:id="rId6"/>
    <p:sldId id="350" r:id="rId7"/>
    <p:sldId id="284" r:id="rId8"/>
    <p:sldId id="283" r:id="rId9"/>
    <p:sldId id="341" r:id="rId10"/>
    <p:sldId id="268" r:id="rId11"/>
    <p:sldId id="259" r:id="rId12"/>
    <p:sldId id="34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9FF"/>
    <a:srgbClr val="EDEFF7"/>
    <a:srgbClr val="D0D1D9"/>
    <a:srgbClr val="1919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34" autoAdjust="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">
            <a:extLst>
              <a:ext uri="{FF2B5EF4-FFF2-40B4-BE49-F238E27FC236}">
                <a16:creationId xmlns:a16="http://schemas.microsoft.com/office/drawing/2014/main" id="{F9512BDE-EEA0-404B-8D45-8AA93D61DABC}"/>
              </a:ext>
            </a:extLst>
          </p:cNvPr>
          <p:cNvSpPr/>
          <p:nvPr userDrawn="1"/>
        </p:nvSpPr>
        <p:spPr>
          <a:xfrm flipH="1">
            <a:off x="-1" y="4450188"/>
            <a:ext cx="12192000" cy="240781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E1223535-0F2F-6340-80B9-0B5D9364A13F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cap="all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noProof="0" smtClean="0"/>
              <a:t>3/18/2022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23584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noProof="0" smtClean="0"/>
              <a:t>3/18/2022</a:t>
            </a:fld>
            <a:endParaRPr lang="en-US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">
            <a:extLst>
              <a:ext uri="{FF2B5EF4-FFF2-40B4-BE49-F238E27FC236}">
                <a16:creationId xmlns:a16="http://schemas.microsoft.com/office/drawing/2014/main" id="{AA314B25-B4AF-394E-BBDA-7E6BAD315F39}"/>
              </a:ext>
            </a:extLst>
          </p:cNvPr>
          <p:cNvSpPr/>
          <p:nvPr userDrawn="1"/>
        </p:nvSpPr>
        <p:spPr>
          <a:xfrm>
            <a:off x="3351057" y="0"/>
            <a:ext cx="8840943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737575EF-0D14-6140-A91B-260C9C9DFE41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82544261-8049-494B-A93D-BDFF1BB847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5000" y="3135207"/>
            <a:ext cx="4886854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cap="all" baseline="0"/>
            </a:lvl1pPr>
          </a:lstStyle>
          <a:p>
            <a:r>
              <a:rPr lang="en-US" noProof="0"/>
              <a:t>Title goes here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9214786D-83EE-814C-A5E4-D0EC7D29D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75829" y="633875"/>
            <a:ext cx="5981171" cy="5590250"/>
          </a:xfrm>
        </p:spPr>
        <p:txBody>
          <a:bodyPr anchor="ctr">
            <a:normAutofit/>
          </a:bodyPr>
          <a:lstStyle>
            <a:lvl1pPr marL="342900" indent="-342900"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1pPr>
            <a:lvl2pPr marL="544068" indent="-342900">
              <a:buClr>
                <a:schemeClr val="tx1"/>
              </a:buClr>
              <a:buFont typeface="+mj-lt"/>
              <a:buAutoNum type="arabicPeriod"/>
              <a:defRPr sz="1400">
                <a:solidFill>
                  <a:schemeClr val="tx1"/>
                </a:solidFill>
              </a:defRPr>
            </a:lvl2pPr>
            <a:lvl3pPr marL="612648" indent="-228600">
              <a:buClr>
                <a:schemeClr val="tx1"/>
              </a:buClr>
              <a:buFont typeface="+mj-lt"/>
              <a:buAutoNum type="arabicPeriod"/>
              <a:defRPr sz="1100">
                <a:solidFill>
                  <a:schemeClr val="tx1"/>
                </a:solidFill>
              </a:defRPr>
            </a:lvl3pPr>
            <a:lvl4pPr marL="795528" indent="-228600">
              <a:buClr>
                <a:schemeClr val="tx1"/>
              </a:buClr>
              <a:buFont typeface="+mj-lt"/>
              <a:buAutoNum type="arabicPeriod"/>
              <a:defRPr sz="1100">
                <a:solidFill>
                  <a:schemeClr val="tx1"/>
                </a:solidFill>
              </a:defRPr>
            </a:lvl4pPr>
            <a:lvl5pPr marL="978408" indent="-228600">
              <a:buClr>
                <a:schemeClr val="tx1"/>
              </a:buClr>
              <a:buFont typeface="+mj-lt"/>
              <a:buAutoNum type="arabicPeriod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079185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noProof="0" smtClean="0"/>
              <a:t>3/18/2022</a:t>
            </a:fld>
            <a:endParaRPr lang="en-US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">
            <a:extLst>
              <a:ext uri="{FF2B5EF4-FFF2-40B4-BE49-F238E27FC236}">
                <a16:creationId xmlns:a16="http://schemas.microsoft.com/office/drawing/2014/main" id="{2E148DD3-DD87-154B-80B4-2421965D3C83}"/>
              </a:ext>
            </a:extLst>
          </p:cNvPr>
          <p:cNvSpPr/>
          <p:nvPr userDrawn="1"/>
        </p:nvSpPr>
        <p:spPr>
          <a:xfrm>
            <a:off x="1" y="1714500"/>
            <a:ext cx="12192000" cy="3429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742E4732-0E8F-7B46-BD08-0F2EE0DA8786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E73F81A-7260-5C4F-A7FF-CA2CC731B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43870" y="942871"/>
            <a:ext cx="571181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4CD13CD4-3E4F-2E41-ACF4-2446257D2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43870" y="1973589"/>
            <a:ext cx="5711810" cy="3941540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1600">
                <a:solidFill>
                  <a:schemeClr val="tx1"/>
                </a:solidFill>
              </a:defRPr>
            </a:lvl1pPr>
            <a:lvl2pPr marL="384048" indent="-182880"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2pPr>
            <a:lvl3pPr marL="56692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4980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3268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D8E69886-8907-DB47-87C2-0621AF156D9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05170" y="621039"/>
            <a:ext cx="4589130" cy="5603086"/>
          </a:xfrm>
          <a:solidFill>
            <a:srgbClr val="EDEFF7"/>
          </a:solidFill>
        </p:spPr>
        <p:txBody>
          <a:bodyPr>
            <a:normAutofit/>
          </a:bodyPr>
          <a:lstStyle>
            <a:lvl1pPr>
              <a:buClr>
                <a:schemeClr val="tx1"/>
              </a:buClr>
              <a:defRPr sz="1600">
                <a:solidFill>
                  <a:schemeClr val="tx1"/>
                </a:solidFill>
              </a:defRPr>
            </a:lvl1pPr>
            <a:lvl2pPr marL="384048" indent="-182880"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2pPr>
            <a:lvl3pPr marL="56692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4980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3268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626310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">
            <a:extLst>
              <a:ext uri="{FF2B5EF4-FFF2-40B4-BE49-F238E27FC236}">
                <a16:creationId xmlns:a16="http://schemas.microsoft.com/office/drawing/2014/main" id="{9C88DF2D-0421-A94C-82C1-867E1E5E4907}"/>
              </a:ext>
            </a:extLst>
          </p:cNvPr>
          <p:cNvSpPr/>
          <p:nvPr userDrawn="1"/>
        </p:nvSpPr>
        <p:spPr>
          <a:xfrm>
            <a:off x="10993582" y="0"/>
            <a:ext cx="1198418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334D05A3-7A20-9447-8D39-F2980D85413A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634999" y="3927894"/>
            <a:ext cx="10922000" cy="2326856"/>
          </a:xfrm>
          <a:prstGeom prst="rect">
            <a:avLst/>
          </a:prstGeom>
          <a:solidFill>
            <a:srgbClr val="F6F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35001" y="603250"/>
            <a:ext cx="10921998" cy="3294019"/>
          </a:xfrm>
          <a:solidFill>
            <a:schemeClr val="bg1"/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298078"/>
            <a:ext cx="10113645" cy="743682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213716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noProof="0" smtClean="0"/>
              <a:t>3/18/2022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46387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">
            <a:extLst>
              <a:ext uri="{FF2B5EF4-FFF2-40B4-BE49-F238E27FC236}">
                <a16:creationId xmlns:a16="http://schemas.microsoft.com/office/drawing/2014/main" id="{F9512BDE-EEA0-404B-8D45-8AA93D61DABC}"/>
              </a:ext>
            </a:extLst>
          </p:cNvPr>
          <p:cNvSpPr/>
          <p:nvPr userDrawn="1"/>
        </p:nvSpPr>
        <p:spPr>
          <a:xfrm flipH="1">
            <a:off x="4217870" y="0"/>
            <a:ext cx="3599236" cy="6857999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E1223535-0F2F-6340-80B9-0B5D9364A13F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cap="all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noProof="0" smtClean="0"/>
              <a:t>3/18/2022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97075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">
            <a:extLst>
              <a:ext uri="{FF2B5EF4-FFF2-40B4-BE49-F238E27FC236}">
                <a16:creationId xmlns:a16="http://schemas.microsoft.com/office/drawing/2014/main" id="{202A34A5-A029-A246-82C6-D288185EB396}"/>
              </a:ext>
            </a:extLst>
          </p:cNvPr>
          <p:cNvSpPr/>
          <p:nvPr userDrawn="1"/>
        </p:nvSpPr>
        <p:spPr>
          <a:xfrm flipH="1">
            <a:off x="0" y="0"/>
            <a:ext cx="3351057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3" name="Rectangle">
            <a:extLst>
              <a:ext uri="{FF2B5EF4-FFF2-40B4-BE49-F238E27FC236}">
                <a16:creationId xmlns:a16="http://schemas.microsoft.com/office/drawing/2014/main" id="{2773E1D8-C87F-EE46-8284-575DCA498E81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noProof="0" smtClean="0"/>
              <a:t>3/18/2022</a:t>
            </a:fld>
            <a:endParaRPr lang="en-US" noProof="0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C429A40D-770E-C144-A5B5-6A4442C09C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32407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">
            <a:extLst>
              <a:ext uri="{FF2B5EF4-FFF2-40B4-BE49-F238E27FC236}">
                <a16:creationId xmlns:a16="http://schemas.microsoft.com/office/drawing/2014/main" id="{64248D99-2B30-464D-B9B7-4E5C3A1F3FB2}"/>
              </a:ext>
            </a:extLst>
          </p:cNvPr>
          <p:cNvSpPr/>
          <p:nvPr userDrawn="1"/>
        </p:nvSpPr>
        <p:spPr>
          <a:xfrm flipH="1">
            <a:off x="0" y="0"/>
            <a:ext cx="6096000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6" name="Rectangle">
            <a:extLst>
              <a:ext uri="{FF2B5EF4-FFF2-40B4-BE49-F238E27FC236}">
                <a16:creationId xmlns:a16="http://schemas.microsoft.com/office/drawing/2014/main" id="{3FAFF55B-FDE6-394B-A39B-22627D8FB6EA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1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1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noProof="0" smtClean="0"/>
              <a:t>3/18/2022</a:t>
            </a:fld>
            <a:endParaRPr lang="en-US" noProof="0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99E345E4-E77C-484E-9FBB-E4EC71F085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2322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">
            <a:extLst>
              <a:ext uri="{FF2B5EF4-FFF2-40B4-BE49-F238E27FC236}">
                <a16:creationId xmlns:a16="http://schemas.microsoft.com/office/drawing/2014/main" id="{83ACCAC0-2C8A-CE43-8C55-22BB53C73920}"/>
              </a:ext>
            </a:extLst>
          </p:cNvPr>
          <p:cNvSpPr/>
          <p:nvPr userDrawn="1"/>
        </p:nvSpPr>
        <p:spPr>
          <a:xfrm flipH="1">
            <a:off x="0" y="0"/>
            <a:ext cx="3351057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A400A9BD-AA60-E24D-9FC2-722758C8C933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noProof="0" smtClean="0"/>
              <a:t>3/18/2022</a:t>
            </a:fld>
            <a:endParaRPr lang="en-US" noProof="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D4076461-FF7A-8843-B7F9-D041F3FB22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039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">
            <a:extLst>
              <a:ext uri="{FF2B5EF4-FFF2-40B4-BE49-F238E27FC236}">
                <a16:creationId xmlns:a16="http://schemas.microsoft.com/office/drawing/2014/main" id="{35FB147F-5DC4-B24C-B8CB-D3DA74290381}"/>
              </a:ext>
            </a:extLst>
          </p:cNvPr>
          <p:cNvSpPr/>
          <p:nvPr userDrawn="1"/>
        </p:nvSpPr>
        <p:spPr>
          <a:xfrm>
            <a:off x="1" y="3429000"/>
            <a:ext cx="12192000" cy="3429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A400A9BD-AA60-E24D-9FC2-722758C8C933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noProof="0" smtClean="0"/>
              <a:t>3/18/2022</a:t>
            </a:fld>
            <a:endParaRPr lang="en-US" noProof="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B9308E97-4F89-394E-856A-5B4EFCB2E73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97279" y="1930861"/>
            <a:ext cx="2919413" cy="2919413"/>
          </a:xfrm>
          <a:solidFill>
            <a:srgbClr val="EDEFF7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A50BECA0-8817-964B-AEDB-A45669684C3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59186" y="1930861"/>
            <a:ext cx="2919413" cy="2919413"/>
          </a:xfrm>
          <a:solidFill>
            <a:srgbClr val="EDEFF7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EF399F4D-B67A-4C4B-BCF3-36FE110603F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21093" y="1930861"/>
            <a:ext cx="2919413" cy="2919413"/>
          </a:xfrm>
          <a:solidFill>
            <a:srgbClr val="EDEFF7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08305C84-E25F-EC49-8F2B-4C0181FD3AB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97279" y="5257321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Name Goes Here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A57A1FCE-E6BF-3747-9D43-42DBA6656EC0}"/>
              </a:ext>
            </a:extLst>
          </p:cNvPr>
          <p:cNvSpPr>
            <a:spLocks noGrp="1"/>
          </p:cNvSpPr>
          <p:nvPr>
            <p:ph type="body" sz="half" idx="16" hasCustomPrompt="1"/>
          </p:nvPr>
        </p:nvSpPr>
        <p:spPr>
          <a:xfrm>
            <a:off x="4666773" y="5257321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Name Goes Here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5B4B74C8-96E7-684F-91B9-8CE56CD10F1E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8236267" y="5257321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Name Goes Here</a:t>
            </a:r>
          </a:p>
        </p:txBody>
      </p:sp>
      <p:sp>
        <p:nvSpPr>
          <p:cNvPr id="25" name="Title Placeholder 1">
            <a:extLst>
              <a:ext uri="{FF2B5EF4-FFF2-40B4-BE49-F238E27FC236}">
                <a16:creationId xmlns:a16="http://schemas.microsoft.com/office/drawing/2014/main" id="{D522564E-B348-544F-A8E5-CFCAFA48B5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18890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noProof="0" smtClean="0"/>
              <a:t>3/18/2022</a:t>
            </a:fld>
            <a:endParaRPr lang="en-US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7229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and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noProof="0" smtClean="0"/>
              <a:t>3/18/2022</a:t>
            </a:fld>
            <a:endParaRPr lang="en-US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">
            <a:extLst>
              <a:ext uri="{FF2B5EF4-FFF2-40B4-BE49-F238E27FC236}">
                <a16:creationId xmlns:a16="http://schemas.microsoft.com/office/drawing/2014/main" id="{05BFC727-5650-B049-AA2A-2511C08FB35B}"/>
              </a:ext>
            </a:extLst>
          </p:cNvPr>
          <p:cNvSpPr/>
          <p:nvPr userDrawn="1"/>
        </p:nvSpPr>
        <p:spPr>
          <a:xfrm flipH="1">
            <a:off x="0" y="0"/>
            <a:ext cx="1195754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E700C598-C823-744D-BE16-5114B7625057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21BED569-C9C5-8F4D-A42A-ED4914579D6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24550" y="633875"/>
            <a:ext cx="5632450" cy="5591175"/>
          </a:xfrm>
          <a:solidFill>
            <a:schemeClr val="tx2"/>
          </a:solid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ACB6E588-2EB7-9A41-A93A-7757596EF9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5754" y="942870"/>
            <a:ext cx="4157296" cy="1292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/>
              <a:t>Title goes here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6C0FE70-F6BB-3D40-AD3C-E704CABE4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95754" y="2281657"/>
            <a:ext cx="4157296" cy="3633471"/>
          </a:xfrm>
        </p:spPr>
        <p:txBody>
          <a:bodyPr>
            <a:normAutofit/>
          </a:bodyPr>
          <a:lstStyle>
            <a:lvl1pPr marL="0" indent="0">
              <a:buClr>
                <a:schemeClr val="tx1"/>
              </a:buClr>
              <a:buNone/>
              <a:defRPr sz="1600">
                <a:solidFill>
                  <a:schemeClr val="tx1"/>
                </a:solidFill>
              </a:defRPr>
            </a:lvl1pPr>
            <a:lvl2pPr marL="201168" indent="0">
              <a:buClr>
                <a:schemeClr val="tx1"/>
              </a:buClr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2pPr>
            <a:lvl3pPr marL="38404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3pPr>
            <a:lvl4pPr marL="56692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4pPr>
            <a:lvl5pPr marL="74980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701714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noProof="0" smtClean="0"/>
              <a:t>3/18/2022</a:t>
            </a:fld>
            <a:endParaRPr lang="en-US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">
            <a:extLst>
              <a:ext uri="{FF2B5EF4-FFF2-40B4-BE49-F238E27FC236}">
                <a16:creationId xmlns:a16="http://schemas.microsoft.com/office/drawing/2014/main" id="{0AB10FFC-D586-994D-8D3D-F4042255CB72}"/>
              </a:ext>
            </a:extLst>
          </p:cNvPr>
          <p:cNvSpPr/>
          <p:nvPr userDrawn="1"/>
        </p:nvSpPr>
        <p:spPr>
          <a:xfrm flipH="1"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C7B0C08A-E831-D242-B2CE-2DEB004F982F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05C2191-88F7-4148-96FD-E129F707E038}"/>
              </a:ext>
            </a:extLst>
          </p:cNvPr>
          <p:cNvCxnSpPr/>
          <p:nvPr userDrawn="1"/>
        </p:nvCxnSpPr>
        <p:spPr>
          <a:xfrm>
            <a:off x="6818393" y="999565"/>
            <a:ext cx="0" cy="4858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61FB2196-E251-5A40-86F7-6092CEBFA1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5000" y="3135207"/>
            <a:ext cx="5460992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4800" cap="all" baseline="0"/>
            </a:lvl1pPr>
          </a:lstStyle>
          <a:p>
            <a:r>
              <a:rPr lang="en-US" noProof="0"/>
              <a:t>Title goes here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C2FACD1B-0D9C-A547-98A0-D66C341D3D7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540794" y="831286"/>
            <a:ext cx="4016206" cy="5195425"/>
          </a:xfrm>
        </p:spPr>
        <p:txBody>
          <a:bodyPr anchor="ctr">
            <a:normAutofit/>
          </a:bodyPr>
          <a:lstStyle>
            <a:lvl1pPr marL="342900" indent="-342900"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1pPr>
            <a:lvl2pPr marL="544068" indent="-342900">
              <a:buClr>
                <a:schemeClr val="tx1"/>
              </a:buClr>
              <a:buFont typeface="+mj-lt"/>
              <a:buAutoNum type="arabicPeriod"/>
              <a:defRPr sz="1400"/>
            </a:lvl2pPr>
            <a:lvl3pPr marL="612648" indent="-228600">
              <a:buClr>
                <a:schemeClr val="tx1"/>
              </a:buClr>
              <a:buFont typeface="+mj-lt"/>
              <a:buAutoNum type="arabicPeriod"/>
              <a:defRPr sz="1100"/>
            </a:lvl3pPr>
            <a:lvl4pPr marL="795528" indent="-228600">
              <a:buClr>
                <a:schemeClr val="tx1"/>
              </a:buClr>
              <a:buFont typeface="+mj-lt"/>
              <a:buAutoNum type="arabicPeriod"/>
              <a:defRPr sz="1100"/>
            </a:lvl4pPr>
            <a:lvl5pPr marL="978408" indent="-228600">
              <a:buClr>
                <a:schemeClr val="tx1"/>
              </a:buClr>
              <a:buFont typeface="+mj-lt"/>
              <a:buAutoNum type="arabicPeriod"/>
              <a:defRPr sz="1100"/>
            </a:lvl5pPr>
          </a:lstStyle>
          <a:p>
            <a:pPr lvl="0"/>
            <a:r>
              <a:rPr lang="en-US" noProof="0"/>
              <a:t>Quote Goes Here</a:t>
            </a:r>
          </a:p>
        </p:txBody>
      </p:sp>
    </p:spTree>
    <p:extLst>
      <p:ext uri="{BB962C8B-B14F-4D97-AF65-F5344CB8AC3E}">
        <p14:creationId xmlns:p14="http://schemas.microsoft.com/office/powerpoint/2010/main" val="4184935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">
            <a:extLst>
              <a:ext uri="{FF2B5EF4-FFF2-40B4-BE49-F238E27FC236}">
                <a16:creationId xmlns:a16="http://schemas.microsoft.com/office/drawing/2014/main" id="{1552108B-1F90-0044-A7D4-0956E919F29A}"/>
              </a:ext>
            </a:extLst>
          </p:cNvPr>
          <p:cNvSpPr/>
          <p:nvPr userDrawn="1"/>
        </p:nvSpPr>
        <p:spPr>
          <a:xfrm>
            <a:off x="635000" y="6338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94287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noProof="0" smtClean="0"/>
              <a:t>3/18/2022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9436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93" r:id="rId2"/>
    <p:sldLayoutId id="2147483675" r:id="rId3"/>
    <p:sldLayoutId id="2147483684" r:id="rId4"/>
    <p:sldLayoutId id="2147483678" r:id="rId5"/>
    <p:sldLayoutId id="2147483688" r:id="rId6"/>
    <p:sldLayoutId id="2147483679" r:id="rId7"/>
    <p:sldLayoutId id="2147483692" r:id="rId8"/>
    <p:sldLayoutId id="2147483691" r:id="rId9"/>
    <p:sldLayoutId id="2147483690" r:id="rId10"/>
    <p:sldLayoutId id="2147483689" r:id="rId11"/>
    <p:sldLayoutId id="2147483683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B7AEFB0-51F2-5449-996C-73382891D2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bg-BG" sz="4000" dirty="0" smtClean="0"/>
              <a:t>Възможни подходи за ИЗМЕНЕНИЕ на ОП „Региони в растеж“ 2014-2020</a:t>
            </a:r>
            <a:endParaRPr lang="en-US" sz="40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0F6D6CF-8D73-6643-A348-53AAE29FD1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4026" y="5307625"/>
            <a:ext cx="10058400" cy="663966"/>
          </a:xfrm>
        </p:spPr>
        <p:txBody>
          <a:bodyPr>
            <a:normAutofit/>
          </a:bodyPr>
          <a:lstStyle/>
          <a:p>
            <a:r>
              <a:rPr lang="bg-BG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23 март 2022 г. 					КН на ОПРР 2014-2020</a:t>
            </a:r>
            <a:endParaRPr lang="bg-BG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574" y="615080"/>
            <a:ext cx="1126903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3674" y="664905"/>
            <a:ext cx="1259632" cy="11390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336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F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55BA9AC8-EA60-644D-9DDA-B76203EA1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tx1"/>
                </a:solidFill>
              </a:rPr>
              <a:t>предизвикателства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8E7591AD-81F4-2E45-AE36-F4DA40C1903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bg-BG" dirty="0" smtClean="0"/>
              <a:t>Повишени цени на строителните материали</a:t>
            </a:r>
          </a:p>
          <a:p>
            <a:r>
              <a:rPr lang="bg-BG" dirty="0" smtClean="0"/>
              <a:t>Увеличение на разходите за строително-ремонтни дейности по проектите</a:t>
            </a:r>
          </a:p>
          <a:p>
            <a:r>
              <a:rPr lang="bg-BG" dirty="0" smtClean="0"/>
              <a:t>Неангажиран финансов ресурс от финансовия инструмент на ПО </a:t>
            </a:r>
            <a:r>
              <a:rPr lang="bg-BG" dirty="0"/>
              <a:t>6 „Регионален </a:t>
            </a:r>
            <a:r>
              <a:rPr lang="bg-BG" dirty="0" smtClean="0"/>
              <a:t>туризъм“</a:t>
            </a:r>
          </a:p>
          <a:p>
            <a:r>
              <a:rPr lang="bg-BG" dirty="0" smtClean="0"/>
              <a:t>Наличие на резервен списък с одобрени за финансиране проекти за енергийна ефективност</a:t>
            </a:r>
          </a:p>
          <a:p>
            <a:r>
              <a:rPr lang="bg-BG" dirty="0" smtClean="0"/>
              <a:t>Допълнителен ресурс</a:t>
            </a:r>
            <a:r>
              <a:rPr lang="en-US" dirty="0" smtClean="0"/>
              <a:t> </a:t>
            </a:r>
            <a:r>
              <a:rPr lang="bg-BG" dirty="0" smtClean="0"/>
              <a:t>за 2022 г. от инструмента </a:t>
            </a:r>
            <a:r>
              <a:rPr lang="en-US" dirty="0" smtClean="0"/>
              <a:t>REACT-EU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574" y="615080"/>
            <a:ext cx="1126903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3674" y="664905"/>
            <a:ext cx="1259632" cy="11390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689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5E51183-D0D9-A74B-94F0-9EC0104A7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3308350" algn="l"/>
              </a:tabLst>
            </a:pPr>
            <a:r>
              <a:rPr lang="bg-B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Предложения за подходи за изменение на опрр 2014-2020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574" y="615080"/>
            <a:ext cx="1126903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3674" y="664905"/>
            <a:ext cx="1259632" cy="11390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197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F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00900CD-B943-934F-857F-30AA913FE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5534" y="811763"/>
            <a:ext cx="3757515" cy="1423857"/>
          </a:xfrm>
        </p:spPr>
        <p:txBody>
          <a:bodyPr/>
          <a:lstStyle/>
          <a:p>
            <a:pPr algn="r"/>
            <a:r>
              <a:rPr lang="bg-BG" dirty="0" smtClean="0"/>
              <a:t>Допълнителен ресурс по </a:t>
            </a:r>
            <a:r>
              <a:rPr lang="en-US" dirty="0" smtClean="0"/>
              <a:t>REACT-EU </a:t>
            </a:r>
            <a:r>
              <a:rPr lang="bg-BG" dirty="0" smtClean="0"/>
              <a:t>за 2022 </a:t>
            </a:r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2A09EEBC-5E2C-D240-A5D6-6952B8392E4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Включване в бюджета на ПО 9 на допълнителен ресурс от 15 млн. евро по инструмента </a:t>
            </a:r>
            <a:r>
              <a:rPr lang="en-US" dirty="0" smtClean="0"/>
              <a:t>REACT-EU</a:t>
            </a:r>
            <a:r>
              <a:rPr lang="bg-BG" dirty="0" smtClean="0"/>
              <a:t> за 2022 г.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Включване на нови допустими мерки по </a:t>
            </a:r>
            <a:r>
              <a:rPr lang="bg-BG" dirty="0" smtClean="0"/>
              <a:t>ПО</a:t>
            </a:r>
            <a:r>
              <a:rPr lang="bg-BG" dirty="0" smtClean="0"/>
              <a:t> 9  за изграждане на системи за производство на електроенергия от ВЕИ в държавните лечебни заведения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Нови индикатори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/>
              <a:t>Конкретен бенефициент – Министерство на здравеопазването</a:t>
            </a:r>
          </a:p>
          <a:p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5315" y="1523691"/>
            <a:ext cx="5905382" cy="411480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574" y="615080"/>
            <a:ext cx="1126903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3674" y="664905"/>
            <a:ext cx="1259632" cy="11390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535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F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09E9EE2C-A105-614C-A133-EF7DF2AD0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7476" y="878771"/>
            <a:ext cx="8273601" cy="857937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 smtClean="0"/>
              <a:t>Пренасочване на свободен ресурс по ОПРР 2014-2020 за компенсиране на увеличени разходи за смр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87949" y="2216841"/>
            <a:ext cx="10058400" cy="3662804"/>
          </a:xfrm>
        </p:spPr>
        <p:txBody>
          <a:bodyPr>
            <a:normAutofit/>
          </a:bodyPr>
          <a:lstStyle/>
          <a:p>
            <a:r>
              <a:rPr lang="bg-BG" sz="2400" dirty="0" smtClean="0"/>
              <a:t>* На база изготвен вътрешен анализ на договори за БФП в изпълнение, приключени и прекратени е установен свободен ресурс</a:t>
            </a:r>
            <a:endParaRPr lang="en-US" sz="2400" dirty="0" smtClean="0"/>
          </a:p>
          <a:p>
            <a:r>
              <a:rPr lang="bg-BG" sz="2400" dirty="0" smtClean="0"/>
              <a:t>* Наличните средства могат да бъдат използвани за компенсиране на повишените разходи за СМР по проектите в изпълнение в резултат на увеличените цени на строителните материали</a:t>
            </a:r>
          </a:p>
          <a:p>
            <a:r>
              <a:rPr lang="bg-BG" sz="2400" dirty="0" smtClean="0"/>
              <a:t>* </a:t>
            </a:r>
            <a:r>
              <a:rPr lang="bg-BG" sz="2400" dirty="0"/>
              <a:t>Н</a:t>
            </a:r>
            <a:r>
              <a:rPr lang="bg-BG" sz="2400" dirty="0" smtClean="0"/>
              <a:t>ационален подход за индексация</a:t>
            </a:r>
            <a:endParaRPr lang="bg-BG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574" y="615080"/>
            <a:ext cx="1126903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3674" y="664905"/>
            <a:ext cx="1259632" cy="11390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740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F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>
            <a:extLst>
              <a:ext uri="{FF2B5EF4-FFF2-40B4-BE49-F238E27FC236}">
                <a16:creationId xmlns:a16="http://schemas.microsoft.com/office/drawing/2014/main" id="{F87770D2-E48E-7A42-9413-8C2720FCA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1062" y="1224248"/>
            <a:ext cx="8171194" cy="587584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Пренасочване на неангажиран ресурс за ФИ</a:t>
            </a:r>
            <a:br>
              <a:rPr lang="bg-BG" dirty="0" smtClean="0"/>
            </a:br>
            <a:r>
              <a:rPr lang="bg-BG" dirty="0" smtClean="0"/>
              <a:t>от ПО 6</a:t>
            </a:r>
            <a:endParaRPr lang="en-US" dirty="0"/>
          </a:p>
        </p:txBody>
      </p:sp>
      <p:sp>
        <p:nvSpPr>
          <p:cNvPr id="30" name="Content Placeholder 29">
            <a:extLst>
              <a:ext uri="{FF2B5EF4-FFF2-40B4-BE49-F238E27FC236}">
                <a16:creationId xmlns:a16="http://schemas.microsoft.com/office/drawing/2014/main" id="{42F24CA9-34C3-CF4E-B2C6-AAC4B1BBA8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37607" y="2272649"/>
            <a:ext cx="9472051" cy="394154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* Предложение на ФМФИБ: Прехвърляне </a:t>
            </a:r>
            <a:r>
              <a:rPr lang="ru-RU" sz="2000" dirty="0"/>
              <a:t>на </a:t>
            </a:r>
            <a:r>
              <a:rPr lang="ru-RU" sz="2000" dirty="0" smtClean="0"/>
              <a:t>неангажиран рес</a:t>
            </a:r>
            <a:r>
              <a:rPr lang="bg-BG" sz="2000" dirty="0" smtClean="0"/>
              <a:t>у</a:t>
            </a:r>
            <a:r>
              <a:rPr lang="ru-RU" sz="2000" dirty="0" smtClean="0"/>
              <a:t>рс от 36 млн. </a:t>
            </a:r>
            <a:r>
              <a:rPr lang="ru-RU" sz="2000" dirty="0"/>
              <a:t>е</a:t>
            </a:r>
            <a:r>
              <a:rPr lang="ru-RU" sz="2000" dirty="0" smtClean="0"/>
              <a:t>вро от ФИ на Приоритетна </a:t>
            </a:r>
            <a:r>
              <a:rPr lang="ru-RU" sz="2000" dirty="0"/>
              <a:t>ос 6 „Регионален туризъм“ към заемния лимит по Приоритетна ос 1 „Устойчиво и интегрирано градско развитие</a:t>
            </a:r>
            <a:r>
              <a:rPr lang="ru-RU" sz="2000" dirty="0" smtClean="0"/>
              <a:t>“. Средствата да бъдат използвани за </a:t>
            </a:r>
            <a:r>
              <a:rPr lang="ru-RU" sz="2000" dirty="0"/>
              <a:t>подкрепа на проекти за градско развитие и мерки в райони с потенциал за икономическо </a:t>
            </a:r>
            <a:r>
              <a:rPr lang="ru-RU" sz="2000" dirty="0" smtClean="0"/>
              <a:t>развитие по ПО1.</a:t>
            </a:r>
          </a:p>
          <a:p>
            <a:endParaRPr lang="ru-RU" sz="2000" dirty="0"/>
          </a:p>
          <a:p>
            <a:r>
              <a:rPr lang="ru-RU" sz="2000" dirty="0" smtClean="0"/>
              <a:t>* Възможно прехвърляне на част от ресурса за ФИ по ПО6 към ресурс за БФП и преразпределяне между приоритетни оси.</a:t>
            </a:r>
            <a:endParaRPr lang="ru-RU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574" y="615080"/>
            <a:ext cx="1126903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3674" y="664905"/>
            <a:ext cx="1259632" cy="11390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115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31FB3-8761-4C62-A879-97C144611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Промяна на индикатори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* </a:t>
            </a:r>
            <a:r>
              <a:rPr lang="ru-RU" dirty="0" smtClean="0"/>
              <a:t>Предложение на оценката за въздействие за </a:t>
            </a:r>
            <a:r>
              <a:rPr lang="ru-RU" dirty="0"/>
              <a:t>намаляване на целевите стойности на </a:t>
            </a:r>
            <a:r>
              <a:rPr lang="ru-RU" dirty="0" smtClean="0"/>
              <a:t>следните индикатори:</a:t>
            </a:r>
            <a:endParaRPr lang="en-US" dirty="0" smtClean="0"/>
          </a:p>
          <a:p>
            <a:r>
              <a:rPr lang="en-US" dirty="0" smtClean="0"/>
              <a:t>- </a:t>
            </a:r>
            <a:r>
              <a:rPr lang="ru-RU" dirty="0" smtClean="0"/>
              <a:t>индикатор </a:t>
            </a:r>
            <a:r>
              <a:rPr lang="ru-RU" dirty="0"/>
              <a:t>за продукт СО22 „Рехабилитация на земята: Обща площ на рехабилитираната земя“ </a:t>
            </a:r>
            <a:endParaRPr lang="en-US" dirty="0"/>
          </a:p>
          <a:p>
            <a:r>
              <a:rPr lang="en-US" dirty="0" smtClean="0"/>
              <a:t>- </a:t>
            </a:r>
            <a:r>
              <a:rPr lang="ru-RU" dirty="0" smtClean="0"/>
              <a:t>индикатор </a:t>
            </a:r>
            <a:r>
              <a:rPr lang="ru-RU" dirty="0"/>
              <a:t>СО39 </a:t>
            </a:r>
            <a:r>
              <a:rPr lang="bg-BG" dirty="0" smtClean="0"/>
              <a:t>„</a:t>
            </a:r>
            <a:r>
              <a:rPr lang="ru-RU" dirty="0" smtClean="0"/>
              <a:t>Градско </a:t>
            </a:r>
            <a:r>
              <a:rPr lang="ru-RU" dirty="0"/>
              <a:t>развитие: Обществени или търговски сгради, построени или обновени в градските </a:t>
            </a:r>
            <a:r>
              <a:rPr lang="ru-RU" dirty="0" smtClean="0"/>
              <a:t>райони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- </a:t>
            </a:r>
            <a:r>
              <a:rPr lang="ru-RU" dirty="0" smtClean="0"/>
              <a:t>индикатор </a:t>
            </a:r>
            <a:r>
              <a:rPr lang="ru-RU" dirty="0"/>
              <a:t>„Представители на маргинализирани групи, включително роми с подобрени жилищни условия“ </a:t>
            </a:r>
            <a:endParaRPr lang="en-US" dirty="0" smtClean="0"/>
          </a:p>
          <a:p>
            <a:endParaRPr lang="bg-BG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574" y="615080"/>
            <a:ext cx="1126903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3674" y="664905"/>
            <a:ext cx="1259632" cy="11390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20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850AAA-B77D-4000-A143-0539464CCB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7279" y="2057400"/>
            <a:ext cx="9987488" cy="3727580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1. КН </a:t>
            </a:r>
            <a:r>
              <a:rPr lang="ru-RU" b="1" dirty="0"/>
              <a:t>на ОПРР приема </a:t>
            </a:r>
            <a:r>
              <a:rPr lang="ru-RU" b="1" dirty="0" smtClean="0"/>
              <a:t>предложените подходи </a:t>
            </a:r>
            <a:r>
              <a:rPr lang="ru-RU" b="1" dirty="0"/>
              <a:t>за </a:t>
            </a:r>
            <a:r>
              <a:rPr lang="ru-RU" b="1" dirty="0" smtClean="0"/>
              <a:t>промяна в програмата</a:t>
            </a:r>
            <a:r>
              <a:rPr lang="bg-BG" b="1" dirty="0" smtClean="0"/>
              <a:t>, както следва: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- Прехвърляне </a:t>
            </a:r>
            <a:r>
              <a:rPr lang="ru-RU" dirty="0"/>
              <a:t>на </a:t>
            </a:r>
            <a:r>
              <a:rPr lang="ru-RU" dirty="0" smtClean="0"/>
              <a:t>неангажиран </a:t>
            </a:r>
            <a:r>
              <a:rPr lang="ru-RU" dirty="0"/>
              <a:t>ресурс от финансовия инструмент по ПО6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- Пренасочване </a:t>
            </a:r>
            <a:r>
              <a:rPr lang="ru-RU" dirty="0"/>
              <a:t>на </a:t>
            </a:r>
            <a:r>
              <a:rPr lang="ru-RU" dirty="0" smtClean="0"/>
              <a:t>свободен </a:t>
            </a:r>
            <a:r>
              <a:rPr lang="ru-RU" dirty="0"/>
              <a:t>ресурс </a:t>
            </a:r>
            <a:r>
              <a:rPr lang="ru-RU" dirty="0" smtClean="0"/>
              <a:t>за </a:t>
            </a:r>
            <a:r>
              <a:rPr lang="ru-RU" dirty="0"/>
              <a:t>компенсиране на </a:t>
            </a:r>
            <a:r>
              <a:rPr lang="ru-RU" dirty="0" smtClean="0"/>
              <a:t>увеличени </a:t>
            </a:r>
            <a:r>
              <a:rPr lang="ru-RU" dirty="0"/>
              <a:t>разходи за </a:t>
            </a:r>
            <a:r>
              <a:rPr lang="ru-RU" dirty="0" smtClean="0"/>
              <a:t>СМР</a:t>
            </a:r>
          </a:p>
          <a:p>
            <a:pPr marL="342900" indent="-342900">
              <a:buFontTx/>
              <a:buChar char="-"/>
            </a:pPr>
            <a:r>
              <a:rPr lang="ru-RU" dirty="0" smtClean="0"/>
              <a:t>- Включване </a:t>
            </a:r>
            <a:r>
              <a:rPr lang="ru-RU" dirty="0"/>
              <a:t>на допълнителен ресурс от </a:t>
            </a:r>
            <a:r>
              <a:rPr lang="en-US" dirty="0"/>
              <a:t>REACT-EU </a:t>
            </a:r>
            <a:r>
              <a:rPr lang="bg-BG" dirty="0"/>
              <a:t>в </a:t>
            </a:r>
            <a:r>
              <a:rPr lang="bg-BG" dirty="0" smtClean="0"/>
              <a:t>ПО9</a:t>
            </a:r>
            <a:r>
              <a:rPr lang="bg-BG" dirty="0"/>
              <a:t> </a:t>
            </a:r>
            <a:r>
              <a:rPr lang="bg-BG" dirty="0" smtClean="0"/>
              <a:t>с</a:t>
            </a:r>
            <a:r>
              <a:rPr lang="en-US" dirty="0" smtClean="0"/>
              <a:t> </a:t>
            </a:r>
            <a:r>
              <a:rPr lang="bg-BG" dirty="0"/>
              <a:t>нови дейности и </a:t>
            </a:r>
            <a:r>
              <a:rPr lang="bg-BG" dirty="0" smtClean="0"/>
              <a:t>индикатори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bg-BG" dirty="0" smtClean="0"/>
              <a:t>- ПРЕЦИЗИРАНЕ на индикатори И ЦЕЛЕВИ СТОЙНОСТИ</a:t>
            </a:r>
          </a:p>
          <a:p>
            <a:r>
              <a:rPr lang="bg-BG" b="1" dirty="0" smtClean="0"/>
              <a:t>2. </a:t>
            </a:r>
            <a:r>
              <a:rPr lang="ru-RU" b="1" dirty="0"/>
              <a:t>КН на ОПРР дава мандат на РУО да изготви и да предложи проект на изменение на оперативната програма пред КН на ОПРР, в който да бъдат отразени предложенията за </a:t>
            </a:r>
            <a:r>
              <a:rPr lang="ru-RU" b="1" dirty="0" smtClean="0"/>
              <a:t>промяна.</a:t>
            </a:r>
            <a:endParaRPr lang="en-US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C62B56-74BF-47D4-B1CD-AF93A810B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942871"/>
            <a:ext cx="10058400" cy="587584"/>
          </a:xfrm>
        </p:spPr>
        <p:txBody>
          <a:bodyPr/>
          <a:lstStyle/>
          <a:p>
            <a:pPr algn="ctr"/>
            <a:r>
              <a:rPr lang="ru-RU" dirty="0"/>
              <a:t>Проект на Решения на КН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574" y="615080"/>
            <a:ext cx="1126903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3674" y="664905"/>
            <a:ext cx="1259632" cy="11390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205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8619" y="1809622"/>
            <a:ext cx="10058400" cy="3760891"/>
          </a:xfrm>
        </p:spPr>
        <p:txBody>
          <a:bodyPr>
            <a:normAutofit fontScale="85000" lnSpcReduction="20000"/>
          </a:bodyPr>
          <a:lstStyle/>
          <a:p>
            <a:endParaRPr lang="bg-BG" dirty="0" smtClean="0"/>
          </a:p>
          <a:p>
            <a:endParaRPr lang="bg-BG" dirty="0"/>
          </a:p>
          <a:p>
            <a:endParaRPr lang="bg-BG" dirty="0" smtClean="0"/>
          </a:p>
          <a:p>
            <a:r>
              <a:rPr lang="bg-BG" sz="4000" dirty="0" smtClean="0"/>
              <a:t>Благодаря за вниманието!</a:t>
            </a:r>
          </a:p>
          <a:p>
            <a:endParaRPr lang="ru-RU" sz="4000" dirty="0" smtClean="0"/>
          </a:p>
          <a:p>
            <a:endParaRPr lang="bg-BG" sz="4000" dirty="0"/>
          </a:p>
          <a:p>
            <a:r>
              <a:rPr lang="bg-BG" b="1" dirty="0" smtClean="0">
                <a:latin typeface="Arial" panose="020B0604020202020204" pitchFamily="34" charset="0"/>
                <a:cs typeface="Arial" panose="020B0604020202020204" pitchFamily="34" charset="0"/>
              </a:rPr>
              <a:t>23 март 2022 </a:t>
            </a:r>
            <a:r>
              <a:rPr lang="bg-BG" b="1" dirty="0">
                <a:latin typeface="Arial" panose="020B0604020202020204" pitchFamily="34" charset="0"/>
                <a:cs typeface="Arial" panose="020B0604020202020204" pitchFamily="34" charset="0"/>
              </a:rPr>
              <a:t>г. 							</a:t>
            </a:r>
            <a:r>
              <a:rPr lang="bg-BG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bg-BG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b="1" smtClean="0">
                <a:latin typeface="Arial" panose="020B0604020202020204" pitchFamily="34" charset="0"/>
                <a:cs typeface="Arial" panose="020B0604020202020204" pitchFamily="34" charset="0"/>
              </a:rPr>
              <a:t>КН </a:t>
            </a:r>
            <a:r>
              <a:rPr lang="bg-BG" b="1" dirty="0">
                <a:latin typeface="Arial" panose="020B0604020202020204" pitchFamily="34" charset="0"/>
                <a:cs typeface="Arial" panose="020B0604020202020204" pitchFamily="34" charset="0"/>
              </a:rPr>
              <a:t>на ОПРР 2014-2020</a:t>
            </a:r>
          </a:p>
          <a:p>
            <a:endParaRPr lang="bg-BG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574" y="615080"/>
            <a:ext cx="1126903" cy="119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3674" y="664905"/>
            <a:ext cx="1259632" cy="113904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00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VTI">
  <a:themeElements>
    <a:clrScheme name="MONO">
      <a:dk1>
        <a:srgbClr val="000000"/>
      </a:dk1>
      <a:lt1>
        <a:srgbClr val="ECEEF7"/>
      </a:lt1>
      <a:dk2>
        <a:srgbClr val="000000"/>
      </a:dk2>
      <a:lt2>
        <a:srgbClr val="F5F8FF"/>
      </a:lt2>
      <a:accent1>
        <a:srgbClr val="ECEEF7"/>
      </a:accent1>
      <a:accent2>
        <a:srgbClr val="F5F8FF"/>
      </a:accent2>
      <a:accent3>
        <a:srgbClr val="A1A2A9"/>
      </a:accent3>
      <a:accent4>
        <a:srgbClr val="141514"/>
      </a:accent4>
      <a:accent5>
        <a:srgbClr val="000000"/>
      </a:accent5>
      <a:accent6>
        <a:srgbClr val="96969C"/>
      </a:accent6>
      <a:hlink>
        <a:srgbClr val="5F6063"/>
      </a:hlink>
      <a:folHlink>
        <a:srgbClr val="919191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imalist_Light_Sales Pitch_02_Win32_AS_v3" id="{A204E388-A84B-4CC6-98FC-54ED9900B3CD}" vid="{1AF041A9-EA2C-4539-9272-70AF2168FE9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E0A43D08-F4F9-4D95-9CB2-7DE3744160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29FA76-0C86-4BF1-99F1-A3115FBFFAB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FAF7B5-E40C-46BE-9C83-DA251FCAE61E}">
  <ds:schemaRefs>
    <ds:schemaRef ds:uri="http://purl.org/dc/elements/1.1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71af3243-3dd4-4a8d-8c0d-dd76da1f02a5"/>
    <ds:schemaRef ds:uri="http://purl.org/dc/terms/"/>
    <ds:schemaRef ds:uri="http://www.w3.org/XML/1998/namespace"/>
    <ds:schemaRef ds:uri="http://schemas.microsoft.com/office/infopath/2007/PartnerControls"/>
    <ds:schemaRef ds:uri="16c05727-aa75-4e4a-9b5f-8a80a116589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Minimalist sales pitch</Template>
  <TotalTime>0</TotalTime>
  <Words>485</Words>
  <Application>Microsoft Office PowerPoint</Application>
  <PresentationFormat>Widescreen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Helvetica Neue Medium</vt:lpstr>
      <vt:lpstr>RetrospectVTI</vt:lpstr>
      <vt:lpstr>Възможни подходи за ИЗМЕНЕНИЕ на ОП „Региони в растеж“ 2014-2020</vt:lpstr>
      <vt:lpstr>предизвикателства</vt:lpstr>
      <vt:lpstr>Предложения за подходи за изменение на опрр 2014-2020</vt:lpstr>
      <vt:lpstr>Допълнителен ресурс по REACT-EU за 2022 </vt:lpstr>
      <vt:lpstr>Пренасочване на свободен ресурс по ОПРР 2014-2020 за компенсиране на увеличени разходи за смр</vt:lpstr>
      <vt:lpstr>Пренасочване на неангажиран ресурс за ФИ от ПО 6</vt:lpstr>
      <vt:lpstr>Промяна на индикатори</vt:lpstr>
      <vt:lpstr>Проект на Решения на КН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2022-03-08T08:07:09Z</dcterms:created>
  <dcterms:modified xsi:type="dcterms:W3CDTF">2022-03-18T11:50:52Z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