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08" r:id="rId5"/>
    <p:sldId id="283" r:id="rId6"/>
    <p:sldId id="306" r:id="rId7"/>
    <p:sldId id="301" r:id="rId8"/>
    <p:sldId id="297" r:id="rId9"/>
    <p:sldId id="300" r:id="rId10"/>
    <p:sldId id="292" r:id="rId11"/>
    <p:sldId id="304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8F21"/>
    <a:srgbClr val="94271C"/>
    <a:srgbClr val="077679"/>
    <a:srgbClr val="580000"/>
    <a:srgbClr val="066062"/>
    <a:srgbClr val="8CD0C5"/>
    <a:srgbClr val="179BB1"/>
    <a:srgbClr val="0B4955"/>
    <a:srgbClr val="9FC6FF"/>
    <a:srgbClr val="F0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>
      <p:cViewPr varScale="1">
        <p:scale>
          <a:sx n="115" d="100"/>
          <a:sy n="115" d="100"/>
        </p:scale>
        <p:origin x="372" y="90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3/18/2022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58435" y="0"/>
            <a:ext cx="3330462" cy="70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0489" cy="68558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2071877" y="248955"/>
            <a:ext cx="10217020" cy="1436914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vert="horz" lIns="252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0" dirty="0" smtClean="0">
                <a:solidFill>
                  <a:srgbClr val="7F8F21"/>
                </a:solidFill>
                <a:latin typeface="+mn-lt"/>
              </a:rPr>
              <a:t>Представяне на информация по отчета за изпълнение на Годишен план за действие за мерки по информиране и комуникация на ОПРР  за 2021 г. и  ГПД за 2022 г.</a:t>
            </a:r>
            <a:endParaRPr lang="en-US" sz="3200" b="0" dirty="0">
              <a:solidFill>
                <a:srgbClr val="7F8F2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7992" y="220109"/>
            <a:ext cx="9600013" cy="54778"/>
          </a:xfrm>
          <a:prstGeom prst="rect">
            <a:avLst/>
          </a:prstGeom>
          <a:solidFill>
            <a:srgbClr val="077679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3441009" y="1757903"/>
            <a:ext cx="8518171" cy="83336"/>
          </a:xfrm>
          <a:prstGeom prst="rect">
            <a:avLst/>
          </a:prstGeom>
          <a:solidFill>
            <a:srgbClr val="077679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" y="5811425"/>
            <a:ext cx="914634" cy="9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31" y="5835563"/>
            <a:ext cx="1116109" cy="8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84562" y="6371351"/>
            <a:ext cx="407437" cy="427966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1343" y="3376748"/>
            <a:ext cx="6095999" cy="59669"/>
          </a:xfrm>
          <a:prstGeom prst="rect">
            <a:avLst/>
          </a:prstGeom>
          <a:solidFill>
            <a:srgbClr val="066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166986" y="618108"/>
            <a:ext cx="5500769" cy="29484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rgbClr val="066062"/>
                </a:solidFill>
              </a:rPr>
              <a:t>Дейности за информация и комуникация през 2021 г</a:t>
            </a:r>
            <a:r>
              <a:rPr lang="ru-RU" sz="2400" dirty="0" smtClean="0">
                <a:solidFill>
                  <a:srgbClr val="066062"/>
                </a:solidFill>
              </a:rPr>
              <a:t>.</a:t>
            </a:r>
          </a:p>
          <a:p>
            <a:pPr marL="0" indent="0" algn="just">
              <a:buNone/>
            </a:pPr>
            <a:endParaRPr lang="en-US" sz="2400" dirty="0" smtClean="0">
              <a:solidFill>
                <a:srgbClr val="066062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</a:t>
            </a:r>
            <a:r>
              <a:rPr lang="ru-RU" dirty="0" smtClean="0">
                <a:solidFill>
                  <a:srgbClr val="066062"/>
                </a:solidFill>
              </a:rPr>
              <a:t>Проведени </a:t>
            </a:r>
            <a:r>
              <a:rPr lang="ru-RU" dirty="0">
                <a:solidFill>
                  <a:srgbClr val="066062"/>
                </a:solidFill>
              </a:rPr>
              <a:t>15 информационни събития (информационни дни, работни срещи, обучения на бенефициенти, заседания, конференции и др.).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Участвали 1134 представители на конкретни бенефициенти, партньорски организации, на държавни и местни институции, ЕК, НПО, медии и други.</a:t>
            </a:r>
          </a:p>
          <a:p>
            <a:endParaRPr lang="bg-BG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09" y="0"/>
            <a:ext cx="4643992" cy="68580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7990"/>
            <a:ext cx="914634" cy="9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00" y="5899998"/>
            <a:ext cx="1116109" cy="8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1343" y="6799317"/>
            <a:ext cx="7559350" cy="58683"/>
          </a:xfrm>
          <a:prstGeom prst="rect">
            <a:avLst/>
          </a:prstGeom>
          <a:solidFill>
            <a:srgbClr val="066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166986" y="2672304"/>
            <a:ext cx="5500769" cy="29484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36 бр. </a:t>
            </a:r>
            <a:r>
              <a:rPr lang="ru-RU" dirty="0" smtClean="0">
                <a:solidFill>
                  <a:srgbClr val="066062"/>
                </a:solidFill>
              </a:rPr>
              <a:t>Прессъобщения, изпратени до медиите </a:t>
            </a:r>
            <a:r>
              <a:rPr lang="ru-RU" dirty="0">
                <a:solidFill>
                  <a:srgbClr val="066062"/>
                </a:solidFill>
              </a:rPr>
              <a:t>от пресцентъра на МРРБ за изпълнението на дейности по ОПРР 2014-2020 </a:t>
            </a:r>
            <a:r>
              <a:rPr lang="ru-RU" dirty="0" smtClean="0">
                <a:solidFill>
                  <a:srgbClr val="066062"/>
                </a:solidFill>
              </a:rPr>
              <a:t>г.</a:t>
            </a:r>
            <a:endParaRPr lang="ru-RU" dirty="0">
              <a:solidFill>
                <a:srgbClr val="066062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126 броя новини, </a:t>
            </a:r>
            <a:r>
              <a:rPr lang="ru-RU" dirty="0" smtClean="0">
                <a:solidFill>
                  <a:srgbClr val="066062"/>
                </a:solidFill>
              </a:rPr>
              <a:t>репортажи, информации </a:t>
            </a:r>
            <a:r>
              <a:rPr lang="ru-RU" dirty="0">
                <a:solidFill>
                  <a:srgbClr val="066062"/>
                </a:solidFill>
              </a:rPr>
              <a:t>в електронни агенции и интернет сайтове, телевизии радиа, вестници </a:t>
            </a:r>
            <a:r>
              <a:rPr lang="ru-RU" dirty="0" smtClean="0">
                <a:solidFill>
                  <a:srgbClr val="066062"/>
                </a:solidFill>
              </a:rPr>
              <a:t>и др.;</a:t>
            </a:r>
            <a:endParaRPr lang="bg-BG" dirty="0" smtClean="0">
              <a:solidFill>
                <a:srgbClr val="0660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2411411" y="195941"/>
            <a:ext cx="7735079" cy="428481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400" dirty="0" smtClean="0">
                <a:solidFill>
                  <a:schemeClr val="bg1"/>
                </a:solidFill>
              </a:rPr>
              <a:t>Комитети за наблюдение 2021 година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47539" y="0"/>
            <a:ext cx="2444460" cy="7017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bg-BG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1" b="28271"/>
          <a:stretch>
            <a:fillRect/>
          </a:stretch>
        </p:blipFill>
        <p:spPr>
          <a:xfrm>
            <a:off x="0" y="0"/>
            <a:ext cx="9780588" cy="6937653"/>
          </a:xfr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4879571" y="4805567"/>
            <a:ext cx="7301084" cy="118426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rgbClr val="58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580000"/>
                </a:solidFill>
              </a:rPr>
              <a:t>  </a:t>
            </a:r>
            <a:r>
              <a:rPr lang="ru-RU" sz="2400" dirty="0" smtClean="0">
                <a:solidFill>
                  <a:srgbClr val="580000"/>
                </a:solidFill>
              </a:rPr>
              <a:t>2 </a:t>
            </a:r>
            <a:r>
              <a:rPr lang="ru-RU" sz="2400" dirty="0">
                <a:solidFill>
                  <a:srgbClr val="580000"/>
                </a:solidFill>
              </a:rPr>
              <a:t>заседания на Комитета за наблюдение на </a:t>
            </a:r>
            <a:r>
              <a:rPr lang="ru-RU" sz="2400" dirty="0" smtClean="0">
                <a:solidFill>
                  <a:srgbClr val="580000"/>
                </a:solidFill>
              </a:rPr>
              <a:t>ОПРР</a:t>
            </a:r>
            <a:r>
              <a:rPr lang="en-US" sz="2400" dirty="0" smtClean="0">
                <a:solidFill>
                  <a:srgbClr val="580000"/>
                </a:solidFill>
              </a:rPr>
              <a:t> </a:t>
            </a:r>
            <a:r>
              <a:rPr lang="ru-RU" sz="2400" dirty="0" smtClean="0">
                <a:solidFill>
                  <a:srgbClr val="580000"/>
                </a:solidFill>
              </a:rPr>
              <a:t>през </a:t>
            </a:r>
            <a:r>
              <a:rPr lang="ru-RU" sz="2400" dirty="0">
                <a:solidFill>
                  <a:srgbClr val="580000"/>
                </a:solidFill>
              </a:rPr>
              <a:t>месец януари и месец </a:t>
            </a:r>
            <a:r>
              <a:rPr lang="ru-RU" sz="2400" dirty="0" smtClean="0">
                <a:solidFill>
                  <a:srgbClr val="580000"/>
                </a:solidFill>
              </a:rPr>
              <a:t>декември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580000"/>
                </a:solidFill>
              </a:rPr>
              <a:t> общо 149 участници</a:t>
            </a:r>
            <a:endParaRPr lang="ru-RU" sz="2400" dirty="0">
              <a:solidFill>
                <a:srgbClr val="58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V="1">
            <a:off x="4982548" y="6633069"/>
            <a:ext cx="7209452" cy="45719"/>
          </a:xfrm>
          <a:prstGeom prst="rect">
            <a:avLst/>
          </a:prstGeom>
          <a:solidFill>
            <a:srgbClr val="580000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 flipV="1">
            <a:off x="8416212" y="4498092"/>
            <a:ext cx="3788571" cy="45719"/>
          </a:xfrm>
          <a:prstGeom prst="rect">
            <a:avLst/>
          </a:prstGeom>
          <a:solidFill>
            <a:srgbClr val="580000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7" y="0"/>
            <a:ext cx="1001019" cy="106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91" y="72008"/>
            <a:ext cx="1116109" cy="8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0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5273" y="6371351"/>
            <a:ext cx="1446414" cy="43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220"/>
            <a:ext cx="5715000" cy="5495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798331"/>
            <a:ext cx="12192000" cy="1537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1851" y="1340490"/>
            <a:ext cx="6783992" cy="714085"/>
          </a:xfrm>
          <a:solidFill>
            <a:srgbClr val="066062"/>
          </a:solidFill>
        </p:spPr>
        <p:txBody>
          <a:bodyPr/>
          <a:lstStyle/>
          <a:p>
            <a:pPr algn="l"/>
            <a:r>
              <a:rPr lang="ru-RU" sz="2400" dirty="0">
                <a:solidFill>
                  <a:schemeClr val="bg1">
                    <a:lumMod val="95000"/>
                  </a:schemeClr>
                </a:solidFill>
              </a:rPr>
              <a:t>Годишно информационно събитие 2021 година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6998029" y="4449924"/>
            <a:ext cx="5239112" cy="234840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endParaRPr lang="bg-BG" sz="1600" dirty="0" smtClean="0"/>
          </a:p>
          <a:p>
            <a:endParaRPr lang="bg-BG" sz="1600" dirty="0" smtClean="0"/>
          </a:p>
          <a:p>
            <a:endParaRPr lang="bg-BG" sz="1600" dirty="0" smtClean="0"/>
          </a:p>
          <a:p>
            <a:endParaRPr lang="bg-BG" sz="1600" dirty="0"/>
          </a:p>
          <a:p>
            <a:endParaRPr lang="bg-BG" sz="1600" dirty="0" smtClean="0"/>
          </a:p>
          <a:p>
            <a:endParaRPr lang="bg-BG" sz="1600" dirty="0"/>
          </a:p>
          <a:p>
            <a:pPr algn="just"/>
            <a:endParaRPr lang="bg-BG" sz="1600" dirty="0" smtClean="0"/>
          </a:p>
          <a:p>
            <a:pPr algn="just"/>
            <a:endParaRPr lang="bg-BG" sz="1600" dirty="0"/>
          </a:p>
          <a:p>
            <a:pPr algn="just"/>
            <a:endParaRPr lang="bg-BG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66062"/>
                </a:solidFill>
              </a:rPr>
              <a:t>На </a:t>
            </a:r>
            <a:r>
              <a:rPr lang="ru-RU" dirty="0">
                <a:solidFill>
                  <a:srgbClr val="066062"/>
                </a:solidFill>
              </a:rPr>
              <a:t>3 декември </a:t>
            </a:r>
            <a:r>
              <a:rPr lang="ru-RU" dirty="0" smtClean="0">
                <a:solidFill>
                  <a:srgbClr val="066062"/>
                </a:solidFill>
              </a:rPr>
              <a:t>в </a:t>
            </a:r>
            <a:r>
              <a:rPr lang="ru-RU" dirty="0">
                <a:solidFill>
                  <a:srgbClr val="066062"/>
                </a:solidFill>
              </a:rPr>
              <a:t>гр. Бургас беше </a:t>
            </a:r>
            <a:r>
              <a:rPr lang="ru-RU" dirty="0" smtClean="0">
                <a:solidFill>
                  <a:srgbClr val="066062"/>
                </a:solidFill>
              </a:rPr>
              <a:t>проведено ГИС</a:t>
            </a:r>
            <a:endParaRPr lang="en-US" dirty="0" smtClean="0">
              <a:solidFill>
                <a:srgbClr val="066062"/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066062"/>
                </a:solidFill>
              </a:rPr>
              <a:t> </a:t>
            </a:r>
            <a:endParaRPr lang="ru-RU" dirty="0">
              <a:solidFill>
                <a:srgbClr val="066062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</a:t>
            </a:r>
            <a:r>
              <a:rPr lang="ru-RU" dirty="0" smtClean="0">
                <a:solidFill>
                  <a:srgbClr val="066062"/>
                </a:solidFill>
              </a:rPr>
              <a:t>На </a:t>
            </a:r>
            <a:r>
              <a:rPr lang="ru-RU" dirty="0">
                <a:solidFill>
                  <a:srgbClr val="066062"/>
                </a:solidFill>
              </a:rPr>
              <a:t>него присъстваха 139 души, сред които и медии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</a:t>
            </a:r>
            <a:r>
              <a:rPr lang="ru-RU" dirty="0" smtClean="0">
                <a:solidFill>
                  <a:srgbClr val="066062"/>
                </a:solidFill>
              </a:rPr>
              <a:t>Гледано </a:t>
            </a:r>
            <a:r>
              <a:rPr lang="ru-RU" dirty="0">
                <a:solidFill>
                  <a:srgbClr val="066062"/>
                </a:solidFill>
              </a:rPr>
              <a:t>244 пъти в YouTube канала на ОПРР 2014-2020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</a:t>
            </a:r>
            <a:r>
              <a:rPr lang="ru-RU" dirty="0" smtClean="0">
                <a:solidFill>
                  <a:srgbClr val="066062"/>
                </a:solidFill>
              </a:rPr>
              <a:t>Връчени </a:t>
            </a:r>
            <a:r>
              <a:rPr lang="ru-RU" dirty="0">
                <a:solidFill>
                  <a:srgbClr val="066062"/>
                </a:solidFill>
              </a:rPr>
              <a:t>9 награди в 3 категории на общини - бенефициенти по </a:t>
            </a:r>
            <a:r>
              <a:rPr lang="ru-RU" dirty="0" smtClean="0">
                <a:solidFill>
                  <a:srgbClr val="066062"/>
                </a:solidFill>
              </a:rPr>
              <a:t>ОПРР 2014-2020 г.</a:t>
            </a:r>
            <a:endParaRPr lang="ru-RU" dirty="0">
              <a:solidFill>
                <a:srgbClr val="066062"/>
              </a:solidFill>
            </a:endParaRPr>
          </a:p>
          <a:p>
            <a:endParaRPr lang="bg-BG" sz="1600" dirty="0">
              <a:solidFill>
                <a:srgbClr val="066062"/>
              </a:solidFill>
            </a:endParaRPr>
          </a:p>
          <a:p>
            <a:endParaRPr lang="bg-BG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bg-BG" sz="1600" dirty="0" smtClean="0"/>
          </a:p>
          <a:p>
            <a:endParaRPr lang="en-US" sz="1600" dirty="0" smtClean="0"/>
          </a:p>
          <a:p>
            <a:endParaRPr lang="bg-BG" dirty="0" smtClean="0"/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34" cy="9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998029" y="5544867"/>
            <a:ext cx="5239112" cy="534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91" y="51890"/>
            <a:ext cx="1116109" cy="8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2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557828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1002" y="2592703"/>
            <a:ext cx="6141471" cy="298558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бщо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62 материала (репортажи/ интервюта/ рубрики) в най-гледаните и слушани часови пояси/ предавания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по договори с 15 национални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регионални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електронни медии</a:t>
            </a:r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кампанията са излъчени 856 бр. 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миджови клипове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, с които е популяризирана ОПРР 2014-2020 г. в национален и регионален ТВ и радио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ефир;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Проведени са 4 броя промоционални игри във FB на специализираните музикални радиа и телевизионни канали. Участието в игрите е промотирано и насърчавано в 591 бр. спотове за ОПРР. Раздадени са 24 бр. награди от ОПРР 2014-2020 г. на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участници, отговорили вярно на поставени въпроси за ОПРР;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9975273" y="6371351"/>
            <a:ext cx="1446414" cy="43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34" cy="9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91" y="51890"/>
            <a:ext cx="1116109" cy="8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26563" y="1351213"/>
            <a:ext cx="7388540" cy="571323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ru-RU" sz="2000" dirty="0"/>
              <a:t>Медийна кампания през 2021 г.</a:t>
            </a:r>
            <a:endParaRPr lang="en-US" sz="20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 txBox="1">
            <a:spLocks/>
          </p:cNvSpPr>
          <p:nvPr/>
        </p:nvSpPr>
        <p:spPr>
          <a:xfrm flipV="1">
            <a:off x="9741158" y="6803351"/>
            <a:ext cx="2450841" cy="696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87" y="2591968"/>
            <a:ext cx="3402404" cy="2869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1178"/>
            <a:ext cx="2508143" cy="214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84562" y="6371351"/>
            <a:ext cx="407437" cy="427966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6999" y="3399165"/>
            <a:ext cx="6095999" cy="59669"/>
          </a:xfrm>
          <a:prstGeom prst="rect">
            <a:avLst/>
          </a:prstGeom>
          <a:solidFill>
            <a:srgbClr val="066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 txBox="1">
            <a:spLocks/>
          </p:cNvSpPr>
          <p:nvPr/>
        </p:nvSpPr>
        <p:spPr>
          <a:xfrm>
            <a:off x="229197" y="4056055"/>
            <a:ext cx="5637604" cy="214604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66062"/>
                </a:solidFill>
              </a:rPr>
              <a:t>1 </a:t>
            </a:r>
            <a:r>
              <a:rPr lang="ru-RU" dirty="0">
                <a:solidFill>
                  <a:srgbClr val="066062"/>
                </a:solidFill>
              </a:rPr>
              <a:t>международен онлайн семинар на 15 </a:t>
            </a:r>
            <a:r>
              <a:rPr lang="ru-RU" dirty="0" smtClean="0">
                <a:solidFill>
                  <a:srgbClr val="066062"/>
                </a:solidFill>
              </a:rPr>
              <a:t>февруари 2021 г., </a:t>
            </a:r>
            <a:r>
              <a:rPr lang="ru-RU" dirty="0">
                <a:solidFill>
                  <a:srgbClr val="066062"/>
                </a:solidFill>
              </a:rPr>
              <a:t>на който  беше представен изготвен доклад в рамките на проекта за многостепенното управление и децентрализация . Участие взеха над 70 участници, вкл. експерти от ОИСР, УО на ОПРР и др.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bg-BG" sz="1600" dirty="0">
              <a:solidFill>
                <a:schemeClr val="tx1"/>
              </a:solidFill>
            </a:endParaRPr>
          </a:p>
        </p:txBody>
      </p:sp>
      <p:pic>
        <p:nvPicPr>
          <p:cNvPr id="9" name="Picture Placeholder 8" descr="Handing touching mobile phone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9" y="0"/>
            <a:ext cx="6096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6000" cy="6858000"/>
          </a:xfrm>
          <a:solidFill>
            <a:schemeClr val="bg1">
              <a:alpha val="32000"/>
            </a:schemeClr>
          </a:solidFill>
        </p:spPr>
        <p:txBody>
          <a:bodyPr/>
          <a:lstStyle/>
          <a:p>
            <a:pPr algn="ctr"/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ru-RU" sz="4400" dirty="0"/>
              <a:t>Дейности във връзка с новата Програма „Развитие на регионите“ 2021-2027 г.</a:t>
            </a:r>
            <a:endParaRPr lang="en-US" sz="4400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34" cy="9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89" y="72008"/>
            <a:ext cx="1116109" cy="8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9197" y="1446582"/>
            <a:ext cx="5451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66062"/>
                </a:solidFill>
              </a:rPr>
              <a:t> </a:t>
            </a:r>
            <a:r>
              <a:rPr lang="ru-RU" dirty="0" smtClean="0">
                <a:solidFill>
                  <a:srgbClr val="066062"/>
                </a:solidFill>
              </a:rPr>
              <a:t>Обществено </a:t>
            </a:r>
            <a:r>
              <a:rPr lang="ru-RU" dirty="0">
                <a:solidFill>
                  <a:srgbClr val="066062"/>
                </a:solidFill>
              </a:rPr>
              <a:t>обсъждане на проекта на ПРР 2021-2027 г. през месец април, в което са се включили повече от 180 човека. Обсъждането беше излъчено на живо във видео платформата YouTube, където е изгледано от 62 потребители.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799317"/>
            <a:ext cx="6095999" cy="59669"/>
          </a:xfrm>
          <a:prstGeom prst="rect">
            <a:avLst/>
          </a:prstGeom>
          <a:solidFill>
            <a:srgbClr val="066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7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333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731" y="0"/>
            <a:ext cx="10438073" cy="1316111"/>
          </a:xfrm>
          <a:solidFill>
            <a:schemeClr val="bg1">
              <a:alpha val="40000"/>
            </a:schemeClr>
          </a:solidFill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 кампания по ПО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9„Подкрепа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 здравната система за справяне с кризи“.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3164" y="1489042"/>
            <a:ext cx="10778836" cy="871010"/>
          </a:xfrm>
        </p:spPr>
        <p:txBody>
          <a:bodyPr/>
          <a:lstStyle/>
          <a:p>
            <a:r>
              <a:rPr lang="ru-RU" dirty="0"/>
              <a:t> 	На 15 юни 2021 г. Управляващия орган на Оперативна програма „Региони в растеж“ 2014-2020 проведе онлайн обучение с Министерство на здравеопазването.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78444" y="6426000"/>
            <a:ext cx="1026368" cy="432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10273339" y="5113176"/>
            <a:ext cx="19186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11709918" y="6699380"/>
            <a:ext cx="482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6058" y="3375707"/>
            <a:ext cx="538376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66062"/>
                </a:solidFill>
              </a:rPr>
              <a:t> </a:t>
            </a:r>
            <a:r>
              <a:rPr lang="ru-RU" sz="1600" dirty="0" smtClean="0">
                <a:solidFill>
                  <a:srgbClr val="066062"/>
                </a:solidFill>
              </a:rPr>
              <a:t>Представяне </a:t>
            </a:r>
            <a:r>
              <a:rPr lang="ru-RU" sz="1600" dirty="0">
                <a:solidFill>
                  <a:srgbClr val="066062"/>
                </a:solidFill>
              </a:rPr>
              <a:t>на постигнатото по ОПРР 2014-2020 г. и предстоящото по ПРР 2021-2027 г. ще се осъществява основно чрез виртуални и хибридни събития, и информационни кампании.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66062"/>
                </a:solidFill>
              </a:rPr>
              <a:t> </a:t>
            </a:r>
            <a:r>
              <a:rPr lang="ru-RU" sz="1600" dirty="0" smtClean="0">
                <a:solidFill>
                  <a:srgbClr val="066062"/>
                </a:solidFill>
              </a:rPr>
              <a:t>Предвидени </a:t>
            </a:r>
            <a:r>
              <a:rPr lang="ru-RU" sz="1600" dirty="0">
                <a:solidFill>
                  <a:srgbClr val="066062"/>
                </a:solidFill>
              </a:rPr>
              <a:t>са 2 заседания на Комитета за наблюдение на ОПРР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66062"/>
                </a:solidFill>
              </a:rPr>
              <a:t> </a:t>
            </a:r>
            <a:r>
              <a:rPr lang="ru-RU" sz="1600" dirty="0" smtClean="0">
                <a:solidFill>
                  <a:srgbClr val="066062"/>
                </a:solidFill>
              </a:rPr>
              <a:t>Провеждане </a:t>
            </a:r>
            <a:r>
              <a:rPr lang="ru-RU" sz="1600" dirty="0">
                <a:solidFill>
                  <a:srgbClr val="066062"/>
                </a:solidFill>
              </a:rPr>
              <a:t>на Годишното информационно събитие в края на годината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66062"/>
                </a:solidFill>
              </a:rPr>
              <a:t> </a:t>
            </a:r>
            <a:r>
              <a:rPr lang="ru-RU" sz="1600" dirty="0" smtClean="0">
                <a:solidFill>
                  <a:srgbClr val="066062"/>
                </a:solidFill>
              </a:rPr>
              <a:t>Обявяване </a:t>
            </a:r>
            <a:r>
              <a:rPr lang="ru-RU" sz="1600" dirty="0">
                <a:solidFill>
                  <a:srgbClr val="066062"/>
                </a:solidFill>
              </a:rPr>
              <a:t>на процедура за сключване на нови договори с националните и регионални </a:t>
            </a:r>
            <a:r>
              <a:rPr lang="ru-RU" sz="1600" dirty="0" smtClean="0">
                <a:solidFill>
                  <a:srgbClr val="066062"/>
                </a:solidFill>
              </a:rPr>
              <a:t>медии</a:t>
            </a:r>
            <a:endParaRPr lang="ru-RU" sz="1600" dirty="0">
              <a:solidFill>
                <a:srgbClr val="06606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66062"/>
                </a:solidFill>
              </a:rPr>
              <a:t>Планира се да бъдат сключени и договори с </a:t>
            </a:r>
            <a:r>
              <a:rPr lang="ru-RU" sz="1600" dirty="0" smtClean="0">
                <a:solidFill>
                  <a:srgbClr val="066062"/>
                </a:solidFill>
              </a:rPr>
              <a:t>за осигуряване на публичност, включително за </a:t>
            </a:r>
            <a:r>
              <a:rPr lang="ru-RU" sz="1600" dirty="0">
                <a:solidFill>
                  <a:srgbClr val="066062"/>
                </a:solidFill>
              </a:rPr>
              <a:t>изработване на аудио и видео материали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dirty="0">
              <a:solidFill>
                <a:srgbClr val="066062"/>
              </a:solidFill>
            </a:endParaRPr>
          </a:p>
          <a:p>
            <a:endParaRPr lang="bg-BG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630693" y="21536"/>
            <a:ext cx="787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66062"/>
                </a:solidFill>
              </a:rPr>
              <a:t>Годишен план за действие за 2022 г.</a:t>
            </a:r>
            <a:endParaRPr lang="bg-BG" sz="2800" dirty="0">
              <a:solidFill>
                <a:srgbClr val="06606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367" y="849086"/>
            <a:ext cx="62981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77679"/>
                </a:solidFill>
              </a:rPr>
              <a:t>Изпълнение </a:t>
            </a:r>
            <a:r>
              <a:rPr lang="ru-RU" dirty="0">
                <a:solidFill>
                  <a:srgbClr val="077679"/>
                </a:solidFill>
              </a:rPr>
              <a:t>на дейности за популяризиране на ОПРР 2014-2020 г. и ПРР 2021-2027 г. чрез ангажиране на </a:t>
            </a:r>
            <a:r>
              <a:rPr lang="ru-RU" dirty="0" smtClean="0">
                <a:solidFill>
                  <a:srgbClr val="077679"/>
                </a:solidFill>
              </a:rPr>
              <a:t>инфлуенсъри</a:t>
            </a:r>
            <a:endParaRPr lang="ru-RU" dirty="0">
              <a:solidFill>
                <a:srgbClr val="07767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77679"/>
                </a:solidFill>
              </a:rPr>
              <a:t> </a:t>
            </a:r>
            <a:r>
              <a:rPr lang="ru-RU" dirty="0" smtClean="0">
                <a:solidFill>
                  <a:srgbClr val="077679"/>
                </a:solidFill>
              </a:rPr>
              <a:t>Информационни </a:t>
            </a:r>
            <a:r>
              <a:rPr lang="ru-RU" dirty="0">
                <a:solidFill>
                  <a:srgbClr val="077679"/>
                </a:solidFill>
              </a:rPr>
              <a:t>кампании в 6-те региона за планиране и обучения на Регионалните съвети за развитие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77679"/>
                </a:solidFill>
              </a:rPr>
              <a:t> </a:t>
            </a:r>
            <a:r>
              <a:rPr lang="ru-RU" dirty="0" smtClean="0">
                <a:solidFill>
                  <a:srgbClr val="077679"/>
                </a:solidFill>
              </a:rPr>
              <a:t>УО </a:t>
            </a:r>
            <a:r>
              <a:rPr lang="ru-RU" dirty="0">
                <a:solidFill>
                  <a:srgbClr val="077679"/>
                </a:solidFill>
              </a:rPr>
              <a:t>на ОПРР 2014-2020 ще продължи да публикува актуална информация за изпълнението и напредъка по Програмата и в новия сайт на </a:t>
            </a:r>
            <a:r>
              <a:rPr lang="ru-RU" dirty="0" smtClean="0">
                <a:solidFill>
                  <a:srgbClr val="077679"/>
                </a:solidFill>
              </a:rPr>
              <a:t>ПРР </a:t>
            </a:r>
            <a:r>
              <a:rPr lang="ru-RU" dirty="0">
                <a:solidFill>
                  <a:srgbClr val="077679"/>
                </a:solidFill>
              </a:rPr>
              <a:t>2021-2027 г</a:t>
            </a:r>
          </a:p>
          <a:p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9647853" y="5159829"/>
            <a:ext cx="2544147" cy="16981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65" y="3069771"/>
            <a:ext cx="4348067" cy="3545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0" y="556953"/>
            <a:ext cx="3615627" cy="25854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798331"/>
            <a:ext cx="9647853" cy="59669"/>
          </a:xfrm>
          <a:prstGeom prst="rect">
            <a:avLst/>
          </a:prstGeom>
          <a:solidFill>
            <a:srgbClr val="066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08218" y="581347"/>
            <a:ext cx="8783782" cy="45719"/>
          </a:xfrm>
          <a:prstGeom prst="rect">
            <a:avLst/>
          </a:prstGeom>
          <a:solidFill>
            <a:srgbClr val="066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 descr="Hand writing on post-it note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76167"/>
            <a:ext cx="8304415" cy="867951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7397" y="2211434"/>
            <a:ext cx="4643534" cy="1013684"/>
          </a:xfrm>
        </p:spPr>
        <p:txBody>
          <a:bodyPr/>
          <a:lstStyle/>
          <a:p>
            <a:r>
              <a:rPr lang="bg-BG" dirty="0" smtClean="0"/>
              <a:t>Благодаря за вниманието!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875520" y="6371351"/>
            <a:ext cx="2316480" cy="548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90D0D0-7C1D-47FF-A2F0-9937AA567A3D}">
  <ds:schemaRefs>
    <ds:schemaRef ds:uri="http://purl.org/dc/elements/1.1/"/>
    <ds:schemaRef ds:uri="71af3243-3dd4-4a8d-8c0d-dd76da1f02a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16c05727-aa75-4e4a-9b5f-8a80a116589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0</TotalTime>
  <Words>633</Words>
  <Application>Microsoft Office PowerPoint</Application>
  <PresentationFormat>Widescreen</PresentationFormat>
  <Paragraphs>78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Candara</vt:lpstr>
      <vt:lpstr>Corbel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Дейности във връзка с новата Програма „Развитие на регионите“ 2021-2027 г.</vt:lpstr>
      <vt:lpstr>Информационна кампания по ПО 9„Подкрепа за здравната система за справяне с кризи“.</vt:lpstr>
      <vt:lpstr>PowerPoint Presentation</vt:lpstr>
      <vt:lpstr>Благодаря за вниманието!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2022-01-24T10:46:46Z</dcterms:created>
  <dcterms:modified xsi:type="dcterms:W3CDTF">2022-03-18T12:11:57Z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