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8" r:id="rId2"/>
    <p:sldId id="290" r:id="rId3"/>
    <p:sldId id="286" r:id="rId4"/>
    <p:sldId id="287" r:id="rId5"/>
    <p:sldId id="299" r:id="rId6"/>
    <p:sldId id="288" r:id="rId7"/>
    <p:sldId id="300" r:id="rId8"/>
    <p:sldId id="289" r:id="rId9"/>
    <p:sldId id="301" r:id="rId10"/>
    <p:sldId id="302" r:id="rId11"/>
    <p:sldId id="296" r:id="rId12"/>
    <p:sldId id="303" r:id="rId13"/>
    <p:sldId id="297" r:id="rId14"/>
    <p:sldId id="298" r:id="rId15"/>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GIO Teresa (EMPL)" initials="EMPL G1" lastIdx="4" clrIdx="0">
    <p:extLst>
      <p:ext uri="{19B8F6BF-5375-455C-9EA6-DF929625EA0E}">
        <p15:presenceInfo xmlns:p15="http://schemas.microsoft.com/office/powerpoint/2012/main" userId="REGIO Teresa (EMP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356B1"/>
    <a:srgbClr val="024EA2"/>
    <a:srgbClr val="024B9C"/>
    <a:srgbClr val="035DC1"/>
    <a:srgbClr val="0044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9" autoAdjust="0"/>
    <p:restoredTop sz="94660"/>
  </p:normalViewPr>
  <p:slideViewPr>
    <p:cSldViewPr snapToGrid="0">
      <p:cViewPr varScale="1">
        <p:scale>
          <a:sx n="69" d="100"/>
          <a:sy n="69" d="100"/>
        </p:scale>
        <p:origin x="564" y="44"/>
      </p:cViewPr>
      <p:guideLst>
        <p:guide orient="horz" pos="2092"/>
        <p:guide pos="38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en-GB"/>
          </a:p>
        </p:txBody>
      </p:sp>
      <p:sp>
        <p:nvSpPr>
          <p:cNvPr id="3" name="Date Placeholder 2"/>
          <p:cNvSpPr>
            <a:spLocks noGrp="1"/>
          </p:cNvSpPr>
          <p:nvPr>
            <p:ph type="dt" sz="quarter" idx="1"/>
          </p:nvPr>
        </p:nvSpPr>
        <p:spPr>
          <a:xfrm>
            <a:off x="4023992" y="0"/>
            <a:ext cx="3078427" cy="513508"/>
          </a:xfrm>
          <a:prstGeom prst="rect">
            <a:avLst/>
          </a:prstGeom>
        </p:spPr>
        <p:txBody>
          <a:bodyPr vert="horz" lIns="99075" tIns="49538" rIns="99075" bIns="49538" rtlCol="0"/>
          <a:lstStyle>
            <a:lvl1pPr algn="r">
              <a:defRPr sz="1300"/>
            </a:lvl1pPr>
          </a:lstStyle>
          <a:p>
            <a:fld id="{3A939EFE-0303-44F6-9A16-FD3B5E015DB1}" type="datetimeFigureOut">
              <a:rPr lang="en-GB" smtClean="0"/>
              <a:t>17/03/2022</a:t>
            </a:fld>
            <a:endParaRPr lang="en-GB"/>
          </a:p>
        </p:txBody>
      </p:sp>
      <p:sp>
        <p:nvSpPr>
          <p:cNvPr id="4" name="Footer Placeholder 3"/>
          <p:cNvSpPr>
            <a:spLocks noGrp="1"/>
          </p:cNvSpPr>
          <p:nvPr>
            <p:ph type="ftr" sz="quarter" idx="2"/>
          </p:nvPr>
        </p:nvSpPr>
        <p:spPr>
          <a:xfrm>
            <a:off x="0" y="9721107"/>
            <a:ext cx="3078427" cy="513507"/>
          </a:xfrm>
          <a:prstGeom prst="rect">
            <a:avLst/>
          </a:prstGeom>
        </p:spPr>
        <p:txBody>
          <a:bodyPr vert="horz" lIns="99075" tIns="49538" rIns="99075" bIns="49538" rtlCol="0" anchor="b"/>
          <a:lstStyle>
            <a:lvl1pPr algn="l">
              <a:defRPr sz="1300"/>
            </a:lvl1pPr>
          </a:lstStyle>
          <a:p>
            <a:endParaRPr lang="en-GB"/>
          </a:p>
        </p:txBody>
      </p:sp>
      <p:sp>
        <p:nvSpPr>
          <p:cNvPr id="5" name="Slide Number Placeholder 4"/>
          <p:cNvSpPr>
            <a:spLocks noGrp="1"/>
          </p:cNvSpPr>
          <p:nvPr>
            <p:ph type="sldNum" sz="quarter" idx="3"/>
          </p:nvPr>
        </p:nvSpPr>
        <p:spPr>
          <a:xfrm>
            <a:off x="4023992" y="9721107"/>
            <a:ext cx="3078427" cy="513507"/>
          </a:xfrm>
          <a:prstGeom prst="rect">
            <a:avLst/>
          </a:prstGeom>
        </p:spPr>
        <p:txBody>
          <a:bodyPr vert="horz" lIns="99075" tIns="49538" rIns="99075" bIns="49538" rtlCol="0" anchor="b"/>
          <a:lstStyle>
            <a:lvl1pPr algn="r">
              <a:defRPr sz="1300"/>
            </a:lvl1pPr>
          </a:lstStyle>
          <a:p>
            <a:fld id="{C4F04766-77AF-4EBE-9704-229FD5F6AD6A}" type="slidenum">
              <a:rPr lang="en-GB" smtClean="0"/>
              <a:t>‹#›</a:t>
            </a:fld>
            <a:endParaRPr lang="en-GB"/>
          </a:p>
        </p:txBody>
      </p:sp>
    </p:spTree>
    <p:extLst>
      <p:ext uri="{BB962C8B-B14F-4D97-AF65-F5344CB8AC3E}">
        <p14:creationId xmlns:p14="http://schemas.microsoft.com/office/powerpoint/2010/main" val="37889881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en-GB"/>
          </a:p>
        </p:txBody>
      </p:sp>
      <p:sp>
        <p:nvSpPr>
          <p:cNvPr id="3" name="Date Placeholder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A3B926D1-0013-4A80-B64E-9D824EE65210}" type="datetimeFigureOut">
              <a:rPr lang="en-GB" smtClean="0"/>
              <a:t>17/03/2022</a:t>
            </a:fld>
            <a:endParaRPr lang="en-GB"/>
          </a:p>
        </p:txBody>
      </p:sp>
      <p:sp>
        <p:nvSpPr>
          <p:cNvPr id="4" name="Slide Image Placehold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en-GB"/>
          </a:p>
        </p:txBody>
      </p:sp>
      <p:sp>
        <p:nvSpPr>
          <p:cNvPr id="5" name="Notes Placeholder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en-GB"/>
          </a:p>
        </p:txBody>
      </p:sp>
      <p:sp>
        <p:nvSpPr>
          <p:cNvPr id="7" name="Slide Number Placeholder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59CF2995-AB43-4B7C-B8CD-9DC7C3692A9C}" type="slidenum">
              <a:rPr lang="en-GB" smtClean="0"/>
              <a:t>‹#›</a:t>
            </a:fld>
            <a:endParaRPr lang="en-GB"/>
          </a:p>
        </p:txBody>
      </p:sp>
    </p:spTree>
    <p:extLst>
      <p:ext uri="{BB962C8B-B14F-4D97-AF65-F5344CB8AC3E}">
        <p14:creationId xmlns:p14="http://schemas.microsoft.com/office/powerpoint/2010/main" val="14607846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3992183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3pPr>
              <a:spcBef>
                <a:spcPts val="0"/>
              </a:spcBef>
              <a:defRPr/>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402250" y="1825625"/>
            <a:ext cx="5328000" cy="3906435"/>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p:cNvSpPr>
            <a:spLocks noGrp="1"/>
          </p:cNvSpPr>
          <p:nvPr>
            <p:ph type="sldNum" sz="quarter" idx="12"/>
          </p:nvPr>
        </p:nvSpPr>
        <p:spPr/>
        <p:txBody>
          <a:bodyPr/>
          <a:lstStyle/>
          <a:p>
            <a:fld id="{F46C79FD-C571-418B-AB0F-5EE936C85276}" type="slidenum">
              <a:rPr lang="en-GB" smtClean="0"/>
              <a:t>‹#›</a:t>
            </a:fld>
            <a:endParaRPr lang="en-GB"/>
          </a:p>
        </p:txBody>
      </p:sp>
      <p:cxnSp>
        <p:nvCxnSpPr>
          <p:cNvPr id="10" name="Straight Connector 9"/>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124677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6"/>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9" name="Content Placeholder 2"/>
          <p:cNvSpPr>
            <a:spLocks noGrp="1"/>
          </p:cNvSpPr>
          <p:nvPr>
            <p:ph sz="half" idx="13"/>
          </p:nvPr>
        </p:nvSpPr>
        <p:spPr>
          <a:xfrm>
            <a:off x="4604979" y="1825625"/>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p:cNvSpPr>
            <a:spLocks noGrp="1"/>
          </p:cNvSpPr>
          <p:nvPr>
            <p:ph sz="half" idx="14"/>
          </p:nvPr>
        </p:nvSpPr>
        <p:spPr>
          <a:xfrm>
            <a:off x="8371761" y="1825625"/>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207101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097331"/>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72200" y="1681163"/>
            <a:ext cx="5183188" cy="823912"/>
          </a:xfrm>
          <a:noFill/>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097331"/>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Slide Number Placeholder 8"/>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742694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1484301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59635" y="-59635"/>
            <a:ext cx="6155635" cy="6983896"/>
          </a:xfrm>
          <a:solidFill>
            <a:schemeClr val="bg2"/>
          </a:solidFill>
          <a:ln w="28575">
            <a:solidFill>
              <a:schemeClr val="accent5"/>
            </a:solidFill>
          </a:ln>
        </p:spPr>
        <p:txBody>
          <a:bodyPr/>
          <a:lstStyle/>
          <a:p>
            <a:r>
              <a:rPr lang="en-US"/>
              <a:t>Click icon to add picture</a:t>
            </a:r>
            <a:endParaRPr lang="en-GB" dirty="0"/>
          </a:p>
        </p:txBody>
      </p:sp>
      <p:sp>
        <p:nvSpPr>
          <p:cNvPr id="10" name="Rectangle 9"/>
          <p:cNvSpPr/>
          <p:nvPr userDrawn="1"/>
        </p:nvSpPr>
        <p:spPr>
          <a:xfrm>
            <a:off x="3214048" y="1992573"/>
            <a:ext cx="8550322" cy="36166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19447" y="743802"/>
            <a:ext cx="544923" cy="544923"/>
          </a:xfrm>
          <a:prstGeom prst="rect">
            <a:avLst/>
          </a:prstGeom>
        </p:spPr>
      </p:pic>
      <p:sp>
        <p:nvSpPr>
          <p:cNvPr id="3" name="Content Placeholder 2"/>
          <p:cNvSpPr>
            <a:spLocks noGrp="1"/>
          </p:cNvSpPr>
          <p:nvPr>
            <p:ph idx="1"/>
          </p:nvPr>
        </p:nvSpPr>
        <p:spPr>
          <a:xfrm>
            <a:off x="3538331" y="1992572"/>
            <a:ext cx="8226040" cy="3616657"/>
          </a:xfrm>
          <a:solidFill>
            <a:schemeClr val="bg1"/>
          </a:solidFill>
        </p:spPr>
        <p:txBody>
          <a:bodyPr lIns="360000" tIns="360000" rIns="360000" bIns="360000" anchor="ctr" anchorCtr="0">
            <a:noAutofit/>
          </a:bodyPr>
          <a:lstStyle>
            <a:lvl1pPr marL="0" indent="0">
              <a:buFontTx/>
              <a:buNone/>
              <a:defRPr i="1">
                <a:solidFill>
                  <a:schemeClr val="tx2"/>
                </a:solidFill>
              </a:defRPr>
            </a:lvl1pPr>
          </a:lstStyle>
          <a:p>
            <a:pPr lvl="0"/>
            <a:r>
              <a:rPr lang="en-US"/>
              <a:t>Edit Master text styles</a:t>
            </a:r>
          </a:p>
        </p:txBody>
      </p:sp>
    </p:spTree>
    <p:extLst>
      <p:ext uri="{BB962C8B-B14F-4D97-AF65-F5344CB8AC3E}">
        <p14:creationId xmlns:p14="http://schemas.microsoft.com/office/powerpoint/2010/main" val="17840629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and Content (half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7056" y="1825625"/>
            <a:ext cx="4926841" cy="3769957"/>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F46C79FD-C571-418B-AB0F-5EE936C85276}" type="slidenum">
              <a:rPr lang="en-GB" smtClean="0"/>
              <a:t>‹#›</a:t>
            </a:fld>
            <a:endParaRPr lang="en-GB"/>
          </a:p>
        </p:txBody>
      </p:sp>
      <p:sp>
        <p:nvSpPr>
          <p:cNvPr id="10" name="Title Placeholder 1"/>
          <p:cNvSpPr>
            <a:spLocks noGrp="1"/>
          </p:cNvSpPr>
          <p:nvPr>
            <p:ph type="title"/>
          </p:nvPr>
        </p:nvSpPr>
        <p:spPr>
          <a:xfrm>
            <a:off x="6817056" y="482860"/>
            <a:ext cx="4669266"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7" name="Picture Placeholder 4"/>
          <p:cNvSpPr>
            <a:spLocks noGrp="1"/>
          </p:cNvSpPr>
          <p:nvPr>
            <p:ph type="pic" sz="quarter" idx="13"/>
          </p:nvPr>
        </p:nvSpPr>
        <p:spPr>
          <a:xfrm>
            <a:off x="-46383" y="-46383"/>
            <a:ext cx="6142383" cy="6964017"/>
          </a:xfrm>
          <a:solidFill>
            <a:schemeClr val="bg2"/>
          </a:solidFill>
          <a:ln w="28575">
            <a:solidFill>
              <a:schemeClr val="accent5"/>
            </a:solidFill>
          </a:ln>
        </p:spPr>
        <p:txBody>
          <a:bodyPr/>
          <a:lstStyle/>
          <a:p>
            <a:r>
              <a:rPr lang="en-US"/>
              <a:t>Click icon to add picture</a:t>
            </a:r>
            <a:endParaRPr lang="en-GB" dirty="0"/>
          </a:p>
        </p:txBody>
      </p:sp>
    </p:spTree>
    <p:extLst>
      <p:ext uri="{BB962C8B-B14F-4D97-AF65-F5344CB8AC3E}">
        <p14:creationId xmlns:p14="http://schemas.microsoft.com/office/powerpoint/2010/main" val="369203447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Picture Placeholder 2"/>
          <p:cNvSpPr>
            <a:spLocks noGrp="1"/>
          </p:cNvSpPr>
          <p:nvPr>
            <p:ph type="pic" sz="quarter" idx="13"/>
          </p:nvPr>
        </p:nvSpPr>
        <p:spPr>
          <a:xfrm>
            <a:off x="970722" y="2284667"/>
            <a:ext cx="3141663" cy="2090737"/>
          </a:xfrm>
          <a:solidFill>
            <a:schemeClr val="bg2"/>
          </a:solidFill>
        </p:spPr>
        <p:txBody>
          <a:bodyPr/>
          <a:lstStyle/>
          <a:p>
            <a:r>
              <a:rPr lang="en-US"/>
              <a:t>Click icon to add picture</a:t>
            </a:r>
            <a:endParaRPr lang="en-GB"/>
          </a:p>
        </p:txBody>
      </p:sp>
      <p:sp>
        <p:nvSpPr>
          <p:cNvPr id="11" name="Picture Placeholder 2"/>
          <p:cNvSpPr>
            <a:spLocks noGrp="1"/>
          </p:cNvSpPr>
          <p:nvPr>
            <p:ph type="pic" sz="quarter" idx="14"/>
          </p:nvPr>
        </p:nvSpPr>
        <p:spPr>
          <a:xfrm>
            <a:off x="7901451" y="2284668"/>
            <a:ext cx="3141663" cy="2090737"/>
          </a:xfrm>
          <a:solidFill>
            <a:schemeClr val="bg2"/>
          </a:solidFill>
        </p:spPr>
        <p:txBody>
          <a:bodyPr/>
          <a:lstStyle/>
          <a:p>
            <a:r>
              <a:rPr lang="en-US"/>
              <a:t>Click icon to add picture</a:t>
            </a:r>
            <a:endParaRPr lang="en-GB"/>
          </a:p>
        </p:txBody>
      </p:sp>
      <p:sp>
        <p:nvSpPr>
          <p:cNvPr id="12" name="Picture Placeholder 2"/>
          <p:cNvSpPr>
            <a:spLocks noGrp="1"/>
          </p:cNvSpPr>
          <p:nvPr>
            <p:ph type="pic" sz="quarter" idx="15"/>
          </p:nvPr>
        </p:nvSpPr>
        <p:spPr>
          <a:xfrm>
            <a:off x="4436086" y="2284667"/>
            <a:ext cx="3141663" cy="2090737"/>
          </a:xfrm>
          <a:solidFill>
            <a:schemeClr val="bg2"/>
          </a:solidFill>
        </p:spPr>
        <p:txBody>
          <a:bodyPr/>
          <a:lstStyle/>
          <a:p>
            <a:r>
              <a:rPr lang="en-US"/>
              <a:t>Click icon to add picture</a:t>
            </a:r>
            <a:endParaRPr lang="en-GB"/>
          </a:p>
        </p:txBody>
      </p:sp>
      <p:sp>
        <p:nvSpPr>
          <p:cNvPr id="13" name="Text Placeholder 12"/>
          <p:cNvSpPr>
            <a:spLocks noGrp="1"/>
          </p:cNvSpPr>
          <p:nvPr>
            <p:ph type="body" sz="quarter" idx="16"/>
          </p:nvPr>
        </p:nvSpPr>
        <p:spPr>
          <a:xfrm>
            <a:off x="1206774" y="4038684"/>
            <a:ext cx="2669558" cy="1524235"/>
          </a:xfrm>
          <a:solidFill>
            <a:schemeClr val="bg1"/>
          </a:solidFill>
        </p:spPr>
        <p:txBody>
          <a:bodyPr tIns="90000"/>
          <a:lstStyle>
            <a:lvl1pPr marL="0" indent="0" algn="ctr">
              <a:buNone/>
              <a:defRPr sz="2000"/>
            </a:lvl1pPr>
          </a:lstStyle>
          <a:p>
            <a:pPr lvl="0"/>
            <a:r>
              <a:rPr lang="en-US"/>
              <a:t>Edit Master text styles</a:t>
            </a:r>
          </a:p>
        </p:txBody>
      </p:sp>
      <p:sp>
        <p:nvSpPr>
          <p:cNvPr id="15" name="Text Placeholder 12"/>
          <p:cNvSpPr>
            <a:spLocks noGrp="1"/>
          </p:cNvSpPr>
          <p:nvPr>
            <p:ph type="body" sz="quarter" idx="17"/>
          </p:nvPr>
        </p:nvSpPr>
        <p:spPr>
          <a:xfrm>
            <a:off x="4672139" y="4041944"/>
            <a:ext cx="2669558" cy="1524235"/>
          </a:xfrm>
          <a:solidFill>
            <a:schemeClr val="bg1"/>
          </a:solidFill>
        </p:spPr>
        <p:txBody>
          <a:bodyPr tIns="90000"/>
          <a:lstStyle>
            <a:lvl1pPr marL="0" indent="0" algn="ctr">
              <a:buNone/>
              <a:defRPr sz="2000"/>
            </a:lvl1pPr>
          </a:lstStyle>
          <a:p>
            <a:pPr lvl="0"/>
            <a:r>
              <a:rPr lang="en-US"/>
              <a:t>Edit Master text styles</a:t>
            </a:r>
          </a:p>
        </p:txBody>
      </p:sp>
      <p:sp>
        <p:nvSpPr>
          <p:cNvPr id="16" name="Text Placeholder 12"/>
          <p:cNvSpPr>
            <a:spLocks noGrp="1"/>
          </p:cNvSpPr>
          <p:nvPr>
            <p:ph type="body" sz="quarter" idx="18"/>
          </p:nvPr>
        </p:nvSpPr>
        <p:spPr>
          <a:xfrm>
            <a:off x="8137503" y="4037437"/>
            <a:ext cx="2669558" cy="1524235"/>
          </a:xfrm>
          <a:solidFill>
            <a:schemeClr val="bg1"/>
          </a:solidFill>
        </p:spPr>
        <p:txBody>
          <a:bodyPr tIns="90000"/>
          <a:lstStyle>
            <a:lvl1pPr marL="0" indent="0" algn="ctr">
              <a:buNone/>
              <a:defRPr sz="2000"/>
            </a:lvl1pPr>
          </a:lstStyle>
          <a:p>
            <a:pPr lvl="0"/>
            <a:r>
              <a:rPr lang="en-US"/>
              <a:t>Edit Master text styles</a:t>
            </a:r>
          </a:p>
        </p:txBody>
      </p:sp>
    </p:spTree>
    <p:extLst>
      <p:ext uri="{BB962C8B-B14F-4D97-AF65-F5344CB8AC3E}">
        <p14:creationId xmlns:p14="http://schemas.microsoft.com/office/powerpoint/2010/main" val="1780107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Picture Placeholder 2"/>
          <p:cNvSpPr>
            <a:spLocks noGrp="1"/>
          </p:cNvSpPr>
          <p:nvPr>
            <p:ph type="pic" sz="quarter" idx="13"/>
          </p:nvPr>
        </p:nvSpPr>
        <p:spPr>
          <a:xfrm>
            <a:off x="3713869" y="2159957"/>
            <a:ext cx="2461591" cy="1638158"/>
          </a:xfrm>
          <a:solidFill>
            <a:schemeClr val="bg2"/>
          </a:solidFill>
        </p:spPr>
        <p:txBody>
          <a:bodyPr/>
          <a:lstStyle/>
          <a:p>
            <a:r>
              <a:rPr lang="en-US"/>
              <a:t>Click icon to add picture</a:t>
            </a:r>
            <a:endParaRPr lang="en-GB"/>
          </a:p>
        </p:txBody>
      </p:sp>
      <p:sp>
        <p:nvSpPr>
          <p:cNvPr id="11" name="Picture Placeholder 2"/>
          <p:cNvSpPr>
            <a:spLocks noGrp="1"/>
          </p:cNvSpPr>
          <p:nvPr>
            <p:ph type="pic" sz="quarter" idx="14"/>
          </p:nvPr>
        </p:nvSpPr>
        <p:spPr>
          <a:xfrm>
            <a:off x="3713868" y="3968881"/>
            <a:ext cx="2461591" cy="1638158"/>
          </a:xfrm>
          <a:solidFill>
            <a:schemeClr val="bg2"/>
          </a:solidFill>
        </p:spPr>
        <p:txBody>
          <a:bodyPr/>
          <a:lstStyle/>
          <a:p>
            <a:r>
              <a:rPr lang="en-US"/>
              <a:t>Click icon to add picture</a:t>
            </a:r>
            <a:endParaRPr lang="en-GB"/>
          </a:p>
        </p:txBody>
      </p:sp>
      <p:sp>
        <p:nvSpPr>
          <p:cNvPr id="12" name="Picture Placeholder 2"/>
          <p:cNvSpPr>
            <a:spLocks noGrp="1"/>
          </p:cNvSpPr>
          <p:nvPr>
            <p:ph type="pic" sz="quarter" idx="15"/>
          </p:nvPr>
        </p:nvSpPr>
        <p:spPr>
          <a:xfrm>
            <a:off x="6324547" y="2159956"/>
            <a:ext cx="2461593" cy="1638159"/>
          </a:xfrm>
          <a:solidFill>
            <a:schemeClr val="bg2"/>
          </a:solidFill>
        </p:spPr>
        <p:txBody>
          <a:bodyPr/>
          <a:lstStyle/>
          <a:p>
            <a:r>
              <a:rPr lang="en-US"/>
              <a:t>Click icon to add picture</a:t>
            </a:r>
            <a:endParaRPr lang="en-GB"/>
          </a:p>
        </p:txBody>
      </p:sp>
      <p:sp>
        <p:nvSpPr>
          <p:cNvPr id="13" name="Text Placeholder 12"/>
          <p:cNvSpPr>
            <a:spLocks noGrp="1"/>
          </p:cNvSpPr>
          <p:nvPr>
            <p:ph type="body" sz="quarter" idx="16"/>
          </p:nvPr>
        </p:nvSpPr>
        <p:spPr>
          <a:xfrm>
            <a:off x="8935227" y="3968880"/>
            <a:ext cx="2520000" cy="1638158"/>
          </a:xfrm>
          <a:noFill/>
        </p:spPr>
        <p:txBody>
          <a:bodyPr tIns="90000"/>
          <a:lstStyle>
            <a:lvl1pPr marL="0" indent="0" algn="l">
              <a:buNone/>
              <a:defRPr sz="2000"/>
            </a:lvl1pPr>
          </a:lstStyle>
          <a:p>
            <a:pPr lvl="0"/>
            <a:r>
              <a:rPr lang="en-US"/>
              <a:t>Edit Master text styles</a:t>
            </a:r>
          </a:p>
        </p:txBody>
      </p:sp>
      <p:sp>
        <p:nvSpPr>
          <p:cNvPr id="16" name="Text Placeholder 12"/>
          <p:cNvSpPr>
            <a:spLocks noGrp="1"/>
          </p:cNvSpPr>
          <p:nvPr>
            <p:ph type="body" sz="quarter" idx="18"/>
          </p:nvPr>
        </p:nvSpPr>
        <p:spPr>
          <a:xfrm>
            <a:off x="1033617" y="2159957"/>
            <a:ext cx="2520000" cy="1638159"/>
          </a:xfrm>
          <a:noFill/>
        </p:spPr>
        <p:txBody>
          <a:bodyPr tIns="90000"/>
          <a:lstStyle>
            <a:lvl1pPr marL="0" indent="0" algn="r">
              <a:buNone/>
              <a:defRPr sz="2000"/>
            </a:lvl1pPr>
          </a:lstStyle>
          <a:p>
            <a:pPr lvl="0"/>
            <a:r>
              <a:rPr lang="en-US"/>
              <a:t>Edit Master text styles</a:t>
            </a:r>
          </a:p>
        </p:txBody>
      </p:sp>
      <p:sp>
        <p:nvSpPr>
          <p:cNvPr id="14" name="Picture Placeholder 2"/>
          <p:cNvSpPr>
            <a:spLocks noGrp="1"/>
          </p:cNvSpPr>
          <p:nvPr>
            <p:ph type="pic" sz="quarter" idx="19"/>
          </p:nvPr>
        </p:nvSpPr>
        <p:spPr>
          <a:xfrm>
            <a:off x="6324549" y="3968880"/>
            <a:ext cx="2461591" cy="1638158"/>
          </a:xfrm>
          <a:solidFill>
            <a:schemeClr val="bg2"/>
          </a:solidFill>
        </p:spPr>
        <p:txBody>
          <a:bodyPr/>
          <a:lstStyle/>
          <a:p>
            <a:r>
              <a:rPr lang="en-US"/>
              <a:t>Click icon to add picture</a:t>
            </a:r>
            <a:endParaRPr lang="en-GB"/>
          </a:p>
        </p:txBody>
      </p:sp>
      <p:sp>
        <p:nvSpPr>
          <p:cNvPr id="17" name="Text Placeholder 12"/>
          <p:cNvSpPr>
            <a:spLocks noGrp="1"/>
          </p:cNvSpPr>
          <p:nvPr>
            <p:ph type="body" sz="quarter" idx="20"/>
          </p:nvPr>
        </p:nvSpPr>
        <p:spPr>
          <a:xfrm>
            <a:off x="1033617" y="3968881"/>
            <a:ext cx="2520000" cy="1638158"/>
          </a:xfrm>
          <a:noFill/>
        </p:spPr>
        <p:txBody>
          <a:bodyPr tIns="90000"/>
          <a:lstStyle>
            <a:lvl1pPr marL="0" indent="0" algn="r">
              <a:buNone/>
              <a:defRPr sz="2000"/>
            </a:lvl1pPr>
          </a:lstStyle>
          <a:p>
            <a:pPr lvl="0"/>
            <a:r>
              <a:rPr lang="en-US"/>
              <a:t>Edit Master text styles</a:t>
            </a:r>
          </a:p>
        </p:txBody>
      </p:sp>
      <p:sp>
        <p:nvSpPr>
          <p:cNvPr id="18" name="Text Placeholder 12"/>
          <p:cNvSpPr>
            <a:spLocks noGrp="1"/>
          </p:cNvSpPr>
          <p:nvPr>
            <p:ph type="body" sz="quarter" idx="21"/>
          </p:nvPr>
        </p:nvSpPr>
        <p:spPr>
          <a:xfrm>
            <a:off x="8966322" y="2159956"/>
            <a:ext cx="2520000" cy="1638159"/>
          </a:xfrm>
          <a:noFill/>
        </p:spPr>
        <p:txBody>
          <a:bodyPr tIns="90000"/>
          <a:lstStyle>
            <a:lvl1pPr marL="0" indent="0" algn="l">
              <a:buNone/>
              <a:defRPr sz="2000"/>
            </a:lvl1pPr>
          </a:lstStyle>
          <a:p>
            <a:pPr lvl="0"/>
            <a:r>
              <a:rPr lang="en-US"/>
              <a:t>Edit Master text styles</a:t>
            </a:r>
          </a:p>
        </p:txBody>
      </p:sp>
    </p:spTree>
    <p:extLst>
      <p:ext uri="{BB962C8B-B14F-4D97-AF65-F5344CB8AC3E}">
        <p14:creationId xmlns:p14="http://schemas.microsoft.com/office/powerpoint/2010/main" val="36385566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2"/>
          <p:cNvSpPr>
            <a:spLocks noGrp="1"/>
          </p:cNvSpPr>
          <p:nvPr>
            <p:ph type="pic" sz="quarter" idx="13"/>
          </p:nvPr>
        </p:nvSpPr>
        <p:spPr>
          <a:xfrm>
            <a:off x="0" y="0"/>
            <a:ext cx="12192000" cy="3429000"/>
          </a:xfrm>
          <a:solidFill>
            <a:schemeClr val="bg2"/>
          </a:solidFill>
        </p:spPr>
        <p:txBody>
          <a:bodyPr/>
          <a:lstStyle/>
          <a:p>
            <a:r>
              <a:rPr lang="en-US"/>
              <a:t>Click icon to add picture</a:t>
            </a:r>
            <a:endParaRPr lang="en-GB"/>
          </a:p>
        </p:txBody>
      </p:sp>
      <p:sp>
        <p:nvSpPr>
          <p:cNvPr id="2" name="Title 1"/>
          <p:cNvSpPr>
            <a:spLocks noGrp="1"/>
          </p:cNvSpPr>
          <p:nvPr>
            <p:ph type="title"/>
          </p:nvPr>
        </p:nvSpPr>
        <p:spPr>
          <a:xfrm>
            <a:off x="838200" y="2646643"/>
            <a:ext cx="10515600" cy="782357"/>
          </a:xfrm>
          <a:solidFill>
            <a:schemeClr val="bg1"/>
          </a:solidFill>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p>
            <a:fld id="{F46C79FD-C571-418B-AB0F-5EE936C85276}" type="slidenum">
              <a:rPr lang="en-GB" smtClean="0"/>
              <a:pPr/>
              <a:t>‹#›</a:t>
            </a:fld>
            <a:endParaRPr lang="en-GB" dirty="0"/>
          </a:p>
        </p:txBody>
      </p:sp>
      <p:sp>
        <p:nvSpPr>
          <p:cNvPr id="6" name="Text Placeholder 5"/>
          <p:cNvSpPr>
            <a:spLocks noGrp="1"/>
          </p:cNvSpPr>
          <p:nvPr>
            <p:ph type="body" sz="quarter" idx="14"/>
          </p:nvPr>
        </p:nvSpPr>
        <p:spPr>
          <a:xfrm>
            <a:off x="838200" y="3630613"/>
            <a:ext cx="10515600" cy="2035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41367746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46C79FD-C571-418B-AB0F-5EE936C85276}" type="slidenum">
              <a:rPr lang="en-GB" smtClean="0"/>
              <a:t>‹#›</a:t>
            </a:fld>
            <a:endParaRPr lang="en-GB"/>
          </a:p>
        </p:txBody>
      </p:sp>
    </p:spTree>
    <p:extLst>
      <p:ext uri="{BB962C8B-B14F-4D97-AF65-F5344CB8AC3E}">
        <p14:creationId xmlns:p14="http://schemas.microsoft.com/office/powerpoint/2010/main" val="2414118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850288"/>
            <a:ext cx="12192000" cy="5018345"/>
          </a:xfrm>
          <a:prstGeom prst="rect">
            <a:avLst/>
          </a:prstGeom>
        </p:spPr>
      </p:pic>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4"/>
            <a:ext cx="12192000" cy="28908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872647"/>
          </a:xfrm>
        </p:spPr>
        <p:txBody>
          <a:bodyPr anchor="t">
            <a:norm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3067468"/>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0" y="5783535"/>
            <a:ext cx="5040313" cy="528998"/>
          </a:xfrm>
        </p:spPr>
        <p:txBody>
          <a:bodyPr anchor="b" anchorCtr="0">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10699858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802219"/>
            <a:ext cx="12192000" cy="6059194"/>
          </a:xfrm>
          <a:prstGeom prst="rect">
            <a:avLst/>
          </a:prstGeom>
        </p:spPr>
      </p:pic>
      <p:sp>
        <p:nvSpPr>
          <p:cNvPr id="14" name="Rectangle 13"/>
          <p:cNvSpPr/>
          <p:nvPr userDrawn="1"/>
        </p:nvSpPr>
        <p:spPr>
          <a:xfrm>
            <a:off x="5289" y="1078173"/>
            <a:ext cx="12197346" cy="5783239"/>
          </a:xfrm>
          <a:prstGeom prst="rect">
            <a:avLst/>
          </a:prstGeom>
          <a:solidFill>
            <a:srgbClr val="024EA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2" name="Subtitle 2"/>
          <p:cNvSpPr>
            <a:spLocks noGrp="1"/>
          </p:cNvSpPr>
          <p:nvPr>
            <p:ph type="subTitle" idx="1"/>
          </p:nvPr>
        </p:nvSpPr>
        <p:spPr>
          <a:xfrm>
            <a:off x="1071351" y="4418049"/>
            <a:ext cx="10065224" cy="897754"/>
          </a:xfrm>
        </p:spPr>
        <p:txBody>
          <a:bodyPr wrap="none">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16" name="Text Placeholder 18"/>
          <p:cNvSpPr>
            <a:spLocks noGrp="1"/>
          </p:cNvSpPr>
          <p:nvPr>
            <p:ph type="body" sz="quarter" idx="13"/>
          </p:nvPr>
        </p:nvSpPr>
        <p:spPr>
          <a:xfrm>
            <a:off x="6096000" y="5557903"/>
            <a:ext cx="5040313" cy="528998"/>
          </a:xfrm>
        </p:spPr>
        <p:txBody>
          <a:bodyPr wrap="none">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182442872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Chapter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2" name="Title 1"/>
          <p:cNvSpPr>
            <a:spLocks noGrp="1"/>
          </p:cNvSpPr>
          <p:nvPr>
            <p:ph type="ctrTitle"/>
          </p:nvPr>
        </p:nvSpPr>
        <p:spPr>
          <a:xfrm>
            <a:off x="1070189" y="1122363"/>
            <a:ext cx="10676038" cy="2387600"/>
          </a:xfrm>
        </p:spPr>
        <p:txBody>
          <a:bodyPr anchor="b">
            <a:noAutofit/>
          </a:bodyPr>
          <a:lstStyle>
            <a:lvl1pPr algn="l">
              <a:defRPr sz="6000">
                <a:solidFill>
                  <a:schemeClr val="accent5"/>
                </a:solidFill>
              </a:defRPr>
            </a:lvl1pPr>
          </a:lstStyle>
          <a:p>
            <a:r>
              <a:rPr lang="en-US"/>
              <a:t>Click to edit Master title style</a:t>
            </a:r>
            <a:endParaRPr lang="en-GB" dirty="0"/>
          </a:p>
        </p:txBody>
      </p:sp>
      <p:sp>
        <p:nvSpPr>
          <p:cNvPr id="3" name="Subtitle 2"/>
          <p:cNvSpPr>
            <a:spLocks noGrp="1"/>
          </p:cNvSpPr>
          <p:nvPr>
            <p:ph type="subTitle" idx="1"/>
          </p:nvPr>
        </p:nvSpPr>
        <p:spPr>
          <a:xfrm>
            <a:off x="1070189" y="3602038"/>
            <a:ext cx="10676038" cy="1655762"/>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6" name="Slide Number Placeholder 5"/>
          <p:cNvSpPr>
            <a:spLocks noGrp="1"/>
          </p:cNvSpPr>
          <p:nvPr>
            <p:ph type="sldNum" sz="quarter" idx="12"/>
          </p:nvPr>
        </p:nvSpPr>
        <p:spPr/>
        <p:txBody>
          <a:bodyPr>
            <a:noAutofit/>
          </a:bodyPr>
          <a:lstStyle>
            <a:lvl1pPr>
              <a:defRPr>
                <a:solidFill>
                  <a:schemeClr val="bg1"/>
                </a:solidFill>
              </a:defRPr>
            </a:lvl1pPr>
          </a:lstStyle>
          <a:p>
            <a:fld id="{F46C79FD-C571-418B-AB0F-5EE936C85276}" type="slidenum">
              <a:rPr lang="en-GB" smtClean="0"/>
              <a:pPr/>
              <a:t>‹#›</a:t>
            </a:fld>
            <a:endParaRPr lang="en-GB" dirty="0"/>
          </a:p>
        </p:txBody>
      </p:sp>
      <p:cxnSp>
        <p:nvCxnSpPr>
          <p:cNvPr id="7" name="Straight Connector 6"/>
          <p:cNvCxnSpPr/>
          <p:nvPr userDrawn="1"/>
        </p:nvCxnSpPr>
        <p:spPr>
          <a:xfrm>
            <a:off x="838200" y="0"/>
            <a:ext cx="0" cy="3295934"/>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Tree>
    <p:extLst>
      <p:ext uri="{BB962C8B-B14F-4D97-AF65-F5344CB8AC3E}">
        <p14:creationId xmlns:p14="http://schemas.microsoft.com/office/powerpoint/2010/main" val="3788699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ter Slide (2)">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p:nvPr>
        </p:nvSpPr>
        <p:spPr>
          <a:xfrm>
            <a:off x="1077013" y="1122363"/>
            <a:ext cx="10156297" cy="2387600"/>
          </a:xfrm>
        </p:spPr>
        <p:txBody>
          <a:bodyPr anchor="b">
            <a:noAutofit/>
          </a:bodyPr>
          <a:lstStyle>
            <a:lvl1pPr algn="l">
              <a:defRPr sz="6000">
                <a:solidFill>
                  <a:schemeClr val="tx2"/>
                </a:solidFill>
              </a:defRPr>
            </a:lvl1pPr>
          </a:lstStyle>
          <a:p>
            <a:r>
              <a:rPr lang="en-US"/>
              <a:t>Click to edit Master title style</a:t>
            </a:r>
            <a:endParaRPr lang="en-GB" dirty="0"/>
          </a:p>
        </p:txBody>
      </p:sp>
      <p:cxnSp>
        <p:nvCxnSpPr>
          <p:cNvPr id="13" name="Straight Connector 12"/>
          <p:cNvCxnSpPr/>
          <p:nvPr userDrawn="1"/>
        </p:nvCxnSpPr>
        <p:spPr>
          <a:xfrm>
            <a:off x="838200" y="0"/>
            <a:ext cx="0" cy="329593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1070189" y="3602038"/>
            <a:ext cx="10156297" cy="1655762"/>
          </a:xfrm>
        </p:spPr>
        <p:txBody>
          <a:bodyPr>
            <a:no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932509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st slide (option 1)">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tx2"/>
                </a:solidFill>
              </a:defRPr>
            </a:lvl1pPr>
          </a:lstStyle>
          <a:p>
            <a:r>
              <a:rPr lang="en-US"/>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16886048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st slide (option 2)">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accent5"/>
                </a:solidFill>
              </a:defRPr>
            </a:lvl1pPr>
          </a:lstStyle>
          <a:p>
            <a:r>
              <a:rPr lang="en-US"/>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25883397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7" name="Straight Connector 6"/>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304234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1pPr>
              <a:spcAft>
                <a:spcPts val="1800"/>
              </a:spcAft>
              <a:defRPr/>
            </a:lvl1pPr>
            <a:lvl2pPr>
              <a:spcAft>
                <a:spcPts val="1800"/>
              </a:spcAft>
              <a:defRPr/>
            </a:lvl2pPr>
            <a:lvl3pPr>
              <a:spcAft>
                <a:spcPts val="1800"/>
              </a:spcAft>
              <a:defRPr/>
            </a:lvl3pPr>
            <a:lvl4pPr>
              <a:spcAft>
                <a:spcPts val="1800"/>
              </a:spcAft>
              <a:defRPr/>
            </a:lvl4pPr>
            <a:lvl5pPr>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402250" y="1825625"/>
            <a:ext cx="5328000" cy="3906435"/>
          </a:xfrm>
          <a:noFill/>
        </p:spPr>
        <p:txBody>
          <a:bodyPr>
            <a:noAutofit/>
          </a:bodyPr>
          <a:lstStyle>
            <a:lvl1pPr marL="0" indent="0">
              <a:buNone/>
              <a:defRPr/>
            </a:lvl1pPr>
          </a:lstStyle>
          <a:p>
            <a:pPr lvl="0"/>
            <a:r>
              <a:rPr lang="en-US"/>
              <a:t>Edit Master text styles</a:t>
            </a:r>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9" name="Straight Connector 8"/>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80383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838200" y="1825625"/>
            <a:ext cx="10515600" cy="38819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838200" y="6131286"/>
            <a:ext cx="2743200" cy="365125"/>
          </a:xfrm>
          <a:prstGeom prst="rect">
            <a:avLst/>
          </a:prstGeom>
        </p:spPr>
        <p:txBody>
          <a:bodyPr vert="horz" lIns="91440" tIns="45720" rIns="91440" bIns="45720" rtlCol="0" anchor="ctr">
            <a:noAutofit/>
          </a:bodyPr>
          <a:lstStyle>
            <a:lvl1pPr algn="l">
              <a:defRPr sz="1200">
                <a:solidFill>
                  <a:schemeClr val="tx1">
                    <a:tint val="75000"/>
                  </a:schemeClr>
                </a:solidFill>
              </a:defRPr>
            </a:lvl1pPr>
          </a:lstStyle>
          <a:p>
            <a:fld id="{F46C79FD-C571-418B-AB0F-5EE936C85276}" type="slidenum">
              <a:rPr lang="en-GB" smtClean="0"/>
              <a:pPr/>
              <a:t>‹#›</a:t>
            </a:fld>
            <a:endParaRPr lang="en-GB" dirty="0"/>
          </a:p>
        </p:txBody>
      </p:sp>
      <p:pic>
        <p:nvPicPr>
          <p:cNvPr id="7" name="Picture 6"/>
          <p:cNvPicPr>
            <a:picLocks noChangeAspect="1"/>
          </p:cNvPicPr>
          <p:nvPr userDrawn="1"/>
        </p:nvPicPr>
        <p:blipFill>
          <a:blip r:embed="rId21" cstate="print">
            <a:extLst>
              <a:ext uri="{28A0092B-C50C-407E-A947-70E740481C1C}">
                <a14:useLocalDpi xmlns:a14="http://schemas.microsoft.com/office/drawing/2010/main"/>
              </a:ext>
            </a:extLst>
          </a:blip>
          <a:stretch>
            <a:fillRect/>
          </a:stretch>
        </p:blipFill>
        <p:spPr>
          <a:xfrm>
            <a:off x="10033852" y="6045988"/>
            <a:ext cx="1715733" cy="450423"/>
          </a:xfrm>
          <a:prstGeom prst="rect">
            <a:avLst/>
          </a:prstGeom>
        </p:spPr>
      </p:pic>
    </p:spTree>
    <p:extLst>
      <p:ext uri="{BB962C8B-B14F-4D97-AF65-F5344CB8AC3E}">
        <p14:creationId xmlns:p14="http://schemas.microsoft.com/office/powerpoint/2010/main" val="459720850"/>
      </p:ext>
    </p:extLst>
  </p:cSld>
  <p:clrMap bg1="lt1" tx1="dk1" bg2="lt2" tx2="dk2" accent1="accent1" accent2="accent2" accent3="accent3" accent4="accent4" accent5="accent5" accent6="accent6" hlink="hlink" folHlink="folHlink"/>
  <p:sldLayoutIdLst>
    <p:sldLayoutId id="2147483656" r:id="rId1"/>
    <p:sldLayoutId id="2147483662" r:id="rId2"/>
    <p:sldLayoutId id="2147483657" r:id="rId3"/>
    <p:sldLayoutId id="2147483649" r:id="rId4"/>
    <p:sldLayoutId id="2147483651" r:id="rId5"/>
    <p:sldLayoutId id="2147483669" r:id="rId6"/>
    <p:sldLayoutId id="2147483670" r:id="rId7"/>
    <p:sldLayoutId id="2147483650" r:id="rId8"/>
    <p:sldLayoutId id="2147483660" r:id="rId9"/>
    <p:sldLayoutId id="2147483652" r:id="rId10"/>
    <p:sldLayoutId id="2147483661" r:id="rId11"/>
    <p:sldLayoutId id="2147483653" r:id="rId12"/>
    <p:sldLayoutId id="2147483654" r:id="rId13"/>
    <p:sldLayoutId id="2147483659" r:id="rId14"/>
    <p:sldLayoutId id="2147483658" r:id="rId15"/>
    <p:sldLayoutId id="2147483666" r:id="rId16"/>
    <p:sldLayoutId id="2147483667" r:id="rId17"/>
    <p:sldLayoutId id="2147483668" r:id="rId18"/>
    <p:sldLayoutId id="2147483655" r:id="rId19"/>
  </p:sldLayoutIdLst>
  <p:hf sldNum="0" hdr="0" ftr="0" dt="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071349" y="1992572"/>
            <a:ext cx="10471901" cy="2149523"/>
          </a:xfrm>
        </p:spPr>
        <p:txBody>
          <a:bodyPr>
            <a:noAutofit/>
          </a:bodyPr>
          <a:lstStyle/>
          <a:p>
            <a:pPr algn="ctr"/>
            <a:r>
              <a:rPr lang="en-GB" dirty="0"/>
              <a:t>Cohesion CAREs</a:t>
            </a:r>
          </a:p>
        </p:txBody>
      </p:sp>
      <p:sp>
        <p:nvSpPr>
          <p:cNvPr id="7" name="Subtitle 6"/>
          <p:cNvSpPr>
            <a:spLocks noGrp="1"/>
          </p:cNvSpPr>
          <p:nvPr>
            <p:ph type="subTitle" idx="1"/>
          </p:nvPr>
        </p:nvSpPr>
        <p:spPr>
          <a:xfrm>
            <a:off x="840442" y="3771503"/>
            <a:ext cx="10065224" cy="897754"/>
          </a:xfrm>
        </p:spPr>
        <p:txBody>
          <a:bodyPr/>
          <a:lstStyle/>
          <a:p>
            <a:r>
              <a:rPr lang="en-GB" dirty="0"/>
              <a:t>Cohesion’s Action for Refugees in Europe </a:t>
            </a:r>
          </a:p>
        </p:txBody>
      </p:sp>
      <p:sp>
        <p:nvSpPr>
          <p:cNvPr id="8" name="Text Placeholder 7"/>
          <p:cNvSpPr>
            <a:spLocks noGrp="1"/>
          </p:cNvSpPr>
          <p:nvPr>
            <p:ph type="body" sz="quarter" idx="13"/>
          </p:nvPr>
        </p:nvSpPr>
        <p:spPr>
          <a:xfrm>
            <a:off x="3694046" y="5062759"/>
            <a:ext cx="7322195" cy="528998"/>
          </a:xfrm>
        </p:spPr>
        <p:txBody>
          <a:bodyPr/>
          <a:lstStyle/>
          <a:p>
            <a:r>
              <a:rPr lang="en-GB" dirty="0" smtClean="0"/>
              <a:t>DG </a:t>
            </a:r>
            <a:r>
              <a:rPr lang="en-GB" dirty="0"/>
              <a:t>Regional and Urban </a:t>
            </a:r>
            <a:r>
              <a:rPr lang="en-GB" dirty="0" smtClean="0"/>
              <a:t>Policy</a:t>
            </a:r>
          </a:p>
          <a:p>
            <a:r>
              <a:rPr lang="en-GB" dirty="0" smtClean="0"/>
              <a:t>23 March 2022 – Monitoring Committee </a:t>
            </a:r>
            <a:r>
              <a:rPr lang="en-GB" dirty="0" err="1" smtClean="0"/>
              <a:t>OPRiG</a:t>
            </a:r>
            <a:endParaRPr lang="en-GB" dirty="0"/>
          </a:p>
        </p:txBody>
      </p:sp>
    </p:spTree>
    <p:extLst>
      <p:ext uri="{BB962C8B-B14F-4D97-AF65-F5344CB8AC3E}">
        <p14:creationId xmlns:p14="http://schemas.microsoft.com/office/powerpoint/2010/main" val="11213718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sz="2000" dirty="0"/>
              <a:t>1b.	By way of derogation from paragraph 1, a co-financing rate of 100% may be applied to expenditure declared in payment applications for the accounting year starting 1 July 2021 and ending 30 June 2022.</a:t>
            </a:r>
          </a:p>
          <a:p>
            <a:pPr algn="just"/>
            <a:r>
              <a:rPr lang="en-US" sz="2000" dirty="0"/>
              <a:t>By way of derogation from Article 9(1), (2) and (3), the application of the co-financing rate of 100% shall not require a Commission decision approving a programme amendment. The Member State shall notify the revised financial tables, referred to in Section 5.1 of the operational programme templates set out in Annex I, to the Commission. The co-financing rate of 100% shall apply only if the financial tables are notified to the Commission before the submission of the final application for an interim payment for the accounting year starting 1 July 2021 and ending 30 June 2022 in accordance with Article 45(2).</a:t>
            </a:r>
          </a:p>
          <a:p>
            <a:endParaRPr lang="en-US" sz="2000" dirty="0"/>
          </a:p>
        </p:txBody>
      </p:sp>
      <p:sp>
        <p:nvSpPr>
          <p:cNvPr id="3" name="Title 2"/>
          <p:cNvSpPr>
            <a:spLocks noGrp="1"/>
          </p:cNvSpPr>
          <p:nvPr>
            <p:ph type="title"/>
          </p:nvPr>
        </p:nvSpPr>
        <p:spPr/>
        <p:txBody>
          <a:bodyPr/>
          <a:lstStyle/>
          <a:p>
            <a:r>
              <a:rPr lang="en-GB" dirty="0"/>
              <a:t>Article 20 FEAD, new paragraph 1b</a:t>
            </a:r>
          </a:p>
        </p:txBody>
      </p:sp>
    </p:spTree>
    <p:extLst>
      <p:ext uri="{BB962C8B-B14F-4D97-AF65-F5344CB8AC3E}">
        <p14:creationId xmlns:p14="http://schemas.microsoft.com/office/powerpoint/2010/main" val="36254646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4"/>
            <a:ext cx="10905699" cy="4575175"/>
          </a:xfrm>
        </p:spPr>
        <p:txBody>
          <a:bodyPr/>
          <a:lstStyle/>
          <a:p>
            <a:r>
              <a:rPr lang="en-US" sz="2200" dirty="0"/>
              <a:t>Estimated impact is €10 billion over 2022 and 2023</a:t>
            </a:r>
          </a:p>
          <a:p>
            <a:r>
              <a:rPr lang="en-US" sz="2200" dirty="0"/>
              <a:t>Payment ceilings in the EU budget are very tight in these two years</a:t>
            </a:r>
          </a:p>
          <a:p>
            <a:r>
              <a:rPr lang="en-US" sz="2200" dirty="0"/>
              <a:t>Therefore, </a:t>
            </a:r>
            <a:r>
              <a:rPr lang="en-US" sz="2200" b="1" dirty="0" smtClean="0">
                <a:solidFill>
                  <a:srgbClr val="FF0000"/>
                </a:solidFill>
              </a:rPr>
              <a:t>a </a:t>
            </a:r>
            <a:r>
              <a:rPr lang="en-US" sz="2200" b="1" dirty="0">
                <a:solidFill>
                  <a:srgbClr val="FF0000"/>
                </a:solidFill>
              </a:rPr>
              <a:t>cap will apply to the</a:t>
            </a:r>
            <a:r>
              <a:rPr lang="en-US" sz="2200" b="1" dirty="0">
                <a:solidFill>
                  <a:srgbClr val="00B050"/>
                </a:solidFill>
              </a:rPr>
              <a:t> </a:t>
            </a:r>
            <a:r>
              <a:rPr lang="en-US" sz="2200" b="1" dirty="0">
                <a:solidFill>
                  <a:srgbClr val="FF0000"/>
                </a:solidFill>
              </a:rPr>
              <a:t>amount of payments </a:t>
            </a:r>
            <a:r>
              <a:rPr lang="en-US" sz="2200" dirty="0"/>
              <a:t>that can be made as a result of the 100% for these two years: €5bn in 2022 and €1bn in 2023</a:t>
            </a:r>
          </a:p>
          <a:p>
            <a:r>
              <a:rPr lang="en-US" sz="2200" dirty="0"/>
              <a:t>Situation will be assessed in the summer – </a:t>
            </a:r>
            <a:r>
              <a:rPr lang="en-US" sz="2200" b="1" dirty="0">
                <a:solidFill>
                  <a:srgbClr val="FF0000"/>
                </a:solidFill>
              </a:rPr>
              <a:t>pro rata payments will be made </a:t>
            </a:r>
            <a:r>
              <a:rPr lang="en-US" sz="2200" dirty="0"/>
              <a:t>if more than €5bn is requested</a:t>
            </a:r>
          </a:p>
          <a:p>
            <a:r>
              <a:rPr lang="en-US" sz="2200" dirty="0"/>
              <a:t>All amounts due will be paid (eventually)</a:t>
            </a:r>
          </a:p>
          <a:p>
            <a:endParaRPr lang="en-GB" sz="2200" dirty="0"/>
          </a:p>
          <a:p>
            <a:pPr marL="0" indent="0">
              <a:buNone/>
            </a:pPr>
            <a:endParaRPr lang="en-GB" dirty="0"/>
          </a:p>
        </p:txBody>
      </p:sp>
      <p:sp>
        <p:nvSpPr>
          <p:cNvPr id="2" name="Title 1"/>
          <p:cNvSpPr>
            <a:spLocks noGrp="1"/>
          </p:cNvSpPr>
          <p:nvPr>
            <p:ph type="title"/>
          </p:nvPr>
        </p:nvSpPr>
        <p:spPr>
          <a:xfrm>
            <a:off x="970721" y="482860"/>
            <a:ext cx="10655221" cy="782357"/>
          </a:xfrm>
        </p:spPr>
        <p:txBody>
          <a:bodyPr/>
          <a:lstStyle/>
          <a:p>
            <a:r>
              <a:rPr lang="en-GB" sz="3600" dirty="0"/>
              <a:t>100% co-financing option – cohesion policy (2)</a:t>
            </a:r>
          </a:p>
        </p:txBody>
      </p:sp>
    </p:spTree>
    <p:extLst>
      <p:ext uri="{BB962C8B-B14F-4D97-AF65-F5344CB8AC3E}">
        <p14:creationId xmlns:p14="http://schemas.microsoft.com/office/powerpoint/2010/main" val="601315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sz="2000" dirty="0"/>
              <a:t>The total additional payments resulting from the application of the 100% co-financing rate shall not exceed EUR 5 billion in 2022 and EUR 1 billion in 2023.</a:t>
            </a:r>
          </a:p>
          <a:p>
            <a:pPr algn="just"/>
            <a:r>
              <a:rPr lang="en-US" sz="2000" dirty="0"/>
              <a:t>The Commission shall make interim payments by applying the co-financing rate applicable to the priority axes concerned before the notification referred to in the second subparagraph. By way of derogation from Article 135(5), the Commission shall pay the additional amounts resulting from the application of the 100% co-financing rate following receipt of all final applications for interim payment for the accounting year 2021-2022, where necessary on a pro-rata basis to respect the ceilings set out in the third subparagraph.  </a:t>
            </a:r>
          </a:p>
          <a:p>
            <a:pPr algn="just"/>
            <a:r>
              <a:rPr lang="en-US" sz="2000" dirty="0"/>
              <a:t>By way of derogation from Article 139(7), remaining amounts resulting from the application of the 100% co-financing rate, which cannot be paid following the acceptance of the accounts to respect the ceilings set out in the third subparagraph, shall be paid in 2024 or later.</a:t>
            </a:r>
          </a:p>
        </p:txBody>
      </p:sp>
      <p:sp>
        <p:nvSpPr>
          <p:cNvPr id="3" name="Title 2"/>
          <p:cNvSpPr>
            <a:spLocks noGrp="1"/>
          </p:cNvSpPr>
          <p:nvPr>
            <p:ph type="title"/>
          </p:nvPr>
        </p:nvSpPr>
        <p:spPr/>
        <p:txBody>
          <a:bodyPr/>
          <a:lstStyle/>
          <a:p>
            <a:r>
              <a:rPr lang="en-GB" dirty="0"/>
              <a:t>Article 25a CPR, new paragraph 1a – part 2</a:t>
            </a:r>
          </a:p>
        </p:txBody>
      </p:sp>
    </p:spTree>
    <p:extLst>
      <p:ext uri="{BB962C8B-B14F-4D97-AF65-F5344CB8AC3E}">
        <p14:creationId xmlns:p14="http://schemas.microsoft.com/office/powerpoint/2010/main" val="18854050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4182" y="1142110"/>
            <a:ext cx="10935111" cy="4575175"/>
          </a:xfrm>
        </p:spPr>
        <p:txBody>
          <a:bodyPr/>
          <a:lstStyle/>
          <a:p>
            <a:pPr algn="just"/>
            <a:r>
              <a:rPr lang="en-GB" sz="2200" dirty="0"/>
              <a:t>Additional simplified notification procedure for programme changes – already introduced for COVID related changes – now extended to migration-related changes</a:t>
            </a:r>
          </a:p>
          <a:p>
            <a:pPr algn="just"/>
            <a:r>
              <a:rPr lang="en-GB" sz="2200" dirty="0"/>
              <a:t>This additional flexibility, covers the following elements in the programme template: </a:t>
            </a:r>
          </a:p>
          <a:p>
            <a:pPr lvl="1" algn="just">
              <a:buFont typeface="Wingdings" panose="05000000000000000000" pitchFamily="2" charset="2"/>
              <a:buChar char="ü"/>
            </a:pPr>
            <a:r>
              <a:rPr lang="en-GB" sz="1400" dirty="0"/>
              <a:t> identification and justification of types of material deprivation and accompanying measures, </a:t>
            </a:r>
            <a:endParaRPr lang="fr-BE" sz="1400" dirty="0"/>
          </a:p>
          <a:p>
            <a:pPr lvl="1" algn="just">
              <a:buFont typeface="Wingdings" panose="05000000000000000000" pitchFamily="2" charset="2"/>
              <a:buChar char="ü"/>
            </a:pPr>
            <a:r>
              <a:rPr lang="en-GB" sz="1400" dirty="0"/>
              <a:t> description of the national scheme </a:t>
            </a:r>
            <a:r>
              <a:rPr lang="en-US" sz="1400" dirty="0"/>
              <a:t>or schemes for each type of material deprivation</a:t>
            </a:r>
            <a:endParaRPr lang="en-GB" sz="1400" dirty="0"/>
          </a:p>
          <a:p>
            <a:pPr lvl="1" algn="just">
              <a:buFont typeface="Wingdings" panose="05000000000000000000" pitchFamily="2" charset="2"/>
              <a:buChar char="ü"/>
            </a:pPr>
            <a:r>
              <a:rPr lang="en-GB" sz="1400" dirty="0"/>
              <a:t>description of mechanism setting the eligibility criteria for the most deprived persons, </a:t>
            </a:r>
          </a:p>
          <a:p>
            <a:pPr lvl="1" algn="just">
              <a:buFont typeface="Wingdings" panose="05000000000000000000" pitchFamily="2" charset="2"/>
              <a:buChar char="ü"/>
            </a:pPr>
            <a:r>
              <a:rPr lang="en-GB" sz="1400" dirty="0"/>
              <a:t>criteria for the selection of operations </a:t>
            </a:r>
            <a:r>
              <a:rPr lang="en-US" sz="1400" dirty="0"/>
              <a:t>and description of selection mechanism;</a:t>
            </a:r>
            <a:endParaRPr lang="en-GB" sz="1400" dirty="0"/>
          </a:p>
          <a:p>
            <a:pPr lvl="1" algn="just">
              <a:buFont typeface="Wingdings" panose="05000000000000000000" pitchFamily="2" charset="2"/>
              <a:buChar char="ü"/>
            </a:pPr>
            <a:r>
              <a:rPr lang="en-GB" sz="1400" dirty="0"/>
              <a:t>criteria for the selection of partner organisations</a:t>
            </a:r>
            <a:endParaRPr lang="fr-BE" sz="1400" dirty="0"/>
          </a:p>
          <a:p>
            <a:pPr lvl="1" algn="just">
              <a:buFont typeface="Wingdings" panose="05000000000000000000" pitchFamily="2" charset="2"/>
              <a:buChar char="ü"/>
            </a:pPr>
            <a:r>
              <a:rPr lang="en-GB" sz="1400" dirty="0"/>
              <a:t> financial plan with the amount of the total financial appropriation, indicatively broken down by type of material deprivation addressed</a:t>
            </a:r>
          </a:p>
          <a:p>
            <a:r>
              <a:rPr lang="en-GB" sz="2200" dirty="0"/>
              <a:t>However, if additional REACT-EU resources are allocated to FEAD, programme has to be amended</a:t>
            </a:r>
          </a:p>
        </p:txBody>
      </p:sp>
      <p:sp>
        <p:nvSpPr>
          <p:cNvPr id="2" name="Title 1"/>
          <p:cNvSpPr>
            <a:spLocks noGrp="1"/>
          </p:cNvSpPr>
          <p:nvPr>
            <p:ph type="title"/>
          </p:nvPr>
        </p:nvSpPr>
        <p:spPr>
          <a:xfrm>
            <a:off x="963437" y="173235"/>
            <a:ext cx="10655221" cy="782357"/>
          </a:xfrm>
        </p:spPr>
        <p:txBody>
          <a:bodyPr/>
          <a:lstStyle/>
          <a:p>
            <a:r>
              <a:rPr lang="en-GB" sz="3200" dirty="0"/>
              <a:t>Fund for the Most Deprived – additional amendment</a:t>
            </a:r>
          </a:p>
        </p:txBody>
      </p:sp>
    </p:spTree>
    <p:extLst>
      <p:ext uri="{BB962C8B-B14F-4D97-AF65-F5344CB8AC3E}">
        <p14:creationId xmlns:p14="http://schemas.microsoft.com/office/powerpoint/2010/main" val="21434401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4"/>
            <a:ext cx="10905699" cy="4575175"/>
          </a:xfrm>
        </p:spPr>
        <p:txBody>
          <a:bodyPr/>
          <a:lstStyle/>
          <a:p>
            <a:r>
              <a:rPr lang="en-GB" sz="2200" b="1" dirty="0">
                <a:solidFill>
                  <a:srgbClr val="FF0000"/>
                </a:solidFill>
              </a:rPr>
              <a:t>No changes to the REACT-EU article </a:t>
            </a:r>
            <a:r>
              <a:rPr lang="en-GB" sz="2200" dirty="0"/>
              <a:t>in the CPR</a:t>
            </a:r>
          </a:p>
          <a:p>
            <a:r>
              <a:rPr lang="en-GB" sz="2200" dirty="0"/>
              <a:t>Eligibility is unchanged – REACT-EU can already support necessary actions (as it is ERDF and ESF funding)</a:t>
            </a:r>
          </a:p>
          <a:p>
            <a:r>
              <a:rPr lang="en-GB" sz="2200" dirty="0"/>
              <a:t>Already at 100% co-financing and is retrospective to February 2020, so no need for changes here either</a:t>
            </a:r>
          </a:p>
          <a:p>
            <a:r>
              <a:rPr lang="en-GB" sz="2200" dirty="0"/>
              <a:t>Main issue is how Member States plan to use their 2022 allocations under REACT – current situation may change some of their initial plans</a:t>
            </a:r>
          </a:p>
          <a:p>
            <a:pPr marL="0" indent="0">
              <a:buNone/>
            </a:pPr>
            <a:endParaRPr lang="en-GB" dirty="0"/>
          </a:p>
        </p:txBody>
      </p:sp>
      <p:sp>
        <p:nvSpPr>
          <p:cNvPr id="2" name="Title 1"/>
          <p:cNvSpPr>
            <a:spLocks noGrp="1"/>
          </p:cNvSpPr>
          <p:nvPr>
            <p:ph type="title"/>
          </p:nvPr>
        </p:nvSpPr>
        <p:spPr>
          <a:xfrm>
            <a:off x="970721" y="482860"/>
            <a:ext cx="10655221" cy="782357"/>
          </a:xfrm>
        </p:spPr>
        <p:txBody>
          <a:bodyPr/>
          <a:lstStyle/>
          <a:p>
            <a:r>
              <a:rPr lang="en-GB" sz="3600" dirty="0"/>
              <a:t>Impact on REACT-EU</a:t>
            </a:r>
          </a:p>
        </p:txBody>
      </p:sp>
    </p:spTree>
    <p:extLst>
      <p:ext uri="{BB962C8B-B14F-4D97-AF65-F5344CB8AC3E}">
        <p14:creationId xmlns:p14="http://schemas.microsoft.com/office/powerpoint/2010/main" val="3404151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a:t>Over </a:t>
            </a:r>
            <a:r>
              <a:rPr lang="en-GB" dirty="0" smtClean="0"/>
              <a:t>2.5 </a:t>
            </a:r>
            <a:r>
              <a:rPr lang="en-GB" dirty="0"/>
              <a:t>million have already fled Ukraine (as of </a:t>
            </a:r>
            <a:r>
              <a:rPr lang="en-GB" dirty="0" smtClean="0"/>
              <a:t>11 </a:t>
            </a:r>
            <a:r>
              <a:rPr lang="en-GB" dirty="0"/>
              <a:t>March)</a:t>
            </a:r>
          </a:p>
          <a:p>
            <a:r>
              <a:rPr lang="en-GB" dirty="0"/>
              <a:t>Already </a:t>
            </a:r>
            <a:r>
              <a:rPr lang="en-GB" dirty="0" smtClean="0"/>
              <a:t>1.5 </a:t>
            </a:r>
            <a:r>
              <a:rPr lang="en-GB" dirty="0"/>
              <a:t>million in Poland; </a:t>
            </a:r>
            <a:r>
              <a:rPr lang="en-GB" dirty="0" smtClean="0"/>
              <a:t>225,000 </a:t>
            </a:r>
            <a:r>
              <a:rPr lang="en-GB" dirty="0"/>
              <a:t>in Hungary; </a:t>
            </a:r>
            <a:r>
              <a:rPr lang="en-GB" dirty="0" smtClean="0"/>
              <a:t>175,000 </a:t>
            </a:r>
            <a:r>
              <a:rPr lang="en-GB" dirty="0"/>
              <a:t>in Slovakia; 85,000 in </a:t>
            </a:r>
            <a:r>
              <a:rPr lang="en-GB" dirty="0" smtClean="0"/>
              <a:t>Romania.  280,000 in other Member States</a:t>
            </a:r>
            <a:endParaRPr lang="en-GB" dirty="0"/>
          </a:p>
          <a:p>
            <a:r>
              <a:rPr lang="en-GB" dirty="0"/>
              <a:t>UNHCR expects this number to reach 4 million by </a:t>
            </a:r>
            <a:r>
              <a:rPr lang="en-GB" dirty="0" smtClean="0"/>
              <a:t>July – seems very low</a:t>
            </a:r>
            <a:endParaRPr lang="en-GB" dirty="0"/>
          </a:p>
          <a:p>
            <a:pPr marL="0" indent="0">
              <a:buNone/>
            </a:pPr>
            <a:r>
              <a:rPr lang="en-GB" dirty="0"/>
              <a:t/>
            </a:r>
            <a:br>
              <a:rPr lang="en-GB" dirty="0"/>
            </a:br>
            <a:endParaRPr lang="en-GB" dirty="0"/>
          </a:p>
        </p:txBody>
      </p:sp>
      <p:sp>
        <p:nvSpPr>
          <p:cNvPr id="2" name="Title 1"/>
          <p:cNvSpPr>
            <a:spLocks noGrp="1"/>
          </p:cNvSpPr>
          <p:nvPr>
            <p:ph type="title"/>
          </p:nvPr>
        </p:nvSpPr>
        <p:spPr/>
        <p:txBody>
          <a:bodyPr/>
          <a:lstStyle/>
          <a:p>
            <a:r>
              <a:rPr lang="en-GB" dirty="0"/>
              <a:t>The current reality</a:t>
            </a:r>
          </a:p>
        </p:txBody>
      </p:sp>
    </p:spTree>
    <p:extLst>
      <p:ext uri="{BB962C8B-B14F-4D97-AF65-F5344CB8AC3E}">
        <p14:creationId xmlns:p14="http://schemas.microsoft.com/office/powerpoint/2010/main" val="18575163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05699" cy="4305754"/>
          </a:xfrm>
        </p:spPr>
        <p:txBody>
          <a:bodyPr/>
          <a:lstStyle/>
          <a:p>
            <a:pPr algn="just"/>
            <a:r>
              <a:rPr lang="en-GB" b="1" dirty="0">
                <a:solidFill>
                  <a:srgbClr val="FF0000"/>
                </a:solidFill>
              </a:rPr>
              <a:t>Eligibility:</a:t>
            </a:r>
            <a:r>
              <a:rPr lang="en-GB" dirty="0"/>
              <a:t> Cohesion policy funds can already support emergency measures, including: </a:t>
            </a:r>
            <a:r>
              <a:rPr lang="en-US" dirty="0"/>
              <a:t>building or extending reception </a:t>
            </a:r>
            <a:r>
              <a:rPr lang="en-US" dirty="0" err="1"/>
              <a:t>centres</a:t>
            </a:r>
            <a:r>
              <a:rPr lang="en-US" dirty="0"/>
              <a:t>, shelters or actions to reinforce the capacities of reception services, infrastructural development in hotspots, mobile hospitals as well as sanitation and water supply</a:t>
            </a:r>
            <a:r>
              <a:rPr lang="en-US" dirty="0">
                <a:solidFill>
                  <a:schemeClr val="accent3"/>
                </a:solidFill>
              </a:rPr>
              <a:t>. </a:t>
            </a:r>
            <a:endParaRPr lang="en-US" dirty="0" smtClean="0">
              <a:solidFill>
                <a:schemeClr val="accent3"/>
              </a:solidFill>
            </a:endParaRPr>
          </a:p>
          <a:p>
            <a:pPr algn="just"/>
            <a:r>
              <a:rPr lang="en-US" dirty="0" smtClean="0"/>
              <a:t>FEAD </a:t>
            </a:r>
            <a:r>
              <a:rPr lang="en-US" dirty="0"/>
              <a:t>can provide immediate basic support to people entering </a:t>
            </a:r>
            <a:r>
              <a:rPr lang="en-US" dirty="0" smtClean="0"/>
              <a:t>Member States </a:t>
            </a:r>
            <a:r>
              <a:rPr lang="en-US" dirty="0"/>
              <a:t>- food and basic material assistance.</a:t>
            </a:r>
          </a:p>
          <a:p>
            <a:pPr algn="just"/>
            <a:endParaRPr lang="en-GB" dirty="0"/>
          </a:p>
          <a:p>
            <a:pPr algn="just"/>
            <a:r>
              <a:rPr lang="en-GB" b="1" dirty="0">
                <a:solidFill>
                  <a:srgbClr val="FF0000"/>
                </a:solidFill>
              </a:rPr>
              <a:t>CARE</a:t>
            </a:r>
            <a:r>
              <a:rPr lang="en-GB" dirty="0">
                <a:solidFill>
                  <a:srgbClr val="FF0000"/>
                </a:solidFill>
              </a:rPr>
              <a:t> </a:t>
            </a:r>
            <a:r>
              <a:rPr lang="en-GB" dirty="0"/>
              <a:t>therefore focuses on </a:t>
            </a:r>
            <a:r>
              <a:rPr lang="en-GB" b="1" dirty="0">
                <a:solidFill>
                  <a:srgbClr val="FF0000"/>
                </a:solidFill>
              </a:rPr>
              <a:t>flexibility</a:t>
            </a:r>
            <a:r>
              <a:rPr lang="en-GB" dirty="0">
                <a:solidFill>
                  <a:srgbClr val="FF0000"/>
                </a:solidFill>
              </a:rPr>
              <a:t> </a:t>
            </a:r>
            <a:r>
              <a:rPr lang="en-GB" dirty="0"/>
              <a:t>and</a:t>
            </a:r>
            <a:r>
              <a:rPr lang="en-GB" dirty="0">
                <a:solidFill>
                  <a:srgbClr val="FF0000"/>
                </a:solidFill>
              </a:rPr>
              <a:t> </a:t>
            </a:r>
            <a:r>
              <a:rPr lang="en-GB" b="1" dirty="0">
                <a:solidFill>
                  <a:srgbClr val="FF0000"/>
                </a:solidFill>
              </a:rPr>
              <a:t>maximising possibilities </a:t>
            </a:r>
            <a:r>
              <a:rPr lang="en-GB" dirty="0"/>
              <a:t>within the 2014-2020 programmes given the timing</a:t>
            </a:r>
          </a:p>
          <a:p>
            <a:endParaRPr lang="en-GB" dirty="0">
              <a:solidFill>
                <a:srgbClr val="FF0000"/>
              </a:solidFill>
            </a:endParaRPr>
          </a:p>
        </p:txBody>
      </p:sp>
      <p:sp>
        <p:nvSpPr>
          <p:cNvPr id="2" name="Title 1"/>
          <p:cNvSpPr>
            <a:spLocks noGrp="1"/>
          </p:cNvSpPr>
          <p:nvPr>
            <p:ph type="title"/>
          </p:nvPr>
        </p:nvSpPr>
        <p:spPr/>
        <p:txBody>
          <a:bodyPr/>
          <a:lstStyle/>
          <a:p>
            <a:r>
              <a:rPr lang="en-GB" dirty="0"/>
              <a:t>How can cohesion policy help? </a:t>
            </a:r>
          </a:p>
        </p:txBody>
      </p:sp>
    </p:spTree>
    <p:extLst>
      <p:ext uri="{BB962C8B-B14F-4D97-AF65-F5344CB8AC3E}">
        <p14:creationId xmlns:p14="http://schemas.microsoft.com/office/powerpoint/2010/main" val="11387286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4"/>
            <a:ext cx="10905699" cy="4526189"/>
          </a:xfrm>
        </p:spPr>
        <p:txBody>
          <a:bodyPr/>
          <a:lstStyle/>
          <a:p>
            <a:pPr algn="just"/>
            <a:r>
              <a:rPr lang="en-GB" b="1" dirty="0">
                <a:solidFill>
                  <a:srgbClr val="FF0000"/>
                </a:solidFill>
              </a:rPr>
              <a:t>ERDF can now finance ESF-type projects </a:t>
            </a:r>
            <a:r>
              <a:rPr lang="en-GB" dirty="0"/>
              <a:t>and vice versa</a:t>
            </a:r>
          </a:p>
          <a:p>
            <a:pPr algn="just"/>
            <a:r>
              <a:rPr lang="en-GB" b="1" dirty="0">
                <a:solidFill>
                  <a:srgbClr val="FF0000"/>
                </a:solidFill>
              </a:rPr>
              <a:t>Not limited to a threshold</a:t>
            </a:r>
            <a:r>
              <a:rPr lang="en-GB" dirty="0"/>
              <a:t>– additional to and separate from the existing cross-financing possibility</a:t>
            </a:r>
          </a:p>
          <a:p>
            <a:pPr algn="just"/>
            <a:r>
              <a:rPr lang="en-GB" dirty="0"/>
              <a:t>Aim is to enable </a:t>
            </a:r>
            <a:r>
              <a:rPr lang="en-GB" b="1" dirty="0">
                <a:solidFill>
                  <a:srgbClr val="FF0000"/>
                </a:solidFill>
              </a:rPr>
              <a:t>programmes to package together remaining funds </a:t>
            </a:r>
            <a:r>
              <a:rPr lang="en-GB" dirty="0"/>
              <a:t>to address the refugee crisis</a:t>
            </a:r>
          </a:p>
          <a:p>
            <a:pPr algn="just"/>
            <a:r>
              <a:rPr lang="en-GB" dirty="0"/>
              <a:t>For example, a programme could take the remaining ERDF funding in its priorities, put that funding together in a new ESF-type priority and support ESF-type actions</a:t>
            </a:r>
          </a:p>
          <a:p>
            <a:pPr algn="just"/>
            <a:r>
              <a:rPr lang="en-GB" b="1" dirty="0">
                <a:solidFill>
                  <a:srgbClr val="FF0000"/>
                </a:solidFill>
              </a:rPr>
              <a:t>Programme amendment required – </a:t>
            </a:r>
            <a:r>
              <a:rPr lang="en-GB" dirty="0"/>
              <a:t>actions to be programmed under dedicated priority to address this crisis</a:t>
            </a:r>
          </a:p>
        </p:txBody>
      </p:sp>
      <p:sp>
        <p:nvSpPr>
          <p:cNvPr id="2" name="Title 1"/>
          <p:cNvSpPr>
            <a:spLocks noGrp="1"/>
          </p:cNvSpPr>
          <p:nvPr>
            <p:ph type="title"/>
          </p:nvPr>
        </p:nvSpPr>
        <p:spPr/>
        <p:txBody>
          <a:bodyPr/>
          <a:lstStyle/>
          <a:p>
            <a:r>
              <a:rPr lang="en-GB" dirty="0"/>
              <a:t>Fully flexible use of ERDF/ESF resources</a:t>
            </a:r>
          </a:p>
        </p:txBody>
      </p:sp>
    </p:spTree>
    <p:extLst>
      <p:ext uri="{BB962C8B-B14F-4D97-AF65-F5344CB8AC3E}">
        <p14:creationId xmlns:p14="http://schemas.microsoft.com/office/powerpoint/2010/main" val="21584601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GB" sz="2000" dirty="0"/>
              <a:t>4. Operations addressing the migratory challenges as a result of the military aggression by Russia may be financed either by the ERDF or the ESF on the basis of the rules applicable to the other Fund. </a:t>
            </a:r>
          </a:p>
          <a:p>
            <a:pPr algn="just"/>
            <a:r>
              <a:rPr lang="en-GB" sz="2000" dirty="0"/>
              <a:t>In such cases, these operations shall be programmed under a dedicated priority axis of that other Fund contributing to its corresponding investment priorities.</a:t>
            </a:r>
          </a:p>
          <a:p>
            <a:pPr algn="just"/>
            <a:r>
              <a:rPr lang="en-GB" sz="2000" dirty="0"/>
              <a:t>Where data on participants is required to be reported for operations under the dedicated priority axis referred to in the second subparagraph, that data shall be based on informed estimates and shall be limited to the total number of supported persons and the number of children under 18 years old.</a:t>
            </a:r>
          </a:p>
          <a:p>
            <a:pPr algn="just"/>
            <a:r>
              <a:rPr lang="en-GB" sz="2000" dirty="0"/>
              <a:t>This paragraph shall not apply to programmes under the European territorial cooperation goal.</a:t>
            </a:r>
          </a:p>
        </p:txBody>
      </p:sp>
      <p:sp>
        <p:nvSpPr>
          <p:cNvPr id="3" name="Title 2"/>
          <p:cNvSpPr>
            <a:spLocks noGrp="1"/>
          </p:cNvSpPr>
          <p:nvPr>
            <p:ph type="title"/>
          </p:nvPr>
        </p:nvSpPr>
        <p:spPr/>
        <p:txBody>
          <a:bodyPr/>
          <a:lstStyle/>
          <a:p>
            <a:r>
              <a:rPr lang="en-GB" dirty="0"/>
              <a:t>Article 98, new paragraph 4</a:t>
            </a:r>
          </a:p>
        </p:txBody>
      </p:sp>
    </p:spTree>
    <p:extLst>
      <p:ext uri="{BB962C8B-B14F-4D97-AF65-F5344CB8AC3E}">
        <p14:creationId xmlns:p14="http://schemas.microsoft.com/office/powerpoint/2010/main" val="39776040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GB" dirty="0"/>
              <a:t>Spending is </a:t>
            </a:r>
            <a:r>
              <a:rPr lang="en-GB" b="1" dirty="0">
                <a:solidFill>
                  <a:srgbClr val="FF0000"/>
                </a:solidFill>
              </a:rPr>
              <a:t>eligible from the date of the Russian invasion </a:t>
            </a:r>
            <a:r>
              <a:rPr lang="en-GB" dirty="0"/>
              <a:t>where a programme is amended to add new actions to address the inflows of refugees</a:t>
            </a:r>
          </a:p>
          <a:p>
            <a:pPr algn="just"/>
            <a:endParaRPr lang="en-GB" dirty="0">
              <a:solidFill>
                <a:srgbClr val="FF0000"/>
              </a:solidFill>
            </a:endParaRPr>
          </a:p>
          <a:p>
            <a:pPr algn="just"/>
            <a:r>
              <a:rPr lang="en-GB" b="1" dirty="0">
                <a:solidFill>
                  <a:srgbClr val="FF0000"/>
                </a:solidFill>
              </a:rPr>
              <a:t>Not possible to fund completed projects</a:t>
            </a:r>
            <a:r>
              <a:rPr lang="en-GB" b="1" dirty="0"/>
              <a:t> </a:t>
            </a:r>
            <a:r>
              <a:rPr lang="en-GB" dirty="0"/>
              <a:t>– therefore important to ensure projects are still ongoing at </a:t>
            </a:r>
            <a:r>
              <a:rPr lang="en-GB" dirty="0" smtClean="0"/>
              <a:t>the </a:t>
            </a:r>
            <a:r>
              <a:rPr lang="en-GB" dirty="0"/>
              <a:t>date of the programme amendment </a:t>
            </a:r>
          </a:p>
          <a:p>
            <a:endParaRPr lang="en-GB" dirty="0"/>
          </a:p>
          <a:p>
            <a:pPr marL="0" indent="0">
              <a:buNone/>
            </a:pPr>
            <a:endParaRPr lang="en-GB" dirty="0">
              <a:solidFill>
                <a:schemeClr val="accent3"/>
              </a:solidFill>
            </a:endParaRPr>
          </a:p>
          <a:p>
            <a:pPr marL="0" indent="0">
              <a:buNone/>
            </a:pPr>
            <a:r>
              <a:rPr lang="en-GB" dirty="0"/>
              <a:t> </a:t>
            </a:r>
          </a:p>
        </p:txBody>
      </p:sp>
      <p:sp>
        <p:nvSpPr>
          <p:cNvPr id="2" name="Title 1"/>
          <p:cNvSpPr>
            <a:spLocks noGrp="1"/>
          </p:cNvSpPr>
          <p:nvPr>
            <p:ph type="title"/>
          </p:nvPr>
        </p:nvSpPr>
        <p:spPr/>
        <p:txBody>
          <a:bodyPr/>
          <a:lstStyle/>
          <a:p>
            <a:r>
              <a:rPr lang="en-GB" dirty="0"/>
              <a:t>Retrospective eligibility </a:t>
            </a:r>
          </a:p>
        </p:txBody>
      </p:sp>
    </p:spTree>
    <p:extLst>
      <p:ext uri="{BB962C8B-B14F-4D97-AF65-F5344CB8AC3E}">
        <p14:creationId xmlns:p14="http://schemas.microsoft.com/office/powerpoint/2010/main" val="30909008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sz="2000" dirty="0"/>
              <a:t>CPR: In Article 65 (10), the following subparagraph is added: </a:t>
            </a:r>
          </a:p>
          <a:p>
            <a:pPr marL="0" indent="0" algn="just">
              <a:buNone/>
            </a:pPr>
            <a:r>
              <a:rPr lang="en-US" sz="2000" i="1" dirty="0"/>
              <a:t>“By way of derogation from paragraph 9, expenditure for operations addressing the migratory challenges as a result of the military aggression by Russia shall be eligible as of 24 February 2022.”</a:t>
            </a:r>
          </a:p>
          <a:p>
            <a:pPr algn="just"/>
            <a:endParaRPr lang="en-US" sz="2000" dirty="0"/>
          </a:p>
          <a:p>
            <a:pPr algn="just"/>
            <a:r>
              <a:rPr lang="en-US" sz="2000" dirty="0"/>
              <a:t>FEAD: In Article 22(4), the following subparagraph is added:</a:t>
            </a:r>
          </a:p>
          <a:p>
            <a:pPr marL="0" indent="0" algn="just">
              <a:buNone/>
            </a:pPr>
            <a:r>
              <a:rPr lang="en-US" sz="2000" i="1" dirty="0"/>
              <a:t>“By way of derogation from the first subparagraph, expenditure for operations addressing migratory challenges as a result of the military aggression by Russia shall be eligible from 24 February 2022.”</a:t>
            </a:r>
          </a:p>
          <a:p>
            <a:pPr algn="just"/>
            <a:endParaRPr lang="en-US" sz="2000" dirty="0"/>
          </a:p>
        </p:txBody>
      </p:sp>
      <p:sp>
        <p:nvSpPr>
          <p:cNvPr id="3" name="Title 2"/>
          <p:cNvSpPr>
            <a:spLocks noGrp="1"/>
          </p:cNvSpPr>
          <p:nvPr>
            <p:ph type="title"/>
          </p:nvPr>
        </p:nvSpPr>
        <p:spPr/>
        <p:txBody>
          <a:bodyPr/>
          <a:lstStyle/>
          <a:p>
            <a:r>
              <a:rPr lang="en-GB" dirty="0"/>
              <a:t>Retrospective eligibility</a:t>
            </a:r>
          </a:p>
        </p:txBody>
      </p:sp>
    </p:spTree>
    <p:extLst>
      <p:ext uri="{BB962C8B-B14F-4D97-AF65-F5344CB8AC3E}">
        <p14:creationId xmlns:p14="http://schemas.microsoft.com/office/powerpoint/2010/main" val="30090908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4"/>
            <a:ext cx="10905699" cy="4575175"/>
          </a:xfrm>
        </p:spPr>
        <p:txBody>
          <a:bodyPr/>
          <a:lstStyle/>
          <a:p>
            <a:pPr algn="just"/>
            <a:r>
              <a:rPr lang="en-GB" sz="2200" b="1" dirty="0">
                <a:solidFill>
                  <a:srgbClr val="FF0000"/>
                </a:solidFill>
              </a:rPr>
              <a:t>Extension of 100% option </a:t>
            </a:r>
            <a:r>
              <a:rPr lang="en-GB" sz="2200" dirty="0"/>
              <a:t>to the 2021-2022 accounting year</a:t>
            </a:r>
          </a:p>
          <a:p>
            <a:pPr algn="just"/>
            <a:r>
              <a:rPr lang="en-GB" sz="2200" dirty="0"/>
              <a:t>Programmes can ask for it again; can ask for it for the first time; or are able to not ask for it a second time</a:t>
            </a:r>
          </a:p>
          <a:p>
            <a:pPr algn="just"/>
            <a:r>
              <a:rPr lang="en-GB" sz="2200" b="1" dirty="0">
                <a:solidFill>
                  <a:srgbClr val="FF0000"/>
                </a:solidFill>
              </a:rPr>
              <a:t>Implementing Act under the CPR will be modified </a:t>
            </a:r>
            <a:r>
              <a:rPr lang="en-GB" sz="2200" dirty="0"/>
              <a:t>to add tick box per priority</a:t>
            </a:r>
          </a:p>
          <a:p>
            <a:pPr algn="just"/>
            <a:r>
              <a:rPr lang="en-GB" sz="2200" dirty="0"/>
              <a:t>Programmes will tick the boxes where they want 100% and then will notify the Commission – </a:t>
            </a:r>
            <a:r>
              <a:rPr lang="en-GB" sz="2200" b="1" dirty="0">
                <a:solidFill>
                  <a:srgbClr val="FF0000"/>
                </a:solidFill>
              </a:rPr>
              <a:t>no modification decision required</a:t>
            </a:r>
          </a:p>
          <a:p>
            <a:pPr algn="just"/>
            <a:r>
              <a:rPr lang="en-GB" sz="2200" dirty="0"/>
              <a:t>Programmes must notify their programme before submission of their final payment claim for this accounting year – deadline is 31 July for the payment claim</a:t>
            </a:r>
          </a:p>
          <a:p>
            <a:pPr marL="0" indent="0">
              <a:buNone/>
            </a:pPr>
            <a:endParaRPr lang="en-GB" dirty="0"/>
          </a:p>
        </p:txBody>
      </p:sp>
      <p:sp>
        <p:nvSpPr>
          <p:cNvPr id="2" name="Title 1"/>
          <p:cNvSpPr>
            <a:spLocks noGrp="1"/>
          </p:cNvSpPr>
          <p:nvPr>
            <p:ph type="title"/>
          </p:nvPr>
        </p:nvSpPr>
        <p:spPr>
          <a:xfrm>
            <a:off x="970721" y="482860"/>
            <a:ext cx="10655221" cy="782357"/>
          </a:xfrm>
        </p:spPr>
        <p:txBody>
          <a:bodyPr/>
          <a:lstStyle/>
          <a:p>
            <a:r>
              <a:rPr lang="en-GB" sz="3600" dirty="0"/>
              <a:t>100% co-financing option (1)</a:t>
            </a:r>
          </a:p>
        </p:txBody>
      </p:sp>
    </p:spTree>
    <p:extLst>
      <p:ext uri="{BB962C8B-B14F-4D97-AF65-F5344CB8AC3E}">
        <p14:creationId xmlns:p14="http://schemas.microsoft.com/office/powerpoint/2010/main" val="34992944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sz="2000" dirty="0"/>
              <a:t>1a.	By way of derogation from Article 60(1) and the first and fourth subparagraphs of Article 120(3), a co-financing rate of 100% may be applied to expenditure declared in payment applications for the accounting year starting 1 July 2021 and ending 30 June 2022 for one or more priority axes in a programme supported by the ERDF, the ESF or the Cohesion Fund.</a:t>
            </a:r>
          </a:p>
          <a:p>
            <a:pPr algn="just"/>
            <a:r>
              <a:rPr lang="en-US" sz="2000" dirty="0"/>
              <a:t>By way of derogation from Article 30(1) and (2) and Article 96(10), the application of the co-financing rate of 100% shall not require a Commission decision approving a programme amendment. The Member State shall notify the revised financial tables to the Commission following approval by the monitoring committee. The co-financing rate of 100% shall apply only if the financial tables are notified to the Commission before the submission of the final application for an interim payment for the accounting year starting 1 July 2021 and ending 30 June 2022 in accordance with Article 135(2).</a:t>
            </a:r>
          </a:p>
          <a:p>
            <a:endParaRPr lang="en-US" sz="2000" dirty="0"/>
          </a:p>
        </p:txBody>
      </p:sp>
      <p:sp>
        <p:nvSpPr>
          <p:cNvPr id="3" name="Title 2"/>
          <p:cNvSpPr>
            <a:spLocks noGrp="1"/>
          </p:cNvSpPr>
          <p:nvPr>
            <p:ph type="title"/>
          </p:nvPr>
        </p:nvSpPr>
        <p:spPr/>
        <p:txBody>
          <a:bodyPr/>
          <a:lstStyle/>
          <a:p>
            <a:r>
              <a:rPr lang="en-GB" dirty="0"/>
              <a:t>Article 25a CPR, new paragraph 1a</a:t>
            </a:r>
          </a:p>
        </p:txBody>
      </p:sp>
    </p:spTree>
    <p:extLst>
      <p:ext uri="{BB962C8B-B14F-4D97-AF65-F5344CB8AC3E}">
        <p14:creationId xmlns:p14="http://schemas.microsoft.com/office/powerpoint/2010/main" val="27465361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C colour scheme">
      <a:dk1>
        <a:srgbClr val="4D4D4D"/>
      </a:dk1>
      <a:lt1>
        <a:srgbClr val="FFFFFF"/>
      </a:lt1>
      <a:dk2>
        <a:srgbClr val="034EA2"/>
      </a:dk2>
      <a:lt2>
        <a:srgbClr val="D3E8F9"/>
      </a:lt2>
      <a:accent1>
        <a:srgbClr val="1E858B"/>
      </a:accent1>
      <a:accent2>
        <a:srgbClr val="4BC5DE"/>
      </a:accent2>
      <a:accent3>
        <a:srgbClr val="1EC08A"/>
      </a:accent3>
      <a:accent4>
        <a:srgbClr val="ED8D2F"/>
      </a:accent4>
      <a:accent5>
        <a:srgbClr val="FFC000"/>
      </a:accent5>
      <a:accent6>
        <a:srgbClr val="E76C53"/>
      </a:accent6>
      <a:hlink>
        <a:srgbClr val="0563C1"/>
      </a:hlink>
      <a:folHlink>
        <a:srgbClr val="24337E"/>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_Corporate_PPT_Template" id="{9E25CBC4-264C-4E5F-8DDF-C73C2B944108}" vid="{63966CC3-CC63-46CF-BE8C-07ABBDCD62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2490</TotalTime>
  <Words>1454</Words>
  <Application>Microsoft Office PowerPoint</Application>
  <PresentationFormat>Widescreen</PresentationFormat>
  <Paragraphs>75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vt:lpstr>
      <vt:lpstr>Office Theme</vt:lpstr>
      <vt:lpstr>Cohesion CAREs</vt:lpstr>
      <vt:lpstr>The current reality</vt:lpstr>
      <vt:lpstr>How can cohesion policy help? </vt:lpstr>
      <vt:lpstr>Fully flexible use of ERDF/ESF resources</vt:lpstr>
      <vt:lpstr>Article 98, new paragraph 4</vt:lpstr>
      <vt:lpstr>Retrospective eligibility </vt:lpstr>
      <vt:lpstr>Retrospective eligibility</vt:lpstr>
      <vt:lpstr>100% co-financing option (1)</vt:lpstr>
      <vt:lpstr>Article 25a CPR, new paragraph 1a</vt:lpstr>
      <vt:lpstr>Article 20 FEAD, new paragraph 1b</vt:lpstr>
      <vt:lpstr>100% co-financing option – cohesion policy (2)</vt:lpstr>
      <vt:lpstr>Article 25a CPR, new paragraph 1a – part 2</vt:lpstr>
      <vt:lpstr>Fund for the Most Deprived – additional amendment</vt:lpstr>
      <vt:lpstr>Impact on REACT-EU</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Dark Arts of allocations</dc:title>
  <dc:creator>GILLAND Moray (REGIO)</dc:creator>
  <cp:lastModifiedBy>CANEA Ana Sorina (NEAR)</cp:lastModifiedBy>
  <cp:revision>50</cp:revision>
  <cp:lastPrinted>2022-03-09T15:57:20Z</cp:lastPrinted>
  <dcterms:created xsi:type="dcterms:W3CDTF">2021-07-16T07:18:56Z</dcterms:created>
  <dcterms:modified xsi:type="dcterms:W3CDTF">2022-03-17T14:15:26Z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2022-03-09T13:58:37Z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84f9e3c6-9aca-4e64-8e52-5cf813944d41</vt:lpwstr>
  </property>
  <property fmtid="{D5CDD505-2E9C-101B-9397-08002B2CF9AE}" pid="8" name="MSIP_Label_6bd9ddd1-4d20-43f6-abfa-fc3c07406f94_ContentBits">
    <vt:lpwstr>0</vt:lpwstr>
  </property>
</Properties>
</file>