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26" r:id="rId4"/>
    <p:sldId id="327" r:id="rId5"/>
    <p:sldId id="347" r:id="rId6"/>
    <p:sldId id="333" r:id="rId7"/>
    <p:sldId id="345" r:id="rId8"/>
    <p:sldId id="346" r:id="rId9"/>
    <p:sldId id="344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05" r:id="rId19"/>
    <p:sldId id="318" r:id="rId20"/>
    <p:sldId id="340" r:id="rId21"/>
    <p:sldId id="341" r:id="rId22"/>
    <p:sldId id="349" r:id="rId23"/>
    <p:sldId id="358" r:id="rId24"/>
    <p:sldId id="359" r:id="rId25"/>
    <p:sldId id="360" r:id="rId26"/>
    <p:sldId id="331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72E"/>
    <a:srgbClr val="DFECE0"/>
    <a:srgbClr val="B2D0B4"/>
    <a:srgbClr val="0C4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6395" autoAdjust="0"/>
  </p:normalViewPr>
  <p:slideViewPr>
    <p:cSldViewPr>
      <p:cViewPr varScale="1">
        <p:scale>
          <a:sx n="115" d="100"/>
          <a:sy n="115" d="100"/>
        </p:scale>
        <p:origin x="145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tyakovG\Desktop\&#1057;&#1087;&#1088;&#1072;&#1074;&#1082;&#1080;%20&#1080;%20&#1087;&#1088;&#1077;&#1079;-&#1094;&#1080;&#1080;\24.10.2022%20&#1043;&#1088;&#1072;&#1092;&#1080;&#1082;&#1072;%20&#1080;&#1079;&#1087;&#1098;&#1083;&#1085;&#1077;&#1085;&#1080;&#1077;%20&#1060;&#1059;&#1050;%20-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oprd-nfs\DG_PRD%202\FMC\-=Private=-\Sektor-FKR\&#1055;&#1088;&#1077;&#1079;&#1077;&#1085;&#1090;&#1072;&#1094;&#1080;&#1080;\up%20&#1050;&#1053;%2011.2022\up%20&#1043;&#1088;&#1072;&#1092;&#1080;&#1082;&#1072;%20&#1080;&#1079;&#1087;&#1098;&#1083;&#1085;&#1077;&#1085;&#1080;&#1077;%20&#1060;&#1059;&#1050;%20&#1050;&#1053;%2011.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oprd-nfs\DG_PRD%202\FMC\-=Private=-\Sektor-FKR\&#1055;&#1088;&#1077;&#1079;&#1077;&#1085;&#1090;&#1072;&#1094;&#1080;&#1080;\up%20&#1050;&#1053;%2011.2022\up%20&#1043;&#1088;&#1072;&#1092;&#1080;&#1082;&#1072;%20&#1080;&#1079;&#1087;&#1098;&#1083;&#1085;&#1077;&#1085;&#1080;&#1077;%20&#1060;&#1059;&#1050;%20&#1050;&#1053;%2011.2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508598807200007"/>
          <c:y val="0.17775428254418546"/>
          <c:w val="0.73249541810139951"/>
          <c:h val="0.43692846620185877"/>
        </c:manualLayout>
      </c:layout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7663232"/>
        <c:axId val="77646656"/>
        <c:axId val="0"/>
      </c:bar3DChart>
      <c:catAx>
        <c:axId val="77663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77646656"/>
        <c:crosses val="autoZero"/>
        <c:auto val="1"/>
        <c:lblAlgn val="ctr"/>
        <c:lblOffset val="100"/>
        <c:noMultiLvlLbl val="0"/>
      </c:catAx>
      <c:valAx>
        <c:axId val="7764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bg-BG" sz="700" b="1">
                    <a:solidFill>
                      <a:schemeClr val="bg1"/>
                    </a:solidFill>
                  </a:rPr>
                  <a:t>млн. лв.</a:t>
                </a:r>
                <a:endParaRPr lang="en-US" sz="700" b="1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9668250431737941"/>
              <c:y val="0.573416059047501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bg-BG"/>
            </a:p>
          </c:txPr>
        </c:title>
        <c:numFmt formatCode="#\ ###\ 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7766323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Indicators!$B$14</c:f>
              <c:strCache>
                <c:ptCount val="1"/>
                <c:pt idx="0">
                  <c:v>Понижаване на годишното потребление на първична енергия от обществените сгради (kWh/година)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2"/>
              </a:outerShdw>
            </a:effectLst>
            <a:sp3d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2"/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031-4AE5-A77B-EACD525F45A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2"/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031-4AE5-A77B-EACD525F45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2"/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031-4AE5-A77B-EACD525F45A9}"/>
              </c:ext>
            </c:extLst>
          </c:dPt>
          <c:dLbls>
            <c:dLbl>
              <c:idx val="0"/>
              <c:layout>
                <c:manualLayout>
                  <c:x val="7.50000000000001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031-4AE5-A77B-EACD525F45A9}"/>
                </c:ext>
              </c:extLst>
            </c:dLbl>
            <c:dLbl>
              <c:idx val="1"/>
              <c:layout>
                <c:manualLayout>
                  <c:x val="-1.0185067526415994E-16"/>
                  <c:y val="-0.10648148148148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031-4AE5-A77B-EACD525F45A9}"/>
                </c:ext>
              </c:extLst>
            </c:dLbl>
            <c:dLbl>
              <c:idx val="2"/>
              <c:layout>
                <c:manualLayout>
                  <c:x val="7.7777777777777779E-2"/>
                  <c:y val="-9.2592592592593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031-4AE5-A77B-EACD525F45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(Indicators!$C$13:$D$13,Indicators!$F$13)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(Indicators!$C$14:$D$14,Indicators!$F$14)</c:f>
              <c:numCache>
                <c:formatCode>#,##0</c:formatCode>
                <c:ptCount val="3"/>
                <c:pt idx="0">
                  <c:v>64285438</c:v>
                </c:pt>
                <c:pt idx="1">
                  <c:v>65578303.899999999</c:v>
                </c:pt>
                <c:pt idx="2">
                  <c:v>65569379.049999997</c:v>
                </c:pt>
              </c:numCache>
            </c:numRef>
          </c:val>
          <c:shape val="pyramidToMax"/>
          <c:extLst>
            <c:ext xmlns:c16="http://schemas.microsoft.com/office/drawing/2014/chart" uri="{C3380CC4-5D6E-409C-BE32-E72D297353CC}">
              <c16:uniqueId val="{00000006-7031-4AE5-A77B-EACD525F4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966448"/>
        <c:axId val="193967696"/>
        <c:axId val="0"/>
      </c:bar3DChart>
      <c:catAx>
        <c:axId val="19396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3967696"/>
        <c:crosses val="autoZero"/>
        <c:auto val="1"/>
        <c:lblAlgn val="ctr"/>
        <c:lblOffset val="100"/>
        <c:noMultiLvlLbl val="0"/>
      </c:catAx>
      <c:valAx>
        <c:axId val="1939676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9396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962930654339095E-2"/>
          <c:y val="6.5801745041553547E-2"/>
          <c:w val="0.93903706934566089"/>
          <c:h val="0.4161813572084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'Индикатори (2)'!$C$5</c:f>
              <c:strCache>
                <c:ptCount val="1"/>
                <c:pt idx="0">
                  <c:v>Постигнати стойности  Ноември 2022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710423024699588E-3"/>
                  <c:y val="-3.7037037037037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bg-B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95A-4ECB-818B-7FC16F882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'Индикатори (2)'!$B$6</c:f>
              <c:strCache>
                <c:ptCount val="1"/>
                <c:pt idx="0">
                  <c:v>Очаквано годишно намаляване на емисиите на парникови газове (тона CO2 екв.)</c:v>
                </c:pt>
              </c:strCache>
            </c:strRef>
          </c:cat>
          <c:val>
            <c:numRef>
              <c:f>'Индикатори (2)'!$C$6</c:f>
              <c:numCache>
                <c:formatCode>#,##0</c:formatCode>
                <c:ptCount val="1"/>
                <c:pt idx="0">
                  <c:v>36655.449999999997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5A-4ECB-818B-7FC16F882A96}"/>
            </c:ext>
          </c:extLst>
        </c:ser>
        <c:ser>
          <c:idx val="1"/>
          <c:order val="1"/>
          <c:tx>
            <c:strRef>
              <c:f>'Индикатори (2)'!$D$5</c:f>
              <c:strCache>
                <c:ptCount val="1"/>
                <c:pt idx="0">
                  <c:v>Прогноза за изпълнение на база сключени договори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95A-4ECB-818B-7FC16F882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'Индикатори (2)'!$B$6</c:f>
              <c:strCache>
                <c:ptCount val="1"/>
                <c:pt idx="0">
                  <c:v>Очаквано годишно намаляване на емисиите на парникови газове (тона CO2 екв.)</c:v>
                </c:pt>
              </c:strCache>
            </c:strRef>
          </c:cat>
          <c:val>
            <c:numRef>
              <c:f>'Индикатори (2)'!$D$6</c:f>
              <c:numCache>
                <c:formatCode>#,##0</c:formatCode>
                <c:ptCount val="1"/>
                <c:pt idx="0">
                  <c:v>43309.02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5A-4ECB-818B-7FC16F882A96}"/>
            </c:ext>
          </c:extLst>
        </c:ser>
        <c:ser>
          <c:idx val="2"/>
          <c:order val="2"/>
          <c:tx>
            <c:strRef>
              <c:f>'Индикатори (2)'!$E$5</c:f>
              <c:strCache>
                <c:ptCount val="1"/>
                <c:pt idx="0">
                  <c:v>Крайна цел 2023 г.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6237648951705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95A-4ECB-818B-7FC16F882A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'Индикатори (2)'!$B$6</c:f>
              <c:strCache>
                <c:ptCount val="1"/>
                <c:pt idx="0">
                  <c:v>Очаквано годишно намаляване на емисиите на парникови газове (тона CO2 екв.)</c:v>
                </c:pt>
              </c:strCache>
            </c:strRef>
          </c:cat>
          <c:val>
            <c:numRef>
              <c:f>'Индикатори (2)'!$E$6</c:f>
              <c:numCache>
                <c:formatCode>#,##0</c:formatCode>
                <c:ptCount val="1"/>
                <c:pt idx="0">
                  <c:v>37912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95A-4ECB-818B-7FC16F882A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4525183"/>
        <c:axId val="1414526847"/>
      </c:barChart>
      <c:catAx>
        <c:axId val="1414525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414526847"/>
        <c:crosses val="autoZero"/>
        <c:auto val="1"/>
        <c:lblAlgn val="ctr"/>
        <c:lblOffset val="100"/>
        <c:noMultiLvlLbl val="0"/>
      </c:catAx>
      <c:valAx>
        <c:axId val="141452684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FF000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14525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0007633420822397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'Индикатори (2)'!$B$9</c:f>
              <c:strCache>
                <c:ptCount val="1"/>
                <c:pt idx="0">
                  <c:v>Брой домакинства, преминали в по-горен клас на енергопотребление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553-48FD-89AB-4B711D62ED33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553-48FD-89AB-4B711D62ED33}"/>
              </c:ext>
            </c:extLst>
          </c:dPt>
          <c:dLbls>
            <c:dLbl>
              <c:idx val="0"/>
              <c:layout>
                <c:manualLayout>
                  <c:x val="8.3333333333333072E-3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553-48FD-89AB-4B711D62ED33}"/>
                </c:ext>
              </c:extLst>
            </c:dLbl>
            <c:dLbl>
              <c:idx val="1"/>
              <c:layout>
                <c:manualLayout>
                  <c:x val="1.6666666666666666E-2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553-48FD-89AB-4B711D62ED33}"/>
                </c:ext>
              </c:extLst>
            </c:dLbl>
            <c:dLbl>
              <c:idx val="2"/>
              <c:layout>
                <c:manualLayout>
                  <c:x val="2.5010784472722997E-2"/>
                  <c:y val="-0.263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553-48FD-89AB-4B711D62ED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'Индикатори (2)'!$C$8:$E$8</c:f>
              <c:strCache>
                <c:ptCount val="3"/>
                <c:pt idx="0">
                  <c:v>Постигнати стойности  Ноември 2022 г.</c:v>
                </c:pt>
                <c:pt idx="1">
                  <c:v>Прогноза за изпълнение на база сключени договори </c:v>
                </c:pt>
                <c:pt idx="2">
                  <c:v>Крайна цел 2023 г.</c:v>
                </c:pt>
              </c:strCache>
            </c:strRef>
          </c:cat>
          <c:val>
            <c:numRef>
              <c:f>'Индикатори (2)'!$C$9:$E$9</c:f>
              <c:numCache>
                <c:formatCode>#,##0</c:formatCode>
                <c:ptCount val="3"/>
                <c:pt idx="0">
                  <c:v>6033</c:v>
                </c:pt>
                <c:pt idx="1">
                  <c:v>7896</c:v>
                </c:pt>
                <c:pt idx="2" formatCode="General">
                  <c:v>6827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53-48FD-89AB-4B711D62ED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39812095"/>
        <c:axId val="1439829567"/>
        <c:axId val="0"/>
      </c:bar3DChart>
      <c:catAx>
        <c:axId val="143981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439829567"/>
        <c:crosses val="autoZero"/>
        <c:auto val="1"/>
        <c:lblAlgn val="ctr"/>
        <c:lblOffset val="100"/>
        <c:noMultiLvlLbl val="0"/>
      </c:catAx>
      <c:valAx>
        <c:axId val="143982956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FF000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439812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Indicators!$B$21</c:f>
              <c:strCache>
                <c:ptCount val="1"/>
                <c:pt idx="0">
                  <c:v>Капацитет на подпомогнатата инфраструктура, предназначена за грижи за децата или образование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>
                  <a:alpha val="85000"/>
                </a:srgbClr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DF5-434D-AA4B-418DDEC8212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DF5-434D-AA4B-418DDEC8212C}"/>
              </c:ext>
            </c:extLst>
          </c:dPt>
          <c:dLbls>
            <c:dLbl>
              <c:idx val="0"/>
              <c:layout>
                <c:manualLayout>
                  <c:x val="-0.20833333333333334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DF5-434D-AA4B-418DDEC8212C}"/>
                </c:ext>
              </c:extLst>
            </c:dLbl>
            <c:dLbl>
              <c:idx val="1"/>
              <c:layout>
                <c:manualLayout>
                  <c:x val="-0.18888888888888888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DF5-434D-AA4B-418DDEC8212C}"/>
                </c:ext>
              </c:extLst>
            </c:dLbl>
            <c:dLbl>
              <c:idx val="2"/>
              <c:layout>
                <c:manualLayout>
                  <c:x val="-0.14444444444444443"/>
                  <c:y val="-9.2592592592593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DF5-434D-AA4B-418DDEC82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(Indicators!$C$20:$D$20,Indicators!$F$20)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(Indicators!$C$21:$D$21,Indicators!$F$21)</c:f>
              <c:numCache>
                <c:formatCode>#,##0</c:formatCode>
                <c:ptCount val="3"/>
                <c:pt idx="0">
                  <c:v>132986</c:v>
                </c:pt>
                <c:pt idx="1">
                  <c:v>137349</c:v>
                </c:pt>
                <c:pt idx="2">
                  <c:v>82639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FDF5-434D-AA4B-418DDEC82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288080"/>
        <c:axId val="122678064"/>
        <c:axId val="0"/>
      </c:bar3DChart>
      <c:catAx>
        <c:axId val="4728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2678064"/>
        <c:crosses val="autoZero"/>
        <c:auto val="1"/>
        <c:lblAlgn val="ctr"/>
        <c:lblOffset val="100"/>
        <c:noMultiLvlLbl val="0"/>
      </c:catAx>
      <c:valAx>
        <c:axId val="1226780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728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Indicators!$B$26</c:f>
              <c:strCache>
                <c:ptCount val="1"/>
                <c:pt idx="0">
                  <c:v>Закупени съвременни санитарни превозни средства (линейки)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 prst="relaxedInset"/>
              <a:contourClr>
                <a:schemeClr val="tx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421-49A7-B9CE-75D26A0D413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421-49A7-B9CE-75D26A0D413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421-49A7-B9CE-75D26A0D413A}"/>
              </c:ext>
            </c:extLst>
          </c:dPt>
          <c:dLbls>
            <c:dLbl>
              <c:idx val="0"/>
              <c:layout>
                <c:manualLayout>
                  <c:x val="-0.22500000000000001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421-49A7-B9CE-75D26A0D413A}"/>
                </c:ext>
              </c:extLst>
            </c:dLbl>
            <c:dLbl>
              <c:idx val="1"/>
              <c:layout>
                <c:manualLayout>
                  <c:x val="-0.2305555555555556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421-49A7-B9CE-75D26A0D413A}"/>
                </c:ext>
              </c:extLst>
            </c:dLbl>
            <c:dLbl>
              <c:idx val="2"/>
              <c:layout>
                <c:manualLayout>
                  <c:x val="-9.4121049346441901E-2"/>
                  <c:y val="-6.431450607578731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421-49A7-B9CE-75D26A0D41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(Indicators!$C$25:$D$25,Indicators!$F$25)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(Indicators!$C$26:$D$26,Indicators!$F$26)</c:f>
              <c:numCache>
                <c:formatCode>#,##0</c:formatCode>
                <c:ptCount val="3"/>
                <c:pt idx="0">
                  <c:v>400</c:v>
                </c:pt>
                <c:pt idx="1">
                  <c:v>400</c:v>
                </c:pt>
                <c:pt idx="2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21-49A7-B9CE-75D26A0D41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966864"/>
        <c:axId val="193977680"/>
        <c:axId val="0"/>
      </c:bar3DChart>
      <c:catAx>
        <c:axId val="193966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3977680"/>
        <c:crosses val="autoZero"/>
        <c:auto val="1"/>
        <c:lblAlgn val="ctr"/>
        <c:lblOffset val="100"/>
        <c:noMultiLvlLbl val="0"/>
      </c:catAx>
      <c:valAx>
        <c:axId val="19397768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9396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5356682325537332"/>
          <c:y val="2.7450971915710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447983014861996E-2"/>
          <c:y val="0.20462738779453826"/>
          <c:w val="0.90092002830856344"/>
          <c:h val="0.571183087483993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Indicators!$B$31</c:f>
              <c:strCache>
                <c:ptCount val="1"/>
                <c:pt idx="0">
                  <c:v>Брой подкрепени обекти на социалната инфраструктура в процес на деинституционализация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09-4F92-A071-15E3A8A1FC3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09-4F92-A071-15E3A8A1FC3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09-4F92-A071-15E3A8A1FC3D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009-4F92-A071-15E3A8A1FC3D}"/>
                </c:ext>
              </c:extLst>
            </c:dLbl>
            <c:dLbl>
              <c:idx val="1"/>
              <c:layout>
                <c:manualLayout>
                  <c:x val="1.6666666666666666E-2"/>
                  <c:y val="-4.6296296296296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009-4F92-A071-15E3A8A1FC3D}"/>
                </c:ext>
              </c:extLst>
            </c:dLbl>
            <c:dLbl>
              <c:idx val="2"/>
              <c:layout>
                <c:manualLayout>
                  <c:x val="2.5000000000000001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009-4F92-A071-15E3A8A1FC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(Indicators!$C$30:$D$30,Indicators!$F$30)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(Indicators!$C$31:$D$31,Indicators!$F$31)</c:f>
              <c:numCache>
                <c:formatCode>#,##0</c:formatCode>
                <c:ptCount val="3"/>
                <c:pt idx="0">
                  <c:v>214</c:v>
                </c:pt>
                <c:pt idx="1">
                  <c:v>218</c:v>
                </c:pt>
                <c:pt idx="2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09-4F92-A071-15E3A8A1F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6657472"/>
        <c:axId val="1236663296"/>
        <c:axId val="0"/>
      </c:bar3DChart>
      <c:catAx>
        <c:axId val="123665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36663296"/>
        <c:crosses val="autoZero"/>
        <c:auto val="1"/>
        <c:lblAlgn val="ctr"/>
        <c:lblOffset val="100"/>
        <c:noMultiLvlLbl val="0"/>
      </c:catAx>
      <c:valAx>
        <c:axId val="12366632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236657472"/>
        <c:crosses val="autoZero"/>
        <c:crossBetween val="between"/>
      </c:valAx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gradFill>
        <a:gsLst>
          <a:gs pos="0">
            <a:schemeClr val="accent1">
              <a:lumMod val="5000"/>
              <a:lumOff val="95000"/>
            </a:schemeClr>
          </a:gs>
          <a:gs pos="74000">
            <a:schemeClr val="accent1">
              <a:lumMod val="45000"/>
              <a:lumOff val="55000"/>
            </a:schemeClr>
          </a:gs>
          <a:gs pos="83000">
            <a:schemeClr val="accent1">
              <a:lumMod val="45000"/>
              <a:lumOff val="55000"/>
            </a:schemeClr>
          </a:gs>
          <a:gs pos="100000">
            <a:schemeClr val="accent1">
              <a:lumMod val="30000"/>
              <a:lumOff val="70000"/>
            </a:schemeClr>
          </a:gs>
        </a:gsLst>
        <a:lin ang="5400000" scaled="1"/>
      </a:gra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Indicators!$B$66</c:f>
              <c:strCache>
                <c:ptCount val="1"/>
                <c:pt idx="0">
                  <c:v>Капацитет на подпомогнатата инфраструктура, предназначена за грижи за децата или образование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7EC-4FAD-8EC1-C69EDA5C71C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7EC-4FAD-8EC1-C69EDA5C71C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7EC-4FAD-8EC1-C69EDA5C71C5}"/>
              </c:ext>
            </c:extLst>
          </c:dPt>
          <c:dLbls>
            <c:dLbl>
              <c:idx val="0"/>
              <c:layout>
                <c:manualLayout>
                  <c:x val="6.2048726816311588E-3"/>
                  <c:y val="-4.13400061797362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bg-BG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43831977910654"/>
                      <c:h val="6.35526271640970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7EC-4FAD-8EC1-C69EDA5C71C5}"/>
                </c:ext>
              </c:extLst>
            </c:dLbl>
            <c:dLbl>
              <c:idx val="1"/>
              <c:layout>
                <c:manualLayout>
                  <c:x val="9.3073090224467941E-3"/>
                  <c:y val="-3.816012127106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7EC-4FAD-8EC1-C69EDA5C71C5}"/>
                </c:ext>
              </c:extLst>
            </c:dLbl>
            <c:dLbl>
              <c:idx val="2"/>
              <c:layout>
                <c:manualLayout>
                  <c:x val="4.6536545112233686E-2"/>
                  <c:y val="-1.908006063553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7EC-4FAD-8EC1-C69EDA5C71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(Indicators!$C$65:$D$65,Indicators!$F$65)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Ноември 2022 г.</c:v>
                </c:pt>
              </c:strCache>
            </c:strRef>
          </c:cat>
          <c:val>
            <c:numRef>
              <c:f>(Indicators!$C$66:$D$66,Indicators!$F$66)</c:f>
              <c:numCache>
                <c:formatCode>#,##0</c:formatCode>
                <c:ptCount val="3"/>
                <c:pt idx="0">
                  <c:v>6093</c:v>
                </c:pt>
                <c:pt idx="1">
                  <c:v>8031</c:v>
                </c:pt>
                <c:pt idx="2">
                  <c:v>7132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6-57EC-4FAD-8EC1-C69EDA5C7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7848511"/>
        <c:axId val="207845183"/>
        <c:axId val="0"/>
      </c:bar3DChart>
      <c:catAx>
        <c:axId val="20784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207845183"/>
        <c:crosses val="autoZero"/>
        <c:auto val="1"/>
        <c:lblAlgn val="ctr"/>
        <c:lblOffset val="100"/>
        <c:noMultiLvlLbl val="0"/>
      </c:catAx>
      <c:valAx>
        <c:axId val="2078451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07848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>
          <a:alpha val="89000"/>
        </a:srgbClr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66930446194225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Indicators!$B$40</c:f>
              <c:strCache>
                <c:ptCount val="1"/>
                <c:pt idx="0">
                  <c:v>Обща дължина на реконструирани или модернизирани пътища (километри)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owder">
              <a:bevelT prst="angle"/>
              <a:bevelB prst="slop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powder">
                <a:bevelT prst="angle"/>
                <a:bevelB prst="slope"/>
              </a:sp3d>
            </c:spPr>
            <c:extLst>
              <c:ext xmlns:c16="http://schemas.microsoft.com/office/drawing/2014/chart" uri="{C3380CC4-5D6E-409C-BE32-E72D297353CC}">
                <c16:uniqueId val="{00000001-155A-42A7-BDDD-D70DE9E4C6E5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powder">
                <a:bevelT prst="angle"/>
                <a:bevelB prst="slope"/>
              </a:sp3d>
            </c:spPr>
            <c:extLst>
              <c:ext xmlns:c16="http://schemas.microsoft.com/office/drawing/2014/chart" uri="{C3380CC4-5D6E-409C-BE32-E72D297353CC}">
                <c16:uniqueId val="{00000003-155A-42A7-BDDD-D70DE9E4C6E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powder">
                <a:bevelT prst="angle"/>
                <a:bevelB prst="slope"/>
              </a:sp3d>
            </c:spPr>
            <c:extLst>
              <c:ext xmlns:c16="http://schemas.microsoft.com/office/drawing/2014/chart" uri="{C3380CC4-5D6E-409C-BE32-E72D297353CC}">
                <c16:uniqueId val="{00000005-155A-42A7-BDDD-D70DE9E4C6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(Indicators!$C$39:$D$39,Indicators!$F$39)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(Indicators!$C$40:$D$40,Indicators!$F$40)</c:f>
              <c:numCache>
                <c:formatCode>#\ ##0.0</c:formatCode>
                <c:ptCount val="3"/>
                <c:pt idx="0" formatCode="#,##0">
                  <c:v>642</c:v>
                </c:pt>
                <c:pt idx="1">
                  <c:v>630.9</c:v>
                </c:pt>
                <c:pt idx="2" formatCode="#,##0.00">
                  <c:v>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5A-42A7-BDDD-D70DE9E4C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985584"/>
        <c:axId val="193987248"/>
        <c:axId val="0"/>
      </c:bar3DChart>
      <c:catAx>
        <c:axId val="193985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3987248"/>
        <c:crosses val="autoZero"/>
        <c:auto val="1"/>
        <c:lblAlgn val="ctr"/>
        <c:lblOffset val="100"/>
        <c:noMultiLvlLbl val="0"/>
      </c:catAx>
      <c:valAx>
        <c:axId val="1939872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9398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508598807200007"/>
          <c:y val="0.17775428254418546"/>
          <c:w val="0.73249541810139951"/>
          <c:h val="0.4369284662018587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CF3-4622-BC98-FF1FD6D2510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CF3-4622-BC98-FF1FD6D25109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CF3-4622-BC98-FF1FD6D25109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CF3-4622-BC98-FF1FD6D25109}"/>
              </c:ext>
            </c:extLst>
          </c:dPt>
          <c:dLbls>
            <c:dLbl>
              <c:idx val="0"/>
              <c:layout>
                <c:manualLayout>
                  <c:x val="-4.5510472364846193E-17"/>
                  <c:y val="-3.7226393255294914E-2"/>
                </c:manualLayout>
              </c:layout>
              <c:tx>
                <c:rich>
                  <a:bodyPr/>
                  <a:lstStyle/>
                  <a:p>
                    <a:fld id="{81806273-FD1C-4CAD-A252-2A02605E79E6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CF3-4622-BC98-FF1FD6D25109}"/>
                </c:ext>
              </c:extLst>
            </c:dLbl>
            <c:dLbl>
              <c:idx val="1"/>
              <c:layout>
                <c:manualLayout>
                  <c:x val="4.9648361569861648E-3"/>
                  <c:y val="-3.0984919669410502E-2"/>
                </c:manualLayout>
              </c:layout>
              <c:tx>
                <c:rich>
                  <a:bodyPr/>
                  <a:lstStyle/>
                  <a:p>
                    <a:fld id="{967C2605-E057-43BA-83DE-76D69C8F306F}" type="CELLRANGE">
                      <a:rPr lang="ru-RU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CF3-4622-BC98-FF1FD6D25109}"/>
                </c:ext>
              </c:extLst>
            </c:dLbl>
            <c:dLbl>
              <c:idx val="2"/>
              <c:layout>
                <c:manualLayout>
                  <c:x val="-9.1020944729692386E-17"/>
                  <c:y val="-2.993950514953881E-2"/>
                </c:manualLayout>
              </c:layout>
              <c:tx>
                <c:rich>
                  <a:bodyPr/>
                  <a:lstStyle/>
                  <a:p>
                    <a:fld id="{60020CB6-C284-4CCF-BF44-34C06199ED76}" type="CELLRANGE">
                      <a:rPr lang="ru-RU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CF3-4622-BC98-FF1FD6D25109}"/>
                </c:ext>
              </c:extLst>
            </c:dLbl>
            <c:dLbl>
              <c:idx val="3"/>
              <c:layout>
                <c:manualLayout>
                  <c:x val="3.7236271177395323E-3"/>
                  <c:y val="-2.993950514953881E-2"/>
                </c:manualLayout>
              </c:layout>
              <c:tx>
                <c:rich>
                  <a:bodyPr/>
                  <a:lstStyle/>
                  <a:p>
                    <a:fld id="{F4C31056-DF4F-4DC3-97E4-122A13D74639}" type="CELLRANGE">
                      <a:rPr lang="ru-RU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CF3-4622-BC98-FF1FD6D25109}"/>
                </c:ext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Обща!$A$1:$D$1</c:f>
              <c:strCache>
                <c:ptCount val="4"/>
                <c:pt idx="0">
                  <c:v>Бюджет на програмата</c:v>
                </c:pt>
                <c:pt idx="1">
                  <c:v>Договорени средства</c:v>
                </c:pt>
                <c:pt idx="2">
                  <c:v>Реално изплатени средства</c:v>
                </c:pt>
                <c:pt idx="3">
                  <c:v>Сертифицирани разходи</c:v>
                </c:pt>
              </c:strCache>
            </c:strRef>
          </c:cat>
          <c:val>
            <c:numRef>
              <c:f>Обща!$A$3:$D$3</c:f>
              <c:numCache>
                <c:formatCode>#\ ###\ \ </c:formatCode>
                <c:ptCount val="4"/>
                <c:pt idx="0">
                  <c:v>3147473130.6599998</c:v>
                </c:pt>
                <c:pt idx="1">
                  <c:v>3065543027.7000008</c:v>
                </c:pt>
                <c:pt idx="2">
                  <c:v>2287711731.98</c:v>
                </c:pt>
                <c:pt idx="3">
                  <c:v>1854825432.3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Обща!$A$5:$D$5</c15:f>
                <c15:dlblRangeCache>
                  <c:ptCount val="4"/>
                  <c:pt idx="0">
                    <c:v>3 147 млн. лв.</c:v>
                  </c:pt>
                  <c:pt idx="1">
                    <c:v>3 066 млн. лв.
97% от бюджета</c:v>
                  </c:pt>
                  <c:pt idx="2">
                    <c:v>2 288 млн. лв.
73% от бюджета</c:v>
                  </c:pt>
                  <c:pt idx="3">
                    <c:v>1 855 млн. лв.
59% от бюджета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3CF3-4622-BC98-FF1FD6D251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7663232"/>
        <c:axId val="77646656"/>
        <c:axId val="0"/>
      </c:bar3DChart>
      <c:catAx>
        <c:axId val="776632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77646656"/>
        <c:crosses val="autoZero"/>
        <c:auto val="1"/>
        <c:lblAlgn val="ctr"/>
        <c:lblOffset val="100"/>
        <c:noMultiLvlLbl val="0"/>
      </c:catAx>
      <c:valAx>
        <c:axId val="7764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2">
                  <a:lumMod val="9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bg-BG" sz="700" b="1">
                    <a:solidFill>
                      <a:schemeClr val="bg1"/>
                    </a:solidFill>
                  </a:rPr>
                  <a:t>млн. лв.</a:t>
                </a:r>
                <a:endParaRPr lang="en-US" sz="700" b="1">
                  <a:solidFill>
                    <a:schemeClr val="bg1"/>
                  </a:solidFill>
                </a:endParaRPr>
              </a:p>
            </c:rich>
          </c:tx>
          <c:layout>
            <c:manualLayout>
              <c:xMode val="edge"/>
              <c:yMode val="edge"/>
              <c:x val="0.21281819053418802"/>
              <c:y val="0.646094786957332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bg-BG"/>
            </a:p>
          </c:txPr>
        </c:title>
        <c:numFmt formatCode="#\ ###\ \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7766323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9"/>
      <c:rotY val="119"/>
      <c:rAngAx val="1"/>
    </c:view3D>
    <c:floor>
      <c:thickness val="0"/>
      <c:spPr>
        <a:solidFill>
          <a:srgbClr val="D6DCE5"/>
        </a:solidFill>
        <a:ln>
          <a:noFill/>
        </a:ln>
        <a:effectLst>
          <a:outerShdw dist="38096" dir="18900000" algn="tl">
            <a:srgbClr val="000000">
              <a:alpha val="40000"/>
            </a:srgbClr>
          </a:outerShdw>
        </a:effectLst>
      </c:spPr>
    </c:floor>
    <c:sideWall>
      <c:thickness val="0"/>
      <c:spPr>
        <a:gradFill>
          <a:gsLst>
            <a:gs pos="0">
              <a:srgbClr val="FEF8F5"/>
            </a:gs>
            <a:gs pos="100000">
              <a:srgbClr val="F7C4A2"/>
            </a:gs>
          </a:gsLst>
          <a:lin ang="5400000"/>
        </a:gradFill>
        <a:ln w="9528">
          <a:solidFill>
            <a:srgbClr val="BAF2F8"/>
          </a:solidFill>
          <a:prstDash val="solid"/>
        </a:ln>
      </c:spPr>
    </c:sideWall>
    <c:backWall>
      <c:thickness val="0"/>
      <c:spPr>
        <a:gradFill>
          <a:gsLst>
            <a:gs pos="0">
              <a:srgbClr val="FEF8F5"/>
            </a:gs>
            <a:gs pos="100000">
              <a:srgbClr val="F7C4A2"/>
            </a:gs>
          </a:gsLst>
          <a:lin ang="5400000"/>
        </a:gradFill>
        <a:ln w="9528">
          <a:solidFill>
            <a:srgbClr val="BAF2F8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1814276459276697E-2"/>
          <c:y val="4.8872216637348191E-2"/>
          <c:w val="0.94681730980568546"/>
          <c:h val="0.794305027112766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'По оси'!$B$24</c:f>
              <c:strCache>
                <c:ptCount val="1"/>
                <c:pt idx="0">
                  <c:v>Договорени средства</c:v>
                </c:pt>
              </c:strCache>
            </c:strRef>
          </c:tx>
          <c:spPr>
            <a:ln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6E12644-A552-43A3-95C3-47AA80C98C16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AAE-455B-86BB-54E50CB8CC6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6207B4FF-653B-4FD4-8C38-DD04E5F4E9BF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AAE-455B-86BB-54E50CB8CC6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4B08DF0D-577E-4612-8E83-75163BABE932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AAE-455B-86BB-54E50CB8CC6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E83B7CF0-31A1-47A7-AF37-F985ACDC96F2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AAE-455B-86BB-54E50CB8CC6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822FE7C-D337-4D8D-9820-95136CCFD264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AAE-455B-86BB-54E50CB8CC6A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3987EBC0-BD01-4809-955D-E6C1C4103AC5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AAE-455B-86BB-54E50CB8CC6A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DA01BE84-765E-4473-BE07-3395CCA5B482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AAE-455B-86BB-54E50CB8CC6A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15B6EAA1-00BE-4FA3-9503-CD7CB7042685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8AAE-455B-86BB-54E50CB8CC6A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6935AA40-569A-4527-80C2-58459D99DD4C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8AAE-455B-86BB-54E50CB8C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60000" tIns="72000" rIns="38100" bIns="19050" anchor="ctr">
                <a:spAutoFit/>
              </a:bodyPr>
              <a:lstStyle/>
              <a:p>
                <a:pPr>
                  <a:defRPr b="1"/>
                </a:pPr>
                <a:endParaRPr lang="bg-BG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</c:ext>
            </c:extLst>
          </c:dLbls>
          <c:cat>
            <c:strRef>
              <c:f>'По оси'!$A$25:$A$33</c:f>
              <c:strCache>
                <c:ptCount val="9"/>
                <c:pt idx="0">
                  <c:v>Интегрирано градско развитие</c:v>
                </c:pt>
                <c:pt idx="1">
                  <c:v>Енергийна ефективност </c:v>
                </c:pt>
                <c:pt idx="2">
                  <c:v>образователна инфраструктура</c:v>
                </c:pt>
                <c:pt idx="3">
                  <c:v>Здравна инфраструктура</c:v>
                </c:pt>
                <c:pt idx="4">
                  <c:v>Социална инфраструктура</c:v>
                </c:pt>
                <c:pt idx="5">
                  <c:v>Регионален туризъм</c:v>
                </c:pt>
                <c:pt idx="6">
                  <c:v>Пътна инфраструктура</c:v>
                </c:pt>
                <c:pt idx="7">
                  <c:v>Техническа помощ</c:v>
                </c:pt>
                <c:pt idx="8">
                  <c:v>Подкрепа за здравната система за справяне с кризи</c:v>
                </c:pt>
              </c:strCache>
            </c:strRef>
          </c:cat>
          <c:val>
            <c:numRef>
              <c:f>'По оси'!$B$25:$B$33</c:f>
              <c:numCache>
                <c:formatCode>General</c:formatCode>
                <c:ptCount val="9"/>
                <c:pt idx="0">
                  <c:v>1505515827.3599999</c:v>
                </c:pt>
                <c:pt idx="1">
                  <c:v>212855710.19999999</c:v>
                </c:pt>
                <c:pt idx="2">
                  <c:v>215108330.25</c:v>
                </c:pt>
                <c:pt idx="3">
                  <c:v>223941414.74000001</c:v>
                </c:pt>
                <c:pt idx="4">
                  <c:v>68841841.370000005</c:v>
                </c:pt>
                <c:pt idx="5">
                  <c:v>194577900.06999999</c:v>
                </c:pt>
                <c:pt idx="6">
                  <c:v>415115049.61000001</c:v>
                </c:pt>
                <c:pt idx="7">
                  <c:v>100316420.3</c:v>
                </c:pt>
                <c:pt idx="8">
                  <c:v>129270533.8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'По оси'!$B$91:$B$99</c15:f>
                <c15:dlblRangeCache>
                  <c:ptCount val="9"/>
                  <c:pt idx="0">
                    <c:v>1 506 
98%</c:v>
                  </c:pt>
                  <c:pt idx="1">
                    <c:v>213 
98%</c:v>
                  </c:pt>
                  <c:pt idx="2">
                    <c:v>215 
94%</c:v>
                  </c:pt>
                  <c:pt idx="3">
                    <c:v>224 
100%</c:v>
                  </c:pt>
                  <c:pt idx="4">
                    <c:v>69 
82%</c:v>
                  </c:pt>
                  <c:pt idx="5">
                    <c:v>195 
99%</c:v>
                  </c:pt>
                  <c:pt idx="6">
                    <c:v>415 
98%</c:v>
                  </c:pt>
                  <c:pt idx="7">
                    <c:v>100 
98%</c:v>
                  </c:pt>
                  <c:pt idx="8">
                    <c:v>129 
100%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8AAE-455B-86BB-54E50CB8CC6A}"/>
            </c:ext>
          </c:extLst>
        </c:ser>
        <c:ser>
          <c:idx val="1"/>
          <c:order val="1"/>
          <c:tx>
            <c:strRef>
              <c:f>'По оси'!$C$24</c:f>
              <c:strCache>
                <c:ptCount val="1"/>
                <c:pt idx="0">
                  <c:v>Реално изплатени суми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2AF48980-E4C5-48F0-9B8B-279073E1AF18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8AAE-455B-86BB-54E50CB8CC6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7B40B47C-5EA1-4F4E-864B-83616081C73A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8AAE-455B-86BB-54E50CB8CC6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37602E03-28A9-412F-9035-F86A7F83179E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8AAE-455B-86BB-54E50CB8CC6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CB5CE1A0-8289-4B77-9520-71C031F40F7E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8AAE-455B-86BB-54E50CB8CC6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E96DB2AC-8272-47A1-BCCA-C06D384A1ED5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8AAE-455B-86BB-54E50CB8CC6A}"/>
                </c:ext>
              </c:extLst>
            </c:dLbl>
            <c:dLbl>
              <c:idx val="5"/>
              <c:layout>
                <c:manualLayout>
                  <c:x val="-2.3990969572366635E-3"/>
                  <c:y val="-1.5012456623879273E-2"/>
                </c:manualLayout>
              </c:layout>
              <c:tx>
                <c:rich>
                  <a:bodyPr/>
                  <a:lstStyle/>
                  <a:p>
                    <a:fld id="{6235D021-782E-4711-8132-A26CDDB4E86A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8AAE-455B-86BB-54E50CB8CC6A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824AA56C-0EC3-423F-B723-04552AA25AB6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8AAE-455B-86BB-54E50CB8CC6A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FF399E00-9675-4B75-8F10-382AB14FCE20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8AAE-455B-86BB-54E50CB8CC6A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3F653121-3F3C-4C79-953C-48B63F0CB2A1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8AAE-455B-86BB-54E50CB8C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432000" tIns="72000" rIns="0" bIns="19050" anchor="ctr">
                <a:spAutoFit/>
              </a:bodyPr>
              <a:lstStyle/>
              <a:p>
                <a:pPr>
                  <a:defRPr b="1"/>
                </a:pPr>
                <a:endParaRPr lang="bg-BG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</c:ext>
            </c:extLst>
          </c:dLbls>
          <c:cat>
            <c:strRef>
              <c:f>'По оси'!$A$25:$A$33</c:f>
              <c:strCache>
                <c:ptCount val="9"/>
                <c:pt idx="0">
                  <c:v>Интегрирано градско развитие</c:v>
                </c:pt>
                <c:pt idx="1">
                  <c:v>Енергийна ефективност </c:v>
                </c:pt>
                <c:pt idx="2">
                  <c:v>образователна инфраструктура</c:v>
                </c:pt>
                <c:pt idx="3">
                  <c:v>Здравна инфраструктура</c:v>
                </c:pt>
                <c:pt idx="4">
                  <c:v>Социална инфраструктура</c:v>
                </c:pt>
                <c:pt idx="5">
                  <c:v>Регионален туризъм</c:v>
                </c:pt>
                <c:pt idx="6">
                  <c:v>Пътна инфраструктура</c:v>
                </c:pt>
                <c:pt idx="7">
                  <c:v>Техническа помощ</c:v>
                </c:pt>
                <c:pt idx="8">
                  <c:v>Подкрепа за здравната система за справяне с кризи</c:v>
                </c:pt>
              </c:strCache>
            </c:strRef>
          </c:cat>
          <c:val>
            <c:numRef>
              <c:f>'По оси'!$C$25:$C$33</c:f>
              <c:numCache>
                <c:formatCode>General</c:formatCode>
                <c:ptCount val="9"/>
                <c:pt idx="0">
                  <c:v>1187163030.78</c:v>
                </c:pt>
                <c:pt idx="1">
                  <c:v>188257190.19999999</c:v>
                </c:pt>
                <c:pt idx="2">
                  <c:v>148738320.69</c:v>
                </c:pt>
                <c:pt idx="3">
                  <c:v>149724988.88999999</c:v>
                </c:pt>
                <c:pt idx="4">
                  <c:v>56976630.219999999</c:v>
                </c:pt>
                <c:pt idx="5">
                  <c:v>62662698.700000003</c:v>
                </c:pt>
                <c:pt idx="6">
                  <c:v>386081558.54000002</c:v>
                </c:pt>
                <c:pt idx="7">
                  <c:v>73880312.760000005</c:v>
                </c:pt>
                <c:pt idx="8">
                  <c:v>34227001.200000003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'По оси'!$C$91:$C$99</c15:f>
                <c15:dlblRangeCache>
                  <c:ptCount val="9"/>
                  <c:pt idx="0">
                    <c:v>1 187 
77%</c:v>
                  </c:pt>
                  <c:pt idx="1">
                    <c:v>188 
87%</c:v>
                  </c:pt>
                  <c:pt idx="2">
                    <c:v>149 
65%</c:v>
                  </c:pt>
                  <c:pt idx="3">
                    <c:v>150 
67%</c:v>
                  </c:pt>
                  <c:pt idx="4">
                    <c:v>57 
68%</c:v>
                  </c:pt>
                  <c:pt idx="5">
                    <c:v>63 
32%</c:v>
                  </c:pt>
                  <c:pt idx="6">
                    <c:v>386 
91%</c:v>
                  </c:pt>
                  <c:pt idx="7">
                    <c:v>74 
72%</c:v>
                  </c:pt>
                  <c:pt idx="8">
                    <c:v>34 
26%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8AAE-455B-86BB-54E50CB8CC6A}"/>
            </c:ext>
          </c:extLst>
        </c:ser>
        <c:ser>
          <c:idx val="2"/>
          <c:order val="2"/>
          <c:tx>
            <c:strRef>
              <c:f>'По оси'!$D$24</c:f>
              <c:strCache>
                <c:ptCount val="1"/>
                <c:pt idx="0">
                  <c:v>Сертифицирани разходи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52C7933-0FE6-4A05-A63F-8A8332A4B81C}" type="CELLRANGE">
                      <a:rPr lang="en-US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8AAE-455B-86BB-54E50CB8CC6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8029E245-0B5C-4FB2-A225-1FB1C75CF168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8AAE-455B-86BB-54E50CB8CC6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08CFDA1-252D-4C91-BD12-A4337C6AD9D7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8AAE-455B-86BB-54E50CB8CC6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98DC8EB1-1503-4772-BB7F-6D53655F4604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8AAE-455B-86BB-54E50CB8CC6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5476DAB1-EC27-41BE-BB0A-C1BF4244D5FD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8AAE-455B-86BB-54E50CB8CC6A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2E605E12-2A3A-4632-90B7-2F396B266D6B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8AAE-455B-86BB-54E50CB8CC6A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5AAF7BAE-5A06-49F9-8930-4A51A07B3B28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8AAE-455B-86BB-54E50CB8CC6A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F7006192-BE48-4F67-B5AC-6BC3AB174C7A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8AAE-455B-86BB-54E50CB8CC6A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8CFB78E1-CBD6-41AB-AAC2-7CD13B8D706E}" type="CELLRANGE">
                      <a:rPr lang="bg-BG"/>
                      <a:pPr/>
                      <a:t>[CELLRANGE]</a:t>
                    </a:fld>
                    <a:endParaRPr lang="bg-BG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8AAE-455B-86BB-54E50CB8C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none" lIns="468000" tIns="72000" rIns="0" bIns="19050" anchor="ctr">
                <a:spAutoFit/>
              </a:bodyPr>
              <a:lstStyle/>
              <a:p>
                <a:pPr>
                  <a:defRPr b="1"/>
                </a:pPr>
                <a:endParaRPr lang="bg-BG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</c:ext>
            </c:extLst>
          </c:dLbls>
          <c:cat>
            <c:strRef>
              <c:f>'По оси'!$A$25:$A$33</c:f>
              <c:strCache>
                <c:ptCount val="9"/>
                <c:pt idx="0">
                  <c:v>Интегрирано градско развитие</c:v>
                </c:pt>
                <c:pt idx="1">
                  <c:v>Енергийна ефективност </c:v>
                </c:pt>
                <c:pt idx="2">
                  <c:v>образователна инфраструктура</c:v>
                </c:pt>
                <c:pt idx="3">
                  <c:v>Здравна инфраструктура</c:v>
                </c:pt>
                <c:pt idx="4">
                  <c:v>Социална инфраструктура</c:v>
                </c:pt>
                <c:pt idx="5">
                  <c:v>Регионален туризъм</c:v>
                </c:pt>
                <c:pt idx="6">
                  <c:v>Пътна инфраструктура</c:v>
                </c:pt>
                <c:pt idx="7">
                  <c:v>Техническа помощ</c:v>
                </c:pt>
                <c:pt idx="8">
                  <c:v>Подкрепа за здравната система за справяне с кризи</c:v>
                </c:pt>
              </c:strCache>
            </c:strRef>
          </c:cat>
          <c:val>
            <c:numRef>
              <c:f>'По оси'!$D$25:$D$33</c:f>
              <c:numCache>
                <c:formatCode>General</c:formatCode>
                <c:ptCount val="9"/>
                <c:pt idx="0">
                  <c:v>990965737.55999982</c:v>
                </c:pt>
                <c:pt idx="1">
                  <c:v>173704553.01000002</c:v>
                </c:pt>
                <c:pt idx="2">
                  <c:v>102644787.05</c:v>
                </c:pt>
                <c:pt idx="3">
                  <c:v>81504983.409999996</c:v>
                </c:pt>
                <c:pt idx="4">
                  <c:v>47925296.210000008</c:v>
                </c:pt>
                <c:pt idx="5">
                  <c:v>49265344.340000004</c:v>
                </c:pt>
                <c:pt idx="6">
                  <c:v>357197258.63</c:v>
                </c:pt>
                <c:pt idx="7">
                  <c:v>51617472.090000004</c:v>
                </c:pt>
                <c:pt idx="8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'По оси'!$D$91:$D$99</c15:f>
                <c15:dlblRangeCache>
                  <c:ptCount val="9"/>
                  <c:pt idx="0">
                    <c:v>991 
64%</c:v>
                  </c:pt>
                  <c:pt idx="1">
                    <c:v>174 
80%</c:v>
                  </c:pt>
                  <c:pt idx="2">
                    <c:v>103 
45%</c:v>
                  </c:pt>
                  <c:pt idx="3">
                    <c:v>82 
36%</c:v>
                  </c:pt>
                  <c:pt idx="4">
                    <c:v>48 
57%</c:v>
                  </c:pt>
                  <c:pt idx="5">
                    <c:v>49 
25%</c:v>
                  </c:pt>
                  <c:pt idx="6">
                    <c:v>357 
85%</c:v>
                  </c:pt>
                  <c:pt idx="7">
                    <c:v>52 
50%</c:v>
                  </c:pt>
                  <c:pt idx="8">
                    <c:v> 
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8AAE-455B-86BB-54E50CB8CC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9437056"/>
        <c:axId val="77650112"/>
        <c:axId val="0"/>
      </c:bar3DChart>
      <c:valAx>
        <c:axId val="77650112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bg-BG"/>
          </a:p>
        </c:txPr>
        <c:crossAx val="9943705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8666403474006712E-2"/>
                <c:y val="0.84588302089838618"/>
              </c:manualLayout>
            </c:layout>
            <c:tx>
              <c:rich>
                <a:bodyPr/>
                <a:lstStyle/>
                <a:p>
                  <a:pPr>
                    <a:defRPr sz="1100" b="1"/>
                  </a:pPr>
                  <a:r>
                    <a:rPr lang="bg-BG" sz="1100" b="1"/>
                    <a:t>Млн. лв.</a:t>
                  </a:r>
                  <a:endParaRPr lang="en-US" sz="1100" b="1"/>
                </a:p>
              </c:rich>
            </c:tx>
          </c:dispUnitsLbl>
        </c:dispUnits>
      </c:valAx>
      <c:catAx>
        <c:axId val="99437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</c:spPr>
        <c:txPr>
          <a:bodyPr rot="0" vert="horz"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1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bg-BG"/>
          </a:p>
        </c:txPr>
        <c:crossAx val="7765011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6.5989192434331295E-2"/>
          <c:y val="0.95319181789936347"/>
          <c:w val="0.66234719258223562"/>
          <c:h val="4.6808280797697714E-2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400" b="0" i="0" u="none" strike="noStrike" kern="1200" baseline="0">
              <a:solidFill>
                <a:srgbClr val="595959"/>
              </a:solidFill>
              <a:latin typeface="Calibri"/>
            </a:defRPr>
          </a:pPr>
          <a:endParaRPr lang="bg-BG"/>
        </a:p>
      </c:txPr>
    </c:legend>
    <c:plotVisOnly val="1"/>
    <c:dispBlanksAs val="gap"/>
    <c:showDLblsOverMax val="0"/>
  </c:chart>
  <c:spPr>
    <a:solidFill>
      <a:srgbClr val="D6DCE5"/>
    </a:solidFill>
    <a:ln w="9528" cap="flat">
      <a:solidFill>
        <a:srgbClr val="FEF8F5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000" b="0" i="0" u="none" strike="noStrike" kern="1200" baseline="0">
          <a:solidFill>
            <a:srgbClr val="000000"/>
          </a:solidFill>
          <a:latin typeface="Calibri"/>
        </a:defRPr>
      </a:pPr>
      <a:endParaRPr lang="bg-BG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6316722696106467"/>
          <c:y val="3.72956813363013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'os 1'!$A$2</c:f>
              <c:strCache>
                <c:ptCount val="1"/>
                <c:pt idx="0">
                  <c:v>Капацитет на подпомогнатата инфраструктура, предназначена за грижи за децата или образование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E72-49B5-BDBD-0AA1C889872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E72-49B5-BDBD-0AA1C8898727}"/>
              </c:ext>
            </c:extLst>
          </c:dPt>
          <c:dLbls>
            <c:dLbl>
              <c:idx val="2"/>
              <c:layout>
                <c:manualLayout>
                  <c:x val="3.3333333333333437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E72-49B5-BDBD-0AA1C88987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('os 1'!$B$1:$C$1,'os 1'!$E$1)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('os 1'!$B$2:$C$2,'os 1'!$E$2)</c:f>
              <c:numCache>
                <c:formatCode>#,##0</c:formatCode>
                <c:ptCount val="3"/>
                <c:pt idx="0">
                  <c:v>118794</c:v>
                </c:pt>
                <c:pt idx="1">
                  <c:v>121471</c:v>
                </c:pt>
                <c:pt idx="2">
                  <c:v>101038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5-6E72-49B5-BDBD-0AA1C8898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22048"/>
        <c:axId val="41317888"/>
        <c:axId val="0"/>
      </c:bar3DChart>
      <c:catAx>
        <c:axId val="41322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41317888"/>
        <c:crosses val="autoZero"/>
        <c:auto val="1"/>
        <c:lblAlgn val="ctr"/>
        <c:lblOffset val="100"/>
        <c:noMultiLvlLbl val="0"/>
      </c:catAx>
      <c:valAx>
        <c:axId val="413178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4132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'os 1'!$A$12</c:f>
              <c:strCache>
                <c:ptCount val="1"/>
                <c:pt idx="0">
                  <c:v>Понижаване на годишното потребление на първична енергия от обществените сгради (kWh)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10F-4CA6-BE33-9705142B692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10F-4CA6-BE33-9705142B692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10F-4CA6-BE33-9705142B6928}"/>
              </c:ext>
            </c:extLst>
          </c:dPt>
          <c:dLbls>
            <c:dLbl>
              <c:idx val="0"/>
              <c:layout>
                <c:manualLayout>
                  <c:x val="1.7718715393133997E-2"/>
                  <c:y val="-4.9751243781094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10F-4CA6-BE33-9705142B6928}"/>
                </c:ext>
              </c:extLst>
            </c:dLbl>
            <c:dLbl>
              <c:idx val="1"/>
              <c:layout>
                <c:manualLayout>
                  <c:x val="-0.13289036544850499"/>
                  <c:y val="-4.97512437810954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10F-4CA6-BE33-9705142B6928}"/>
                </c:ext>
              </c:extLst>
            </c:dLbl>
            <c:dLbl>
              <c:idx val="2"/>
              <c:layout>
                <c:manualLayout>
                  <c:x val="1.9933554817275746E-2"/>
                  <c:y val="4.560477996902683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10F-4CA6-BE33-9705142B69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('os 1'!$B$11:$C$11,'os 1'!$E$11)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Ноември 2022 г.</c:v>
                </c:pt>
              </c:strCache>
            </c:strRef>
          </c:cat>
          <c:val>
            <c:numRef>
              <c:f>('os 1'!$B$12:$C$12,'os 1'!$E$12)</c:f>
              <c:numCache>
                <c:formatCode>#,##0.00</c:formatCode>
                <c:ptCount val="3"/>
                <c:pt idx="0">
                  <c:v>17636242</c:v>
                </c:pt>
                <c:pt idx="1">
                  <c:v>27181834.120000001</c:v>
                </c:pt>
                <c:pt idx="2">
                  <c:v>22534531.920000002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0F-4CA6-BE33-9705142B6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394480"/>
        <c:axId val="134396144"/>
        <c:axId val="0"/>
      </c:bar3DChart>
      <c:catAx>
        <c:axId val="13439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34396144"/>
        <c:crosses val="autoZero"/>
        <c:auto val="0"/>
        <c:lblAlgn val="ctr"/>
        <c:lblOffset val="100"/>
        <c:noMultiLvlLbl val="0"/>
      </c:catAx>
      <c:valAx>
        <c:axId val="1343961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134394480"/>
        <c:crosses val="autoZero"/>
        <c:crossBetween val="between"/>
      </c:val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5961476590707084"/>
          <c:y val="0.18452736318407961"/>
          <c:w val="0.52936595225857097"/>
          <c:h val="0.760746268656716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'os 1'!$A$19</c:f>
              <c:strCache>
                <c:ptCount val="1"/>
                <c:pt idx="0">
                  <c:v>Незастроени площи, създадени или рехабилитирани в градските райони (кв. м)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C7F-4E32-9C4C-6BC520261BA1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C7F-4E32-9C4C-6BC520261BA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C7F-4E32-9C4C-6BC520261BA1}"/>
              </c:ext>
            </c:extLst>
          </c:dPt>
          <c:dLbls>
            <c:dLbl>
              <c:idx val="1"/>
              <c:layout>
                <c:manualLayout>
                  <c:x val="-0.10798896197671008"/>
                  <c:y val="-4.9751243781094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C7F-4E32-9C4C-6BC520261BA1}"/>
                </c:ext>
              </c:extLst>
            </c:dLbl>
            <c:dLbl>
              <c:idx val="2"/>
              <c:layout>
                <c:manualLayout>
                  <c:x val="2.86501327693310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C7F-4E32-9C4C-6BC520261B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('os 1'!$B$18:$C$18,'os 1'!$E$18)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('os 1'!$B$19:$C$19,'os 1'!$E$19)</c:f>
              <c:numCache>
                <c:formatCode>#,##0.00</c:formatCode>
                <c:ptCount val="3"/>
                <c:pt idx="0">
                  <c:v>4045455</c:v>
                </c:pt>
                <c:pt idx="1">
                  <c:v>5259863.26</c:v>
                </c:pt>
                <c:pt idx="2">
                  <c:v>3795386.07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7F-4E32-9C4C-6BC520261B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471104"/>
        <c:axId val="48471520"/>
        <c:axId val="0"/>
      </c:bar3DChart>
      <c:catAx>
        <c:axId val="48471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48471520"/>
        <c:crosses val="autoZero"/>
        <c:auto val="1"/>
        <c:lblAlgn val="ctr"/>
        <c:lblOffset val="100"/>
        <c:noMultiLvlLbl val="0"/>
      </c:catAx>
      <c:valAx>
        <c:axId val="4847152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8471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'os 1'!$A$33</c:f>
              <c:strCache>
                <c:ptCount val="1"/>
                <c:pt idx="0">
                  <c:v>Обществени или търговски сгради, построени или обновени в градските райони (кв. м)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A61-49BD-8771-5BDB7A644C0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A61-49BD-8771-5BDB7A644C0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A61-49BD-8771-5BDB7A644C07}"/>
              </c:ext>
            </c:extLst>
          </c:dPt>
          <c:dLbls>
            <c:dLbl>
              <c:idx val="0"/>
              <c:layout>
                <c:manualLayout>
                  <c:x val="3.2183908045977011E-2"/>
                  <c:y val="-9.9502487562189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A61-49BD-8771-5BDB7A644C07}"/>
                </c:ext>
              </c:extLst>
            </c:dLbl>
            <c:dLbl>
              <c:idx val="1"/>
              <c:layout>
                <c:manualLayout>
                  <c:x val="-0.1080459770114942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A61-49BD-8771-5BDB7A644C07}"/>
                </c:ext>
              </c:extLst>
            </c:dLbl>
            <c:dLbl>
              <c:idx val="2"/>
              <c:layout>
                <c:manualLayout>
                  <c:x val="5.7471264367816091E-2"/>
                  <c:y val="-4.97512437810945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A61-49BD-8771-5BDB7A644C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('os 1'!$B$32:$C$32,'os 1'!$E$32)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('os 1'!$B$33:$C$33,'os 1'!$E$33)</c:f>
              <c:numCache>
                <c:formatCode>#,##0.00</c:formatCode>
                <c:ptCount val="3"/>
                <c:pt idx="0">
                  <c:v>94911</c:v>
                </c:pt>
                <c:pt idx="1">
                  <c:v>148692.59</c:v>
                </c:pt>
                <c:pt idx="2">
                  <c:v>20271.66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61-49BD-8771-5BDB7A644C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322880"/>
        <c:axId val="41319552"/>
        <c:axId val="0"/>
      </c:bar3DChart>
      <c:catAx>
        <c:axId val="41322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41319552"/>
        <c:crosses val="autoZero"/>
        <c:auto val="1"/>
        <c:lblAlgn val="ctr"/>
        <c:lblOffset val="100"/>
        <c:noMultiLvlLbl val="0"/>
      </c:catAx>
      <c:valAx>
        <c:axId val="413195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132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'os 1'!$A$25</c:f>
              <c:strCache>
                <c:ptCount val="1"/>
                <c:pt idx="0">
                  <c:v>Население, ползващо подобрени социални услуги (лица)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934-4997-8392-6B5D9FC5035B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934-4997-8392-6B5D9FC503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934-4997-8392-6B5D9FC503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('os 1'!$B$24:$C$24,'os 1'!$E$24)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('os 1'!$B$25:$C$25,'os 1'!$E$25)</c:f>
              <c:numCache>
                <c:formatCode>#,##0</c:formatCode>
                <c:ptCount val="3"/>
                <c:pt idx="0">
                  <c:v>13843</c:v>
                </c:pt>
                <c:pt idx="1">
                  <c:v>60367</c:v>
                </c:pt>
                <c:pt idx="2">
                  <c:v>43918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34-4997-8392-6B5D9FC50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288912"/>
        <c:axId val="199278096"/>
        <c:axId val="0"/>
      </c:bar3DChart>
      <c:catAx>
        <c:axId val="199288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99278096"/>
        <c:crosses val="autoZero"/>
        <c:auto val="1"/>
        <c:lblAlgn val="ctr"/>
        <c:lblOffset val="100"/>
        <c:noMultiLvlLbl val="0"/>
      </c:catAx>
      <c:valAx>
        <c:axId val="1992780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99288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'os 1'!$A$29</c:f>
              <c:strCache>
                <c:ptCount val="1"/>
                <c:pt idx="0">
                  <c:v>Рехабилитирани жилища в градските райони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804-42B4-80CE-B24B744BAF2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804-42B4-80CE-B24B744BAF2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804-42B4-80CE-B24B744BAF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('os 1'!$B$28:$C$28,'os 1'!$E$28)</c:f>
              <c:strCache>
                <c:ptCount val="3"/>
                <c:pt idx="0">
                  <c:v>Целева стойност 2023</c:v>
                </c:pt>
                <c:pt idx="1">
                  <c:v>Прогноза за изпълнение на база сключени договори </c:v>
                </c:pt>
                <c:pt idx="2">
                  <c:v>Постигнати стойности  Ноември 2022 г.</c:v>
                </c:pt>
              </c:strCache>
            </c:strRef>
          </c:cat>
          <c:val>
            <c:numRef>
              <c:f>('os 1'!$B$29:$C$29,'os 1'!$E$29)</c:f>
              <c:numCache>
                <c:formatCode>#,##0</c:formatCode>
                <c:ptCount val="3"/>
                <c:pt idx="0">
                  <c:v>632</c:v>
                </c:pt>
                <c:pt idx="1">
                  <c:v>1095</c:v>
                </c:pt>
                <c:pt idx="2">
                  <c:v>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04-42B4-80CE-B24B744BA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675152"/>
        <c:axId val="122675984"/>
        <c:axId val="0"/>
      </c:bar3DChart>
      <c:catAx>
        <c:axId val="122675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122675984"/>
        <c:crosses val="autoZero"/>
        <c:auto val="1"/>
        <c:lblAlgn val="ctr"/>
        <c:lblOffset val="100"/>
        <c:noMultiLvlLbl val="0"/>
      </c:catAx>
      <c:valAx>
        <c:axId val="1226759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00206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122675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bg-BG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Графиките представят информация за изпълнението на индикаторите за социална инфраструктура. Основен въпрос е реализацията на проекта за социални жилища. Очаква се индикаторът да бъде постигнат. Повечето от проектите включват ново строителство на сграда и през изминалата година е идентифициран проблем с изпълнението на няколко проекта по отношение на цените на строителния материал.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1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Тук е представена информация за индикаторите за енергийна ефективност по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. С оглед на това че по голяма част от проектите приключиха сравнително рано (по първите 2 процедури) и ранни я етап на изпълнение на проектите от Процедура за предоставяне на безвъзмездна финансова помощ BG16RFOP001-2.003 „Енергийна ефективност в периферните райони-3“ се наблюдава на изпълнение на индикаторите по оста</a:t>
            </a:r>
          </a:p>
          <a:p>
            <a:pPr lvl="0"/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Основния индикатор за ПО 2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Понижаване на годишното потребление на първична енергия от обществените сгради (kWh/година), включен и в Рамката за изпъление е почти на 100 %. При приклчючване на всички проекти за енергийна ефективност се очаква и изпълнение на останалите заложени индикатори.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160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Степента на изпълнение на индикатора за образователна инфраструктура към момента е на 60 %. Основен фактор в изпълнението на индикатора по тази ос е конкретния бенефициент Министерство на образованието и науката. Този бенефициент има 8 големи проекта в изпълнение. Приносът на тези проекти към целевата стойност съгласно сключените договори е 40 %.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съществено значение за постигане на целите по тази ос е успешното завършване на проектите на МОН. Предприемат се мерки за реализиране на тези проекти 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отношение на здравната инфраструктура  има напредък по отношение на доставките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съвременни санитарни превозни средства – верифицирани 279 от 400, както за Апарати за белодробна вентилация за подпомагане на лечението на COVID-19 -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Верифицирани 190 апарата от доставените от 453 апарата.</a:t>
            </a: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Подробна информация за статуса на изпълнение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Подкрепа за развитие на системата за спешна медицинска помощ”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следващите слайдове за големи проекти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8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отношение на подкрепата е насочена към деинституционализация на социалните услуги за деца и възрастни по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за 2021 г. има напредък от 18-20 % на индикаторите.</a:t>
            </a: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Индикатор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Капацитет на подпомогнатата инфраструктура, предназначена за грижи за децата или образование (души) се изпълнява на 100 % спрямо целвата стойност по програмата.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отношение на подкрепените обекти сме на 66,4 %. С реализирането на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оставащите проекти в изпълнение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 очаква индикаторът да бъде постигнат. 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69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7030A0"/>
                </a:solidFill>
              </a:rPr>
              <a:t>В момента се изпълняват на 18 проекта за туристическа инфраструктура с комбинирана подкрепа – безвъзмездна и финансов инструмент.</a:t>
            </a: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7030A0"/>
                </a:solidFill>
              </a:rPr>
              <a:t>Проектите са в ход, повечето от които са в ранен етап</a:t>
            </a:r>
            <a:r>
              <a:rPr lang="bg-BG" dirty="0" smtClean="0">
                <a:solidFill>
                  <a:srgbClr val="7030A0"/>
                </a:solidFill>
              </a:rPr>
              <a:t>,</a:t>
            </a:r>
            <a:r>
              <a:rPr lang="bg-BG" baseline="0" dirty="0" smtClean="0">
                <a:solidFill>
                  <a:srgbClr val="7030A0"/>
                </a:solidFill>
              </a:rPr>
              <a:t> за които се провеждат обществени поръчки за избор на изпълнители и/или се подготвя документация за обществени поръчки </a:t>
            </a: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7030A0"/>
                </a:solidFill>
              </a:rPr>
              <a:t>Целта по схемата за финансови инструменти </a:t>
            </a:r>
            <a:r>
              <a:rPr lang="ru-RU" baseline="0" dirty="0" smtClean="0">
                <a:solidFill>
                  <a:srgbClr val="7030A0"/>
                </a:solidFill>
              </a:rPr>
              <a:t> е </a:t>
            </a:r>
            <a:r>
              <a:rPr lang="ru-RU" dirty="0" smtClean="0">
                <a:solidFill>
                  <a:srgbClr val="7030A0"/>
                </a:solidFill>
              </a:rPr>
              <a:t>подкрепени 18 обекта.</a:t>
            </a: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7030A0"/>
                </a:solidFill>
              </a:rPr>
              <a:t>УО на ОПРР полага усилия и предприема мерки тези проекти да бъдат изпълнени успешно.</a:t>
            </a:r>
            <a:endParaRPr lang="bg-BG" dirty="0" smtClean="0">
              <a:solidFill>
                <a:srgbClr val="7030A0"/>
              </a:solidFill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30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успешното приключване на оставащите проекти в изпълнение се очаква индикаторът да бъде изпълнен на 98%.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147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89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 № BG16RFOP001-4.001-0001 „Подкрепа за развитие на системата за спешна медицинска помощ”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 fontAlgn="auto"/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 1 - Изпълнение на СМР по КОМПОНЕНТ №1.</a:t>
            </a:r>
          </a:p>
          <a:p>
            <a:pPr fontAlgn="auto"/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Сключени са 46 броя договора с изпълнители на СМР, в обхвата на които попадат 105 обекта – ново строителство и преустройство. На този етап са завършени СМР дейности, съставени Актове 15 и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входирани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искания към общините за издаване на удостоверения за Въвеждане в експлоатация за общо 18 обекта.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Дейност 2 - Доставка и монтаж на специализирано медицинско оборудване и медицинско и технологично обзавеждане по КОМПОНЕНТ №2.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Доставено е цялото медицинско оборудване от недиагностичен тип в изпълнение на Договор № РД-11-526 / 20.10.2020г. с изпълнител „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Сиконикс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ЕООД. Изпълнителят на договора е процес на монтаж и въвеждане в експлоатация на оборудването в обектите на проекта.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договор с изпълнител „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Кей </a:t>
            </a:r>
            <a:r>
              <a:rPr lang="bg-BG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Сайънтифик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ЕООД, са доставени и въведени в експлоатация за филиалите за спешна помощ и за Спешните отделения на лечебните заведения 234 бр. хладилници за лекарствени средства, от които 202 броя от 158 литра са във Филиалите за спешна помощ и в Спешните отделения на лечебните заведения, а 32 броя от 273 литра са само за Спешните отделения на лечебните заведения.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Процедура за избор на изпълнители по реда на ЗОП с предмет „Закупуване на технологично оборудване в изпълнение на проект „Подкрепа за развитие на системата за спешна медицинска помощ“ по ОПРР 2014-2020 г. Наличие на избран изпълнител</a:t>
            </a:r>
            <a:r>
              <a:rPr lang="bg-BG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1 обособена позиция но няма подписан договор към момента. За останалите 3 обособени позиции е прекратена поръчката. Необходимост от нова.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Дейност 3 - Доставка на медицински превозни средства по КОМПОНЕНТ №3.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Доставени са последните 78 бр. линейки, от които: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             44 бр. линейки за спешна медицинска помощ - тип B по Договор № ВG16RFOP001-4.001-0001-C01-D-01 (РД-11-425/15.11.2018 г.) с изпълнител „София Франс Ауто“ АД и предмет доставка, гаранционно и сервизно обслужване на 185 броя линейки, оборудването към тях, медицинското оборудване и медицинската апаратура в тях;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             34 бр. линейка за интензивна медицинска грижа - тип C по Договор № ВG16RFOP001-4.001-0001-C01-D-02 (РД-11-426/15.11.2018 г.) с изпълнител „София Франс Ауто“ АД и предмет доставка, гаранционно и сервизно обслужване на 95 броя линейки, оборудването към тях, медицинското оборудване и медицинската апаратура в тях. Предстои окончателно плащане по двата договора. 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Решение № РД-11-390/26.07.2021 г. на Възложителя е прекратена обществената поръчка „Доставка на линейки за спешна медицинска помощ тип B с повишена проходимост“, тъй като подадените за участие оферти не отговарят на предварително обявените условия за изпълнение. 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март 2022 г обявена нова </a:t>
            </a:r>
            <a:r>
              <a:rPr lang="bg-BG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обществената поръчка „Доставка на линейки за спешна медицинска помощ тип B с повишена проходимост“ (42 бр. линейки.)</a:t>
            </a:r>
            <a:r>
              <a:rPr lang="ru-RU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baseline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за кандидатстване – 11 април 2022 г.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Сключен е анекс за удължаване на срока на АДБФП до 23.12.2023 г.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проект „Подкрепа за развитие на системата за спешна медицинска помощ“ на </a:t>
            </a:r>
            <a:r>
              <a:rPr lang="bg-BG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Министерство на здравеопазването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 одобрени авансови плащания в размер на  57 225 746,44 лв. и междинни плащания в размер на 51 409 201,70 лв. В тази връзка, общо заложеният лимит по проекта е в размер на </a:t>
            </a:r>
            <a:r>
              <a:rPr lang="bg-BG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108 634 948,14 лв. 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Реално разплатените средства по наредени плащания от бенефициента възлизат на </a:t>
            </a:r>
            <a:r>
              <a:rPr lang="bg-BG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76 380 537,03 лв.</a:t>
            </a: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bg-B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86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82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711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796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12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Приоритетна ос 6 „Регионален туризъм“</a:t>
            </a:r>
            <a:r>
              <a:rPr lang="en-US" sz="12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bg-BG" sz="1200" b="1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85,3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dirty="0" err="1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лв. за ФИ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bg-BG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договорени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</a:t>
            </a:r>
            <a:r>
              <a:rPr lang="bg-BG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лв. 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(18%);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разплатени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2,3 </a:t>
            </a:r>
            <a:r>
              <a:rPr lang="bg-BG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лв.</a:t>
            </a:r>
            <a:r>
              <a:rPr 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(0,02%)</a:t>
            </a:r>
            <a:endParaRPr lang="bg-BG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bg-BG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 по време на изпълнението на ПО6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bg-BG" sz="1200" dirty="0" smtClean="0">
              <a:solidFill>
                <a:srgbClr val="2D2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 smtClean="0">
              <a:solidFill>
                <a:srgbClr val="2D2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Изчерпване на БФП за 17 проекта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Липса на интерес от крайните получатели за изпълнение на проекти изцяло с кредитен ресурс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Крайната дата на инвестиране наближава 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(31.12.2023): </a:t>
            </a: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няма време за структуриране и изпълнение на допълнителни инвестиции</a:t>
            </a:r>
            <a:r>
              <a:rPr lang="en-US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Разплащанията по ФИ се извършват винаги след частта от финансирането по БФП, която финансира дейностите по СМР;</a:t>
            </a:r>
            <a:endParaRPr lang="en-US" sz="1200" dirty="0" smtClean="0">
              <a:solidFill>
                <a:srgbClr val="2D2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bg-BG" sz="12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 от индексация на ресурса във връзка с повишение на цените на строителните материали.</a:t>
            </a:r>
            <a:endParaRPr lang="en-US" sz="1200" dirty="0" smtClean="0">
              <a:solidFill>
                <a:srgbClr val="2D2D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442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90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20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bg-BG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87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4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5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ü"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6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anose="05000000000000000000" pitchFamily="2" charset="2"/>
              <a:buChar char="ü"/>
            </a:pP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168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Слайдовете визуализират информация за индикаторите по инвестиционни приоритети по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образователна инфраструктура се наблюдава изпълнение от 85 % на индикатора и прогноза от 102 % за постигане на целевата стойност за 2023 г. на основата на сключените договори. 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7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• Графиките представят информация за прилагането на индикаторите за градска среда.</a:t>
            </a:r>
          </a:p>
          <a:p>
            <a:r>
              <a:rPr lang="ru-RU" dirty="0" smtClean="0"/>
              <a:t>• По отношение на индикатора за продукция за културна и спортна инфраструктура „Обществени или търговски сгради, построени или реновирани в градски райони” липсват достатъчно договори за безвъзмездна финансова помощ за този вид интервенции. Въпреки това има проекти само с финансови инструменти и очакваната стойност до края на 2023 г. надвишава предвидената стойност в рамките на Рамката за изпълнение. През изминалата година е установен проблем с изпълнението на няколко проекта по отношение на цените на строителния материал.</a:t>
            </a:r>
          </a:p>
          <a:p>
            <a:r>
              <a:rPr lang="ru-RU" dirty="0" smtClean="0"/>
              <a:t>• Степента на изпълнение е нисък поради късното стартиране на проекти с комбинирана подкрепа и проекти с финансови инструменти.</a:t>
            </a:r>
          </a:p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EC444-603B-4F09-9A06-5917518DD9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372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2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3936697"/>
            <a:ext cx="9144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2" y="4114800"/>
            <a:ext cx="7886699" cy="1158446"/>
          </a:xfrm>
        </p:spPr>
        <p:txBody>
          <a:bodyPr anchor="b">
            <a:normAutofit/>
          </a:bodyPr>
          <a:lstStyle>
            <a:lvl1pPr algn="l">
              <a:defRPr sz="2925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2" y="5338170"/>
            <a:ext cx="7886699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accent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270" y="365125"/>
            <a:ext cx="120015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4008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3936697"/>
            <a:ext cx="9144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3" y="4114800"/>
            <a:ext cx="7886699" cy="1158446"/>
          </a:xfrm>
        </p:spPr>
        <p:txBody>
          <a:bodyPr anchor="b">
            <a:normAutofit/>
          </a:bodyPr>
          <a:lstStyle>
            <a:lvl1pPr algn="l">
              <a:defRPr sz="2194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3" y="5338170"/>
            <a:ext cx="7886699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013">
                <a:solidFill>
                  <a:schemeClr val="accent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76600"/>
            <a:ext cx="9144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5"/>
            <a:ext cx="7200900" cy="1838519"/>
          </a:xfrm>
        </p:spPr>
        <p:txBody>
          <a:bodyPr anchor="b">
            <a:normAutofit/>
          </a:bodyPr>
          <a:lstStyle>
            <a:lvl1pPr>
              <a:defRPr sz="2194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936" y="5340096"/>
            <a:ext cx="72009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013">
                <a:solidFill>
                  <a:schemeClr val="bg1"/>
                </a:solidFill>
              </a:defRPr>
            </a:lvl1pPr>
            <a:lvl2pPr marL="192881" indent="0">
              <a:buNone/>
              <a:defRPr sz="844"/>
            </a:lvl2pPr>
            <a:lvl3pPr marL="385763" indent="0">
              <a:buNone/>
              <a:defRPr sz="760"/>
            </a:lvl3pPr>
            <a:lvl4pPr marL="578644" indent="0">
              <a:buNone/>
              <a:defRPr sz="675"/>
            </a:lvl4pPr>
            <a:lvl5pPr marL="771525" indent="0">
              <a:buNone/>
              <a:defRPr sz="675"/>
            </a:lvl5pPr>
            <a:lvl6pPr marL="964406" indent="0">
              <a:buNone/>
              <a:defRPr sz="675"/>
            </a:lvl6pPr>
            <a:lvl7pPr marL="1157288" indent="0">
              <a:buNone/>
              <a:defRPr sz="675"/>
            </a:lvl7pPr>
            <a:lvl8pPr marL="1350169" indent="0">
              <a:buNone/>
              <a:defRPr sz="675"/>
            </a:lvl8pPr>
            <a:lvl9pPr marL="154305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33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71900" cy="4351338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60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771900" cy="4351338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60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422"/>
              </a:spcBef>
              <a:buNone/>
              <a:defRPr sz="844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14605"/>
            <a:ext cx="3771900" cy="3675063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60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46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422"/>
              </a:spcBef>
              <a:buNone/>
              <a:defRPr sz="844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4641" y="2514605"/>
            <a:ext cx="3771900" cy="3675063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60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1524000"/>
            <a:ext cx="2571750" cy="1905000"/>
          </a:xfrm>
        </p:spPr>
        <p:txBody>
          <a:bodyPr anchor="b">
            <a:normAutofit/>
          </a:bodyPr>
          <a:lstStyle>
            <a:lvl1pPr>
              <a:defRPr sz="143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4800600" cy="5257800"/>
          </a:xfrm>
        </p:spPr>
        <p:txBody>
          <a:bodyPr>
            <a:normAutofit/>
          </a:bodyPr>
          <a:lstStyle>
            <a:lvl1pPr>
              <a:defRPr sz="844"/>
            </a:lvl1pPr>
            <a:lvl2pPr>
              <a:defRPr sz="760"/>
            </a:lvl2pPr>
            <a:lvl3pPr>
              <a:defRPr sz="675"/>
            </a:lvl3pPr>
            <a:lvl4pPr>
              <a:defRPr sz="591"/>
            </a:lvl4pPr>
            <a:lvl5pPr>
              <a:defRPr sz="591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3581400"/>
            <a:ext cx="2571750" cy="1828800"/>
          </a:xfrm>
        </p:spPr>
        <p:txBody>
          <a:bodyPr/>
          <a:lstStyle>
            <a:lvl1pPr marL="0" indent="0">
              <a:spcBef>
                <a:spcPts val="422"/>
              </a:spcBef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6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1527048"/>
            <a:ext cx="2571750" cy="1901952"/>
          </a:xfrm>
        </p:spPr>
        <p:txBody>
          <a:bodyPr anchor="b">
            <a:normAutofit/>
          </a:bodyPr>
          <a:lstStyle>
            <a:lvl1pPr>
              <a:defRPr sz="143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28648" y="685800"/>
            <a:ext cx="4800600" cy="5257800"/>
          </a:xfrm>
        </p:spPr>
        <p:txBody>
          <a:bodyPr/>
          <a:lstStyle>
            <a:lvl1pPr marL="0" indent="0" algn="ctr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3" y="3581400"/>
            <a:ext cx="2571749" cy="1828800"/>
          </a:xfrm>
        </p:spPr>
        <p:txBody>
          <a:bodyPr/>
          <a:lstStyle>
            <a:lvl1pPr marL="0" indent="0">
              <a:spcBef>
                <a:spcPts val="422"/>
              </a:spcBef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6270" y="365125"/>
            <a:ext cx="120015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4008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9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76600"/>
            <a:ext cx="9144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3"/>
            <a:ext cx="7200900" cy="1838519"/>
          </a:xfrm>
        </p:spPr>
        <p:txBody>
          <a:bodyPr anchor="b">
            <a:normAutofit/>
          </a:bodyPr>
          <a:lstStyle>
            <a:lvl1pPr>
              <a:defRPr sz="2925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936" y="5340096"/>
            <a:ext cx="72009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50">
                <a:solidFill>
                  <a:schemeClr val="bg1"/>
                </a:solidFill>
              </a:defRPr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71900" cy="4351338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825625"/>
            <a:ext cx="3771900" cy="4351338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563"/>
              </a:spcBef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14603"/>
            <a:ext cx="3771900" cy="3675063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4641" y="1828800"/>
            <a:ext cx="37719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563"/>
              </a:spcBef>
              <a:buNone/>
              <a:defRPr sz="1125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4641" y="2514603"/>
            <a:ext cx="3771900" cy="3675063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1524000"/>
            <a:ext cx="2571750" cy="1905000"/>
          </a:xfrm>
        </p:spPr>
        <p:txBody>
          <a:bodyPr anchor="b">
            <a:normAutofit/>
          </a:bodyPr>
          <a:lstStyle>
            <a:lvl1pPr>
              <a:defRPr sz="19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4800600" cy="5257800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3581400"/>
            <a:ext cx="2571750" cy="1828800"/>
          </a:xfrm>
        </p:spPr>
        <p:txBody>
          <a:bodyPr/>
          <a:lstStyle>
            <a:lvl1pPr marL="0" indent="0">
              <a:spcBef>
                <a:spcPts val="563"/>
              </a:spcBef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1527048"/>
            <a:ext cx="2571750" cy="1901952"/>
          </a:xfrm>
        </p:spPr>
        <p:txBody>
          <a:bodyPr anchor="b">
            <a:normAutofit/>
          </a:bodyPr>
          <a:lstStyle>
            <a:lvl1pPr>
              <a:defRPr sz="19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28648" y="685800"/>
            <a:ext cx="4800600" cy="5257800"/>
          </a:xfrm>
        </p:spPr>
        <p:txBody>
          <a:bodyPr/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2" y="3581400"/>
            <a:ext cx="2571749" cy="1828800"/>
          </a:xfrm>
        </p:spPr>
        <p:txBody>
          <a:bodyPr/>
          <a:lstStyle>
            <a:lvl1pPr marL="0" indent="0">
              <a:spcBef>
                <a:spcPts val="563"/>
              </a:spcBef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11/25/2022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1" y="6492239"/>
            <a:ext cx="9141619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5751" y="6549718"/>
            <a:ext cx="6331619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7264454" y="6549718"/>
            <a:ext cx="1250895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1" y="6549718"/>
            <a:ext cx="33477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913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1013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128588" algn="l" defTabSz="514350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642938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771525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6pPr>
      <a:lvl7pPr marL="900113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2" y="6492239"/>
            <a:ext cx="9141619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5752" y="6549720"/>
            <a:ext cx="6331619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64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7264454" y="6549720"/>
            <a:ext cx="1250895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64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11/25/2022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2" y="6549720"/>
            <a:ext cx="33477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64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86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43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760"/>
        </a:spcBef>
        <a:buClr>
          <a:schemeClr val="accent1"/>
        </a:buClr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indent="-96441" algn="l" defTabSz="385763" rtl="0" eaLnBrk="1" latinLnBrk="0" hangingPunct="1">
        <a:lnSpc>
          <a:spcPct val="90000"/>
        </a:lnSpc>
        <a:spcBef>
          <a:spcPts val="422"/>
        </a:spcBef>
        <a:buClr>
          <a:schemeClr val="accent1"/>
        </a:buClr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385763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4pPr>
      <a:lvl5pPr marL="482204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5pPr>
      <a:lvl6pPr marL="578644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6pPr>
      <a:lvl7pPr marL="675085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7pPr>
      <a:lvl8pPr marL="771525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8pPr>
      <a:lvl9pPr marL="867966" indent="-77153" algn="l" defTabSz="385763" rtl="0" eaLnBrk="1" latinLnBrk="0" hangingPunct="1">
        <a:lnSpc>
          <a:spcPct val="90000"/>
        </a:lnSpc>
        <a:spcBef>
          <a:spcPts val="338"/>
        </a:spcBef>
        <a:buClr>
          <a:schemeClr val="accent1"/>
        </a:buClr>
        <a:buFont typeface="Arial" panose="020B0604020202020204" pitchFamily="34" charset="0"/>
        <a:buChar char="•"/>
        <a:defRPr sz="5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3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3.jpe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3.jpeg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.jpe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image" Target="../media/image3.jpe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chart" Target="../charts/chart17.xml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ОПЕРАТИВНА ПРОГРАМА </a:t>
            </a:r>
            <a:b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„РЕГИОНИ В РАСТЕЖ“ 2014 - 2020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ноември</a:t>
            </a:r>
            <a:r>
              <a:rPr lang="bg-BG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р. Стара Загора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2" y="44624"/>
            <a:ext cx="1120180" cy="11896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84" y="68463"/>
            <a:ext cx="1476872" cy="11896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6495" y="204728"/>
            <a:ext cx="712699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2047875" algn="l"/>
              </a:tabLs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ДВАДЕСЕТ И ПЪРВО ЗАСЕДАНИЕ НА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2047875" algn="l"/>
              </a:tabLst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КОМИТЕТА ЗА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НАБЛЮДЕНИЕ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975" y="1772816"/>
            <a:ext cx="8854052" cy="830997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bg-BG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АКТУАЛНО СЪСТОЯНИЕ НА ОПЕРАТИВНА ПРОГРАМА </a:t>
            </a:r>
          </a:p>
          <a:p>
            <a:pPr algn="ctr"/>
            <a:r>
              <a:rPr lang="bg-BG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„РЕГИОНИ В РАСТЕЖ“ 2014-2020 Г. </a:t>
            </a:r>
            <a:endParaRPr lang="bg-BG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65696" y="-73179"/>
            <a:ext cx="7886700" cy="1145224"/>
          </a:xfrm>
        </p:spPr>
        <p:txBody>
          <a:bodyPr>
            <a:normAutofit/>
          </a:bodyPr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1 „Устойчиво и интегрирано градско развитие“</a:t>
            </a:r>
            <a:br>
              <a:rPr lang="bg-BG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градска среда</a:t>
            </a:r>
            <a:endParaRPr lang="bg-BG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982035"/>
              </p:ext>
            </p:extLst>
          </p:nvPr>
        </p:nvGraphicFramePr>
        <p:xfrm>
          <a:off x="11800" y="1213505"/>
          <a:ext cx="5762626" cy="2359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927600"/>
              </p:ext>
            </p:extLst>
          </p:nvPr>
        </p:nvGraphicFramePr>
        <p:xfrm>
          <a:off x="3203848" y="3808349"/>
          <a:ext cx="5148548" cy="2395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876256" y="1978532"/>
            <a:ext cx="22568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</a:t>
            </a:r>
            <a:r>
              <a:rPr lang="bg-BG" sz="1600" dirty="0" smtClean="0">
                <a:solidFill>
                  <a:srgbClr val="7030A0"/>
                </a:solidFill>
                <a:latin typeface="Century Schoolbook" panose="02040604050505020304"/>
              </a:rPr>
              <a:t>93</a:t>
            </a: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130 %</a:t>
            </a: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00" y="4665766"/>
            <a:ext cx="2232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21,4 %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156 %</a:t>
            </a: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Striped Right Arrow 1"/>
          <p:cNvSpPr/>
          <p:nvPr/>
        </p:nvSpPr>
        <p:spPr>
          <a:xfrm>
            <a:off x="5957258" y="2276871"/>
            <a:ext cx="702974" cy="405641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0" name="Striped Right Arrow 19"/>
          <p:cNvSpPr/>
          <p:nvPr/>
        </p:nvSpPr>
        <p:spPr>
          <a:xfrm rot="10800000">
            <a:off x="2372461" y="4893832"/>
            <a:ext cx="702974" cy="405641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72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65696" y="-73179"/>
            <a:ext cx="7886700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1 „Устойчиво и интегрирано градско развитие“</a:t>
            </a:r>
            <a:br>
              <a:rPr lang="bg-BG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социална инфраструктура</a:t>
            </a:r>
            <a:endParaRPr lang="bg-BG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752101"/>
              </p:ext>
            </p:extLst>
          </p:nvPr>
        </p:nvGraphicFramePr>
        <p:xfrm>
          <a:off x="23632" y="1304619"/>
          <a:ext cx="5022304" cy="2343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58421"/>
              </p:ext>
            </p:extLst>
          </p:nvPr>
        </p:nvGraphicFramePr>
        <p:xfrm>
          <a:off x="3637008" y="3857559"/>
          <a:ext cx="5342737" cy="219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79512" y="449289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84,7 %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173 %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8376" y="177281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317 %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436 %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Notched Right Arrow 1"/>
          <p:cNvSpPr/>
          <p:nvPr/>
        </p:nvSpPr>
        <p:spPr>
          <a:xfrm rot="10800000">
            <a:off x="2627784" y="4736600"/>
            <a:ext cx="792088" cy="484632"/>
          </a:xfrm>
          <a:prstGeom prst="notched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0" name="Notched Right Arrow 19"/>
          <p:cNvSpPr/>
          <p:nvPr/>
        </p:nvSpPr>
        <p:spPr>
          <a:xfrm>
            <a:off x="5281112" y="2017975"/>
            <a:ext cx="792088" cy="484632"/>
          </a:xfrm>
          <a:prstGeom prst="notched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8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-98813" y="6437718"/>
            <a:ext cx="9144000" cy="558331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01122" y="6525867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276697" y="-63156"/>
            <a:ext cx="6264696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2 „Подкрепа за енергийна ефективност в опорни центрове в периферните райони“</a:t>
            </a:r>
            <a:endParaRPr lang="bg-BG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3966791"/>
              </p:ext>
            </p:extLst>
          </p:nvPr>
        </p:nvGraphicFramePr>
        <p:xfrm>
          <a:off x="701122" y="1266720"/>
          <a:ext cx="5904655" cy="223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699110"/>
              </p:ext>
            </p:extLst>
          </p:nvPr>
        </p:nvGraphicFramePr>
        <p:xfrm>
          <a:off x="5016747" y="3749081"/>
          <a:ext cx="4127254" cy="205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6447747"/>
              </p:ext>
            </p:extLst>
          </p:nvPr>
        </p:nvGraphicFramePr>
        <p:xfrm>
          <a:off x="-71964" y="3578852"/>
          <a:ext cx="4718050" cy="229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757760" y="1914131"/>
            <a:ext cx="2494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99,6 %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102 %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9344" y="577011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88,4 %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115,7 %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9942" y="5753707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96,7 %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111,4%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3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6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9793" y="4824871"/>
            <a:ext cx="1898551" cy="4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2" name="Rectangle 9"/>
          <p:cNvSpPr/>
          <p:nvPr/>
        </p:nvSpPr>
        <p:spPr>
          <a:xfrm>
            <a:off x="1208141" y="4139679"/>
            <a:ext cx="439719" cy="411696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276697" y="-63156"/>
            <a:ext cx="6264696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bg-BG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326310"/>
            <a:ext cx="414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A7D60">
                    <a:lumMod val="7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ПО 3 „Регионална образователна инфраструктура</a:t>
            </a:r>
            <a:endParaRPr kumimoji="0" lang="bg-BG" sz="1400" b="0" i="0" u="none" strike="noStrike" kern="1200" cap="none" spc="0" normalizeH="0" baseline="0" noProof="0" dirty="0">
              <a:ln>
                <a:noFill/>
              </a:ln>
              <a:solidFill>
                <a:srgbClr val="DA7D60">
                  <a:lumMod val="7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9134" y="1352157"/>
            <a:ext cx="414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A7D60">
                    <a:lumMod val="75000"/>
                  </a:srgbClr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ПО 4 „Регионална здравна инфраструктура</a:t>
            </a:r>
            <a:endParaRPr kumimoji="0" lang="bg-BG" sz="1400" b="0" i="0" u="none" strike="noStrike" kern="1200" cap="none" spc="0" normalizeH="0" baseline="0" noProof="0" dirty="0">
              <a:ln>
                <a:noFill/>
              </a:ln>
              <a:solidFill>
                <a:srgbClr val="DA7D60">
                  <a:lumMod val="75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598344" y="908720"/>
            <a:ext cx="0" cy="5112568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  <a:scene3d>
            <a:camera prst="obliqueTopLeft"/>
            <a:lightRig rig="threePt" dir="t"/>
          </a:scene3d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05432" y="4995753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Проект „Борба с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COVID 19“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Апарати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за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белодробна вентилация за подпомагане на лечението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на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COVID-19: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Доставени всички  453 апарата. Верифицирани 190 бр.</a:t>
            </a:r>
            <a:endParaRPr kumimoji="0" lang="bg-BG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0071863"/>
              </p:ext>
            </p:extLst>
          </p:nvPr>
        </p:nvGraphicFramePr>
        <p:xfrm>
          <a:off x="107503" y="1849530"/>
          <a:ext cx="4360750" cy="3402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97350"/>
              </p:ext>
            </p:extLst>
          </p:nvPr>
        </p:nvGraphicFramePr>
        <p:xfrm>
          <a:off x="4763475" y="1876857"/>
          <a:ext cx="4215157" cy="2948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3528" y="559233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62,1 %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103 %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81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9793" y="4824871"/>
            <a:ext cx="1898551" cy="4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276697" y="-63156"/>
            <a:ext cx="6264696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5 „Регионална социална инфраструктура“</a:t>
            </a:r>
            <a:endParaRPr lang="bg-BG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410842"/>
              </p:ext>
            </p:extLst>
          </p:nvPr>
        </p:nvGraphicFramePr>
        <p:xfrm>
          <a:off x="41889" y="1550492"/>
          <a:ext cx="4427984" cy="3927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4164312"/>
              </p:ext>
            </p:extLst>
          </p:nvPr>
        </p:nvGraphicFramePr>
        <p:xfrm>
          <a:off x="4885076" y="1526987"/>
          <a:ext cx="4093557" cy="3993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43921" y="571023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74,3 %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102 %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4358" y="570987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117 %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132%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9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9793" y="4824871"/>
            <a:ext cx="1898551" cy="4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20930" y="1412776"/>
          <a:ext cx="7759699" cy="1272526"/>
        </p:xfrm>
        <a:graphic>
          <a:graphicData uri="http://schemas.openxmlformats.org/drawingml/2006/table">
            <a:tbl>
              <a:tblPr/>
              <a:tblGrid>
                <a:gridCol w="2161908">
                  <a:extLst>
                    <a:ext uri="{9D8B030D-6E8A-4147-A177-3AD203B41FA5}">
                      <a16:colId xmlns:a16="http://schemas.microsoft.com/office/drawing/2014/main" val="179695883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73478455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5952159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278831091"/>
                    </a:ext>
                  </a:extLst>
                </a:gridCol>
                <a:gridCol w="1210334">
                  <a:extLst>
                    <a:ext uri="{9D8B030D-6E8A-4147-A177-3AD203B41FA5}">
                      <a16:colId xmlns:a16="http://schemas.microsoft.com/office/drawing/2014/main" val="1557001426"/>
                    </a:ext>
                  </a:extLst>
                </a:gridCol>
                <a:gridCol w="571033">
                  <a:extLst>
                    <a:ext uri="{9D8B030D-6E8A-4147-A177-3AD203B41FA5}">
                      <a16:colId xmlns:a16="http://schemas.microsoft.com/office/drawing/2014/main" val="1146592291"/>
                    </a:ext>
                  </a:extLst>
                </a:gridCol>
              </a:tblGrid>
              <a:tr h="203946">
                <a:tc gridSpan="6"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 6 Регионална туристическа инфраструктура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542821"/>
                  </a:ext>
                </a:extLst>
              </a:tr>
              <a:tr h="864634"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Индикатори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Целева стойност 2023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Прогноза за изпълнение на база сключени договори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Постигнати стойности  Март 2022 г.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080655"/>
                  </a:ext>
                </a:extLst>
              </a:tr>
              <a:tr h="203946">
                <a:tc>
                  <a:txBody>
                    <a:bodyPr/>
                    <a:lstStyle/>
                    <a:p>
                      <a:pPr algn="just" fontAlgn="t"/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100 755 882,00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25 189 356,96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bg-BG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2348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7060" y="3021455"/>
            <a:ext cx="7693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Изпълнение 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6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от 1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7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проекта за туристическа инфраструктура с комбинирана подкрепа – безвъзмездна </a:t>
            </a:r>
            <a:r>
              <a:rPr lang="ru-RU" dirty="0" smtClean="0">
                <a:solidFill>
                  <a:srgbClr val="7030A0"/>
                </a:solidFill>
                <a:latin typeface="Century Schoolbook" panose="02040604050505020304"/>
              </a:rPr>
              <a:t>финансова помощ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финансов инструмент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. Един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договор е прекратен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 </a:t>
            </a:r>
            <a:r>
              <a:rPr kumimoji="0" lang="bg-BG" sz="18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 бенефициент община Троян;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Проектите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са в ход, повечето от които са в ранен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етап</a:t>
            </a:r>
            <a:r>
              <a:rPr lang="bg-BG" dirty="0">
                <a:solidFill>
                  <a:srgbClr val="7030A0"/>
                </a:solidFill>
                <a:latin typeface="Century Schoolbook" panose="02040604050505020304"/>
              </a:rPr>
              <a:t>;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Цел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по схемата за финансови инструменти – подкрепени 18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обекта</a:t>
            </a:r>
            <a:r>
              <a:rPr lang="ru-RU" dirty="0">
                <a:solidFill>
                  <a:srgbClr val="7030A0"/>
                </a:solidFill>
                <a:latin typeface="Century Schoolbook" panose="02040604050505020304"/>
              </a:rPr>
              <a:t>;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УО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на ОПРР полага усилия и предприема мерки тези проекти да бъдат изпълнени успешно.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276697" y="-63156"/>
            <a:ext cx="6264696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bg-BG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„Регионална туристическа инфраструктура“</a:t>
            </a:r>
            <a:endParaRPr lang="bg-BG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5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1">
                <a:lumMod val="96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9793" y="4824871"/>
            <a:ext cx="1898551" cy="42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276697" y="-63156"/>
            <a:ext cx="6264696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7 „Регионална пътна инфраструктура“</a:t>
            </a:r>
            <a:endParaRPr lang="bg-BG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5203" y="1342098"/>
            <a:ext cx="3424500" cy="3366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0" y="3861048"/>
            <a:ext cx="2601947" cy="23882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13647" r="23655"/>
          <a:stretch/>
        </p:blipFill>
        <p:spPr>
          <a:xfrm>
            <a:off x="2928988" y="3861047"/>
            <a:ext cx="2052228" cy="2365627"/>
          </a:xfrm>
          <a:prstGeom prst="rect">
            <a:avLst/>
          </a:prstGeom>
        </p:spPr>
      </p:pic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394666"/>
              </p:ext>
            </p:extLst>
          </p:nvPr>
        </p:nvGraphicFramePr>
        <p:xfrm>
          <a:off x="311763" y="1223049"/>
          <a:ext cx="4538019" cy="2618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82317" y="532056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73,4%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98 </a:t>
            </a: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%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53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259632" y="-63156"/>
            <a:ext cx="6281761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 НА ГОЛЕМИ ПРОЕКТИ</a:t>
            </a:r>
            <a:br>
              <a:rPr lang="bg-BG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ОПРР</a:t>
            </a:r>
            <a:br>
              <a:rPr lang="bg-BG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„Интегриран столичен градски транспорт – фаза ІІ“ - бенефициент Столична община</a:t>
            </a:r>
            <a:endParaRPr lang="bg-BG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1296737"/>
            <a:ext cx="91440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Реализирани дейности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трамваен релсов път по ул. "Каменоделска" от кръстовището с бул. "К. Стоилов" до крайно трамвайно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13 броя нископодови съчленени трамвайни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мотриси;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монтаж на 220 броя електронни информационни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табла;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Доставка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монтаж на оборудване за сигнализация за преминаване с приоритет по трамвайни трасета и главни транспортни коридори – Transit signal priority (TSP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 на Компонент </a:t>
            </a:r>
            <a:r>
              <a:rPr lang="ru-RU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„Реконструкция на трамваен релсов път по бул. "Цар Борис" III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bg-BG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месеца. </a:t>
            </a:r>
          </a:p>
          <a:p>
            <a:pPr algn="just">
              <a:lnSpc>
                <a:spcPct val="150000"/>
              </a:lnSpc>
            </a:pPr>
            <a:r>
              <a:rPr lang="bg-BG" sz="14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Старт на изпълнението: 09.04.2021 г.</a:t>
            </a:r>
            <a:endParaRPr lang="ru-RU" sz="1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Въведена етапност на изпълнението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част А (от пл. „Руски паметник“ до ухо „Княжево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 –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 изпълнение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(изпълнен изцяло етап 1 – от пл. „Руски паметник“ до ухо „Бъкстон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част Б (от ухо „Съдебна палата“ до пл. „Руски паметник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“) – изпълнение на 100%.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на договора за предоставяне на БФП - 21.11.2023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4836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73499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276697" y="51528"/>
            <a:ext cx="6264696" cy="1145224"/>
          </a:xfrm>
        </p:spPr>
        <p:txBody>
          <a:bodyPr>
            <a:normAutofit fontScale="90000"/>
          </a:bodyPr>
          <a:lstStyle/>
          <a:p>
            <a:pPr algn="ctr"/>
            <a:r>
              <a:rPr lang="bg-BG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 НА ГОЛЕМИ ПРОЕКТИ</a:t>
            </a:r>
            <a:br>
              <a:rPr lang="bg-BG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bg-BG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ОПРР</a:t>
            </a:r>
            <a:br>
              <a:rPr lang="bg-BG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№ BG16RFOP001-4.001-0001 „Подкрепа за развитие на системата за спешна медицинска помощ” – бенефициент Минстерство на здравеопазването</a:t>
            </a:r>
            <a:endParaRPr lang="bg-BG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471" y="1171926"/>
            <a:ext cx="843598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 </a:t>
            </a:r>
            <a:r>
              <a:rPr lang="ru-RU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Изпълнение на </a:t>
            </a:r>
            <a:r>
              <a:rPr lang="ru-RU" sz="16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bg-BG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броя договора с изпълнители на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 за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bg-BG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обекта;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завършени обекта;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прекратени договора за 15 обекта.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 2 - Доставка и монтаж на специализирано медицинско оборудване и медицинско и технологично </a:t>
            </a:r>
            <a:r>
              <a:rPr lang="ru-RU" sz="16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обзавеждане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Доставено е цялото медицинско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оборудване;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Процедура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избор на изпълнители по реда на ЗОП с предмет „Закупуване на технологично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оборудване - за 1 обобособена позиция избран изпълнител; 3 позиции прекратена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(предстои нова процедура)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ru-RU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Дейност 3 - Доставка на медицински превозни </a:t>
            </a:r>
            <a:r>
              <a:rPr lang="ru-RU" sz="16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средства: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Доставени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общо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линейки;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bg-BG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Обществената </a:t>
            </a:r>
            <a:r>
              <a:rPr lang="bg-BG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поръчка „Доставка на линейки за спешна медицинска помощ тип B с повишена </a:t>
            </a:r>
            <a:r>
              <a:rPr lang="bg-BG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проходимост“ (42 бр. линейки.) - </a:t>
            </a:r>
            <a:r>
              <a:rPr lang="bg-BG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прекратена!!!</a:t>
            </a:r>
          </a:p>
          <a:p>
            <a:pPr algn="just"/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на договора </a:t>
            </a:r>
            <a:r>
              <a:rPr lang="ru-RU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за предоставяне БФП </a:t>
            </a:r>
            <a:r>
              <a:rPr lang="ru-RU" sz="1600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- 23.12.2023 </a:t>
            </a:r>
            <a:r>
              <a:rPr lang="ru-RU" sz="1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bg-BG" sz="16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2"/>
            <a:ext cx="1176636" cy="124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76636" y="5274973"/>
            <a:ext cx="6858000" cy="41151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760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118334" y="5794572"/>
            <a:ext cx="6193277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788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17" y="0"/>
            <a:ext cx="1320727" cy="106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073019" y="204921"/>
            <a:ext cx="4698522" cy="858918"/>
          </a:xfrm>
        </p:spPr>
        <p:txBody>
          <a:bodyPr>
            <a:normAutofit/>
          </a:bodyPr>
          <a:lstStyle/>
          <a:p>
            <a:pPr algn="ctr"/>
            <a:r>
              <a:rPr lang="bg-BG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ФИНАНСОВИТЕ ИНСТРУМЕНТИ ПО ФИНАНСОВИ ПОСРЕДНИЦИ</a:t>
            </a:r>
            <a:endParaRPr lang="bg-BG" sz="135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52964" y="1341113"/>
            <a:ext cx="8039796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514350">
              <a:defRPr/>
            </a:pPr>
            <a:r>
              <a:rPr lang="ru-RU" altLang="bg-BG" sz="1200" b="1" u="sng" dirty="0" smtClean="0">
                <a:solidFill>
                  <a:srgbClr val="FF0000"/>
                </a:solidFill>
              </a:rPr>
              <a:t>Напредък </a:t>
            </a:r>
            <a:r>
              <a:rPr lang="ru-RU" altLang="bg-BG" sz="1200" b="1" u="sng" dirty="0">
                <a:solidFill>
                  <a:srgbClr val="FF0000"/>
                </a:solidFill>
              </a:rPr>
              <a:t>по изпълнение на ФИ по ОПРР по данни </a:t>
            </a:r>
            <a:r>
              <a:rPr lang="ru-RU" altLang="bg-BG" sz="1200" b="1" u="sng" dirty="0" smtClean="0">
                <a:solidFill>
                  <a:srgbClr val="FF0000"/>
                </a:solidFill>
              </a:rPr>
              <a:t>на ФнФ к</a:t>
            </a:r>
            <a:r>
              <a:rPr lang="bg-BG" altLang="bg-BG" sz="1200" b="1" u="sng" dirty="0" err="1" smtClean="0">
                <a:solidFill>
                  <a:srgbClr val="FF0000"/>
                </a:solidFill>
              </a:rPr>
              <a:t>ъм</a:t>
            </a:r>
            <a:r>
              <a:rPr lang="bg-BG" altLang="bg-BG" sz="1200" b="1" u="sng" dirty="0" smtClean="0">
                <a:solidFill>
                  <a:srgbClr val="FF0000"/>
                </a:solidFill>
              </a:rPr>
              <a:t> </a:t>
            </a:r>
            <a:r>
              <a:rPr lang="bg-BG" altLang="bg-BG" sz="1200" b="1" u="sng" dirty="0">
                <a:solidFill>
                  <a:srgbClr val="FF0000"/>
                </a:solidFill>
              </a:rPr>
              <a:t>10</a:t>
            </a:r>
            <a:r>
              <a:rPr lang="en-US" altLang="bg-BG" sz="1200" b="1" u="sng" dirty="0">
                <a:solidFill>
                  <a:srgbClr val="FF0000"/>
                </a:solidFill>
              </a:rPr>
              <a:t> </a:t>
            </a:r>
            <a:r>
              <a:rPr lang="bg-BG" altLang="bg-BG" sz="1200" b="1" u="sng" dirty="0">
                <a:solidFill>
                  <a:srgbClr val="FF0000"/>
                </a:solidFill>
              </a:rPr>
              <a:t>ноември</a:t>
            </a:r>
            <a:r>
              <a:rPr lang="en-US" altLang="bg-BG" sz="1200" b="1" u="sng" dirty="0">
                <a:solidFill>
                  <a:srgbClr val="FF0000"/>
                </a:solidFill>
              </a:rPr>
              <a:t> 2022</a:t>
            </a:r>
            <a:r>
              <a:rPr lang="bg-BG" altLang="bg-BG" sz="1200" b="1" u="sng" dirty="0">
                <a:solidFill>
                  <a:srgbClr val="FF0000"/>
                </a:solidFill>
              </a:rPr>
              <a:t> </a:t>
            </a:r>
            <a:r>
              <a:rPr lang="bg-BG" altLang="bg-BG" sz="1200" b="1" u="sng" dirty="0" smtClean="0">
                <a:solidFill>
                  <a:srgbClr val="FF0000"/>
                </a:solidFill>
              </a:rPr>
              <a:t>г.</a:t>
            </a:r>
          </a:p>
          <a:p>
            <a:pPr algn="just" defTabSz="514350">
              <a:defRPr/>
            </a:pPr>
            <a:r>
              <a:rPr lang="en-US" altLang="bg-BG" sz="1600" b="1" dirty="0" smtClean="0">
                <a:solidFill>
                  <a:srgbClr val="0070C0"/>
                </a:solidFill>
              </a:rPr>
              <a:t>- </a:t>
            </a:r>
            <a:r>
              <a:rPr lang="bg-BG" altLang="bg-BG" sz="1200" b="1" u="sng" dirty="0" smtClean="0">
                <a:solidFill>
                  <a:srgbClr val="0070C0"/>
                </a:solidFill>
              </a:rPr>
              <a:t>Приоритетна </a:t>
            </a:r>
            <a:r>
              <a:rPr lang="bg-BG" altLang="bg-BG" sz="1200" b="1" u="sng" dirty="0">
                <a:solidFill>
                  <a:srgbClr val="0070C0"/>
                </a:solidFill>
              </a:rPr>
              <a:t>ос 1 „Устойчиво и интегрирано градско развитие“</a:t>
            </a:r>
            <a:endParaRPr lang="en-US" altLang="bg-BG" sz="1200" b="1" u="sng" dirty="0">
              <a:solidFill>
                <a:srgbClr val="0070C0"/>
              </a:solidFill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bg-BG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bg-BG" altLang="bg-BG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00886" y="3614063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bg-BG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bg-BG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altLang="bg-BG" sz="1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Приоритетна </a:t>
            </a:r>
            <a:r>
              <a:rPr kumimoji="0" lang="bg-BG" altLang="bg-BG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</a:t>
            </a:r>
            <a:r>
              <a:rPr kumimoji="0" lang="en-GB" altLang="bg-BG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r>
              <a:rPr kumimoji="0" lang="bg-BG" altLang="bg-BG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altLang="bg-BG" sz="12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„Регионален туризъм“</a:t>
            </a:r>
            <a:endParaRPr kumimoji="0" lang="en-US" altLang="bg-BG" sz="12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478831"/>
              </p:ext>
            </p:extLst>
          </p:nvPr>
        </p:nvGraphicFramePr>
        <p:xfrm>
          <a:off x="352964" y="1988841"/>
          <a:ext cx="8467508" cy="1682598"/>
        </p:xfrm>
        <a:graphic>
          <a:graphicData uri="http://schemas.openxmlformats.org/drawingml/2006/table">
            <a:tbl>
              <a:tblPr/>
              <a:tblGrid>
                <a:gridCol w="5838084">
                  <a:extLst>
                    <a:ext uri="{9D8B030D-6E8A-4147-A177-3AD203B41FA5}">
                      <a16:colId xmlns:a16="http://schemas.microsoft.com/office/drawing/2014/main" val="1261911892"/>
                    </a:ext>
                  </a:extLst>
                </a:gridCol>
                <a:gridCol w="2629424">
                  <a:extLst>
                    <a:ext uri="{9D8B030D-6E8A-4147-A177-3AD203B41FA5}">
                      <a16:colId xmlns:a16="http://schemas.microsoft.com/office/drawing/2014/main" val="3047863595"/>
                    </a:ext>
                  </a:extLst>
                </a:gridCol>
              </a:tblGrid>
              <a:tr h="168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 портфейл (договорен + индикативен) по ПО1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311 492 712,90 лв.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86497"/>
                  </a:ext>
                </a:extLst>
              </a:tr>
              <a:tr h="16826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одобрени по Приоритетна ос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234 712 566,85 лв.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43335"/>
                  </a:ext>
                </a:extLst>
              </a:tr>
              <a:tr h="168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договорени за Приоритетна ос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228 883 309,26 лв.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148509"/>
                  </a:ext>
                </a:extLst>
              </a:tr>
              <a:tr h="168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 разплатени за Приоритетна ос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106 030 331,61 лв.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55401"/>
                  </a:ext>
                </a:extLst>
              </a:tr>
              <a:tr h="168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% от ЗЛ договорен + индикативен портфейл по ПО1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132,61%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944263"/>
                  </a:ext>
                </a:extLst>
              </a:tr>
              <a:tr h="168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% Одобрени по ПО1 от ресурса по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853641"/>
                  </a:ext>
                </a:extLst>
              </a:tr>
              <a:tr h="336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% Договорени с крайни получатели по ПО1 от ресурса по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97,44%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450091"/>
                  </a:ext>
                </a:extLst>
              </a:tr>
              <a:tr h="336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Общо % Разплатени с крайни получатели по ПО1 от ресурса по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45,14%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102836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488692"/>
              </p:ext>
            </p:extLst>
          </p:nvPr>
        </p:nvGraphicFramePr>
        <p:xfrm>
          <a:off x="300886" y="4022233"/>
          <a:ext cx="8519586" cy="1567006"/>
        </p:xfrm>
        <a:graphic>
          <a:graphicData uri="http://schemas.openxmlformats.org/drawingml/2006/table">
            <a:tbl>
              <a:tblPr/>
              <a:tblGrid>
                <a:gridCol w="5890012">
                  <a:extLst>
                    <a:ext uri="{9D8B030D-6E8A-4147-A177-3AD203B41FA5}">
                      <a16:colId xmlns:a16="http://schemas.microsoft.com/office/drawing/2014/main" val="3529551868"/>
                    </a:ext>
                  </a:extLst>
                </a:gridCol>
                <a:gridCol w="2629574">
                  <a:extLst>
                    <a:ext uri="{9D8B030D-6E8A-4147-A177-3AD203B41FA5}">
                      <a16:colId xmlns:a16="http://schemas.microsoft.com/office/drawing/2014/main" val="1023369637"/>
                    </a:ext>
                  </a:extLst>
                </a:gridCol>
              </a:tblGrid>
              <a:tr h="195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одобрени по Приоритетна ос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15 472 434,00 лв.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18643"/>
                  </a:ext>
                </a:extLst>
              </a:tr>
              <a:tr h="195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договорени за Приоритетна ос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15 449 904,00 лв.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29797"/>
                  </a:ext>
                </a:extLst>
              </a:tr>
              <a:tr h="195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разплатени за Приоритетна ос 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3 747 892,73 лв.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812062"/>
                  </a:ext>
                </a:extLst>
              </a:tr>
              <a:tr h="1958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% Одобрени по ПО6 от ресурса по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18955"/>
                  </a:ext>
                </a:extLst>
              </a:tr>
              <a:tr h="391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Общо % Договорени с крайни получатели по ПО6 от ресурса по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18,11%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84905"/>
                  </a:ext>
                </a:extLst>
              </a:tr>
              <a:tr h="391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Общо % Разплатени с крайни получатели по ПО6 от ресурса по ОС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05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4,39%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788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596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9125" y="-68293"/>
            <a:ext cx="7200800" cy="105392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 информация за ОПРР 2014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bg-BG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8470" y="1488594"/>
            <a:ext cx="7344816" cy="3312273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Оперативна програма „Региони в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растеж“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(ОПРР)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 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публикувани 24 процедури с общ размер на предоставените средства (БФП+ФИ) </a:t>
            </a:r>
            <a:r>
              <a:rPr lang="bg-BG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3,14 млрд. лв. или 100% от бюджета на </a:t>
            </a:r>
            <a:r>
              <a:rPr lang="bg-BG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програмата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bg-BG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bg-BG" sz="1600" dirty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bg-BG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Сключени са </a:t>
            </a:r>
            <a:r>
              <a:rPr lang="bg-BG" sz="16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en-US" sz="16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bg-BG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договора с общ размер на д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оговорени средства (БФП+ФИ) 3,0</a:t>
            </a:r>
            <a:r>
              <a:rPr lang="en-US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млрд. лв. или 97,</a:t>
            </a:r>
            <a:r>
              <a:rPr lang="en-US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от бюджета на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програмата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600" dirty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 проекти по </a:t>
            </a:r>
            <a:r>
              <a:rPr lang="ru-RU" sz="16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ДБФП с общ размер на предоставените средства (БФП+ФИ) 1</a:t>
            </a:r>
            <a:r>
              <a:rPr lang="en-US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,347 </a:t>
            </a:r>
            <a:r>
              <a:rPr lang="bg-BG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лв. или 42,8% от бюджета на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програмата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периода </a:t>
            </a:r>
            <a:r>
              <a:rPr lang="ru-RU" sz="16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23.03-30.11.2022 </a:t>
            </a:r>
            <a:r>
              <a:rPr lang="ru-RU" sz="16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6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 сключени 12 ДБФП с бенефициенти по ПО 1, 2 и 9 с общ размер на предоставените средства (БФП+ФИ) 143,5 млн. лв. или 4,6% от бюджета на </a:t>
            </a:r>
            <a:r>
              <a:rPr lang="ru-RU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програмата</a:t>
            </a:r>
            <a:r>
              <a:rPr lang="en-US" sz="160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1600" dirty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Tx/>
              <a:buFont typeface="Wingdings" panose="05000000000000000000" pitchFamily="2" charset="2"/>
              <a:buChar char="ü"/>
            </a:pPr>
            <a:endParaRPr lang="bg-BG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2030" y="4907672"/>
            <a:ext cx="8424936" cy="1163095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rgbClr val="B2D0B4"/>
            </a:solidFill>
          </a:ln>
        </p:spPr>
        <p:txBody>
          <a:bodyPr wrap="square">
            <a:noAutofit/>
          </a:bodyPr>
          <a:lstStyle/>
          <a:p>
            <a:pPr lvl="0" algn="just">
              <a:defRPr/>
            </a:pPr>
            <a:r>
              <a:rPr lang="ru-RU" sz="20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Приключили са </a:t>
            </a:r>
            <a:r>
              <a:rPr lang="ru-RU" sz="20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20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</a:t>
            </a:r>
            <a:r>
              <a:rPr lang="en-US" sz="20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0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20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20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са в процес на изпълнение</a:t>
            </a:r>
            <a:r>
              <a:rPr lang="en-US" sz="20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bg-BG" sz="2000" dirty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Quality Management Check Icon Concept Stock Illustration 50683727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5"/>
          <a:stretch/>
        </p:blipFill>
        <p:spPr bwMode="auto">
          <a:xfrm>
            <a:off x="6445412" y="4655426"/>
            <a:ext cx="2275358" cy="13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0" name="Rectangle 9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20931" y="6364586"/>
              <a:ext cx="825770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bg-BG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D372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 допълнителна </a:t>
              </a:r>
              <a:r>
                <a:rPr kumimoji="0" lang="bg-BG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D372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информация </a:t>
              </a:r>
              <a:r>
                <a:rPr kumimoji="0" lang="bg-BG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D372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 отношение на актуалната степен на изпълнение на програмата може да </a:t>
              </a:r>
              <a:r>
                <a:rPr kumimoji="0" lang="bg-BG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D372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посетете страницата на 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D372E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https://www.eufunds.bg/</a:t>
              </a:r>
              <a:endPara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3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0B4">
            <a:lumMod val="60000"/>
            <a:lumOff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80"/>
            <a:ext cx="1143000" cy="1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43000" y="5589240"/>
            <a:ext cx="6858000" cy="41151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760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683698" y="5630691"/>
            <a:ext cx="6193277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788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61" y="0"/>
            <a:ext cx="1487740" cy="119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698522" cy="858918"/>
          </a:xfrm>
        </p:spPr>
        <p:txBody>
          <a:bodyPr>
            <a:normAutofit/>
          </a:bodyPr>
          <a:lstStyle/>
          <a:p>
            <a:pPr algn="ctr"/>
            <a:r>
              <a:rPr lang="bg-BG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ФИНАНСОВИТЕ ИНСТРУМЕНТИ ПО </a:t>
            </a:r>
            <a:r>
              <a:rPr lang="bg-BG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ОПРР</a:t>
            </a:r>
            <a:endParaRPr lang="bg-BG" sz="135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495" y="1484784"/>
            <a:ext cx="8065009" cy="4039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sng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35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Приоритетна </a:t>
            </a:r>
            <a:r>
              <a:rPr kumimoji="0" lang="bg-BG" sz="135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 1 „Устойчиво и интегрирано градско развитие</a:t>
            </a:r>
            <a:r>
              <a:rPr kumimoji="0" lang="bg-BG" sz="13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bg-BG" sz="13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234,9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 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финансови инструменти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ФГР София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напредък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наличен ресурс за ФИ по Оперативно споразумение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70,5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.;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договорени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59,1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%);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разплатени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23,1 млн. лв.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32,8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%)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ФГР Юг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напредък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наличен ресурс за ФИ по Оперативното споразумение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82,2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договорени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102,2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bg-BG" sz="1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124,3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%);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разплатени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55,5 </a:t>
            </a:r>
            <a:r>
              <a:rPr kumimoji="0" lang="bg-BG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%); </a:t>
            </a:r>
            <a:r>
              <a:rPr lang="bg-BG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портфейл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bg-BG" sz="1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договорен + индикативен</a:t>
            </a:r>
            <a:r>
              <a:rPr lang="en-US" sz="1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bg-BG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121 млн. лв. 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147,1%</a:t>
            </a: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Създадена възможност при необходимост за прехвърляне на ресурс по ФИ между ФГР София и ФГР чрез изменени Оперативни споразумения между ФМФИБ и ДЗЗД </a:t>
            </a: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ФУГ</a:t>
            </a:r>
            <a:endParaRPr kumimoji="0" lang="en-US" sz="135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ФГР </a:t>
            </a:r>
            <a:r>
              <a:rPr kumimoji="0" lang="bg-BG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Север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напредък: наличен ресурс за ФИ по Оперативното споразумение: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82,2 млн. лв.; договорени: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(103,4%);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разплатени: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27,3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 </a:t>
            </a: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(33,3%); </a:t>
            </a:r>
            <a:r>
              <a:rPr lang="ru-RU" sz="1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договорен допълнителен ресурс по ФИ с Анекс № 2 към ОС в размер </a:t>
            </a:r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3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 млн. лв.</a:t>
            </a:r>
            <a:endParaRPr kumimoji="0" lang="bg-BG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2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143000" y="5589240"/>
            <a:ext cx="6858000" cy="41151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760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1683698" y="5630691"/>
            <a:ext cx="6193277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788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99" y="0"/>
            <a:ext cx="1506958" cy="1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2047788" y="177464"/>
            <a:ext cx="4698522" cy="858918"/>
          </a:xfrm>
        </p:spPr>
        <p:txBody>
          <a:bodyPr>
            <a:normAutofit/>
          </a:bodyPr>
          <a:lstStyle/>
          <a:p>
            <a:pPr algn="ctr"/>
            <a:r>
              <a:rPr lang="bg-BG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ФИНАНСОВИТЕ ИНСТРУМЕНТИ ПО ПРИОРИТЕТНИ ОСИ</a:t>
            </a:r>
            <a:endParaRPr lang="bg-BG" sz="135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556792"/>
            <a:ext cx="8056603" cy="4262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Приоритетна ос 6 „Регионален туризъм“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bg-BG" sz="16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85,3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лв. за ФИ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договорени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5,4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млн. лв.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(18%);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разплатени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bg-BG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bg-BG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bg-BG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млн. лв.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bg-BG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bg-BG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%)</a:t>
            </a:r>
            <a:endParaRPr kumimoji="0" lang="bg-BG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Проблеми </a:t>
            </a: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изпълнението </a:t>
            </a: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ПО6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  </a:t>
            </a: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Изчерпване на БФП </a:t>
            </a: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одобрението на 17 проекта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Липса на интерес от крайните получатели за изпълнение на проекти изцяло с кредитен ресурс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14313" marR="0" lvl="0" indent="-214313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Крайната дата на инвестиране наближава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(31.12.2023): </a:t>
            </a: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няма време за структуриране и изпълнение на допълнителни инвестиции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</a:p>
          <a:p>
            <a:pPr marL="214313" marR="0" lvl="0" indent="-214313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Разплащанията по ФИ се извършват </a:t>
            </a: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 </a:t>
            </a: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частта от финансирането по БФП, която финансира дейностите по СМР;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bg-BG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Необходимост от индексация на ресурса във връзка с повишение на цените на строителните </a:t>
            </a: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материали;</a:t>
            </a:r>
          </a:p>
          <a:p>
            <a:pPr marL="214313" marR="0" lvl="0" indent="-214313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bg-BG" sz="1600" dirty="0" smtClean="0">
                <a:solidFill>
                  <a:srgbClr val="2D2D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Обществени поръчки и срокове за съгласуване с НИНКН.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91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tx2">
                  <a:lumMod val="9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just">
              <a:defRPr/>
            </a:pPr>
            <a:endParaRPr lang="ru-RU" sz="9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  <a:defRPr/>
            </a:pPr>
            <a:r>
              <a:rPr lang="bg-BG" sz="24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и комуникация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endParaRPr lang="en-US" sz="9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endParaRPr lang="en-US" sz="9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  <a:defRPr/>
            </a:pPr>
            <a:endParaRPr lang="en-US" sz="9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r>
              <a:rPr lang="en-US" sz="9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 </a:t>
            </a:r>
            <a:r>
              <a:rPr lang="ru-RU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информационни дни в седем области на страната за представяне на изпълнението на ОПРР 2014-2020 </a:t>
            </a:r>
            <a:r>
              <a:rPr lang="en-US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ПРР 2021-2027 г. </a:t>
            </a:r>
            <a:endParaRPr lang="en-US" sz="1200" b="1" kern="0" dirty="0" smtClean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chemeClr val="bg2"/>
              </a:buClr>
              <a:buNone/>
              <a:defRPr/>
            </a:pPr>
            <a:endParaRPr lang="ru-RU" sz="12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chemeClr val="bg2"/>
              </a:buClr>
              <a:buNone/>
              <a:defRPr/>
            </a:pPr>
            <a:endParaRPr lang="en-US" sz="12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>
                <a:schemeClr val="bg2"/>
              </a:buClr>
              <a:buNone/>
              <a:defRPr/>
            </a:pPr>
            <a:endParaRPr lang="en-US" sz="12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endParaRPr lang="en-US" sz="12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bg2"/>
              </a:buClr>
              <a:buFont typeface="Wingdings" panose="05000000000000000000" pitchFamily="2" charset="2"/>
              <a:buChar char="v"/>
              <a:defRPr/>
            </a:pPr>
            <a:r>
              <a:rPr lang="ru-RU" sz="1200" b="1" kern="0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 </a:t>
            </a:r>
            <a:r>
              <a:rPr lang="ru-RU" sz="1200" b="1" kern="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 заседания на Регионалните съвети за развитие на регионите за планиране от ниво 2 </a:t>
            </a:r>
          </a:p>
          <a:p>
            <a:pPr marL="0" indent="0" algn="just">
              <a:buClr>
                <a:schemeClr val="bg2"/>
              </a:buClr>
              <a:buNone/>
              <a:defRPr/>
            </a:pPr>
            <a:endParaRPr lang="ru-RU" sz="12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9831" cy="1060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487" y="0"/>
            <a:ext cx="1304657" cy="1048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1" y="1896579"/>
            <a:ext cx="3125513" cy="2399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274" y="1896579"/>
            <a:ext cx="3039142" cy="2407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416" y="1896578"/>
            <a:ext cx="2848079" cy="24094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40568" y="4581128"/>
            <a:ext cx="4419983" cy="2938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2560" y="4912446"/>
            <a:ext cx="3355856" cy="1887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125" y="5140621"/>
            <a:ext cx="2926334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tx2">
                  <a:lumMod val="9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US" dirty="0" smtClean="0"/>
          </a:p>
          <a:p>
            <a:pPr marL="0" lvl="0" indent="0" algn="ctr">
              <a:buClr>
                <a:srgbClr val="B2D0B4"/>
              </a:buClr>
              <a:buNone/>
              <a:defRPr/>
            </a:pPr>
            <a:r>
              <a:rPr lang="bg-BG" sz="2400" b="1" kern="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и комуникация 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Clr>
                <a:schemeClr val="bg2">
                  <a:lumMod val="95000"/>
                  <a:lumOff val="5000"/>
                </a:schemeClr>
              </a:buClr>
              <a:buNone/>
            </a:pPr>
            <a:endParaRPr lang="en-US" dirty="0" smtClean="0"/>
          </a:p>
          <a:p>
            <a:pPr>
              <a:buClr>
                <a:schemeClr val="bg2">
                  <a:lumMod val="95000"/>
                  <a:lumOff val="5000"/>
                </a:schemeClr>
              </a:buCl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Clr>
                <a:schemeClr val="bg2">
                  <a:lumMod val="95000"/>
                  <a:lumOff val="5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периода от м. март до декември</a:t>
            </a:r>
            <a:r>
              <a:rPr lang="en-US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bg-BG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 УО на ОПРР има публикувани над</a:t>
            </a:r>
            <a:r>
              <a:rPr lang="en-US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bg-BG" sz="1200" b="1" dirty="0" err="1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прессъобщения</a:t>
            </a:r>
            <a:r>
              <a:rPr lang="en-US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новини на интернет страницата </a:t>
            </a:r>
            <a:r>
              <a:rPr lang="en-US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bgregio.eu </a:t>
            </a:r>
            <a:r>
              <a:rPr lang="bg-BG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eufunds.bg</a:t>
            </a:r>
            <a:r>
              <a:rPr lang="en-US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dirty="0" smtClean="0"/>
          </a:p>
          <a:p>
            <a:pPr marL="0" indent="0">
              <a:buNone/>
            </a:pPr>
            <a:endParaRPr lang="bg-BG" dirty="0" smtClean="0"/>
          </a:p>
          <a:p>
            <a:pPr marL="0" indent="0">
              <a:buNone/>
            </a:pPr>
            <a:endParaRPr lang="en-US" dirty="0" smtClean="0"/>
          </a:p>
          <a:p>
            <a:pPr algn="just">
              <a:lnSpc>
                <a:spcPct val="10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ru-RU" sz="12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по ОПРР 2007-2013 г. „Изграждане на центрове за настаняване от семеен тип на  територията на Община Бургас в подкрепа на социалната интеграция на деца в риск“, е сред финалистите в конкурса „Regiostars 2022“ на Европейската комисия.</a:t>
            </a:r>
          </a:p>
          <a:p>
            <a:pPr marL="0" indent="0">
              <a:buClr>
                <a:schemeClr val="bg2"/>
              </a:buClr>
              <a:buNone/>
            </a:pPr>
            <a:endParaRPr lang="bg-BG" sz="1200" b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8287"/>
            <a:ext cx="1835696" cy="1790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527" y="4247506"/>
            <a:ext cx="3520734" cy="2420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668399"/>
            <a:ext cx="3522363" cy="242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901"/>
            <a:ext cx="999831" cy="1060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021" y="-19708"/>
            <a:ext cx="130465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  <a:gradFill>
            <a:gsLst>
              <a:gs pos="0">
                <a:schemeClr val="tx2">
                  <a:lumMod val="9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200" b="1" i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„Европа в България: общо бъдеще“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ru-RU" sz="1200" b="1" dirty="0" smtClean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МРРБ </a:t>
            </a:r>
            <a:r>
              <a:rPr lang="ru-RU" sz="12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УО на ОПРР стартира фотоконкурс на тема </a:t>
            </a:r>
            <a:r>
              <a:rPr lang="ru-RU" sz="1200" b="1" i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„ОПРР обновява и вдъхновява –  покажи ни най-добрите обекти от твоя град“.</a:t>
            </a:r>
            <a:r>
              <a:rPr lang="ru-RU" sz="12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Конкурсът ще продължи до 6 декември 2022 г. </a:t>
            </a:r>
            <a:endParaRPr lang="en-US" sz="1200" b="1" dirty="0" smtClean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2"/>
              </a:buClr>
              <a:buFont typeface="Wingdings" panose="05000000000000000000" pitchFamily="2" charset="2"/>
              <a:buChar char="v"/>
            </a:pPr>
            <a:endParaRPr lang="en-US" sz="1200" b="1" dirty="0" smtClean="0">
              <a:solidFill>
                <a:srgbClr val="3D37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9831" cy="1060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343" y="5337"/>
            <a:ext cx="1304657" cy="1048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3" y="1528860"/>
            <a:ext cx="2158171" cy="3011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083" y="2028776"/>
            <a:ext cx="3657917" cy="2511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906" y="2045401"/>
            <a:ext cx="3249396" cy="2498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5181454"/>
            <a:ext cx="223742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9439" cy="106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3" name="Rectangle 1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52" y="12434"/>
            <a:ext cx="1302248" cy="104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276697" y="-63156"/>
            <a:ext cx="6264696" cy="1145224"/>
          </a:xfrm>
        </p:spPr>
        <p:txBody>
          <a:bodyPr>
            <a:normAutofit/>
          </a:bodyPr>
          <a:lstStyle/>
          <a:p>
            <a:pPr algn="ctr"/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страница на програмата</a:t>
            </a:r>
            <a:r>
              <a:rPr lang="bg-BG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bg-BG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1270" y="1254201"/>
            <a:ext cx="3661045" cy="4939814"/>
          </a:xfrm>
          <a:prstGeom prst="rect">
            <a:avLst/>
          </a:prstGeom>
          <a:solidFill>
            <a:srgbClr val="DFECE0"/>
          </a:solidFill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500" b="1" kern="0" dirty="0">
              <a:solidFill>
                <a:srgbClr val="44546A">
                  <a:lumMod val="50000"/>
                </a:srgbClr>
              </a:solidFill>
              <a:latin typeface="Calibri" panose="020F0502020204030204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500" b="1" i="0" u="none" strike="noStrike" kern="0" cap="none" spc="0" normalizeH="0" baseline="0" noProof="0" dirty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500" b="1" kern="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Структурата на сайта е изработена след провеждане на дискусии със заинтересовани страни и партньори, съобразена с всички съвременни изисквания и стандарти за организация</a:t>
            </a:r>
            <a:r>
              <a:rPr lang="ru-RU" sz="1500" b="1" kern="0" dirty="0" smtClean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5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sz="15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sz="1500" b="1" kern="0" dirty="0" smtClean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sz="15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ru-RU" sz="15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500" b="1" i="0" u="none" strike="noStrike" kern="0" cap="none" spc="0" normalizeH="0" baseline="0" noProof="0" dirty="0" smtClean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1500" b="1" kern="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 цел на организацията на информацията в сайта е тя да бъде поместена по начин, който да бъде лесен и логичен за бързо откриване от всеки потребител.</a:t>
            </a:r>
            <a:endParaRPr lang="bg-BG" sz="1500" b="1" kern="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201"/>
            <a:ext cx="5335226" cy="49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ноември 2022 г. </a:t>
            </a:r>
          </a:p>
          <a:p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гр. Стара Загора</a:t>
            </a:r>
            <a:endParaRPr 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21" y="-9460"/>
            <a:ext cx="1497479" cy="12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04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8334" y="271927"/>
            <a:ext cx="6572854" cy="64418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Сключени договори по приоритетни оси на ОПРР</a:t>
            </a:r>
            <a:endParaRPr lang="bg-BG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1196752"/>
            <a:ext cx="8856984" cy="5112568"/>
          </a:xfrm>
        </p:spPr>
        <p:txBody>
          <a:bodyPr>
            <a:noAutofit/>
          </a:bodyPr>
          <a:lstStyle/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258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1 „Устойчиво и интегрирано градско развитие“ с общ размер на предоставените средства БФП+ФИ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1,505 млрд. лв.,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т. ч. сключено финансово споразумение с Фонд на фондовете на стойност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271,2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(97,6%) от бюджета на ПО1);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2 „Подкрепа за енергийна ефективност в опорни центрове в периферните райони“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212,9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(98,2%);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3 „Регионална образователна инфраструктура“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(93,7%);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4 „Регионална здравна инфраструктура“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223,9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(100%);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5 „Регионална социална инфраструктура“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68,8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(81,9%);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6 „Регионален туризъм“ с общ размер на БФП –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млн. лв.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Сключено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 споразумение с Фонд на фондовете на стойност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98,5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(98,7% от бюджета на ПО 6);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7 „Регионална пътна инфраструктура“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415,1 млн. лв.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(98,2%);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8 „Техническа помощ“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100,3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(97,9%);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договора по ПО 9 „Подкрепа за здравната система за справяне с кризи“ с общ размер на БФП 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129,3 млн. лв.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(100%).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endParaRPr lang="ru-RU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Tx/>
              <a:buNone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Tx/>
              <a:buNone/>
            </a:pP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Tx/>
              <a:buNone/>
            </a:pPr>
            <a:endParaRPr lang="bg-BG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61859" cy="112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662" y="0"/>
            <a:ext cx="1396338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5347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ПИСМЕНИ ПРОЦЕДУРИ И СЪОБЩЕНИЯ </a:t>
            </a:r>
            <a:br>
              <a:rPr lang="ru-RU" sz="24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3D37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КН на ОПРР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6051"/>
            <a:ext cx="7886700" cy="462091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Tx/>
              <a:buNone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Процедурата се провежда през периода 11.05 – 26.05.2022 г. на основание чл.15, ал. 2 от Вътрешните правила за работа на КН</a:t>
            </a:r>
          </a:p>
          <a:p>
            <a:pPr marL="0" indent="0" algn="just">
              <a:buClrTx/>
              <a:buNone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на КН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Комитетът за наблюдение одобрява Годишен доклад за изпълнението на ОПРР 2014-2020 г. за 2021 г. и дава мандат на Управляващия орган на ОПРР 2014-2020 да изпрати финалния вариант в съответствие с чл. 125 от Регламент (ЕС) №1303/2013. КН на ОПРР 2014-2020 одобрява актуализация на Решения № 2 и 3 от проведена писмена процедура на КН на 9 ноември 2021 г. и Решение № 5 от Деветнадесетото заседание на КН на ОПРР 2014-2020.</a:t>
            </a:r>
          </a:p>
          <a:p>
            <a:pPr marL="0" indent="0" algn="just">
              <a:buClrTx/>
              <a:buNone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Процедурата се провежда през периода 13.10 – 27.10.2022 г. на основание чл.15, ал. 2 от Вътрешните правила за работа на КН</a:t>
            </a:r>
          </a:p>
          <a:p>
            <a:pPr marL="0" indent="0" algn="just">
              <a:buClrTx/>
              <a:buNone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на КН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основание чл. 110 от Регламент (ЕС) №1303/2013, КН на ОПРР 2014-2020 одобрява предложеното изменение на План за оценка на Програмата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 на ОПРР 2014-2020 дава мандат на РУО на програмата да предприеме необходимите стъпки за изпълнение одобреното изменение на Плана за оценка.</a:t>
            </a:r>
          </a:p>
          <a:p>
            <a:pPr marL="0" indent="0" algn="just">
              <a:buClrTx/>
              <a:buNone/>
            </a:pP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Съобщения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КН:</a:t>
            </a: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удължаване на срока за изпълнение на договори над максимално допустимия, заложен в Насоките за кандидатстване по съответните процедури</a:t>
            </a:r>
          </a:p>
          <a:p>
            <a:endParaRPr lang="bg-B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2218" cy="1190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317" y="0"/>
            <a:ext cx="1394684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" y="0"/>
            <a:ext cx="1149536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03" y="31367"/>
            <a:ext cx="1357397" cy="10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716090" y="260648"/>
            <a:ext cx="5400600" cy="48104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НЕРЕДНОСТИ И ФИНАНСОВИ КОРЕКЦИИ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9592" y="4365104"/>
            <a:ext cx="6956226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Към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10.11.2022 г.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регистрирани 1083 съдебни административни производства против актове, издадени от РУО: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окончателно влязло в сила Решение на компетентния съд са завършили 910 броя съдебни производства,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785 от които е отсъдено в полза на Министерство на регионалното развитие и благоустройството,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общо 125 са загубените дела, 10 от които са дела за отказ на верификация и плащане.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bg-BG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F9DA5D9A-2839-49E4-A730-60BBE6E9F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1301"/>
              </p:ext>
            </p:extLst>
          </p:nvPr>
        </p:nvGraphicFramePr>
        <p:xfrm>
          <a:off x="683568" y="1296211"/>
          <a:ext cx="7778528" cy="3097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1317">
                  <a:extLst>
                    <a:ext uri="{9D8B030D-6E8A-4147-A177-3AD203B41FA5}">
                      <a16:colId xmlns:a16="http://schemas.microsoft.com/office/drawing/2014/main" val="499686276"/>
                    </a:ext>
                  </a:extLst>
                </a:gridCol>
                <a:gridCol w="3917211">
                  <a:extLst>
                    <a:ext uri="{9D8B030D-6E8A-4147-A177-3AD203B41FA5}">
                      <a16:colId xmlns:a16="http://schemas.microsoft.com/office/drawing/2014/main" val="2723698160"/>
                    </a:ext>
                  </a:extLst>
                </a:gridCol>
              </a:tblGrid>
              <a:tr h="522916">
                <a:tc gridSpan="2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400" b="1" u="sng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Оперативна програма „Региони в растеж“ 2014 – 2020</a:t>
                      </a: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100" b="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873360"/>
                  </a:ext>
                </a:extLst>
              </a:tr>
              <a:tr h="308802">
                <a:tc gridSpan="2"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 u="sng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Оперативна програма „Региони в растеж“ 2014 – 2020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bg-BG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887181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Брой сигнали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2112 бр.</a:t>
                      </a:r>
                      <a:endParaRPr lang="bg-BG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36261"/>
                  </a:ext>
                </a:extLst>
              </a:tr>
              <a:tr h="43697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Прекратени сигнали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262 бр.</a:t>
                      </a:r>
                      <a:endParaRPr lang="bg-BG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351403"/>
                  </a:ext>
                </a:extLst>
              </a:tr>
              <a:tr h="30880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Сигнали в обработка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 бр.</a:t>
                      </a:r>
                      <a:endParaRPr lang="bg-BG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05482"/>
                  </a:ext>
                </a:extLst>
              </a:tr>
              <a:tr h="44035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Установени нередности</a:t>
                      </a:r>
                      <a:endParaRPr lang="bg-BG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1754 бр. регистрирани в регистър „Нередности“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52098"/>
                  </a:ext>
                </a:extLst>
              </a:tr>
              <a:tr h="771142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Размер на наложените финансови корекции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Размер на реално удържани финансови корекции от УО </a:t>
                      </a:r>
                      <a:endParaRPr lang="bg-BG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154 251 </a:t>
                      </a:r>
                      <a:r>
                        <a:rPr lang="bg-BG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376,17</a:t>
                      </a: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лв.</a:t>
                      </a:r>
                      <a:endParaRPr lang="bg-BG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118 819 748,01  лв. </a:t>
                      </a:r>
                      <a:endParaRPr lang="bg-BG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337038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43981" y="5949280"/>
            <a:ext cx="82577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</a:t>
            </a:r>
            <a:r>
              <a: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информация </a:t>
            </a:r>
            <a:r>
              <a:rPr kumimoji="0" lang="bg-BG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отношение на актуалната степен на изпълнение на програмата може да </a:t>
            </a:r>
            <a:r>
              <a: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посетете страницата на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https://www.eufunds.bg/</a:t>
            </a:r>
            <a:endParaRPr kumimoji="0" lang="bg-BG" sz="1050" b="1" i="0" u="none" strike="noStrike" kern="1200" cap="none" spc="0" normalizeH="0" baseline="0" noProof="0" dirty="0">
              <a:ln>
                <a:noFill/>
              </a:ln>
              <a:solidFill>
                <a:srgbClr val="3D372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17450" r="11151" b="21651"/>
          <a:stretch/>
        </p:blipFill>
        <p:spPr>
          <a:xfrm rot="5400000">
            <a:off x="357772" y="5996039"/>
            <a:ext cx="490920" cy="3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0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5441" y="382960"/>
            <a:ext cx="6513117" cy="430831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</a:t>
            </a:r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ОПРР</a:t>
            </a:r>
            <a:endParaRPr lang="bg-BG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Connector 154"/>
          <p:cNvCxnSpPr/>
          <p:nvPr/>
        </p:nvCxnSpPr>
        <p:spPr>
          <a:xfrm>
            <a:off x="326041" y="6005298"/>
            <a:ext cx="8494431" cy="3012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63" name="Rectangle 16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167" name="Rectangle 166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74536" y="3871881"/>
            <a:ext cx="237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114"/>
            <a:ext cx="1395462" cy="10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496830"/>
              </p:ext>
            </p:extLst>
          </p:nvPr>
        </p:nvGraphicFramePr>
        <p:xfrm>
          <a:off x="-1260648" y="1203882"/>
          <a:ext cx="9955035" cy="5508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483365"/>
              </p:ext>
            </p:extLst>
          </p:nvPr>
        </p:nvGraphicFramePr>
        <p:xfrm>
          <a:off x="-1081070" y="674355"/>
          <a:ext cx="10231959" cy="541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5118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3299" y="405881"/>
            <a:ext cx="5432998" cy="430831"/>
          </a:xfrm>
        </p:spPr>
        <p:txBody>
          <a:bodyPr>
            <a:noAutofit/>
          </a:bodyPr>
          <a:lstStyle/>
          <a:p>
            <a:pPr algn="ctr"/>
            <a:r>
              <a:rPr lang="bg-BG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ИЗПЪЛНЕНИЕ НА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ОПРР </a:t>
            </a:r>
            <a:r>
              <a:rPr lang="bg-BG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bg-BG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ПРИОРИТЕТНИ ОСИ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03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Connector 154"/>
          <p:cNvCxnSpPr/>
          <p:nvPr/>
        </p:nvCxnSpPr>
        <p:spPr>
          <a:xfrm>
            <a:off x="326041" y="6005298"/>
            <a:ext cx="8494431" cy="3012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63" name="Rectangle 16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167" name="Rectangle 166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74536" y="3871881"/>
            <a:ext cx="237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114"/>
            <a:ext cx="1395461" cy="96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095688"/>
              </p:ext>
            </p:extLst>
          </p:nvPr>
        </p:nvGraphicFramePr>
        <p:xfrm>
          <a:off x="1" y="1340768"/>
          <a:ext cx="9144000" cy="4664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276954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3299" y="405881"/>
            <a:ext cx="5432998" cy="4308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 ЗА ИЗПЪЛНЕНИЕ НА ОПРР 2014-2020</a:t>
            </a:r>
            <a:endParaRPr lang="bg-BG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03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Connector 154"/>
          <p:cNvCxnSpPr/>
          <p:nvPr/>
        </p:nvCxnSpPr>
        <p:spPr>
          <a:xfrm>
            <a:off x="326041" y="6005298"/>
            <a:ext cx="8494431" cy="3012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63" name="Rectangle 16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167" name="Rectangle 166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74536" y="3871881"/>
            <a:ext cx="2375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188" y="33114"/>
            <a:ext cx="1444625" cy="100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966291"/>
              </p:ext>
            </p:extLst>
          </p:nvPr>
        </p:nvGraphicFramePr>
        <p:xfrm>
          <a:off x="-1" y="1071881"/>
          <a:ext cx="9144000" cy="5776495"/>
        </p:xfrm>
        <a:graphic>
          <a:graphicData uri="http://schemas.openxmlformats.org/drawingml/2006/table">
            <a:tbl>
              <a:tblPr/>
              <a:tblGrid>
                <a:gridCol w="355817">
                  <a:extLst>
                    <a:ext uri="{9D8B030D-6E8A-4147-A177-3AD203B41FA5}">
                      <a16:colId xmlns:a16="http://schemas.microsoft.com/office/drawing/2014/main" val="2207170406"/>
                    </a:ext>
                  </a:extLst>
                </a:gridCol>
                <a:gridCol w="4839114">
                  <a:extLst>
                    <a:ext uri="{9D8B030D-6E8A-4147-A177-3AD203B41FA5}">
                      <a16:colId xmlns:a16="http://schemas.microsoft.com/office/drawing/2014/main" val="1396311562"/>
                    </a:ext>
                  </a:extLst>
                </a:gridCol>
                <a:gridCol w="800555">
                  <a:extLst>
                    <a:ext uri="{9D8B030D-6E8A-4147-A177-3AD203B41FA5}">
                      <a16:colId xmlns:a16="http://schemas.microsoft.com/office/drawing/2014/main" val="1176311250"/>
                    </a:ext>
                  </a:extLst>
                </a:gridCol>
                <a:gridCol w="751884">
                  <a:extLst>
                    <a:ext uri="{9D8B030D-6E8A-4147-A177-3AD203B41FA5}">
                      <a16:colId xmlns:a16="http://schemas.microsoft.com/office/drawing/2014/main" val="4138595059"/>
                    </a:ext>
                  </a:extLst>
                </a:gridCol>
                <a:gridCol w="653628">
                  <a:extLst>
                    <a:ext uri="{9D8B030D-6E8A-4147-A177-3AD203B41FA5}">
                      <a16:colId xmlns:a16="http://schemas.microsoft.com/office/drawing/2014/main" val="1681651698"/>
                    </a:ext>
                  </a:extLst>
                </a:gridCol>
                <a:gridCol w="925125">
                  <a:extLst>
                    <a:ext uri="{9D8B030D-6E8A-4147-A177-3AD203B41FA5}">
                      <a16:colId xmlns:a16="http://schemas.microsoft.com/office/drawing/2014/main" val="3947448623"/>
                    </a:ext>
                  </a:extLst>
                </a:gridCol>
                <a:gridCol w="817877">
                  <a:extLst>
                    <a:ext uri="{9D8B030D-6E8A-4147-A177-3AD203B41FA5}">
                      <a16:colId xmlns:a16="http://schemas.microsoft.com/office/drawing/2014/main" val="682684976"/>
                    </a:ext>
                  </a:extLst>
                </a:gridCol>
              </a:tblGrid>
              <a:tr h="618667"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Индикатори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Целева стойност по сключени ДБФП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Постигната стойност 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Крайна цел 2023 г.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Очакван</a:t>
                      </a:r>
                      <a:r>
                        <a:rPr lang="bg-BG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 постигане с/о целева стойност по ДБФП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Постигната стойност (в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%)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485284"/>
                  </a:ext>
                </a:extLst>
              </a:tr>
              <a:tr h="311370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Понижаване на годишното потребление на първична енергия от обществените сгради (kWh/година)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27 181 834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22 534 531,92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17 636 242,00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154,1%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127,8%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775957"/>
                  </a:ext>
                </a:extLst>
              </a:tr>
              <a:tr h="311370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Капацитет на подпомогнатата инфраструктура, предназначена за грижи за децата или образование (лица) 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121 471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101 038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118 794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102,3%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808282"/>
                  </a:ext>
                </a:extLst>
              </a:tr>
              <a:tr h="377484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Незастроени площи, създадени или рехабилитирани в градските райони (кв. м)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5 259 863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3 795 386,07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4 045 455,00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93,8%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882353"/>
                  </a:ext>
                </a:extLst>
              </a:tr>
              <a:tr h="188742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Обществени или търговски сгради, построени или обновени в градските райони (кв. м)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152 877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20271,66</a:t>
                      </a:r>
                      <a:endParaRPr lang="bg-BG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94 911,00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161,1%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</a:t>
                      </a:r>
                      <a:endParaRPr lang="bg-BG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290474"/>
                  </a:ext>
                </a:extLst>
              </a:tr>
              <a:tr h="15772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Рехабилитирани жилища в градските райони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1 036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632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163,9%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84,7%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91835"/>
                  </a:ext>
                </a:extLst>
              </a:tr>
              <a:tr h="17081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Население, ползващо подобрени социални услуги (лица)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60 367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35 695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13 843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436,1%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257,9%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85635"/>
                  </a:ext>
                </a:extLst>
              </a:tr>
              <a:tr h="311370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801 695 863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499 660 872,54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788 249 821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101,7%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63,4%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114713"/>
                  </a:ext>
                </a:extLst>
              </a:tr>
              <a:tr h="311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Понижаване на годишното потребление на първична енергия от обществените сгради (kWh/година)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66 828 230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64 904 100,10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64 285 438,00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35720"/>
                  </a:ext>
                </a:extLst>
              </a:tr>
              <a:tr h="17081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113 498 884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87 577 218,24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110 817 606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770849"/>
                  </a:ext>
                </a:extLst>
              </a:tr>
              <a:tr h="3113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Капацитет на подпомогнатата инфраструктура, предназначена за грижи за децата или образование (лица) 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137 349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82 639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132 986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62,1%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750104"/>
                  </a:ext>
                </a:extLst>
              </a:tr>
              <a:tr h="17081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115 125 124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51 874 738,71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117 429 784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44,2%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055589"/>
                  </a:ext>
                </a:extLst>
              </a:tr>
              <a:tr h="31137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Одобряване на голям проект със започване на строителните работи и доставките за някои от инвестициите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830347"/>
                  </a:ext>
                </a:extLst>
              </a:tr>
              <a:tr h="188742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Закупени съвременни санитарни превозни средства (линейки)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963413"/>
                  </a:ext>
                </a:extLst>
              </a:tr>
              <a:tr h="17081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104 275 194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36 667 246,02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114 499 431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525828"/>
                  </a:ext>
                </a:extLst>
              </a:tr>
              <a:tr h="3869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Брой подкрепени обекти на социалната инфраструктура в процес на деинституционализация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71,5%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034051"/>
                  </a:ext>
                </a:extLst>
              </a:tr>
              <a:tr h="17081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38 928 074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24 491 746,94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42 986 853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852188"/>
                  </a:ext>
                </a:extLst>
              </a:tr>
              <a:tr h="4650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Създаване на финансов инструмент за развитие на туризма. Разработен механизъм за съчетаване на подкрепата чрез ФИ и безвъзмездни средства. Започнали строителни работи за някои от инвестициите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252737"/>
                  </a:ext>
                </a:extLst>
              </a:tr>
              <a:tr h="170811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100 391 260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25 189 356,96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100 755 882</a:t>
                      </a:r>
                    </a:p>
                  </a:txBody>
                  <a:tcPr marL="4039" marR="4039" marT="40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719417"/>
                  </a:ext>
                </a:extLst>
              </a:tr>
              <a:tr h="1887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Обща дължина на реконструирани или модернизирани пътища (километри)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630,9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445,04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642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98,3%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69,3%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626476"/>
                  </a:ext>
                </a:extLst>
              </a:tr>
              <a:tr h="311370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Сертифицирани средства (евро)</a:t>
                      </a:r>
                    </a:p>
                  </a:txBody>
                  <a:tcPr marL="4039" marR="4039" marT="403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211 209 563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182 634 859,69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216 048 618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97,8%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4039" marR="4039" marT="40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351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98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6903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5" name="Straight Connector 154"/>
          <p:cNvCxnSpPr/>
          <p:nvPr/>
        </p:nvCxnSpPr>
        <p:spPr>
          <a:xfrm>
            <a:off x="326041" y="6005298"/>
            <a:ext cx="8494431" cy="3012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0" y="6309320"/>
            <a:ext cx="9144000" cy="548680"/>
            <a:chOff x="0" y="6309320"/>
            <a:chExt cx="9144000" cy="548680"/>
          </a:xfrm>
        </p:grpSpPr>
        <p:sp>
          <p:nvSpPr>
            <p:cNvPr id="163" name="Rectangle 162"/>
            <p:cNvSpPr/>
            <p:nvPr/>
          </p:nvSpPr>
          <p:spPr>
            <a:xfrm>
              <a:off x="0" y="6347833"/>
              <a:ext cx="9144000" cy="510167"/>
            </a:xfrm>
            <a:prstGeom prst="rect">
              <a:avLst/>
            </a:prstGeom>
            <a:solidFill>
              <a:srgbClr val="DFECE0"/>
            </a:solidFill>
            <a:ln>
              <a:noFill/>
            </a:ln>
          </p:spPr>
          <p:txBody>
            <a:bodyPr wrap="square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bg-BG" sz="1013" b="1" i="0" u="none" strike="noStrike" kern="1200" cap="none" spc="0" normalizeH="0" baseline="0" noProof="0" dirty="0">
                <a:ln>
                  <a:noFill/>
                </a:ln>
                <a:solidFill>
                  <a:srgbClr val="3D37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0" y="6309320"/>
              <a:ext cx="9144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0" t="17450" r="11151" b="21651"/>
            <a:stretch/>
          </p:blipFill>
          <p:spPr>
            <a:xfrm rot="5400000">
              <a:off x="674172" y="6404215"/>
              <a:ext cx="490920" cy="397403"/>
            </a:xfrm>
            <a:prstGeom prst="rect">
              <a:avLst/>
            </a:prstGeom>
          </p:spPr>
        </p:pic>
      </p:grpSp>
      <p:sp>
        <p:nvSpPr>
          <p:cNvPr id="167" name="Rectangle 166"/>
          <p:cNvSpPr/>
          <p:nvPr/>
        </p:nvSpPr>
        <p:spPr>
          <a:xfrm>
            <a:off x="720931" y="6364586"/>
            <a:ext cx="825770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1200" cap="none" spc="0" normalizeH="0" baseline="0" noProof="0" dirty="0">
                <a:ln>
                  <a:noFill/>
                </a:ln>
                <a:solidFill>
                  <a:srgbClr val="3D372E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допълнителна информация по отношение на актуалната степен на изпълнение на програмата може да посетете страницата на https://www.eufunds.bg/</a:t>
            </a:r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114"/>
            <a:ext cx="1395461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2"/>
          <p:cNvSpPr>
            <a:spLocks noGrp="1"/>
          </p:cNvSpPr>
          <p:nvPr>
            <p:ph type="title"/>
          </p:nvPr>
        </p:nvSpPr>
        <p:spPr>
          <a:xfrm>
            <a:off x="919632" y="99365"/>
            <a:ext cx="6656192" cy="1145224"/>
          </a:xfrm>
        </p:spPr>
        <p:txBody>
          <a:bodyPr>
            <a:normAutofit/>
          </a:bodyPr>
          <a:lstStyle/>
          <a:p>
            <a:pPr algn="ctr"/>
            <a:r>
              <a:rPr lang="bg-BG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НАПРЕДЪК В ИЗПЪЛНЕНИЕТО НА ИНДИКАТОРИТЕ</a:t>
            </a:r>
            <a: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1 „Устойчиво и интегрирано градско развитие“</a:t>
            </a:r>
            <a:br>
              <a:rPr lang="bg-BG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18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Енергийна ефективност и образователна инфраструктура</a:t>
            </a:r>
            <a:endParaRPr lang="bg-BG" sz="2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7387571"/>
              </p:ext>
            </p:extLst>
          </p:nvPr>
        </p:nvGraphicFramePr>
        <p:xfrm>
          <a:off x="179512" y="1235264"/>
          <a:ext cx="5832648" cy="2383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220647"/>
              </p:ext>
            </p:extLst>
          </p:nvPr>
        </p:nvGraphicFramePr>
        <p:xfrm>
          <a:off x="3423254" y="3501670"/>
          <a:ext cx="5734050" cy="255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1078" y="4502454"/>
            <a:ext cx="2188674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127,8 %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154 %</a:t>
            </a: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2064019"/>
            <a:ext cx="2365250" cy="8617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Степен на изпълнение – 85,1 %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Schoolbook" panose="02040604050505020304"/>
                <a:ea typeface="+mn-ea"/>
                <a:cs typeface="+mn-cs"/>
              </a:rPr>
              <a:t>Прогноза – 102,3 %</a:t>
            </a:r>
            <a:endParaRPr kumimoji="0" lang="bg-BG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120172" y="2458442"/>
            <a:ext cx="576064" cy="340616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1" i="0" u="none" strike="noStrike" kern="1200" cap="none" spc="0" normalizeH="0" baseline="0" noProof="0">
              <a:ln w="22225">
                <a:solidFill>
                  <a:srgbClr val="88A5BA"/>
                </a:solidFill>
                <a:prstDash val="solid"/>
              </a:ln>
              <a:solidFill>
                <a:srgbClr val="88A5BA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 rot="10800000">
            <a:off x="2699792" y="4673203"/>
            <a:ext cx="576064" cy="340616"/>
          </a:xfrm>
          <a:prstGeom prst="right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1" i="0" u="none" strike="noStrike" kern="1200" cap="none" spc="0" normalizeH="0" baseline="0" noProof="0">
              <a:ln w="22225">
                <a:solidFill>
                  <a:srgbClr val="88A5BA"/>
                </a:solidFill>
                <a:prstDash val="solid"/>
              </a:ln>
              <a:solidFill>
                <a:srgbClr val="88A5BA">
                  <a:lumMod val="40000"/>
                  <a:lumOff val="60000"/>
                </a:srgbClr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94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3.potx" id="{55B65C5C-2110-41C9-9432-67D739EC5CFC}" vid="{FDE12540-4521-4F30-863D-D54DD2EE1C3B}"/>
    </a:ext>
  </a:extLst>
</a:theme>
</file>

<file path=ppt/theme/theme2.xml><?xml version="1.0" encoding="utf-8"?>
<a:theme xmlns:a="http://schemas.openxmlformats.org/drawingml/2006/main" name="1_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3.potx" id="{55B65C5C-2110-41C9-9432-67D739EC5CFC}" vid="{FDE12540-4521-4F30-863D-D54DD2EE1C3B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4604</TotalTime>
  <Words>4886</Words>
  <Application>Microsoft Office PowerPoint</Application>
  <PresentationFormat>On-screen Show (4:3)</PresentationFormat>
  <Paragraphs>553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맑은 고딕</vt:lpstr>
      <vt:lpstr>Arial</vt:lpstr>
      <vt:lpstr>Calibri</vt:lpstr>
      <vt:lpstr>Century Schoolbook</vt:lpstr>
      <vt:lpstr>Times New Roman</vt:lpstr>
      <vt:lpstr>Wingdings</vt:lpstr>
      <vt:lpstr>CITY SKETCH 16X9</vt:lpstr>
      <vt:lpstr>1_CITY SKETCH 16X9</vt:lpstr>
      <vt:lpstr>ОПЕРАТИВНА ПРОГРАМА  „РЕГИОНИ В РАСТЕЖ“ 2014 - 2020</vt:lpstr>
      <vt:lpstr> Обща информация за ОПРР 2014 – 2020</vt:lpstr>
      <vt:lpstr>Сключени договори по приоритетни оси на ОПРР</vt:lpstr>
      <vt:lpstr>ПИСМЕНИ ПРОЦЕДУРИ И СЪОБЩЕНИЯ  до КН на ОПРР</vt:lpstr>
      <vt:lpstr> НЕРЕДНОСТИ И ФИНАНСОВИ КОРЕКЦИИ</vt:lpstr>
      <vt:lpstr>ИЗПЪЛНЕНИЕ НА ОПРР</vt:lpstr>
      <vt:lpstr>ИЗПЪЛНЕНИЕ НА ОПРР ПО ПРИОРИТЕТНИ ОСИ</vt:lpstr>
      <vt:lpstr>РАМКА ЗА ИЗПЪЛНЕНИЕ НА ОПРР 2014-2020</vt:lpstr>
      <vt:lpstr>НАПРЕДЪК В ИЗПЪЛНЕНИЕТО НА ИНДИКАТОРИТЕ ПО 1 „Устойчиво и интегрирано градско развитие“ Енергийна ефективност и образователна инфраструктура</vt:lpstr>
      <vt:lpstr>НАПРЕДЪК В ИЗПЪЛНЕНИЕТО НА ИНДИКАТОРИТЕ ПО 1 „Устойчиво и интегрирано градско развитие“ градска среда</vt:lpstr>
      <vt:lpstr>НАПРЕДЪК В ИЗПЪЛНЕНИЕТО НА ИНДИКАТОРИТЕ ПО 1 „Устойчиво и интегрирано градско развитие“ социална инфраструктура</vt:lpstr>
      <vt:lpstr>НАПРЕДЪК В ИЗПЪЛНЕНИЕТО НА ИНДИКАТОРИТЕ ПО 2 „Подкрепа за енергийна ефективност в опорни центрове в периферните райони“</vt:lpstr>
      <vt:lpstr>НАПРЕДЪК В ИЗПЪЛНЕНИЕТО НА ИНДИКАТОРИТЕ </vt:lpstr>
      <vt:lpstr>НАПРЕДЪК В ИЗПЪЛНЕНИЕТО НА ИНДИКАТОРИТЕ ПО 5 „Регионална социална инфраструктура“</vt:lpstr>
      <vt:lpstr>НАПРЕДЪК В ИЗПЪЛНЕНИЕТО НА ИНДИКАТОРИТЕ ПО 6 „Регионална туристическа инфраструктура“</vt:lpstr>
      <vt:lpstr>НАПРЕДЪК В ИЗПЪЛНЕНИЕТО НА ИНДИКАТОРИТЕ ПО 7 „Регионална пътна инфраструктура“</vt:lpstr>
      <vt:lpstr>ИЗПЪЛНЕНИЕ НА ГОЛЕМИ ПРОЕКТИ ПО ОПРР Проект „Интегриран столичен градски транспорт – фаза ІІ“ - бенефициент Столична община</vt:lpstr>
      <vt:lpstr>ИЗПЪЛНЕНИЕ НА ГОЛЕМИ ПРОЕКТИ ПО ОПРР Проект № BG16RFOP001-4.001-0001 „Подкрепа за развитие на системата за спешна медицинска помощ” – бенефициент Минстерство на здравеопазването</vt:lpstr>
      <vt:lpstr>НАПРЕДЪК В ИЗПЪЛНЕНИЕТО НА ФИНАНСОВИТЕ ИНСТРУМЕНТИ ПО ФИНАНСОВИ ПОСРЕДНИЦИ</vt:lpstr>
      <vt:lpstr>НАПРЕДЪК В ИЗПЪЛНЕНИЕТО НА ФИНАНСОВИТЕ ИНСТРУМЕНТИ ПО ОПРР</vt:lpstr>
      <vt:lpstr>НАПРЕДЪК В ИЗПЪЛНЕНИЕТО НА ФИНАНСОВИТЕ ИНСТРУМЕНТИ ПО ПРИОРИТЕТНИ ОСИ</vt:lpstr>
      <vt:lpstr>PowerPoint Presentation</vt:lpstr>
      <vt:lpstr>PowerPoint Presentation</vt:lpstr>
      <vt:lpstr>PowerPoint Presentation</vt:lpstr>
      <vt:lpstr>Нова интернет страница на програмата </vt:lpstr>
      <vt:lpstr>Благодаря за вниманието!</vt:lpstr>
    </vt:vector>
  </TitlesOfParts>
  <Company>Ministry of Regional Development and Public 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MONIKA VALENTINOVA STOYANOVA</dc:creator>
  <cp:lastModifiedBy>Elitza Evgenieva Cholakova</cp:lastModifiedBy>
  <cp:revision>415</cp:revision>
  <dcterms:created xsi:type="dcterms:W3CDTF">2021-03-29T08:42:53Z</dcterms:created>
  <dcterms:modified xsi:type="dcterms:W3CDTF">2022-11-25T14:43:15Z</dcterms:modified>
</cp:coreProperties>
</file>