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56" r:id="rId3"/>
    <p:sldId id="326" r:id="rId4"/>
    <p:sldId id="327" r:id="rId5"/>
    <p:sldId id="333" r:id="rId6"/>
    <p:sldId id="307" r:id="rId7"/>
    <p:sldId id="336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CE0"/>
    <a:srgbClr val="B2D0B4"/>
    <a:srgbClr val="0C4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395" autoAdjust="0"/>
  </p:normalViewPr>
  <p:slideViewPr>
    <p:cSldViewPr>
      <p:cViewPr varScale="1">
        <p:scale>
          <a:sx n="115" d="100"/>
          <a:sy n="115" d="100"/>
        </p:scale>
        <p:origin x="14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C444-603B-4F09-9A06-5917518DD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796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C444-603B-4F09-9A06-5917518DD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87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C444-603B-4F09-9A06-5917518DD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48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37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Wingdings" panose="05000000000000000000" pitchFamily="2" charset="2"/>
              <a:buChar char="ü"/>
            </a:pP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EC444-603B-4F09-9A06-5917518DD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372E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974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EC444-603B-4F09-9A06-5917518DD90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20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9144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2" y="4114800"/>
            <a:ext cx="7886699" cy="1158446"/>
          </a:xfrm>
        </p:spPr>
        <p:txBody>
          <a:bodyPr anchor="b">
            <a:normAutofit/>
          </a:bodyPr>
          <a:lstStyle>
            <a:lvl1pPr algn="l">
              <a:defRPr sz="2925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2" y="5338170"/>
            <a:ext cx="7886699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accent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6270" y="365125"/>
            <a:ext cx="120015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4008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 bwMode="invGray">
          <a:xfrm>
            <a:off x="0" y="3936697"/>
            <a:ext cx="9144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3" y="4114800"/>
            <a:ext cx="7886699" cy="1158446"/>
          </a:xfrm>
        </p:spPr>
        <p:txBody>
          <a:bodyPr anchor="b">
            <a:normAutofit/>
          </a:bodyPr>
          <a:lstStyle>
            <a:lvl1pPr algn="l">
              <a:defRPr sz="2194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3" y="5338170"/>
            <a:ext cx="7886699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013">
                <a:solidFill>
                  <a:schemeClr val="accent1"/>
                </a:solidFill>
              </a:defRPr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3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9144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5"/>
            <a:ext cx="7200900" cy="1838519"/>
          </a:xfrm>
        </p:spPr>
        <p:txBody>
          <a:bodyPr anchor="b">
            <a:normAutofit/>
          </a:bodyPr>
          <a:lstStyle>
            <a:lvl1pPr>
              <a:defRPr sz="2194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36" y="5340096"/>
            <a:ext cx="72009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13">
                <a:solidFill>
                  <a:schemeClr val="bg1"/>
                </a:solidFill>
              </a:defRPr>
            </a:lvl1pPr>
            <a:lvl2pPr marL="192881" indent="0">
              <a:buNone/>
              <a:defRPr sz="844"/>
            </a:lvl2pPr>
            <a:lvl3pPr marL="385763" indent="0">
              <a:buNone/>
              <a:defRPr sz="760"/>
            </a:lvl3pPr>
            <a:lvl4pPr marL="578644" indent="0">
              <a:buNone/>
              <a:defRPr sz="675"/>
            </a:lvl4pPr>
            <a:lvl5pPr marL="771525" indent="0">
              <a:buNone/>
              <a:defRPr sz="675"/>
            </a:lvl5pPr>
            <a:lvl6pPr marL="964406" indent="0">
              <a:buNone/>
              <a:defRPr sz="675"/>
            </a:lvl6pPr>
            <a:lvl7pPr marL="1157288" indent="0">
              <a:buNone/>
              <a:defRPr sz="675"/>
            </a:lvl7pPr>
            <a:lvl8pPr marL="1350169" indent="0">
              <a:buNone/>
              <a:defRPr sz="675"/>
            </a:lvl8pPr>
            <a:lvl9pPr marL="154305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933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71900" cy="4351338"/>
          </a:xfrm>
        </p:spPr>
        <p:txBody>
          <a:bodyPr>
            <a:normAutofit/>
          </a:bodyPr>
          <a:lstStyle>
            <a:lvl1pPr>
              <a:defRPr sz="844"/>
            </a:lvl1pPr>
            <a:lvl2pPr>
              <a:defRPr sz="760"/>
            </a:lvl2pPr>
            <a:lvl3pPr>
              <a:defRPr sz="675"/>
            </a:lvl3pPr>
            <a:lvl4pPr>
              <a:defRPr sz="591"/>
            </a:lvl4pPr>
            <a:lvl5pPr>
              <a:defRPr sz="591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5625"/>
            <a:ext cx="3771900" cy="4351338"/>
          </a:xfrm>
        </p:spPr>
        <p:txBody>
          <a:bodyPr>
            <a:normAutofit/>
          </a:bodyPr>
          <a:lstStyle>
            <a:lvl1pPr>
              <a:defRPr sz="844"/>
            </a:lvl1pPr>
            <a:lvl2pPr>
              <a:defRPr sz="760"/>
            </a:lvl2pPr>
            <a:lvl3pPr>
              <a:defRPr sz="675"/>
            </a:lvl3pPr>
            <a:lvl4pPr>
              <a:defRPr sz="591"/>
            </a:lvl4pPr>
            <a:lvl5pPr>
              <a:defRPr sz="591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3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422"/>
              </a:spcBef>
              <a:buNone/>
              <a:defRPr sz="844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14605"/>
            <a:ext cx="3771900" cy="3675063"/>
          </a:xfrm>
        </p:spPr>
        <p:txBody>
          <a:bodyPr>
            <a:normAutofit/>
          </a:bodyPr>
          <a:lstStyle>
            <a:lvl1pPr>
              <a:defRPr sz="844"/>
            </a:lvl1pPr>
            <a:lvl2pPr>
              <a:defRPr sz="760"/>
            </a:lvl2pPr>
            <a:lvl3pPr>
              <a:defRPr sz="675"/>
            </a:lvl3pPr>
            <a:lvl4pPr>
              <a:defRPr sz="591"/>
            </a:lvl4pPr>
            <a:lvl5pPr>
              <a:defRPr sz="591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46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422"/>
              </a:spcBef>
              <a:buNone/>
              <a:defRPr sz="844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4641" y="2514605"/>
            <a:ext cx="3771900" cy="3675063"/>
          </a:xfrm>
        </p:spPr>
        <p:txBody>
          <a:bodyPr>
            <a:normAutofit/>
          </a:bodyPr>
          <a:lstStyle>
            <a:lvl1pPr>
              <a:defRPr sz="844"/>
            </a:lvl1pPr>
            <a:lvl2pPr>
              <a:defRPr sz="760"/>
            </a:lvl2pPr>
            <a:lvl3pPr>
              <a:defRPr sz="675"/>
            </a:lvl3pPr>
            <a:lvl4pPr>
              <a:defRPr sz="591"/>
            </a:lvl4pPr>
            <a:lvl5pPr>
              <a:defRPr sz="591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6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5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524000"/>
            <a:ext cx="2571750" cy="1905000"/>
          </a:xfrm>
        </p:spPr>
        <p:txBody>
          <a:bodyPr anchor="b">
            <a:normAutofit/>
          </a:bodyPr>
          <a:lstStyle>
            <a:lvl1pPr>
              <a:defRPr sz="143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4800600" cy="5257800"/>
          </a:xfrm>
        </p:spPr>
        <p:txBody>
          <a:bodyPr>
            <a:normAutofit/>
          </a:bodyPr>
          <a:lstStyle>
            <a:lvl1pPr>
              <a:defRPr sz="844"/>
            </a:lvl1pPr>
            <a:lvl2pPr>
              <a:defRPr sz="760"/>
            </a:lvl2pPr>
            <a:lvl3pPr>
              <a:defRPr sz="675"/>
            </a:lvl3pPr>
            <a:lvl4pPr>
              <a:defRPr sz="591"/>
            </a:lvl4pPr>
            <a:lvl5pPr>
              <a:defRPr sz="591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3581400"/>
            <a:ext cx="2571750" cy="1828800"/>
          </a:xfrm>
        </p:spPr>
        <p:txBody>
          <a:bodyPr/>
          <a:lstStyle>
            <a:lvl1pPr marL="0" indent="0">
              <a:spcBef>
                <a:spcPts val="422"/>
              </a:spcBef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527048"/>
            <a:ext cx="2571750" cy="1901952"/>
          </a:xfrm>
        </p:spPr>
        <p:txBody>
          <a:bodyPr anchor="b">
            <a:normAutofit/>
          </a:bodyPr>
          <a:lstStyle>
            <a:lvl1pPr>
              <a:defRPr sz="143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8648" y="685800"/>
            <a:ext cx="4800600" cy="5257800"/>
          </a:xfrm>
        </p:spPr>
        <p:txBody>
          <a:bodyPr/>
          <a:lstStyle>
            <a:lvl1pPr marL="0" indent="0" algn="ctr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3" y="3581400"/>
            <a:ext cx="2571749" cy="1828800"/>
          </a:xfrm>
        </p:spPr>
        <p:txBody>
          <a:bodyPr/>
          <a:lstStyle>
            <a:lvl1pPr marL="0" indent="0">
              <a:spcBef>
                <a:spcPts val="422"/>
              </a:spcBef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1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9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6270" y="365125"/>
            <a:ext cx="120015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4008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7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3276600"/>
            <a:ext cx="9144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3"/>
            <a:ext cx="7200900" cy="1838519"/>
          </a:xfrm>
        </p:spPr>
        <p:txBody>
          <a:bodyPr anchor="b">
            <a:normAutofit/>
          </a:bodyPr>
          <a:lstStyle>
            <a:lvl1pPr>
              <a:defRPr sz="2925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36" y="5340096"/>
            <a:ext cx="72009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257175" indent="0">
              <a:buNone/>
              <a:defRPr sz="1125"/>
            </a:lvl2pPr>
            <a:lvl3pPr marL="514350" indent="0">
              <a:buNone/>
              <a:defRPr sz="1013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71900" cy="4351338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825625"/>
            <a:ext cx="3771900" cy="4351338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563"/>
              </a:spcBef>
              <a:buNone/>
              <a:defRPr sz="112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14603"/>
            <a:ext cx="3771900" cy="3675063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4641" y="1828800"/>
            <a:ext cx="37719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563"/>
              </a:spcBef>
              <a:buNone/>
              <a:defRPr sz="1125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4641" y="2514603"/>
            <a:ext cx="3771900" cy="3675063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524000"/>
            <a:ext cx="2571750" cy="1905000"/>
          </a:xfrm>
        </p:spPr>
        <p:txBody>
          <a:bodyPr anchor="b">
            <a:normAutofit/>
          </a:bodyPr>
          <a:lstStyle>
            <a:lvl1pPr>
              <a:defRPr sz="19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4800600" cy="5257800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3581400"/>
            <a:ext cx="2571750" cy="1828800"/>
          </a:xfrm>
        </p:spPr>
        <p:txBody>
          <a:bodyPr/>
          <a:lstStyle>
            <a:lvl1pPr marL="0" indent="0">
              <a:spcBef>
                <a:spcPts val="563"/>
              </a:spcBef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1527048"/>
            <a:ext cx="2571750" cy="1901952"/>
          </a:xfrm>
        </p:spPr>
        <p:txBody>
          <a:bodyPr anchor="b">
            <a:normAutofit/>
          </a:bodyPr>
          <a:lstStyle>
            <a:lvl1pPr>
              <a:defRPr sz="19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8648" y="685800"/>
            <a:ext cx="4800600" cy="5257800"/>
          </a:xfrm>
        </p:spPr>
        <p:txBody>
          <a:bodyPr/>
          <a:lstStyle>
            <a:lvl1pPr marL="0" indent="0" algn="ctr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2" y="3581400"/>
            <a:ext cx="2571749" cy="1828800"/>
          </a:xfrm>
        </p:spPr>
        <p:txBody>
          <a:bodyPr/>
          <a:lstStyle>
            <a:lvl1pPr marL="0" indent="0">
              <a:spcBef>
                <a:spcPts val="563"/>
              </a:spcBef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1" y="6492239"/>
            <a:ext cx="9141619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5751" y="6549718"/>
            <a:ext cx="6331619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7264454" y="6549718"/>
            <a:ext cx="1250895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11/14/2022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1" y="6549718"/>
            <a:ext cx="33477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913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1013"/>
        </a:spcBef>
        <a:buClr>
          <a:schemeClr val="accent1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128588" algn="l" defTabSz="514350" rtl="0" eaLnBrk="1" latinLnBrk="0" hangingPunct="1">
        <a:lnSpc>
          <a:spcPct val="90000"/>
        </a:lnSpc>
        <a:spcBef>
          <a:spcPts val="563"/>
        </a:spcBef>
        <a:buClr>
          <a:schemeClr val="accent1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4pPr>
      <a:lvl5pPr marL="642938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6pPr>
      <a:lvl7pPr marL="900113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indent="-102870" algn="l" defTabSz="51435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invGray">
          <a:xfrm>
            <a:off x="2" y="6492239"/>
            <a:ext cx="9141619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85752" y="6549720"/>
            <a:ext cx="6331619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64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7264454" y="6549720"/>
            <a:ext cx="1250895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64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11/14/2022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2" y="6549720"/>
            <a:ext cx="33477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64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786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43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760"/>
        </a:spcBef>
        <a:buClr>
          <a:schemeClr val="accent1"/>
        </a:buClr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indent="-96441" algn="l" defTabSz="385763" rtl="0" eaLnBrk="1" latinLnBrk="0" hangingPunct="1">
        <a:lnSpc>
          <a:spcPct val="90000"/>
        </a:lnSpc>
        <a:spcBef>
          <a:spcPts val="422"/>
        </a:spcBef>
        <a:buClr>
          <a:schemeClr val="accent1"/>
        </a:buClr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indent="-77153" algn="l" defTabSz="385763" rtl="0" eaLnBrk="1" latinLnBrk="0" hangingPunct="1">
        <a:lnSpc>
          <a:spcPct val="90000"/>
        </a:lnSpc>
        <a:spcBef>
          <a:spcPts val="338"/>
        </a:spcBef>
        <a:buClr>
          <a:schemeClr val="accent1"/>
        </a:buClr>
        <a:buFont typeface="Arial" panose="020B0604020202020204" pitchFamily="34" charset="0"/>
        <a:buChar char="•"/>
        <a:defRPr sz="675" kern="1200">
          <a:solidFill>
            <a:schemeClr val="tx1"/>
          </a:solidFill>
          <a:latin typeface="+mn-lt"/>
          <a:ea typeface="+mn-ea"/>
          <a:cs typeface="+mn-cs"/>
        </a:defRPr>
      </a:lvl3pPr>
      <a:lvl4pPr marL="385763" indent="-77153" algn="l" defTabSz="385763" rtl="0" eaLnBrk="1" latinLnBrk="0" hangingPunct="1">
        <a:lnSpc>
          <a:spcPct val="90000"/>
        </a:lnSpc>
        <a:spcBef>
          <a:spcPts val="338"/>
        </a:spcBef>
        <a:buClr>
          <a:schemeClr val="accent1"/>
        </a:buClr>
        <a:buFont typeface="Arial" panose="020B0604020202020204" pitchFamily="34" charset="0"/>
        <a:buChar char="•"/>
        <a:defRPr sz="591" kern="1200">
          <a:solidFill>
            <a:schemeClr val="tx1"/>
          </a:solidFill>
          <a:latin typeface="+mn-lt"/>
          <a:ea typeface="+mn-ea"/>
          <a:cs typeface="+mn-cs"/>
        </a:defRPr>
      </a:lvl4pPr>
      <a:lvl5pPr marL="482204" indent="-77153" algn="l" defTabSz="385763" rtl="0" eaLnBrk="1" latinLnBrk="0" hangingPunct="1">
        <a:lnSpc>
          <a:spcPct val="90000"/>
        </a:lnSpc>
        <a:spcBef>
          <a:spcPts val="338"/>
        </a:spcBef>
        <a:buClr>
          <a:schemeClr val="accent1"/>
        </a:buClr>
        <a:buFont typeface="Arial" panose="020B0604020202020204" pitchFamily="34" charset="0"/>
        <a:buChar char="•"/>
        <a:defRPr sz="591" kern="1200">
          <a:solidFill>
            <a:schemeClr val="tx1"/>
          </a:solidFill>
          <a:latin typeface="+mn-lt"/>
          <a:ea typeface="+mn-ea"/>
          <a:cs typeface="+mn-cs"/>
        </a:defRPr>
      </a:lvl5pPr>
      <a:lvl6pPr marL="578644" indent="-77153" algn="l" defTabSz="385763" rtl="0" eaLnBrk="1" latinLnBrk="0" hangingPunct="1">
        <a:lnSpc>
          <a:spcPct val="90000"/>
        </a:lnSpc>
        <a:spcBef>
          <a:spcPts val="338"/>
        </a:spcBef>
        <a:buClr>
          <a:schemeClr val="accent1"/>
        </a:buClr>
        <a:buFont typeface="Arial" panose="020B0604020202020204" pitchFamily="34" charset="0"/>
        <a:buChar char="•"/>
        <a:defRPr sz="591" kern="1200">
          <a:solidFill>
            <a:schemeClr val="tx1"/>
          </a:solidFill>
          <a:latin typeface="+mn-lt"/>
          <a:ea typeface="+mn-ea"/>
          <a:cs typeface="+mn-cs"/>
        </a:defRPr>
      </a:lvl6pPr>
      <a:lvl7pPr marL="675085" indent="-77153" algn="l" defTabSz="385763" rtl="0" eaLnBrk="1" latinLnBrk="0" hangingPunct="1">
        <a:lnSpc>
          <a:spcPct val="90000"/>
        </a:lnSpc>
        <a:spcBef>
          <a:spcPts val="338"/>
        </a:spcBef>
        <a:buClr>
          <a:schemeClr val="accent1"/>
        </a:buClr>
        <a:buFont typeface="Arial" panose="020B0604020202020204" pitchFamily="34" charset="0"/>
        <a:buChar char="•"/>
        <a:defRPr sz="591" kern="1200">
          <a:solidFill>
            <a:schemeClr val="tx1"/>
          </a:solidFill>
          <a:latin typeface="+mn-lt"/>
          <a:ea typeface="+mn-ea"/>
          <a:cs typeface="+mn-cs"/>
        </a:defRPr>
      </a:lvl7pPr>
      <a:lvl8pPr marL="771525" indent="-77153" algn="l" defTabSz="385763" rtl="0" eaLnBrk="1" latinLnBrk="0" hangingPunct="1">
        <a:lnSpc>
          <a:spcPct val="90000"/>
        </a:lnSpc>
        <a:spcBef>
          <a:spcPts val="338"/>
        </a:spcBef>
        <a:buClr>
          <a:schemeClr val="accent1"/>
        </a:buClr>
        <a:buFont typeface="Arial" panose="020B0604020202020204" pitchFamily="34" charset="0"/>
        <a:buChar char="•"/>
        <a:defRPr sz="591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indent="-77153" algn="l" defTabSz="385763" rtl="0" eaLnBrk="1" latinLnBrk="0" hangingPunct="1">
        <a:lnSpc>
          <a:spcPct val="90000"/>
        </a:lnSpc>
        <a:spcBef>
          <a:spcPts val="338"/>
        </a:spcBef>
        <a:buClr>
          <a:schemeClr val="accent1"/>
        </a:buClr>
        <a:buFont typeface="Arial" panose="020B0604020202020204" pitchFamily="34" charset="0"/>
        <a:buChar char="•"/>
        <a:defRPr sz="5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ОПЕРАТИВНА ПРОГРАМА </a:t>
            </a:r>
            <a:b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„РЕГИОНИ В РАСТЕЖ“ 2014 - 2020</a:t>
            </a:r>
            <a:endParaRPr lang="bg-BG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b="1" i="1" dirty="0" smtClean="0"/>
              <a:t>29-30 </a:t>
            </a:r>
            <a:r>
              <a:rPr lang="bg-BG" b="1" i="1" dirty="0"/>
              <a:t>ноември 2022 г.</a:t>
            </a:r>
            <a:r>
              <a:rPr lang="en-US" b="1" i="1" dirty="0"/>
              <a:t>, </a:t>
            </a:r>
            <a:r>
              <a:rPr lang="bg-BG" b="1" i="1" dirty="0"/>
              <a:t>гр. Стара Загора </a:t>
            </a:r>
            <a:endParaRPr lang="bg-BG" dirty="0"/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4083" y="1261676"/>
            <a:ext cx="8335836" cy="2585323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УКАЗАНИЯ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ОТНОСНО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ВЪЗМОЖНОСТИТЕ ЗА УВЕЛИЧАВАНЕ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РАЗМЕРА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БЕЗВЪЗМЕЗДНА ФИНАНСОВА ПОМОЩ ПО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ОПЕРАТИВНА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ПРОГРАМА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„РЕГИОНИ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РАСТЕЖ“ 2014-2020Г.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ИНДЕКСИРАНЕ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РАЗХОДИТЕ ПО ДОГОВОРИ,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СКЛЮЧЕНИ ПРИ УСЛОВИЯТА НА ЗАКОНА ЗА ОБЩЕСТВЕНИТЕ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ПОРЪЧКИ,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ИНФЛАЦИОННИ ПРОЦЕСИ</a:t>
            </a:r>
          </a:p>
        </p:txBody>
      </p:sp>
      <p:sp>
        <p:nvSpPr>
          <p:cNvPr id="4" name="Rectangle 3"/>
          <p:cNvSpPr/>
          <p:nvPr/>
        </p:nvSpPr>
        <p:spPr>
          <a:xfrm>
            <a:off x="1304181" y="413710"/>
            <a:ext cx="65356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800" b="1" dirty="0">
                <a:solidFill>
                  <a:srgbClr val="002060"/>
                </a:solidFill>
              </a:rPr>
              <a:t>КОМИТЕТ ЗА </a:t>
            </a:r>
            <a:r>
              <a:rPr lang="bg-BG" sz="2800" b="1" dirty="0" smtClean="0">
                <a:solidFill>
                  <a:srgbClr val="002060"/>
                </a:solidFill>
              </a:rPr>
              <a:t>НАБЛЮДЕНИЕ</a:t>
            </a:r>
            <a:endParaRPr lang="bg-BG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125" y="-68293"/>
            <a:ext cx="7200800" cy="1053925"/>
          </a:xfrm>
        </p:spPr>
        <p:txBody>
          <a:bodyPr>
            <a:noAutofit/>
          </a:bodyPr>
          <a:lstStyle/>
          <a:p>
            <a:pPr algn="ctr"/>
            <a:r>
              <a:rPr lang="bg-BG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НОРМАТИВНА БАЗА</a:t>
            </a:r>
            <a:endParaRPr lang="bg-BG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0" name="Rectangle 9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36785" y="6437691"/>
              <a:ext cx="8257702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 допълнителна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информация </a:t>
              </a:r>
              <a:r>
                <a:rPr kumimoji="0" lang="bg-BG" sz="105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 отношение на актуалната степен на изпълнение на програмата може да </a:t>
              </a:r>
              <a:r>
                <a:rPr kumimoji="0" lang="bg-BG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посетете страницата на 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3D372E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https://www.eufunds.bg/</a:t>
              </a:r>
              <a:endParaRPr kumimoji="0" lang="bg-BG" sz="1050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17719" y="1196752"/>
            <a:ext cx="91535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Изменение на Закон за обществени поръчки (доп</a:t>
            </a:r>
            <a:r>
              <a:rPr lang="ru-RU" dirty="0">
                <a:solidFill>
                  <a:srgbClr val="002060"/>
                </a:solidFill>
              </a:rPr>
              <a:t>. ДВ. бр.62 от 5 Август </a:t>
            </a:r>
            <a:r>
              <a:rPr lang="ru-RU" dirty="0" smtClean="0">
                <a:solidFill>
                  <a:srgbClr val="002060"/>
                </a:solidFill>
              </a:rPr>
              <a:t>2022 г.)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rgbClr val="002060"/>
                </a:solidFill>
              </a:rPr>
              <a:t>Нов чл. 117а </a:t>
            </a:r>
            <a:r>
              <a:rPr lang="ru-RU" i="1" dirty="0" smtClean="0">
                <a:solidFill>
                  <a:srgbClr val="002060"/>
                </a:solidFill>
              </a:rPr>
              <a:t>(</a:t>
            </a:r>
            <a:r>
              <a:rPr lang="ru-RU" i="1" dirty="0">
                <a:solidFill>
                  <a:srgbClr val="002060"/>
                </a:solidFill>
              </a:rPr>
              <a:t>1) В случаите по чл. 116, ал. 1, т. 1, 2 и 3 изменение на цената на договор за обществена поръчка в резултат на инфлация, при която съществено са увеличени цените на основни стоки и материали, които формират стойността на договора, се извършва съгласно методика, одобрена с акт на Министерския съвет.</a:t>
            </a:r>
          </a:p>
          <a:p>
            <a:r>
              <a:rPr lang="ru-RU" i="1" dirty="0">
                <a:solidFill>
                  <a:srgbClr val="002060"/>
                </a:solidFill>
              </a:rPr>
              <a:t>(2) Когато в случаите по чл. 116, ал. 1, т. 1 възложителят предвижда клауза за изменение на цената във връзка с инфлацията по ал. 1, той може да обвърже тази клауза с методиката по ал. </a:t>
            </a:r>
            <a:r>
              <a:rPr lang="ru-RU" i="1" dirty="0" smtClean="0">
                <a:solidFill>
                  <a:srgbClr val="002060"/>
                </a:solidFill>
              </a:rPr>
              <a:t>1</a:t>
            </a: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Методика </a:t>
            </a:r>
            <a:r>
              <a:rPr lang="ru-RU" b="1" dirty="0">
                <a:solidFill>
                  <a:srgbClr val="002060"/>
                </a:solidFill>
              </a:rPr>
              <a:t>за изменение на цената на договор за обществена поръчка в резултат на </a:t>
            </a:r>
            <a:r>
              <a:rPr lang="ru-RU" b="1" dirty="0" smtClean="0">
                <a:solidFill>
                  <a:srgbClr val="002060"/>
                </a:solidFill>
              </a:rPr>
              <a:t>инфлация, </a:t>
            </a:r>
            <a:r>
              <a:rPr lang="ru-RU" b="1" dirty="0">
                <a:solidFill>
                  <a:srgbClr val="002060"/>
                </a:solidFill>
              </a:rPr>
              <a:t>приета с ПМС № 290 от 27 септември 2022 г., обн. ДВ бр. 78 от 30.09.2022 г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Регламентира се </a:t>
            </a:r>
            <a:r>
              <a:rPr lang="ru-RU" dirty="0">
                <a:solidFill>
                  <a:srgbClr val="002060"/>
                </a:solidFill>
              </a:rPr>
              <a:t>начинът за изменение на цената на договор за обществена поръчка </a:t>
            </a: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резултат на инфлация, при която съществено са увеличени цените на основните стоки и материали, формиращи стойността на договора за </a:t>
            </a:r>
            <a:r>
              <a:rPr lang="ru-RU" dirty="0" smtClean="0">
                <a:solidFill>
                  <a:srgbClr val="002060"/>
                </a:solidFill>
              </a:rPr>
              <a:t>строителство.</a:t>
            </a:r>
            <a:endParaRPr lang="ru-RU" i="1" dirty="0">
              <a:solidFill>
                <a:srgbClr val="002060"/>
              </a:solidFill>
            </a:endParaRPr>
          </a:p>
          <a:p>
            <a:endParaRPr lang="bg-B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36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8334" y="271927"/>
            <a:ext cx="6572854" cy="64418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Сключване на допълнително споразумение (анекс) към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АДБФП</a:t>
            </a:r>
            <a:endParaRPr lang="bg-BG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8187" y="1170768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1600" dirty="0" smtClean="0">
                <a:solidFill>
                  <a:srgbClr val="002060"/>
                </a:solidFill>
              </a:rPr>
              <a:t>Актуализиране </a:t>
            </a:r>
            <a:r>
              <a:rPr lang="bg-BG" sz="1600" dirty="0">
                <a:solidFill>
                  <a:srgbClr val="002060"/>
                </a:solidFill>
              </a:rPr>
              <a:t>на стойността на разходите за СМР, финансирани от БФП, чрез подаване на искане за изменение на АДБФП през ИСУН </a:t>
            </a:r>
            <a:r>
              <a:rPr lang="bg-BG" sz="1600" b="1" dirty="0">
                <a:solidFill>
                  <a:srgbClr val="002060"/>
                </a:solidFill>
              </a:rPr>
              <a:t>еднократно, в срок до 30.12.2022 г.</a:t>
            </a:r>
            <a:endParaRPr lang="bg-BG" sz="1600" dirty="0">
              <a:solidFill>
                <a:srgbClr val="002060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1600" dirty="0">
                <a:solidFill>
                  <a:srgbClr val="002060"/>
                </a:solidFill>
              </a:rPr>
              <a:t>Искането за изменение на АДБФП следва да съдържа всички необходими документи съгласно Методическите указания за изпълнение на договори по ОПРР </a:t>
            </a:r>
            <a:r>
              <a:rPr lang="bg-BG" sz="1600" b="1" dirty="0" smtClean="0">
                <a:solidFill>
                  <a:srgbClr val="002060"/>
                </a:solidFill>
              </a:rPr>
              <a:t>при хипотеза </a:t>
            </a:r>
            <a:r>
              <a:rPr lang="bg-BG" sz="1600" b="1" dirty="0">
                <a:solidFill>
                  <a:srgbClr val="002060"/>
                </a:solidFill>
              </a:rPr>
              <a:t>на промяна на размера на предоставената БФП по проекта</a:t>
            </a:r>
            <a:r>
              <a:rPr lang="bg-BG" sz="1600" dirty="0">
                <a:solidFill>
                  <a:srgbClr val="002060"/>
                </a:solidFill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1600" dirty="0" smtClean="0">
                <a:solidFill>
                  <a:srgbClr val="002060"/>
                </a:solidFill>
              </a:rPr>
              <a:t>Увеличение на БФП за СМР с </a:t>
            </a:r>
            <a:r>
              <a:rPr lang="bg-BG" sz="1600" b="1" dirty="0" smtClean="0">
                <a:solidFill>
                  <a:srgbClr val="002060"/>
                </a:solidFill>
              </a:rPr>
              <a:t>15</a:t>
            </a:r>
            <a:r>
              <a:rPr lang="bg-BG" sz="1600" b="1" dirty="0">
                <a:solidFill>
                  <a:srgbClr val="002060"/>
                </a:solidFill>
              </a:rPr>
              <a:t>% от първоначалната стойност с ДДС </a:t>
            </a:r>
            <a:r>
              <a:rPr lang="bg-BG" sz="1600" b="1" dirty="0" smtClean="0">
                <a:solidFill>
                  <a:srgbClr val="002060"/>
                </a:solidFill>
              </a:rPr>
              <a:t>на единствено за </a:t>
            </a:r>
            <a:r>
              <a:rPr lang="bg-BG" sz="1600" b="1" dirty="0">
                <a:solidFill>
                  <a:srgbClr val="002060"/>
                </a:solidFill>
              </a:rPr>
              <a:t>сключените договори с избрани изпълнители за </a:t>
            </a:r>
            <a:r>
              <a:rPr lang="bg-BG" sz="1600" b="1" dirty="0" smtClean="0">
                <a:solidFill>
                  <a:srgbClr val="002060"/>
                </a:solidFill>
              </a:rPr>
              <a:t>строителство</a:t>
            </a:r>
            <a:r>
              <a:rPr lang="bg-BG" sz="1600" dirty="0" smtClean="0">
                <a:solidFill>
                  <a:srgbClr val="002060"/>
                </a:solidFill>
              </a:rPr>
              <a:t>.</a:t>
            </a:r>
            <a:endParaRPr lang="bg-BG" sz="1600" dirty="0">
              <a:solidFill>
                <a:srgbClr val="002060"/>
              </a:solidFill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g-BG" sz="1600" dirty="0">
                <a:solidFill>
                  <a:srgbClr val="002060"/>
                </a:solidFill>
              </a:rPr>
              <a:t>В случаите на </a:t>
            </a:r>
            <a:r>
              <a:rPr lang="bg-BG" sz="1600" b="1" dirty="0">
                <a:solidFill>
                  <a:srgbClr val="002060"/>
                </a:solidFill>
              </a:rPr>
              <a:t>инженеринг, </a:t>
            </a:r>
            <a:r>
              <a:rPr lang="bg-BG" sz="1600" dirty="0">
                <a:solidFill>
                  <a:srgbClr val="002060"/>
                </a:solidFill>
              </a:rPr>
              <a:t>на индексация подлежат </a:t>
            </a:r>
            <a:r>
              <a:rPr lang="bg-BG" sz="1600" b="1" dirty="0">
                <a:solidFill>
                  <a:srgbClr val="002060"/>
                </a:solidFill>
              </a:rPr>
              <a:t>единствено разходите за частта на СМР</a:t>
            </a:r>
            <a:r>
              <a:rPr lang="bg-BG" sz="1600" dirty="0">
                <a:solidFill>
                  <a:srgbClr val="002060"/>
                </a:solidFill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1600" dirty="0">
                <a:solidFill>
                  <a:srgbClr val="002060"/>
                </a:solidFill>
              </a:rPr>
              <a:t>При решение на бенефициента за увеличаване стойността на договора с изпълнител </a:t>
            </a:r>
            <a:r>
              <a:rPr lang="bg-BG" sz="1600" b="1" dirty="0">
                <a:solidFill>
                  <a:srgbClr val="002060"/>
                </a:solidFill>
              </a:rPr>
              <a:t>с повече от 15% от първоначалната му стойност с </a:t>
            </a:r>
            <a:r>
              <a:rPr lang="bg-BG" sz="1600" b="1" dirty="0" smtClean="0">
                <a:solidFill>
                  <a:srgbClr val="002060"/>
                </a:solidFill>
              </a:rPr>
              <a:t>ДДС в съответствие с Методиката</a:t>
            </a:r>
            <a:r>
              <a:rPr lang="bg-BG" sz="1600" dirty="0" smtClean="0">
                <a:solidFill>
                  <a:srgbClr val="002060"/>
                </a:solidFill>
              </a:rPr>
              <a:t>, </a:t>
            </a:r>
            <a:r>
              <a:rPr lang="bg-BG" sz="1600" dirty="0">
                <a:solidFill>
                  <a:srgbClr val="002060"/>
                </a:solidFill>
              </a:rPr>
              <a:t>разликата следва да бъде поета със </a:t>
            </a:r>
            <a:r>
              <a:rPr lang="bg-BG" sz="1600" b="1" dirty="0">
                <a:solidFill>
                  <a:srgbClr val="002060"/>
                </a:solidFill>
              </a:rPr>
              <a:t>собствени или други средства</a:t>
            </a:r>
            <a:r>
              <a:rPr lang="bg-BG" sz="1600" dirty="0">
                <a:solidFill>
                  <a:srgbClr val="002060"/>
                </a:solidFill>
              </a:rPr>
              <a:t>.</a:t>
            </a:r>
          </a:p>
          <a:p>
            <a:endParaRPr lang="bg-BG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5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207" y="31367"/>
            <a:ext cx="1446793" cy="116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731646" y="373536"/>
            <a:ext cx="5400600" cy="4810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Сключване на допълнително споразумение (анекс) към АДБФП</a:t>
            </a:r>
            <a:endParaRPr lang="bg-BG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3981" y="5949280"/>
            <a:ext cx="825770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</a:t>
            </a:r>
            <a:r>
              <a:rPr kumimoji="0" lang="bg-BG" sz="1050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информация </a:t>
            </a:r>
            <a:r>
              <a:rPr kumimoji="0" lang="bg-BG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отношение на актуалната степен на изпълнение на програмата може да </a:t>
            </a:r>
            <a:r>
              <a:rPr kumimoji="0" lang="bg-BG" sz="1050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посетете страницата на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https://www.eufunds.bg/</a:t>
            </a:r>
            <a:endParaRPr kumimoji="0" lang="bg-BG" sz="1050" b="1" i="0" u="none" strike="noStrike" kern="1200" cap="none" spc="0" normalizeH="0" baseline="0" noProof="0" dirty="0">
              <a:ln>
                <a:noFill/>
              </a:ln>
              <a:solidFill>
                <a:srgbClr val="3D372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0" t="17450" r="11151" b="21651"/>
          <a:stretch/>
        </p:blipFill>
        <p:spPr>
          <a:xfrm rot="5400000">
            <a:off x="357772" y="5996039"/>
            <a:ext cx="490920" cy="3974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169" y="1229615"/>
            <a:ext cx="908783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В </a:t>
            </a:r>
            <a:r>
              <a:rPr lang="ru-RU" sz="1600" dirty="0">
                <a:solidFill>
                  <a:srgbClr val="002060"/>
                </a:solidFill>
              </a:rPr>
              <a:t>изменението</a:t>
            </a:r>
            <a:r>
              <a:rPr lang="ru-RU" sz="1600" dirty="0">
                <a:solidFill>
                  <a:srgbClr val="002060"/>
                </a:solidFill>
              </a:rPr>
              <a:t> следва да бъдат отразени актуалните стойности на всички сключени договори с изпълнители по АДБФП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00206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2060"/>
                </a:solidFill>
              </a:rPr>
              <a:t>При </a:t>
            </a:r>
            <a:r>
              <a:rPr lang="bg-BG" sz="1600" dirty="0" smtClean="0">
                <a:solidFill>
                  <a:srgbClr val="002060"/>
                </a:solidFill>
              </a:rPr>
              <a:t>проект </a:t>
            </a:r>
            <a:r>
              <a:rPr lang="bg-BG" sz="1600" b="1" dirty="0" smtClean="0">
                <a:solidFill>
                  <a:srgbClr val="002060"/>
                </a:solidFill>
              </a:rPr>
              <a:t>с </a:t>
            </a:r>
            <a:r>
              <a:rPr lang="bg-BG" sz="1600" b="1" dirty="0">
                <a:solidFill>
                  <a:srgbClr val="002060"/>
                </a:solidFill>
              </a:rPr>
              <a:t>различни източници</a:t>
            </a:r>
            <a:r>
              <a:rPr lang="bg-BG" sz="1600" dirty="0">
                <a:solidFill>
                  <a:srgbClr val="002060"/>
                </a:solidFill>
              </a:rPr>
              <a:t> (БФП/собствени средства/ финансов инструмент), при увеличение стойността на СМР следва да бъде прилаган един и същи принцип за всеки един от източниците, както и да се спазват процентните ограничения съгласно съответните Насоки за кандидатстване</a:t>
            </a:r>
            <a:r>
              <a:rPr lang="bg-BG" sz="1600" dirty="0" smtClean="0">
                <a:solidFill>
                  <a:srgbClr val="002060"/>
                </a:solidFill>
              </a:rPr>
              <a:t>.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bg-BG" sz="1600" dirty="0" smtClean="0">
              <a:solidFill>
                <a:srgbClr val="00206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rgbClr val="002060"/>
                </a:solidFill>
              </a:rPr>
              <a:t>Анексиране </a:t>
            </a:r>
            <a:r>
              <a:rPr lang="bg-BG" sz="1600" dirty="0">
                <a:solidFill>
                  <a:srgbClr val="002060"/>
                </a:solidFill>
              </a:rPr>
              <a:t>на АДБФП ще се допуска </a:t>
            </a:r>
            <a:r>
              <a:rPr lang="bg-BG" sz="1600" b="1" dirty="0">
                <a:solidFill>
                  <a:srgbClr val="002060"/>
                </a:solidFill>
              </a:rPr>
              <a:t>при спазване на ограниченията при предоставяне на минимални/държавни помощи.</a:t>
            </a:r>
            <a:endParaRPr lang="bg-BG" sz="1600" dirty="0">
              <a:solidFill>
                <a:srgbClr val="002060"/>
              </a:solidFill>
            </a:endParaRPr>
          </a:p>
          <a:p>
            <a:pPr algn="just"/>
            <a:r>
              <a:rPr lang="bg-BG" sz="1600" dirty="0">
                <a:solidFill>
                  <a:srgbClr val="002060"/>
                </a:solidFill>
              </a:rPr>
              <a:t> </a:t>
            </a:r>
          </a:p>
          <a:p>
            <a:pPr lvl="0" algn="just"/>
            <a:r>
              <a:rPr lang="bg-BG" sz="1600" dirty="0">
                <a:solidFill>
                  <a:srgbClr val="002060"/>
                </a:solidFill>
              </a:rPr>
              <a:t>Искане за изменение на АДБФП </a:t>
            </a:r>
            <a:r>
              <a:rPr lang="bg-BG" sz="1600" b="1" dirty="0">
                <a:solidFill>
                  <a:srgbClr val="002060"/>
                </a:solidFill>
              </a:rPr>
              <a:t>не може да бъде подадено</a:t>
            </a:r>
            <a:r>
              <a:rPr lang="bg-BG" sz="1600" dirty="0">
                <a:solidFill>
                  <a:srgbClr val="002060"/>
                </a:solidFill>
              </a:rPr>
              <a:t>, в следните случаи: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rgbClr val="002060"/>
                </a:solidFill>
              </a:rPr>
              <a:t>всички </a:t>
            </a:r>
            <a:r>
              <a:rPr lang="bg-BG" sz="1600" dirty="0">
                <a:solidFill>
                  <a:srgbClr val="002060"/>
                </a:solidFill>
              </a:rPr>
              <a:t>дейности по договора с изпълнител за СМР са изцяло изпълнени, приети и разплатени от Възложителя;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rgbClr val="002060"/>
                </a:solidFill>
              </a:rPr>
              <a:t>по </a:t>
            </a:r>
            <a:r>
              <a:rPr lang="bg-BG" sz="1600" dirty="0">
                <a:solidFill>
                  <a:srgbClr val="002060"/>
                </a:solidFill>
              </a:rPr>
              <a:t>АДБФП има подадено искане за окончателно плащане към УО на ОПРР</a:t>
            </a:r>
            <a:r>
              <a:rPr lang="bg-BG" sz="1600" dirty="0" smtClean="0">
                <a:solidFill>
                  <a:srgbClr val="002060"/>
                </a:solidFill>
              </a:rPr>
              <a:t>.</a:t>
            </a:r>
            <a:endParaRPr lang="bg-BG" sz="1600" dirty="0">
              <a:solidFill>
                <a:srgbClr val="C00000"/>
              </a:solidFill>
            </a:endParaRPr>
          </a:p>
          <a:p>
            <a:pPr algn="just"/>
            <a:endParaRPr lang="bg-BG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7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7722" y="518564"/>
            <a:ext cx="4840735" cy="43083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Отчитане на разходи при индексация на договори за строителство, които подлежат на възстановяване като БФП</a:t>
            </a:r>
            <a:endParaRPr lang="bg-BG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5" name="Straight Connector 154"/>
          <p:cNvCxnSpPr/>
          <p:nvPr/>
        </p:nvCxnSpPr>
        <p:spPr>
          <a:xfrm>
            <a:off x="326041" y="6005298"/>
            <a:ext cx="8494431" cy="3012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63" name="Rectangle 16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64" name="Straight Connector 16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5" name="Picture 16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167" name="Rectangle 166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74536" y="3871881"/>
            <a:ext cx="2375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09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41497"/>
            <a:ext cx="8978634" cy="497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bg-BG" sz="16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искания за плащания могат да бъдат включени разходи за възстановяване с БФП, в случай че са изпълнени следните </a:t>
            </a:r>
            <a:r>
              <a:rPr lang="bg-BG" sz="16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условия:</a:t>
            </a:r>
            <a:endParaRPr lang="bg-BG" sz="16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bg-BG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Сключено допълнително споразумение към АДБФП - до размера на заложените допълнителни средства съгласно сключения анекс;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bg-BG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Сключено допълнително споразумение към договорите с изпълнители по обществени поръчки за строителство;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bg-BG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Размерът на разходите за индексация е изчислен съгласно Методиката за изменение на цената на договор за обществена поръчка в резултат на инфлация, приета с ПМС № 290 от 27 септември 2022 г., </a:t>
            </a:r>
            <a:r>
              <a:rPr lang="bg-BG" sz="1600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обн</a:t>
            </a:r>
            <a:r>
              <a:rPr lang="bg-BG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ДВ бр. 78 от 30.09.2022 г.;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bg-BG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Спазени са указанията на УО на ОПРР относно възможностите за индексиране, публикувани на интернет страницата на програмата на 21.10.2022 г.;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bg-BG" sz="16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Бенефициентът не е подал искане за окончателно плащане към УО на ОПРР.</a:t>
            </a:r>
          </a:p>
          <a:p>
            <a:endParaRPr lang="bg-BG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7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10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03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5" name="Straight Connector 154"/>
          <p:cNvCxnSpPr/>
          <p:nvPr/>
        </p:nvCxnSpPr>
        <p:spPr>
          <a:xfrm>
            <a:off x="326041" y="6005298"/>
            <a:ext cx="8494431" cy="3012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63" name="Rectangle 162"/>
            <p:cNvSpPr/>
            <p:nvPr/>
          </p:nvSpPr>
          <p:spPr>
            <a:xfrm>
              <a:off x="0" y="6347833"/>
              <a:ext cx="9144000" cy="510167"/>
            </a:xfrm>
            <a:prstGeom prst="rect">
              <a:avLst/>
            </a:prstGeom>
            <a:solidFill>
              <a:srgbClr val="DFECE0"/>
            </a:solidFill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bg-BG" sz="1013" b="1" i="0" u="none" strike="noStrike" kern="1200" cap="none" spc="0" normalizeH="0" baseline="0" noProof="0" dirty="0">
                <a:ln>
                  <a:noFill/>
                </a:ln>
                <a:solidFill>
                  <a:srgbClr val="3D37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64" name="Straight Connector 163"/>
            <p:cNvCxnSpPr/>
            <p:nvPr/>
          </p:nvCxnSpPr>
          <p:spPr>
            <a:xfrm>
              <a:off x="0" y="6309320"/>
              <a:ext cx="91440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5" name="Picture 164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  <a14:imgEffect>
                        <a14:brightnessContrast contrast="9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0" t="17450" r="11151" b="21651"/>
            <a:stretch/>
          </p:blipFill>
          <p:spPr>
            <a:xfrm rot="5400000">
              <a:off x="674172" y="6404215"/>
              <a:ext cx="490920" cy="397403"/>
            </a:xfrm>
            <a:prstGeom prst="rect">
              <a:avLst/>
            </a:prstGeom>
          </p:spPr>
        </p:pic>
      </p:grpSp>
      <p:sp>
        <p:nvSpPr>
          <p:cNvPr id="167" name="Rectangle 166"/>
          <p:cNvSpPr/>
          <p:nvPr/>
        </p:nvSpPr>
        <p:spPr>
          <a:xfrm>
            <a:off x="720931" y="6364586"/>
            <a:ext cx="8257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050" b="1" i="0" u="none" strike="noStrike" kern="1200" cap="none" spc="0" normalizeH="0" baseline="0" noProof="0" dirty="0">
                <a:ln>
                  <a:noFill/>
                </a:ln>
                <a:solidFill>
                  <a:srgbClr val="3D372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допълнителна информация по отношение на актуалната степен на изпълнение на програмата може да посетете страницата на https://www.eufunds.bg/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74536" y="3871881"/>
            <a:ext cx="2375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88" y="33114"/>
            <a:ext cx="1444625" cy="100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1711484" y="534975"/>
            <a:ext cx="5344791" cy="4308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13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Отчитане на разходи при индексация на договори за строителство, които подлежат на възстановяване като БФП</a:t>
            </a:r>
            <a:endParaRPr lang="bg-BG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9251" y="1208752"/>
            <a:ext cx="7045497" cy="434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bg-BG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Специфични </a:t>
            </a:r>
            <a:r>
              <a:rPr lang="bg-BG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моменти</a:t>
            </a:r>
            <a:endParaRPr lang="bg-BG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bg-B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изменение подлежат стойностите на извършени дейности, приети след 30.06.2021 г.;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bg-B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Приемане на извършени дейности - Протокол за приемане на извършени СМР (обр. 19) и Констативен акт за установяване годността за приемане на строежа (обр. 15);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bg-B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Публикуване на индекса от НСИ;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bg-B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АДБФП с комбинирана подкрепа;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bg-B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Верификация на разходите за индексация на допустими разходи.</a:t>
            </a:r>
            <a:endParaRPr lang="bg-BG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8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Благодаря за вниманието!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6903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b="1" i="1" dirty="0"/>
              <a:t>29-30 ноември 2022 г.</a:t>
            </a:r>
            <a:r>
              <a:rPr lang="en-US" b="1" i="1" dirty="0"/>
              <a:t>, </a:t>
            </a:r>
            <a:r>
              <a:rPr lang="bg-BG" b="1" i="1" dirty="0"/>
              <a:t>гр. Стара Загора </a:t>
            </a:r>
            <a:endParaRPr lang="bg-BG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75" y="-9460"/>
            <a:ext cx="1444625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04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2.xml><?xml version="1.0" encoding="utf-8"?>
<a:theme xmlns:a="http://schemas.openxmlformats.org/drawingml/2006/main" name="1_CITY SKETCH 16X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3.potx" id="{55B65C5C-2110-41C9-9432-67D739EC5CFC}" vid="{FDE12540-4521-4F30-863D-D54DD2EE1C3B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5143</TotalTime>
  <Words>882</Words>
  <Application>Microsoft Office PowerPoint</Application>
  <PresentationFormat>On-screen Show (4:3)</PresentationFormat>
  <Paragraphs>57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맑은 고딕</vt:lpstr>
      <vt:lpstr>Arial</vt:lpstr>
      <vt:lpstr>Calibri</vt:lpstr>
      <vt:lpstr>Century Schoolbook</vt:lpstr>
      <vt:lpstr>Symbol</vt:lpstr>
      <vt:lpstr>Times New Roman</vt:lpstr>
      <vt:lpstr>Wingdings</vt:lpstr>
      <vt:lpstr>CITY SKETCH 16X9</vt:lpstr>
      <vt:lpstr>1_CITY SKETCH 16X9</vt:lpstr>
      <vt:lpstr>ОПЕРАТИВНА ПРОГРАМА  „РЕГИОНИ В РАСТЕЖ“ 2014 - 2020</vt:lpstr>
      <vt:lpstr>НОРМАТИВНА БАЗА</vt:lpstr>
      <vt:lpstr>Сключване на допълнително споразумение (анекс) към АДБФП</vt:lpstr>
      <vt:lpstr>Сключване на допълнително споразумение (анекс) към АДБФП</vt:lpstr>
      <vt:lpstr>Отчитане на разходи при индексация на договори за строителство, които подлежат на възстановяване като БФП</vt:lpstr>
      <vt:lpstr>PowerPoint Presentation</vt:lpstr>
      <vt:lpstr>Благодаря за вниманието!</vt:lpstr>
    </vt:vector>
  </TitlesOfParts>
  <Company>Ministry of Regional Development and Public 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MONIKA VALENTINOVA STOYANOVA</dc:creator>
  <cp:lastModifiedBy>PLAMEN TODOROV ILIEV</cp:lastModifiedBy>
  <cp:revision>327</cp:revision>
  <dcterms:created xsi:type="dcterms:W3CDTF">2021-03-29T08:42:53Z</dcterms:created>
  <dcterms:modified xsi:type="dcterms:W3CDTF">2022-11-14T15:01:08Z</dcterms:modified>
</cp:coreProperties>
</file>