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6" r:id="rId3"/>
    <p:sldId id="347" r:id="rId4"/>
    <p:sldId id="358" r:id="rId5"/>
    <p:sldId id="362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34" r:id="rId16"/>
    <p:sldId id="363" r:id="rId17"/>
    <p:sldId id="360" r:id="rId18"/>
    <p:sldId id="361" r:id="rId19"/>
    <p:sldId id="348" r:id="rId20"/>
    <p:sldId id="336" r:id="rId21"/>
    <p:sldId id="359" r:id="rId22"/>
    <p:sldId id="281" r:id="rId23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72E"/>
    <a:srgbClr val="DFECE0"/>
    <a:srgbClr val="B2D0B4"/>
    <a:srgbClr val="0C4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3735" autoAdjust="0"/>
  </p:normalViewPr>
  <p:slideViewPr>
    <p:cSldViewPr>
      <p:cViewPr varScale="1">
        <p:scale>
          <a:sx n="108" d="100"/>
          <a:sy n="108" d="100"/>
        </p:scale>
        <p:origin x="16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6316722696106467"/>
          <c:y val="3.7295681336301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'os 1'!$A$2</c:f>
              <c:strCache>
                <c:ptCount val="1"/>
                <c:pt idx="0">
                  <c:v>Капацитет на подпомогнатата инфраструктура, предназначена за грижи за децата или образование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E72-49B5-BDBD-0AA1C889872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E72-49B5-BDBD-0AA1C8898727}"/>
              </c:ext>
            </c:extLst>
          </c:dPt>
          <c:dLbls>
            <c:dLbl>
              <c:idx val="2"/>
              <c:layout>
                <c:manualLayout>
                  <c:x val="3.3333333333333437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E72-49B5-BDBD-0AA1C88987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('os 1'!$B$1:$C$1,'os 1'!$E$1)</c:f>
              <c:strCache>
                <c:ptCount val="3"/>
                <c:pt idx="0">
                  <c:v>Целева стойност 2023</c:v>
                </c:pt>
                <c:pt idx="1">
                  <c:v>Прогноза за изпълнение на база сключени договори </c:v>
                </c:pt>
                <c:pt idx="2">
                  <c:v>Постигнати стойности  Юни 2023 г.</c:v>
                </c:pt>
              </c:strCache>
            </c:strRef>
          </c:cat>
          <c:val>
            <c:numRef>
              <c:f>('os 1'!$B$2:$C$2,'os 1'!$E$2)</c:f>
              <c:numCache>
                <c:formatCode>#,##0</c:formatCode>
                <c:ptCount val="3"/>
                <c:pt idx="0">
                  <c:v>118794</c:v>
                </c:pt>
                <c:pt idx="1">
                  <c:v>121471</c:v>
                </c:pt>
                <c:pt idx="2">
                  <c:v>120412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6E72-49B5-BDBD-0AA1C8898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322048"/>
        <c:axId val="41317888"/>
        <c:axId val="0"/>
      </c:bar3DChart>
      <c:catAx>
        <c:axId val="4132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17888"/>
        <c:crosses val="autoZero"/>
        <c:auto val="1"/>
        <c:lblAlgn val="ctr"/>
        <c:lblOffset val="100"/>
        <c:noMultiLvlLbl val="0"/>
      </c:catAx>
      <c:valAx>
        <c:axId val="413178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132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Indicators!$B$26</c:f>
              <c:strCache>
                <c:ptCount val="1"/>
                <c:pt idx="0">
                  <c:v>Закупени съвременни санитарни превозни средства (линейки)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  <a:contourClr>
                <a:schemeClr val="tx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421-49A7-B9CE-75D26A0D413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421-49A7-B9CE-75D26A0D413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421-49A7-B9CE-75D26A0D41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(Indicators!$C$25:$D$25,Indicators!$F$25)</c:f>
              <c:strCache>
                <c:ptCount val="3"/>
                <c:pt idx="0">
                  <c:v>Целева стойност 2023</c:v>
                </c:pt>
                <c:pt idx="1">
                  <c:v>Прогноза за изпълнение на база сключени договори </c:v>
                </c:pt>
                <c:pt idx="2">
                  <c:v>Постигнати стойности  Юни 2023 г.</c:v>
                </c:pt>
              </c:strCache>
            </c:strRef>
          </c:cat>
          <c:val>
            <c:numRef>
              <c:f>(Indicators!$C$26:$D$26,Indicators!$F$26)</c:f>
              <c:numCache>
                <c:formatCode>#,##0</c:formatCode>
                <c:ptCount val="3"/>
                <c:pt idx="0">
                  <c:v>400</c:v>
                </c:pt>
                <c:pt idx="1">
                  <c:v>400</c:v>
                </c:pt>
                <c:pt idx="2">
                  <c:v>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21-49A7-B9CE-75D26A0D41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3966864"/>
        <c:axId val="193977680"/>
        <c:axId val="0"/>
      </c:bar3DChart>
      <c:catAx>
        <c:axId val="193966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3977680"/>
        <c:crosses val="autoZero"/>
        <c:auto val="1"/>
        <c:lblAlgn val="ctr"/>
        <c:lblOffset val="100"/>
        <c:noMultiLvlLbl val="0"/>
      </c:catAx>
      <c:valAx>
        <c:axId val="1939776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396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5356682325537332"/>
          <c:y val="2.7450971915710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447983014861996E-2"/>
          <c:y val="0.20462738779453826"/>
          <c:w val="0.90092002830856344"/>
          <c:h val="0.571183087483993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Indicators!$B$31</c:f>
              <c:strCache>
                <c:ptCount val="1"/>
                <c:pt idx="0">
                  <c:v>Брой подкрепени обекти на социалната инфраструктура в процес на деинституционализация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009-4F92-A071-15E3A8A1FC3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009-4F92-A071-15E3A8A1FC3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009-4F92-A071-15E3A8A1FC3D}"/>
              </c:ext>
            </c:extLst>
          </c:dPt>
          <c:dLbls>
            <c:dLbl>
              <c:idx val="0"/>
              <c:layout>
                <c:manualLayout>
                  <c:x val="2.5000000000000001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09-4F92-A071-15E3A8A1FC3D}"/>
                </c:ext>
              </c:extLst>
            </c:dLbl>
            <c:dLbl>
              <c:idx val="1"/>
              <c:layout>
                <c:manualLayout>
                  <c:x val="1.6666666666666666E-2"/>
                  <c:y val="-4.629629629629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09-4F92-A071-15E3A8A1FC3D}"/>
                </c:ext>
              </c:extLst>
            </c:dLbl>
            <c:dLbl>
              <c:idx val="2"/>
              <c:layout>
                <c:manualLayout>
                  <c:x val="2.5000000000000001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009-4F92-A071-15E3A8A1FC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(Indicators!$C$30:$D$30,Indicators!$F$30)</c:f>
              <c:strCache>
                <c:ptCount val="3"/>
                <c:pt idx="0">
                  <c:v>Целева стойност 2023</c:v>
                </c:pt>
                <c:pt idx="1">
                  <c:v>Прогноза за изпълнение на база сключени договори </c:v>
                </c:pt>
                <c:pt idx="2">
                  <c:v>Постигнати стойности  Юни 2023 г.</c:v>
                </c:pt>
              </c:strCache>
            </c:strRef>
          </c:cat>
          <c:val>
            <c:numRef>
              <c:f>(Indicators!$C$31:$D$31,Indicators!$F$31)</c:f>
              <c:numCache>
                <c:formatCode>#,##0</c:formatCode>
                <c:ptCount val="3"/>
                <c:pt idx="0">
                  <c:v>181</c:v>
                </c:pt>
                <c:pt idx="1">
                  <c:v>205</c:v>
                </c:pt>
                <c:pt idx="2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09-4F92-A071-15E3A8A1F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6657472"/>
        <c:axId val="1236663296"/>
        <c:axId val="0"/>
      </c:bar3DChart>
      <c:catAx>
        <c:axId val="123665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663296"/>
        <c:crosses val="autoZero"/>
        <c:auto val="1"/>
        <c:lblAlgn val="ctr"/>
        <c:lblOffset val="100"/>
        <c:noMultiLvlLbl val="0"/>
      </c:catAx>
      <c:valAx>
        <c:axId val="1236663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236657472"/>
        <c:crosses val="autoZero"/>
        <c:crossBetween val="between"/>
      </c:valAx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Indicators!$B$66</c:f>
              <c:strCache>
                <c:ptCount val="1"/>
                <c:pt idx="0">
                  <c:v>Капацитет на подпомогнатата инфраструктура, предназначена за грижи за децата или образование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7EC-4FAD-8EC1-C69EDA5C71C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7EC-4FAD-8EC1-C69EDA5C71C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7EC-4FAD-8EC1-C69EDA5C71C5}"/>
              </c:ext>
            </c:extLst>
          </c:dPt>
          <c:dLbls>
            <c:dLbl>
              <c:idx val="0"/>
              <c:layout>
                <c:manualLayout>
                  <c:x val="6.2048726816311588E-3"/>
                  <c:y val="-4.13400061797362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43831977910654"/>
                      <c:h val="6.35526271640970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EC-4FAD-8EC1-C69EDA5C71C5}"/>
                </c:ext>
              </c:extLst>
            </c:dLbl>
            <c:dLbl>
              <c:idx val="1"/>
              <c:layout>
                <c:manualLayout>
                  <c:x val="9.3073090224467941E-3"/>
                  <c:y val="-3.816012127106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7EC-4FAD-8EC1-C69EDA5C71C5}"/>
                </c:ext>
              </c:extLst>
            </c:dLbl>
            <c:dLbl>
              <c:idx val="2"/>
              <c:layout>
                <c:manualLayout>
                  <c:x val="4.6536545112233686E-2"/>
                  <c:y val="-1.908006063553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7EC-4FAD-8EC1-C69EDA5C71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(Indicators!$C$65:$D$65,Indicators!$F$65)</c:f>
              <c:strCache>
                <c:ptCount val="3"/>
                <c:pt idx="0">
                  <c:v>Целева стойност 2023</c:v>
                </c:pt>
                <c:pt idx="1">
                  <c:v>Прогноза за изпълнение на база сключени договори </c:v>
                </c:pt>
                <c:pt idx="2">
                  <c:v>Постигнати стойности Юни 2023 г.</c:v>
                </c:pt>
              </c:strCache>
            </c:strRef>
          </c:cat>
          <c:val>
            <c:numRef>
              <c:f>(Indicators!$C$66:$D$66,Indicators!$F$66)</c:f>
              <c:numCache>
                <c:formatCode>#,##0</c:formatCode>
                <c:ptCount val="3"/>
                <c:pt idx="0">
                  <c:v>6093</c:v>
                </c:pt>
                <c:pt idx="1">
                  <c:v>8031</c:v>
                </c:pt>
                <c:pt idx="2">
                  <c:v>7433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6-57EC-4FAD-8EC1-C69EDA5C7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848511"/>
        <c:axId val="207845183"/>
        <c:axId val="0"/>
      </c:bar3DChart>
      <c:catAx>
        <c:axId val="207848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45183"/>
        <c:crosses val="autoZero"/>
        <c:auto val="1"/>
        <c:lblAlgn val="ctr"/>
        <c:lblOffset val="100"/>
        <c:noMultiLvlLbl val="0"/>
      </c:catAx>
      <c:valAx>
        <c:axId val="2078451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7848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rgbClr val="002060">
          <a:alpha val="89000"/>
        </a:srgb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66930446194225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Indicators!$B$40</c:f>
              <c:strCache>
                <c:ptCount val="1"/>
                <c:pt idx="0">
                  <c:v>Обща дължина на реконструирани или модернизирани пътища (километри)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prst="angle"/>
              <a:bevelB prst="slop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 prst="angle"/>
                <a:bevelB prst="slope"/>
              </a:sp3d>
            </c:spPr>
            <c:extLst>
              <c:ext xmlns:c16="http://schemas.microsoft.com/office/drawing/2014/chart" uri="{C3380CC4-5D6E-409C-BE32-E72D297353CC}">
                <c16:uniqueId val="{00000001-155A-42A7-BDDD-D70DE9E4C6E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 prst="angle"/>
                <a:bevelB prst="slope"/>
              </a:sp3d>
            </c:spPr>
            <c:extLst>
              <c:ext xmlns:c16="http://schemas.microsoft.com/office/drawing/2014/chart" uri="{C3380CC4-5D6E-409C-BE32-E72D297353CC}">
                <c16:uniqueId val="{00000003-155A-42A7-BDDD-D70DE9E4C6E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 prst="angle"/>
                <a:bevelB prst="slope"/>
              </a:sp3d>
            </c:spPr>
            <c:extLst>
              <c:ext xmlns:c16="http://schemas.microsoft.com/office/drawing/2014/chart" uri="{C3380CC4-5D6E-409C-BE32-E72D297353CC}">
                <c16:uniqueId val="{00000005-155A-42A7-BDDD-D70DE9E4C6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(Indicators!$C$39:$D$39,Indicators!$F$39)</c:f>
              <c:strCache>
                <c:ptCount val="3"/>
                <c:pt idx="0">
                  <c:v>Целева стойност 2023</c:v>
                </c:pt>
                <c:pt idx="1">
                  <c:v>Прогноза за изпълнение на база сключени договори </c:v>
                </c:pt>
                <c:pt idx="2">
                  <c:v>Постигнати стойности  Юни 2023 г.</c:v>
                </c:pt>
              </c:strCache>
            </c:strRef>
          </c:cat>
          <c:val>
            <c:numRef>
              <c:f>(Indicators!$C$40:$D$40,Indicators!$F$40)</c:f>
              <c:numCache>
                <c:formatCode>#,##0.0</c:formatCode>
                <c:ptCount val="3"/>
                <c:pt idx="0" formatCode="#,##0">
                  <c:v>642</c:v>
                </c:pt>
                <c:pt idx="1">
                  <c:v>630.9</c:v>
                </c:pt>
                <c:pt idx="2" formatCode="#,##0.00">
                  <c:v>504.6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5A-42A7-BDDD-D70DE9E4C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985584"/>
        <c:axId val="193987248"/>
        <c:axId val="0"/>
      </c:bar3DChart>
      <c:catAx>
        <c:axId val="193985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987248"/>
        <c:crosses val="autoZero"/>
        <c:auto val="1"/>
        <c:lblAlgn val="ctr"/>
        <c:lblOffset val="100"/>
        <c:noMultiLvlLbl val="0"/>
      </c:catAx>
      <c:valAx>
        <c:axId val="1939872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398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'os 1'!$A$12</c:f>
              <c:strCache>
                <c:ptCount val="1"/>
                <c:pt idx="0">
                  <c:v>Понижаване на годишното потребление на първична енергия от обществените сгради (kWh)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10F-4CA6-BE33-9705142B692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10F-4CA6-BE33-9705142B692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10F-4CA6-BE33-9705142B6928}"/>
              </c:ext>
            </c:extLst>
          </c:dPt>
          <c:dLbls>
            <c:dLbl>
              <c:idx val="0"/>
              <c:layout>
                <c:manualLayout>
                  <c:x val="1.7718715393133997E-2"/>
                  <c:y val="-4.9751243781094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10F-4CA6-BE33-9705142B6928}"/>
                </c:ext>
              </c:extLst>
            </c:dLbl>
            <c:dLbl>
              <c:idx val="1"/>
              <c:layout>
                <c:manualLayout>
                  <c:x val="-0.13289036544850499"/>
                  <c:y val="-4.9751243781095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10F-4CA6-BE33-9705142B6928}"/>
                </c:ext>
              </c:extLst>
            </c:dLbl>
            <c:dLbl>
              <c:idx val="2"/>
              <c:layout>
                <c:manualLayout>
                  <c:x val="1.9933554817275746E-2"/>
                  <c:y val="4.56047799690268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10F-4CA6-BE33-9705142B69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('os 1'!$B$11:$C$11,'os 1'!$E$11)</c:f>
              <c:strCache>
                <c:ptCount val="3"/>
                <c:pt idx="0">
                  <c:v>Целева стойност 2023</c:v>
                </c:pt>
                <c:pt idx="1">
                  <c:v>Прогноза за изпълнение на база сключени договори </c:v>
                </c:pt>
                <c:pt idx="2">
                  <c:v>Постигнати стойности Юни 2023 г.</c:v>
                </c:pt>
              </c:strCache>
            </c:strRef>
          </c:cat>
          <c:val>
            <c:numRef>
              <c:f>('os 1'!$B$12:$C$12,'os 1'!$E$12)</c:f>
              <c:numCache>
                <c:formatCode>#,##0.00</c:formatCode>
                <c:ptCount val="3"/>
                <c:pt idx="0">
                  <c:v>17636242</c:v>
                </c:pt>
                <c:pt idx="1">
                  <c:v>27181834.120000001</c:v>
                </c:pt>
                <c:pt idx="2">
                  <c:v>26726960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0F-4CA6-BE33-9705142B6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394480"/>
        <c:axId val="134396144"/>
        <c:axId val="0"/>
      </c:bar3DChart>
      <c:catAx>
        <c:axId val="13439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396144"/>
        <c:crosses val="autoZero"/>
        <c:auto val="0"/>
        <c:lblAlgn val="ctr"/>
        <c:lblOffset val="100"/>
        <c:noMultiLvlLbl val="0"/>
      </c:catAx>
      <c:valAx>
        <c:axId val="1343961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34394480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5961476590707084"/>
          <c:y val="0.18452736318407961"/>
          <c:w val="0.52936595225857097"/>
          <c:h val="0.7607462686567164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'os 1'!$A$19</c:f>
              <c:strCache>
                <c:ptCount val="1"/>
                <c:pt idx="0">
                  <c:v>Незастроени площи, създадени или рехабилитирани в градските райони (кв. м)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C7F-4E32-9C4C-6BC520261BA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C7F-4E32-9C4C-6BC520261B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C7F-4E32-9C4C-6BC520261BA1}"/>
              </c:ext>
            </c:extLst>
          </c:dPt>
          <c:dLbls>
            <c:dLbl>
              <c:idx val="1"/>
              <c:layout>
                <c:manualLayout>
                  <c:x val="-0.10798896197671008"/>
                  <c:y val="-4.9751243781094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7F-4E32-9C4C-6BC520261BA1}"/>
                </c:ext>
              </c:extLst>
            </c:dLbl>
            <c:dLbl>
              <c:idx val="2"/>
              <c:layout>
                <c:manualLayout>
                  <c:x val="2.86501327693310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C7F-4E32-9C4C-6BC520261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('os 1'!$B$18:$C$18,'os 1'!$E$18)</c:f>
              <c:strCache>
                <c:ptCount val="3"/>
                <c:pt idx="0">
                  <c:v>Целева стойност 2023</c:v>
                </c:pt>
                <c:pt idx="1">
                  <c:v>Прогноза за изпълнение на база сключени договори </c:v>
                </c:pt>
                <c:pt idx="2">
                  <c:v>Постигнати стойности  Юни 2023 г.</c:v>
                </c:pt>
              </c:strCache>
            </c:strRef>
          </c:cat>
          <c:val>
            <c:numRef>
              <c:f>('os 1'!$B$19:$C$19,'os 1'!$E$19)</c:f>
              <c:numCache>
                <c:formatCode>#,##0.00</c:formatCode>
                <c:ptCount val="3"/>
                <c:pt idx="0">
                  <c:v>4286942</c:v>
                </c:pt>
                <c:pt idx="1">
                  <c:v>5259863.26</c:v>
                </c:pt>
                <c:pt idx="2">
                  <c:v>4108894.43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7F-4E32-9C4C-6BC520261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471104"/>
        <c:axId val="48471520"/>
        <c:axId val="0"/>
      </c:bar3DChart>
      <c:catAx>
        <c:axId val="48471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71520"/>
        <c:crosses val="autoZero"/>
        <c:auto val="1"/>
        <c:lblAlgn val="ctr"/>
        <c:lblOffset val="100"/>
        <c:noMultiLvlLbl val="0"/>
      </c:catAx>
      <c:valAx>
        <c:axId val="484715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4847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'os 1'!$A$33</c:f>
              <c:strCache>
                <c:ptCount val="1"/>
                <c:pt idx="0">
                  <c:v>Обществени или търговски сгради, построени или обновени в градските райони (кв. м)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A61-49BD-8771-5BDB7A644C0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A61-49BD-8771-5BDB7A644C0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A61-49BD-8771-5BDB7A644C07}"/>
              </c:ext>
            </c:extLst>
          </c:dPt>
          <c:dLbls>
            <c:dLbl>
              <c:idx val="0"/>
              <c:layout>
                <c:manualLayout>
                  <c:x val="3.2183908045977011E-2"/>
                  <c:y val="-9.9502487562189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61-49BD-8771-5BDB7A644C07}"/>
                </c:ext>
              </c:extLst>
            </c:dLbl>
            <c:dLbl>
              <c:idx val="1"/>
              <c:layout>
                <c:manualLayout>
                  <c:x val="-0.1080459770114942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61-49BD-8771-5BDB7A644C07}"/>
                </c:ext>
              </c:extLst>
            </c:dLbl>
            <c:dLbl>
              <c:idx val="2"/>
              <c:layout>
                <c:manualLayout>
                  <c:x val="5.7471264367816091E-2"/>
                  <c:y val="-4.9751243781094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A61-49BD-8771-5BDB7A644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('os 1'!$B$32:$C$32,'os 1'!$E$32)</c:f>
              <c:strCache>
                <c:ptCount val="3"/>
                <c:pt idx="0">
                  <c:v>Целева стойност 2023</c:v>
                </c:pt>
                <c:pt idx="1">
                  <c:v>Прогноза за изпълнение на база сключени договори </c:v>
                </c:pt>
                <c:pt idx="2">
                  <c:v>Постигнати стойности  Юни 2023 г.</c:v>
                </c:pt>
              </c:strCache>
            </c:strRef>
          </c:cat>
          <c:val>
            <c:numRef>
              <c:f>('os 1'!$B$33:$C$33,'os 1'!$E$33)</c:f>
              <c:numCache>
                <c:formatCode>#,##0.00</c:formatCode>
                <c:ptCount val="3"/>
                <c:pt idx="0">
                  <c:v>94911</c:v>
                </c:pt>
                <c:pt idx="1">
                  <c:v>146059</c:v>
                </c:pt>
                <c:pt idx="2">
                  <c:v>29049.66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61-49BD-8771-5BDB7A644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322880"/>
        <c:axId val="41319552"/>
        <c:axId val="0"/>
      </c:bar3DChart>
      <c:catAx>
        <c:axId val="41322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19552"/>
        <c:crosses val="autoZero"/>
        <c:auto val="1"/>
        <c:lblAlgn val="ctr"/>
        <c:lblOffset val="100"/>
        <c:noMultiLvlLbl val="0"/>
      </c:catAx>
      <c:valAx>
        <c:axId val="413195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4132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'os 1'!$A$25</c:f>
              <c:strCache>
                <c:ptCount val="1"/>
                <c:pt idx="0">
                  <c:v>Население, ползващо подобрени социални услуги (лица)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934-4997-8392-6B5D9FC5035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934-4997-8392-6B5D9FC503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934-4997-8392-6B5D9FC503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('os 1'!$B$24:$C$24,'os 1'!$E$24)</c:f>
              <c:strCache>
                <c:ptCount val="3"/>
                <c:pt idx="0">
                  <c:v>Целева стойност 2023</c:v>
                </c:pt>
                <c:pt idx="1">
                  <c:v>Прогноза за изпълнение на база сключени договори </c:v>
                </c:pt>
                <c:pt idx="2">
                  <c:v>Постигнати стойности  Юни 2023 г.</c:v>
                </c:pt>
              </c:strCache>
            </c:strRef>
          </c:cat>
          <c:val>
            <c:numRef>
              <c:f>('os 1'!$B$25:$C$25,'os 1'!$E$25)</c:f>
              <c:numCache>
                <c:formatCode>#,##0</c:formatCode>
                <c:ptCount val="3"/>
                <c:pt idx="0">
                  <c:v>13843</c:v>
                </c:pt>
                <c:pt idx="1">
                  <c:v>60367</c:v>
                </c:pt>
                <c:pt idx="2">
                  <c:v>63473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34-4997-8392-6B5D9FC50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288912"/>
        <c:axId val="199278096"/>
        <c:axId val="0"/>
      </c:bar3DChart>
      <c:catAx>
        <c:axId val="19928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78096"/>
        <c:crosses val="autoZero"/>
        <c:auto val="1"/>
        <c:lblAlgn val="ctr"/>
        <c:lblOffset val="100"/>
        <c:noMultiLvlLbl val="0"/>
      </c:catAx>
      <c:valAx>
        <c:axId val="1992780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928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'os 1'!$A$29</c:f>
              <c:strCache>
                <c:ptCount val="1"/>
                <c:pt idx="0">
                  <c:v>Рехабилитирани жилища в градските райони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804-42B4-80CE-B24B744BAF2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804-42B4-80CE-B24B744BAF2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804-42B4-80CE-B24B744BAF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('os 1'!$B$28:$C$28,'os 1'!$E$28)</c:f>
              <c:strCache>
                <c:ptCount val="3"/>
                <c:pt idx="0">
                  <c:v>Целева стойност 2023</c:v>
                </c:pt>
                <c:pt idx="1">
                  <c:v>Прогноза за изпълнение на база сключени договори </c:v>
                </c:pt>
                <c:pt idx="2">
                  <c:v>Постигнати стойности  Юни 2023 г.</c:v>
                </c:pt>
              </c:strCache>
            </c:strRef>
          </c:cat>
          <c:val>
            <c:numRef>
              <c:f>('os 1'!$B$29:$C$29,'os 1'!$E$29)</c:f>
              <c:numCache>
                <c:formatCode>#,##0</c:formatCode>
                <c:ptCount val="3"/>
                <c:pt idx="0">
                  <c:v>632</c:v>
                </c:pt>
                <c:pt idx="1">
                  <c:v>1036</c:v>
                </c:pt>
                <c:pt idx="2">
                  <c:v>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04-42B4-80CE-B24B744BA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675152"/>
        <c:axId val="122675984"/>
        <c:axId val="0"/>
      </c:bar3DChart>
      <c:catAx>
        <c:axId val="122675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75984"/>
        <c:crosses val="autoZero"/>
        <c:auto val="1"/>
        <c:lblAlgn val="ctr"/>
        <c:lblOffset val="100"/>
        <c:noMultiLvlLbl val="0"/>
      </c:catAx>
      <c:valAx>
        <c:axId val="1226759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2267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Indicators!$B$14</c:f>
              <c:strCache>
                <c:ptCount val="1"/>
                <c:pt idx="0">
                  <c:v>Понижаване на годишното потребление на първична енергия от обществените сгради (kWh/година)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2"/>
              </a:outerShdw>
            </a:effectLst>
            <a:sp3d>
              <a:contourClr>
                <a:schemeClr val="tx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tx2"/>
                </a:outerShdw>
              </a:effectLst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031-4AE5-A77B-EACD525F45A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tx2"/>
                </a:outerShdw>
              </a:effectLst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031-4AE5-A77B-EACD525F45A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tx2"/>
                </a:outerShdw>
              </a:effectLst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031-4AE5-A77B-EACD525F45A9}"/>
              </c:ext>
            </c:extLst>
          </c:dPt>
          <c:dLbls>
            <c:dLbl>
              <c:idx val="0"/>
              <c:layout>
                <c:manualLayout>
                  <c:x val="7.50000000000001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031-4AE5-A77B-EACD525F45A9}"/>
                </c:ext>
              </c:extLst>
            </c:dLbl>
            <c:dLbl>
              <c:idx val="1"/>
              <c:layout>
                <c:manualLayout>
                  <c:x val="-1.0185067526415994E-16"/>
                  <c:y val="-0.10648148148148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031-4AE5-A77B-EACD525F45A9}"/>
                </c:ext>
              </c:extLst>
            </c:dLbl>
            <c:dLbl>
              <c:idx val="2"/>
              <c:layout>
                <c:manualLayout>
                  <c:x val="-1.5772684002968481E-16"/>
                  <c:y val="5.3261995708106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031-4AE5-A77B-EACD525F4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(Indicators!$C$13:$D$13,Indicators!$F$13)</c:f>
              <c:strCache>
                <c:ptCount val="3"/>
                <c:pt idx="0">
                  <c:v>Целева стойност 2023</c:v>
                </c:pt>
                <c:pt idx="1">
                  <c:v>Прогноза за изпълнение на база сключени договори </c:v>
                </c:pt>
                <c:pt idx="2">
                  <c:v>Постигнати стойности  Юни 2023 г.</c:v>
                </c:pt>
              </c:strCache>
            </c:strRef>
          </c:cat>
          <c:val>
            <c:numRef>
              <c:f>(Indicators!$C$14:$D$14,Indicators!$F$14)</c:f>
              <c:numCache>
                <c:formatCode>#,##0</c:formatCode>
                <c:ptCount val="3"/>
                <c:pt idx="0">
                  <c:v>64285438</c:v>
                </c:pt>
                <c:pt idx="1">
                  <c:v>66282230</c:v>
                </c:pt>
                <c:pt idx="2">
                  <c:v>68979555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6-7031-4AE5-A77B-EACD525F4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966448"/>
        <c:axId val="193967696"/>
        <c:axId val="0"/>
      </c:bar3DChart>
      <c:catAx>
        <c:axId val="193966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967696"/>
        <c:crosses val="autoZero"/>
        <c:auto val="1"/>
        <c:lblAlgn val="ctr"/>
        <c:lblOffset val="100"/>
        <c:noMultiLvlLbl val="0"/>
      </c:catAx>
      <c:valAx>
        <c:axId val="1939676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396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962930654339095E-2"/>
          <c:y val="6.5801745041553547E-2"/>
          <c:w val="0.93903706934566089"/>
          <c:h val="0.4161813572084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'Индикатори (2)'!$C$5</c:f>
              <c:strCache>
                <c:ptCount val="1"/>
                <c:pt idx="0">
                  <c:v>Постигнати стойности  Юни 2023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10423024699588E-3"/>
                  <c:y val="-3.70370370370370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5A-4ECB-818B-7FC16F882A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(2)'!$B$6</c:f>
              <c:strCache>
                <c:ptCount val="1"/>
                <c:pt idx="0">
                  <c:v>Очаквано годишно намаляване на емисиите на парникови газове (тона CO2 екв.)</c:v>
                </c:pt>
              </c:strCache>
            </c:strRef>
          </c:cat>
          <c:val>
            <c:numRef>
              <c:f>'Индикатори (2)'!$C$6</c:f>
              <c:numCache>
                <c:formatCode>#,##0</c:formatCode>
                <c:ptCount val="1"/>
                <c:pt idx="0">
                  <c:v>42780.46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5A-4ECB-818B-7FC16F882A96}"/>
            </c:ext>
          </c:extLst>
        </c:ser>
        <c:ser>
          <c:idx val="1"/>
          <c:order val="1"/>
          <c:tx>
            <c:strRef>
              <c:f>'Индикатори (2)'!$D$5</c:f>
              <c:strCache>
                <c:ptCount val="1"/>
                <c:pt idx="0">
                  <c:v>Прогноза за изпълнение на база сключени договори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95A-4ECB-818B-7FC16F882A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(2)'!$B$6</c:f>
              <c:strCache>
                <c:ptCount val="1"/>
                <c:pt idx="0">
                  <c:v>Очаквано годишно намаляване на емисиите на парникови газове (тона CO2 екв.)</c:v>
                </c:pt>
              </c:strCache>
            </c:strRef>
          </c:cat>
          <c:val>
            <c:numRef>
              <c:f>'Индикатори (2)'!$D$6</c:f>
              <c:numCache>
                <c:formatCode>#,##0</c:formatCode>
                <c:ptCount val="1"/>
                <c:pt idx="0">
                  <c:v>46357.91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5A-4ECB-818B-7FC16F882A96}"/>
            </c:ext>
          </c:extLst>
        </c:ser>
        <c:ser>
          <c:idx val="2"/>
          <c:order val="2"/>
          <c:tx>
            <c:strRef>
              <c:f>'Индикатори (2)'!$E$5</c:f>
              <c:strCache>
                <c:ptCount val="1"/>
                <c:pt idx="0">
                  <c:v>Крайна цел 2023 г.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56237648951705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95A-4ECB-818B-7FC16F882A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(2)'!$B$6</c:f>
              <c:strCache>
                <c:ptCount val="1"/>
                <c:pt idx="0">
                  <c:v>Очаквано годишно намаляване на емисиите на парникови газове (тона CO2 екв.)</c:v>
                </c:pt>
              </c:strCache>
            </c:strRef>
          </c:cat>
          <c:val>
            <c:numRef>
              <c:f>'Индикатори (2)'!$E$6</c:f>
              <c:numCache>
                <c:formatCode>#,##0</c:formatCode>
                <c:ptCount val="1"/>
                <c:pt idx="0">
                  <c:v>37912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5A-4ECB-818B-7FC16F882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4525183"/>
        <c:axId val="1414526847"/>
      </c:barChart>
      <c:catAx>
        <c:axId val="1414525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526847"/>
        <c:crosses val="autoZero"/>
        <c:auto val="1"/>
        <c:lblAlgn val="ctr"/>
        <c:lblOffset val="100"/>
        <c:noMultiLvlLbl val="0"/>
      </c:catAx>
      <c:valAx>
        <c:axId val="14145268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414525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Indicators!$B$21</c:f>
              <c:strCache>
                <c:ptCount val="1"/>
                <c:pt idx="0">
                  <c:v>Капацитет на подпомогнатата инфраструктура, предназначена за грижи за децата или образование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F5-434D-AA4B-418DDEC8212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DF5-434D-AA4B-418DDEC8212C}"/>
              </c:ext>
            </c:extLst>
          </c:dPt>
          <c:dLbls>
            <c:dLbl>
              <c:idx val="0"/>
              <c:layout>
                <c:manualLayout>
                  <c:x val="-0.20381104378715756"/>
                  <c:y val="-1.8779819047604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F5-434D-AA4B-418DDEC8212C}"/>
                </c:ext>
              </c:extLst>
            </c:dLbl>
            <c:dLbl>
              <c:idx val="1"/>
              <c:layout>
                <c:manualLayout>
                  <c:x val="-0.18888888888888888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F5-434D-AA4B-418DDEC8212C}"/>
                </c:ext>
              </c:extLst>
            </c:dLbl>
            <c:dLbl>
              <c:idx val="2"/>
              <c:layout>
                <c:manualLayout>
                  <c:x val="-0.14444444444444443"/>
                  <c:y val="-9.2592592592593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DF5-434D-AA4B-418DDEC821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(Indicators!$C$20:$D$20,Indicators!$F$20)</c:f>
              <c:strCache>
                <c:ptCount val="3"/>
                <c:pt idx="0">
                  <c:v>Целева стойност 2023</c:v>
                </c:pt>
                <c:pt idx="1">
                  <c:v>Прогноза за изпълнение на база сключени договори </c:v>
                </c:pt>
                <c:pt idx="2">
                  <c:v>Постигнати стойности  Юни 2023 г.</c:v>
                </c:pt>
              </c:strCache>
            </c:strRef>
          </c:cat>
          <c:val>
            <c:numRef>
              <c:f>(Indicators!$C$21:$D$21,Indicators!$F$21)</c:f>
              <c:numCache>
                <c:formatCode>#,##0</c:formatCode>
                <c:ptCount val="3"/>
                <c:pt idx="0">
                  <c:v>132986</c:v>
                </c:pt>
                <c:pt idx="1">
                  <c:v>136763</c:v>
                </c:pt>
                <c:pt idx="2">
                  <c:v>92771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FDF5-434D-AA4B-418DDEC82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288080"/>
        <c:axId val="122678064"/>
        <c:axId val="0"/>
      </c:bar3DChart>
      <c:catAx>
        <c:axId val="47288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78064"/>
        <c:crosses val="autoZero"/>
        <c:auto val="1"/>
        <c:lblAlgn val="ctr"/>
        <c:lblOffset val="100"/>
        <c:noMultiLvlLbl val="0"/>
      </c:catAx>
      <c:valAx>
        <c:axId val="122678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728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160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103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207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 defTabSz="91440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</a:pPr>
            <a:endParaRPr lang="bg-BG" sz="1200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155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bg-BG" sz="1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616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kumimoji="0" lang="bg-BG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451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531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bg-BG" sz="12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141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buFont typeface="Wingdings" panose="05000000000000000000" pitchFamily="2" charset="2"/>
              <a:buNone/>
            </a:pPr>
            <a:endParaRPr lang="bg-BG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235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505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buFont typeface="Arial" panose="020B0604020202020204" pitchFamily="34" charset="0"/>
              <a:buNone/>
            </a:pP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65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95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buFont typeface="Arial" panose="020B0604020202020204" pitchFamily="34" charset="0"/>
              <a:buNone/>
            </a:pP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942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83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2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4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110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eaLnBrk="1" fontAlgn="ctr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ru-RU" sz="1200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032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bg-BG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611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727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673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97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9144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2" y="4114800"/>
            <a:ext cx="7886699" cy="1158446"/>
          </a:xfrm>
        </p:spPr>
        <p:txBody>
          <a:bodyPr anchor="b">
            <a:normAutofit/>
          </a:bodyPr>
          <a:lstStyle>
            <a:lvl1pPr algn="l">
              <a:defRPr sz="2925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2" y="5338170"/>
            <a:ext cx="7886699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6270" y="365125"/>
            <a:ext cx="120015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008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9144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3"/>
            <a:ext cx="7200900" cy="1838519"/>
          </a:xfrm>
        </p:spPr>
        <p:txBody>
          <a:bodyPr anchor="b">
            <a:normAutofit/>
          </a:bodyPr>
          <a:lstStyle>
            <a:lvl1pPr>
              <a:defRPr sz="2925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5340096"/>
            <a:ext cx="72009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257175" indent="0">
              <a:buNone/>
              <a:defRPr sz="1125"/>
            </a:lvl2pPr>
            <a:lvl3pPr marL="514350" indent="0">
              <a:buNone/>
              <a:defRPr sz="1013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71900" cy="435133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5"/>
            <a:ext cx="3771900" cy="435133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563"/>
              </a:spcBef>
              <a:buNone/>
              <a:defRPr sz="112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14603"/>
            <a:ext cx="3771900" cy="367506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46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563"/>
              </a:spcBef>
              <a:buNone/>
              <a:defRPr sz="112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4641" y="2514603"/>
            <a:ext cx="3771900" cy="367506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524000"/>
            <a:ext cx="2571750" cy="1905000"/>
          </a:xfrm>
        </p:spPr>
        <p:txBody>
          <a:bodyPr anchor="b">
            <a:normAutofit/>
          </a:bodyPr>
          <a:lstStyle>
            <a:lvl1pPr>
              <a:defRPr sz="19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4800600" cy="5257800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3581400"/>
            <a:ext cx="2571750" cy="1828800"/>
          </a:xfrm>
        </p:spPr>
        <p:txBody>
          <a:bodyPr/>
          <a:lstStyle>
            <a:lvl1pPr marL="0" indent="0">
              <a:spcBef>
                <a:spcPts val="563"/>
              </a:spcBef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527048"/>
            <a:ext cx="2571750" cy="1901952"/>
          </a:xfrm>
        </p:spPr>
        <p:txBody>
          <a:bodyPr anchor="b">
            <a:normAutofit/>
          </a:bodyPr>
          <a:lstStyle>
            <a:lvl1pPr>
              <a:defRPr sz="19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8648" y="685800"/>
            <a:ext cx="4800600" cy="5257800"/>
          </a:xfrm>
        </p:spPr>
        <p:txBody>
          <a:bodyPr/>
          <a:lstStyle>
            <a:lvl1pPr marL="0" indent="0" algn="ctr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2" y="3581400"/>
            <a:ext cx="2571749" cy="1828800"/>
          </a:xfrm>
        </p:spPr>
        <p:txBody>
          <a:bodyPr/>
          <a:lstStyle>
            <a:lvl1pPr marL="0" indent="0">
              <a:spcBef>
                <a:spcPts val="563"/>
              </a:spcBef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1" y="6492239"/>
            <a:ext cx="9141619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5751" y="6549718"/>
            <a:ext cx="6331619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7264454" y="6549718"/>
            <a:ext cx="1250895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6/28/2023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1" y="6549718"/>
            <a:ext cx="33477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91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1013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4pPr>
      <a:lvl5pPr marL="642938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6pPr>
      <a:lvl7pPr marL="900113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5" y="5338170"/>
            <a:ext cx="8603491" cy="474836"/>
          </a:xfrm>
        </p:spPr>
        <p:txBody>
          <a:bodyPr>
            <a:noAutofit/>
          </a:bodyPr>
          <a:lstStyle/>
          <a:p>
            <a:r>
              <a:rPr lang="bg-BG" sz="1700" b="1" dirty="0" smtClean="0">
                <a:cs typeface="Arial" panose="020B0604020202020204" pitchFamily="34" charset="0"/>
              </a:rPr>
              <a:t>28 </a:t>
            </a:r>
            <a:r>
              <a:rPr lang="ru-RU" sz="1700" b="1" dirty="0" smtClean="0">
                <a:cs typeface="Arial" panose="020B0604020202020204" pitchFamily="34" charset="0"/>
              </a:rPr>
              <a:t>юни 2023 г.</a:t>
            </a:r>
            <a:r>
              <a:rPr lang="bg-BG" sz="1700" b="1" dirty="0" smtClean="0">
                <a:cs typeface="Arial" panose="020B0604020202020204" pitchFamily="34" charset="0"/>
              </a:rPr>
              <a:t>, </a:t>
            </a:r>
            <a:r>
              <a:rPr lang="ru-RU" sz="1700" b="1" dirty="0" smtClean="0">
                <a:cs typeface="Arial" panose="020B0604020202020204" pitchFamily="34" charset="0"/>
              </a:rPr>
              <a:t>гр. София, Химикотехнологичен и металургичен университет</a:t>
            </a:r>
            <a:endParaRPr lang="ru-RU" sz="1700" b="1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2" y="44624"/>
            <a:ext cx="1120180" cy="11896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84" y="68463"/>
            <a:ext cx="1476872" cy="11896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0616" y="332656"/>
            <a:ext cx="71269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047875" algn="l"/>
              </a:tabLst>
            </a:pPr>
            <a:r>
              <a:rPr lang="bg-BG" sz="2400" b="1" i="1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ТРЕТО </a:t>
            </a:r>
            <a:r>
              <a:rPr lang="ru-RU" sz="2400" b="1" i="1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ЗАСЕДАНИЕ НА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047875" algn="l"/>
              </a:tabLst>
            </a:pPr>
            <a:r>
              <a:rPr lang="ru-RU" sz="2400" b="1" i="1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КОМИТЕТА ЗА НАБЛЮДЕНИЕ НА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047875" algn="l"/>
              </a:tabLst>
            </a:pPr>
            <a:r>
              <a:rPr lang="ru-RU" sz="2400" b="1" i="1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ПРР 2021-2027 </a:t>
            </a:r>
            <a:endParaRPr lang="ru-RU" sz="2400" b="1" i="1" dirty="0">
              <a:solidFill>
                <a:srgbClr val="0070C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975" y="2636912"/>
            <a:ext cx="8854052" cy="120032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АКТУАЛНО СЪСТОЯНИЕ НА ОПЕРАТИВНА ПРОГРАМА </a:t>
            </a:r>
          </a:p>
          <a:p>
            <a:pPr algn="ctr"/>
            <a:r>
              <a:rPr lang="bg-BG" sz="2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„РЕГИОНИ В РАСТЕЖ“ 2014 – 2020 </a:t>
            </a:r>
            <a:endParaRPr lang="bg-BG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276697" y="33114"/>
            <a:ext cx="6264696" cy="104895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НАПРЕДЪК В ИЗПЪЛНЕНИЕТО НА ИНДИКАТОРИТЕ</a:t>
            </a:r>
            <a:br>
              <a:rPr lang="bg-BG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ПО 3 „Регионална образователна инфраструктура</a:t>
            </a:r>
            <a:b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bg-BG" sz="18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/>
          </p:nvPr>
        </p:nvGraphicFramePr>
        <p:xfrm>
          <a:off x="611560" y="1341059"/>
          <a:ext cx="5616624" cy="195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48796" y="1999960"/>
            <a:ext cx="2484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Степен на изпълнение – 69,8 %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Прогноза – 102,8 %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3645169"/>
            <a:ext cx="5198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Подобрихме условията за образование в над 50 професионални гимназии на територията на цялата страна.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Модернизирахме инфраструктурата на 11 висши училища в България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26531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99793" y="4824871"/>
            <a:ext cx="1898551" cy="42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276697" y="-63156"/>
            <a:ext cx="6264696" cy="114522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НАПРЕДЪК В ИЗПЪЛНЕНИЕТО НА ИНДИКАТОРИТЕ</a:t>
            </a:r>
            <a:br>
              <a:rPr lang="bg-BG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ПО 4 „Регионална здравна </a:t>
            </a:r>
            <a:r>
              <a:rPr 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инфраструктура</a:t>
            </a:r>
            <a:r>
              <a:rPr lang="bg-BG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bg-BG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bg-BG" sz="18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3658579"/>
            <a:ext cx="4800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Проект за „Осигуряване на въздушни превозни средства за реакция при спешни медицински състояния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“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Сключен договор с изпълнител –март 2023 г.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Очаква се доставка на 1 бр. хелихоптер през м. декември 2023 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Проект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„Борба с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COVID 19“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Апарати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за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белодробна вентилация за подпомагане на лечението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на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COVID-19: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Доставени всички  453 апарата. Верифицирани 190 бр.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/>
          </p:nvPr>
        </p:nvGraphicFramePr>
        <p:xfrm>
          <a:off x="600383" y="1235265"/>
          <a:ext cx="7995921" cy="190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59738"/>
            <a:ext cx="3383868" cy="2255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323528" y="3191635"/>
            <a:ext cx="874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Осигурихме 357 оборудвани линейки за спешните медицински центрове в цялата страна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4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276697" y="-63156"/>
            <a:ext cx="6264696" cy="1024826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НАПРЕДЪК В ИЗПЪЛНЕНИЕТО НА ИНДИКАТОРИТЕ</a:t>
            </a:r>
            <a:b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ПО 5 „Регионална социална инфраструктура“</a:t>
            </a:r>
            <a:endParaRPr lang="bg-BG" sz="1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45337" y="1278193"/>
          <a:ext cx="4427984" cy="2228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/>
          </p:nvPr>
        </p:nvGraphicFramePr>
        <p:xfrm>
          <a:off x="4849782" y="1257966"/>
          <a:ext cx="4093557" cy="2371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8543" y="3725197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Степен на изпълнение – 93,4%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Обновихме 116 обекта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в процеса на  деинституционализация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за деца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73321" y="3682360"/>
            <a:ext cx="4670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Степен на изпълнение – 122 %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Подобрихме условията на 53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социални обекта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в процеса на деинституционализация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за възрастни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953" y="5118938"/>
            <a:ext cx="8987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Деинституционализация за деца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общо 53 проекта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Риск от частично изпълнение на обектите 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проекта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 МЗ.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Деинституционализация за възрастни </a:t>
            </a: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30 проекта, 3 са в процес на изпълнение, 3 договора 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 прекратени</a:t>
            </a: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99793" y="4824871"/>
            <a:ext cx="1898551" cy="42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391" y="1617491"/>
            <a:ext cx="78219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Изпълнение на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6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от 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проекта за туристическа инфраструктура с комбинирана подкрепа – безвъзмездна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финансова помощ 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финансов инструмент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Един договор е прекратен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Проектите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са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в процес на изпълнение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.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Наличие на реално изпълнени дейности и докладване към УО по част от договорите.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Актуализирана цел на ниво програма – 12 обекта.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Актуализация на финансовото споразумение – цел - подкрепени 12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обекта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276697" y="-63156"/>
            <a:ext cx="6264696" cy="959136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НАПРЕДЪК В ИЗПЪЛНЕНИЕТО НА ИНДИКАТОРИТЕ</a:t>
            </a:r>
            <a:b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ПО </a:t>
            </a:r>
            <a:r>
              <a:rPr lang="en-US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6</a:t>
            </a:r>
            <a: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„Регионална туристическа инфраструктура“</a:t>
            </a:r>
            <a:endParaRPr lang="bg-BG" sz="1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1">
                <a:lumMod val="96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99793" y="4824871"/>
            <a:ext cx="1898551" cy="42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276697" y="-63156"/>
            <a:ext cx="6264696" cy="1031389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НАПРЕДЪК В ИЗПЪЛНЕНИЕТО НА ИНДИКАТОРИТЕ</a:t>
            </a:r>
            <a:b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ПО 7 „Регионална пътна инфраструктура“</a:t>
            </a:r>
            <a:endParaRPr lang="bg-BG" sz="1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5203" y="1342098"/>
            <a:ext cx="3424500" cy="33667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0" y="3861048"/>
            <a:ext cx="2601947" cy="23882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6" t="13647" r="23655"/>
          <a:stretch/>
        </p:blipFill>
        <p:spPr>
          <a:xfrm>
            <a:off x="2928988" y="3861047"/>
            <a:ext cx="2052228" cy="2365627"/>
          </a:xfrm>
          <a:prstGeom prst="rect">
            <a:avLst/>
          </a:prstGeom>
        </p:spPr>
      </p:pic>
      <p:graphicFrame>
        <p:nvGraphicFramePr>
          <p:cNvPr id="23" name="Chart 22"/>
          <p:cNvGraphicFramePr>
            <a:graphicFrameLocks/>
          </p:cNvGraphicFramePr>
          <p:nvPr>
            <p:extLst/>
          </p:nvPr>
        </p:nvGraphicFramePr>
        <p:xfrm>
          <a:off x="311763" y="1223049"/>
          <a:ext cx="4538019" cy="261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66397" y="4854175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Степен на изпълнение – 78,6%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Подобрихме над 500 км. републиканска пътна мрежа </a:t>
            </a:r>
          </a:p>
        </p:txBody>
      </p:sp>
    </p:spTree>
    <p:extLst>
      <p:ext uri="{BB962C8B-B14F-4D97-AF65-F5344CB8AC3E}">
        <p14:creationId xmlns:p14="http://schemas.microsoft.com/office/powerpoint/2010/main" val="71585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6902" y="183791"/>
            <a:ext cx="6564285" cy="5809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Идентифицирани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проблеми</a:t>
            </a:r>
            <a:endParaRPr lang="bg-BG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0" name="Rectangle 9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0931" y="6364586"/>
              <a:ext cx="82577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допълнителна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информация </a:t>
              </a: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 отношение на актуалната степен на изпълнение на програмата може да посетите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страницата на 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https://www.eufunds.bg/</a:t>
              </a:r>
              <a:endPara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79512" y="1380543"/>
            <a:ext cx="5611008" cy="9810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  <a:defRPr/>
            </a:pPr>
            <a:r>
              <a:rPr lang="ru-RU" sz="1600" u="sng" dirty="0">
                <a:solidFill>
                  <a:srgbClr val="4472C4">
                    <a:lumMod val="50000"/>
                  </a:srgbClr>
                </a:solidFill>
                <a:latin typeface="+mn-lt"/>
              </a:rPr>
              <a:t>Риск от загуба на средства </a:t>
            </a:r>
            <a:r>
              <a:rPr lang="ru-RU" sz="1600" u="sng" dirty="0" smtClean="0">
                <a:solidFill>
                  <a:srgbClr val="4472C4">
                    <a:lumMod val="50000"/>
                  </a:srgbClr>
                </a:solidFill>
                <a:latin typeface="+mn-lt"/>
              </a:rPr>
              <a:t>- общата </a:t>
            </a:r>
            <a:r>
              <a:rPr lang="ru-RU" sz="1600" u="sng" dirty="0">
                <a:solidFill>
                  <a:srgbClr val="4472C4">
                    <a:lumMod val="50000"/>
                  </a:srgbClr>
                </a:solidFill>
                <a:latin typeface="+mn-lt"/>
              </a:rPr>
              <a:t>сума под риск от загуба при приключването на програмата е в размер на 81,8 млн. евро европейско финансиране</a:t>
            </a:r>
            <a:r>
              <a:rPr lang="ru-RU" sz="1600" u="sng" dirty="0" smtClean="0">
                <a:solidFill>
                  <a:srgbClr val="4472C4">
                    <a:lumMod val="50000"/>
                  </a:srgbClr>
                </a:solidFill>
                <a:latin typeface="+mn-lt"/>
              </a:rPr>
              <a:t>.</a:t>
            </a:r>
            <a:endParaRPr lang="ru-RU" sz="1600" u="sng" dirty="0">
              <a:solidFill>
                <a:srgbClr val="4472C4">
                  <a:lumMod val="50000"/>
                </a:srgb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46" y="1136309"/>
            <a:ext cx="1381732" cy="1381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997" y="2383933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hangingPunct="0">
              <a:spcAft>
                <a:spcPts val="1200"/>
              </a:spcAft>
              <a:buSzPct val="100000"/>
              <a:buFont typeface="Wingdings" pitchFamily="2"/>
              <a:buChar char="v"/>
              <a:defRPr/>
            </a:pPr>
            <a:r>
              <a:rPr lang="bg-BG" sz="1600" u="sng" dirty="0">
                <a:solidFill>
                  <a:srgbClr val="4472C4">
                    <a:lumMod val="50000"/>
                  </a:srgbClr>
                </a:solidFill>
              </a:rPr>
              <a:t>Основни идентифицирани проблеми:</a:t>
            </a:r>
          </a:p>
          <a:p>
            <a:pPr marL="800100" lvl="1" indent="-342900" algn="just" hangingPunct="0"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bg-BG" sz="1600" dirty="0">
                <a:solidFill>
                  <a:srgbClr val="4472C4">
                    <a:lumMod val="50000"/>
                  </a:srgbClr>
                </a:solidFill>
              </a:rPr>
              <a:t>провеждане и обжалване на обществени </a:t>
            </a:r>
            <a:r>
              <a:rPr lang="bg-BG" sz="1600" dirty="0" smtClean="0">
                <a:solidFill>
                  <a:srgbClr val="4472C4">
                    <a:lumMod val="50000"/>
                  </a:srgbClr>
                </a:solidFill>
              </a:rPr>
              <a:t>поръчки;</a:t>
            </a:r>
          </a:p>
          <a:p>
            <a:pPr marL="800100" lvl="1" indent="-342900" algn="just" hangingPunct="0"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bg-BG" sz="1600" dirty="0" smtClean="0">
                <a:solidFill>
                  <a:srgbClr val="4472C4">
                    <a:lumMod val="50000"/>
                  </a:srgbClr>
                </a:solidFill>
              </a:rPr>
              <a:t>невъзможност </a:t>
            </a:r>
            <a:r>
              <a:rPr lang="bg-BG" sz="1600" dirty="0">
                <a:solidFill>
                  <a:srgbClr val="4472C4">
                    <a:lumMod val="50000"/>
                  </a:srgbClr>
                </a:solidFill>
              </a:rPr>
              <a:t>за избор на изпълнител за договори за СМР поради инфлационни </a:t>
            </a:r>
            <a:r>
              <a:rPr lang="bg-BG" sz="1600" dirty="0" smtClean="0">
                <a:solidFill>
                  <a:srgbClr val="4472C4">
                    <a:lumMod val="50000"/>
                  </a:srgbClr>
                </a:solidFill>
              </a:rPr>
              <a:t>процеси</a:t>
            </a:r>
            <a:r>
              <a:rPr lang="bg-BG" sz="1600" dirty="0">
                <a:solidFill>
                  <a:srgbClr val="4472C4">
                    <a:lumMod val="50000"/>
                  </a:srgbClr>
                </a:solidFill>
              </a:rPr>
              <a:t>;</a:t>
            </a:r>
            <a:endParaRPr lang="bg-BG" sz="1600" dirty="0" smtClean="0">
              <a:solidFill>
                <a:srgbClr val="4472C4">
                  <a:lumMod val="50000"/>
                </a:srgbClr>
              </a:solidFill>
            </a:endParaRPr>
          </a:p>
          <a:p>
            <a:pPr marL="800100" lvl="1" indent="-342900" algn="just" hangingPunct="0"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bg-BG" sz="1600" dirty="0" smtClean="0">
                <a:solidFill>
                  <a:srgbClr val="4472C4">
                    <a:lumMod val="50000"/>
                  </a:srgbClr>
                </a:solidFill>
              </a:rPr>
              <a:t>забава </a:t>
            </a:r>
            <a:r>
              <a:rPr lang="bg-BG" sz="1600" dirty="0">
                <a:solidFill>
                  <a:srgbClr val="4472C4">
                    <a:lumMod val="50000"/>
                  </a:srgbClr>
                </a:solidFill>
              </a:rPr>
              <a:t>в стартиране на изпълнението на СМР в резултат на </a:t>
            </a:r>
            <a:r>
              <a:rPr lang="bg-BG" sz="1600" dirty="0" smtClean="0">
                <a:solidFill>
                  <a:srgbClr val="4472C4">
                    <a:lumMod val="50000"/>
                  </a:srgbClr>
                </a:solidFill>
              </a:rPr>
              <a:t>инфлацията</a:t>
            </a:r>
            <a:r>
              <a:rPr lang="bg-BG" sz="1600" dirty="0">
                <a:solidFill>
                  <a:srgbClr val="4472C4">
                    <a:lumMod val="50000"/>
                  </a:srgbClr>
                </a:solidFill>
              </a:rPr>
              <a:t>;</a:t>
            </a:r>
            <a:endParaRPr lang="bg-BG" sz="1600" dirty="0" smtClean="0">
              <a:solidFill>
                <a:srgbClr val="4472C4">
                  <a:lumMod val="50000"/>
                </a:srgbClr>
              </a:solidFill>
            </a:endParaRPr>
          </a:p>
          <a:p>
            <a:pPr marL="800100" lvl="1" indent="-342900" algn="just" hangingPunct="0"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bg-BG" sz="1600" dirty="0" smtClean="0">
                <a:solidFill>
                  <a:srgbClr val="4472C4">
                    <a:lumMod val="50000"/>
                  </a:srgbClr>
                </a:solidFill>
              </a:rPr>
              <a:t>отказ </a:t>
            </a:r>
            <a:r>
              <a:rPr lang="bg-BG" sz="1600" dirty="0">
                <a:solidFill>
                  <a:srgbClr val="4472C4">
                    <a:lumMod val="50000"/>
                  </a:srgbClr>
                </a:solidFill>
              </a:rPr>
              <a:t>от изпълнение и прекратяване на договори с изпълнители и </a:t>
            </a:r>
            <a:r>
              <a:rPr lang="bg-BG" sz="1600" dirty="0" smtClean="0">
                <a:solidFill>
                  <a:srgbClr val="4472C4">
                    <a:lumMod val="50000"/>
                  </a:srgbClr>
                </a:solidFill>
              </a:rPr>
              <a:t>др.;</a:t>
            </a:r>
          </a:p>
          <a:p>
            <a:pPr marL="800100" lvl="1" indent="-342900" algn="just" hangingPunct="0"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bg-BG" sz="1600" dirty="0" smtClean="0">
                <a:solidFill>
                  <a:srgbClr val="4472C4">
                    <a:lumMod val="50000"/>
                  </a:srgbClr>
                </a:solidFill>
              </a:rPr>
              <a:t>прекратяване на договори за БФП, които са в невъзможност от реализиране.</a:t>
            </a:r>
            <a:endParaRPr lang="en-US" sz="1600" dirty="0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7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6903" y="282746"/>
            <a:ext cx="6564285" cy="697982"/>
          </a:xfrm>
        </p:spPr>
        <p:txBody>
          <a:bodyPr>
            <a:noAutofit/>
          </a:bodyPr>
          <a:lstStyle/>
          <a:p>
            <a:pPr algn="ctr"/>
            <a:r>
              <a:rPr lang="bg-BG" sz="2000" b="1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НАЙ-ЧЕСТО </a:t>
            </a:r>
            <a:r>
              <a:rPr lang="bg-BG" sz="2000" b="1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ДОПУСКАНИ </a:t>
            </a:r>
            <a:r>
              <a:rPr lang="bg-BG" sz="2000" b="1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НАРУШЕНИЯ ПРИ ПРОВЕЖДАНЕ НА ПРОЦЕДУРИ ПО ЗОП</a:t>
            </a:r>
            <a:endParaRPr lang="bg-BG" sz="2000" b="1" dirty="0">
              <a:solidFill>
                <a:srgbClr val="4472C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0" name="Rectangle 9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0931" y="6364586"/>
              <a:ext cx="82577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допълнителна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информация </a:t>
              </a: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 отношение на актуалната степен на изпълнение на програмата може да посетите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страницата на 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https://www.eufunds.bg/</a:t>
              </a:r>
              <a:endPara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58673" y="1412776"/>
            <a:ext cx="8892259" cy="28731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УО на ОПРР установява следните най-често срещани нарушения: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Поставяне на ограничителни условия в документацията по отношение на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изискванията за регистрация, лиценз, разрешително и др. за упражняване на съответна дейност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Незаконосъобразна методика за комплексна оценка, съдържаща субективни показатели и/или оценка на пълнотата и начина на представяне на информацията в документите;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Поставяне на условия, които необосновано ограничават участието на чуждестранни лица –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се допуска изрична възможност за представяне на еквивалентни документи от държавата, в който чуждестранният участник е установен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Незаконосъобразно отстранени участници или незаконосъобразно избрани изпълнители -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определеният за изпълнител не отговаря на предварително определените изисквания; неправилно прилагане от страна на комисията на: обявените критерии за подбор; неправилно прилагане на определените показатели за оценка; неравно третиране на участника, определен за изпълнител и отстранените участници; неоснователно отстраняване на участници поради необичайно ниско ценово предложение;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неоснователно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отхвърляне на представена обосновка или изискване на обосновка без правно основание и др.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07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309320"/>
            <a:ext cx="9144000" cy="587192"/>
            <a:chOff x="0" y="6309320"/>
            <a:chExt cx="9144000" cy="587192"/>
          </a:xfrm>
        </p:grpSpPr>
        <p:sp>
          <p:nvSpPr>
            <p:cNvPr id="10" name="Rectangle 9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0930" y="6481014"/>
              <a:ext cx="82577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допълнителна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информация </a:t>
              </a: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 отношение на актуалната степен на изпълнение на програмата може да посетите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страницата на 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https://www.eufunds.bg/</a:t>
              </a:r>
              <a:endPara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190774" y="7270"/>
            <a:ext cx="4698522" cy="677483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>
                <a:solidFill>
                  <a:srgbClr val="002060"/>
                </a:solidFill>
                <a:cs typeface="Arial" panose="020B0604020202020204" pitchFamily="34" charset="0"/>
              </a:rPr>
              <a:t>Изпълнение на </a:t>
            </a:r>
            <a: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проекти </a:t>
            </a:r>
            <a:r>
              <a:rPr lang="bg-BG" sz="1800" b="1" dirty="0">
                <a:solidFill>
                  <a:srgbClr val="002060"/>
                </a:solidFill>
                <a:cs typeface="Arial" panose="020B0604020202020204" pitchFamily="34" charset="0"/>
              </a:rPr>
              <a:t>на Министерство на образованието  </a:t>
            </a:r>
            <a:endParaRPr lang="bg-BG" sz="18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5372" y="972593"/>
            <a:ext cx="6053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ПО 3 „Регионална образователна инфраструктура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9592" y="1682687"/>
            <a:ext cx="7920879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Основен проблем по </a:t>
            </a:r>
            <a:r>
              <a:rPr kumimoji="0" lang="bg-BG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ПО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3 – изпълнението на проектите с бенефициент МОН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461" y="2023372"/>
            <a:ext cx="4104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Категории на обектите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съобразно етапа на изпълнение: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rgbClr val="E0ECE1">
                    <a:lumMod val="5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Реализирани 39 обекта с капацитет – 19 838 лица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rgbClr val="E2950A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Обекти в изпълнение под риск -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2950A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rgbClr val="E2950A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38 бр. с капацитет – 19 267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2950A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rgbClr val="E2950A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лица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Отпадащи обекти – 27 бр. с капацитет – 15 782 лица</a:t>
            </a:r>
          </a:p>
        </p:txBody>
      </p:sp>
      <p:sp>
        <p:nvSpPr>
          <p:cNvPr id="20" name="Notched Right Arrow 19"/>
          <p:cNvSpPr/>
          <p:nvPr/>
        </p:nvSpPr>
        <p:spPr>
          <a:xfrm>
            <a:off x="4522686" y="3179031"/>
            <a:ext cx="637442" cy="205220"/>
          </a:xfrm>
          <a:prstGeom prst="notched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1" name="Notched Right Arrow 20"/>
          <p:cNvSpPr/>
          <p:nvPr/>
        </p:nvSpPr>
        <p:spPr>
          <a:xfrm>
            <a:off x="4481748" y="2810359"/>
            <a:ext cx="637442" cy="182509"/>
          </a:xfrm>
          <a:prstGeom prst="notchedRigh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35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6503" y="2207010"/>
            <a:ext cx="3696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Прогноза за индикатора за капацитет на ниво ПО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srgbClr val="0C4CA4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rgbClr val="E0ECE1">
                    <a:lumMod val="5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Степен на изпълнение – 77 %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rgbClr val="E2950A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Степен на изпълнение – 91 %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461" y="4118383"/>
            <a:ext cx="64799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Мерки за реализиране на проектите:</a:t>
            </a:r>
          </a:p>
          <a:p>
            <a:pPr marL="214313" marR="0" lvl="0" indent="-214313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изключване на обекти на интервенция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;</a:t>
            </a: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преразпределение на средства в рамките на ДБФП и между тях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;</a:t>
            </a: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освобождаване на финансов ресурс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;</a:t>
            </a: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увеличаване на собствения принос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;</a:t>
            </a: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приключване на обекти през 2024 г.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309320"/>
            <a:ext cx="9144000" cy="587192"/>
            <a:chOff x="0" y="6309320"/>
            <a:chExt cx="9144000" cy="587192"/>
          </a:xfrm>
        </p:grpSpPr>
        <p:sp>
          <p:nvSpPr>
            <p:cNvPr id="10" name="Rectangle 9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0930" y="6481014"/>
              <a:ext cx="82577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допълнителна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информация </a:t>
              </a: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 отношение на актуалната степен на изпълнение на програмата може да посетите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страницата на 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https://www.eufunds.bg/</a:t>
              </a:r>
              <a:endPara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259632" y="0"/>
            <a:ext cx="6431556" cy="981844"/>
          </a:xfrm>
        </p:spPr>
        <p:txBody>
          <a:bodyPr>
            <a:normAutofit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bg-BG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Изпълнение на проект за спешна медицинска помощ</a:t>
            </a:r>
            <a:br>
              <a:rPr lang="bg-BG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bg-BG" sz="1800" b="1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ПО 4 „Регионална здравна </a:t>
            </a:r>
            <a:r>
              <a:rPr lang="bg-BG" sz="1800" b="1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инфраструктура</a:t>
            </a:r>
            <a:endParaRPr lang="bg-BG" sz="2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283621"/>
            <a:ext cx="82577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Проект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BG16RFOP001-4.001-0001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„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Подкрепа за развитие на системата за спешна медицинска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помощ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“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-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бенефициент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Мин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и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стерство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на здравеопазването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Дейност 1 - Изпълнение на </a:t>
            </a: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СМР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: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  <a:endParaRPr kumimoji="0" lang="bg-BG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-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Приключили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обекти: 31 бр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.;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-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Обекти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със СМР в изпълнение: 115 бр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.;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-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Обекти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, за които съществува възможност да не бъдат изпълнени до края на 2023 г.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16 бр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.;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- За останалите 73 обекта все още няма сключени договори.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Дейност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2 - Доставка и монтаж на специализирано медицинско оборудване и медицинско и технологично обзавеждане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-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Доставено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е цялото медицинско оборудване;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- 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Относно технологичното оборудване – последният сключен договор е в началото на 2023 г.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Дейност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3 - Доставка на медицински превозни </a:t>
            </a: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средства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-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Доставени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общо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358 линейки от 3 типа;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- По проект са предвидени още 42 линейки тип В с повишена проходимост.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40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0471" y="27929"/>
            <a:ext cx="6564285" cy="82742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Ключови действия на УО на ОПРР</a:t>
            </a:r>
            <a:endParaRPr lang="bg-BG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309320"/>
            <a:ext cx="9144000" cy="587192"/>
            <a:chOff x="0" y="6309320"/>
            <a:chExt cx="9144000" cy="587192"/>
          </a:xfrm>
        </p:grpSpPr>
        <p:sp>
          <p:nvSpPr>
            <p:cNvPr id="10" name="Rectangle 9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0930" y="6481014"/>
              <a:ext cx="82577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допълнителна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информация </a:t>
              </a: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 отношение на актуалната степен на изпълнение на програмата може да посетите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страницата на 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https://www.eufunds.bg/</a:t>
              </a:r>
              <a:endPara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1388" y="1222719"/>
            <a:ext cx="9061223" cy="52582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Използване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РМС за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наддоговаряне по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ОПРР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рамките на до 10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от бюджета на програмата: </a:t>
            </a:r>
          </a:p>
          <a:p>
            <a:pPr marL="742950" marR="0" lvl="1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ПО7 са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одобрени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бр. изменения на ДБФП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бенефициент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трансформиране на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разходи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допустим собствен принос в БФП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обща стойност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55,6 млн. лв. </a:t>
            </a:r>
          </a:p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Допълнително финансиране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15%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като инфлационна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добавка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СМР (индексация):</a:t>
            </a:r>
          </a:p>
          <a:p>
            <a:pPr marL="742950" marR="0" lvl="1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Подадени 91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бр. искания за изменение на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ДБФП в изпълнение </a:t>
            </a:r>
          </a:p>
          <a:p>
            <a:pPr marL="742950" marR="0" lvl="1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Одобрени 82 бр. с общ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размер на инфлационната добавка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50,2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млн.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лв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742950" marR="0" lvl="1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 на обработка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бр. с индикативна обща стойност на БФП 4,4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млн. лв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457200" marR="0" lvl="1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00885"/>
              </p:ext>
            </p:extLst>
          </p:nvPr>
        </p:nvGraphicFramePr>
        <p:xfrm>
          <a:off x="395535" y="4221086"/>
          <a:ext cx="8583097" cy="2049720"/>
        </p:xfrm>
        <a:graphic>
          <a:graphicData uri="http://schemas.openxmlformats.org/drawingml/2006/table">
            <a:tbl>
              <a:tblPr/>
              <a:tblGrid>
                <a:gridCol w="1448263">
                  <a:extLst>
                    <a:ext uri="{9D8B030D-6E8A-4147-A177-3AD203B41FA5}">
                      <a16:colId xmlns:a16="http://schemas.microsoft.com/office/drawing/2014/main" val="2114319140"/>
                    </a:ext>
                  </a:extLst>
                </a:gridCol>
                <a:gridCol w="2872218">
                  <a:extLst>
                    <a:ext uri="{9D8B030D-6E8A-4147-A177-3AD203B41FA5}">
                      <a16:colId xmlns:a16="http://schemas.microsoft.com/office/drawing/2014/main" val="1512948764"/>
                    </a:ext>
                  </a:extLst>
                </a:gridCol>
                <a:gridCol w="4262616">
                  <a:extLst>
                    <a:ext uri="{9D8B030D-6E8A-4147-A177-3AD203B41FA5}">
                      <a16:colId xmlns:a16="http://schemas.microsoft.com/office/drawing/2014/main" val="2792241084"/>
                    </a:ext>
                  </a:extLst>
                </a:gridCol>
              </a:tblGrid>
              <a:tr h="25621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Приоритетна ос</a:t>
                      </a:r>
                      <a:endParaRPr lang="bg-BG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Сключени </a:t>
                      </a:r>
                      <a:r>
                        <a:rPr lang="bg-BG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анекси</a:t>
                      </a:r>
                      <a:r>
                        <a:rPr lang="bg-BG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към ДБФП</a:t>
                      </a:r>
                      <a:endParaRPr lang="bg-BG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Размер на БФП,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лв.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450755"/>
                  </a:ext>
                </a:extLst>
              </a:tr>
              <a:tr h="25621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23 918 113,7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932521"/>
                  </a:ext>
                </a:extLst>
              </a:tr>
              <a:tr h="25621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2 310 779,8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62738"/>
                  </a:ext>
                </a:extLst>
              </a:tr>
              <a:tr h="25621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449 968,9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127143"/>
                  </a:ext>
                </a:extLst>
              </a:tr>
              <a:tr h="25621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74 318,7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65659"/>
                  </a:ext>
                </a:extLst>
              </a:tr>
              <a:tr h="25621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8 633 549,2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733191"/>
                  </a:ext>
                </a:extLst>
              </a:tr>
              <a:tr h="25621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14 858 455,0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34882"/>
                  </a:ext>
                </a:extLst>
              </a:tr>
              <a:tr h="256215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Общо</a:t>
                      </a:r>
                      <a:r>
                        <a:rPr lang="bg-BG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50 245 185,3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151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2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6903" y="33114"/>
            <a:ext cx="6564285" cy="10438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Сключени договори по приоритетни оси на ОПРР </a:t>
            </a:r>
            <a:endParaRPr lang="bg-BG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0" name="Rectangle 9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0931" y="6364586"/>
              <a:ext cx="82577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допълнителна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информация </a:t>
              </a: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 отношение на актуалната степен на изпълнение на програмата може да посетите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страницата на 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https://www.eufunds.bg/</a:t>
              </a:r>
              <a:endPara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0" y="1340768"/>
            <a:ext cx="9144417" cy="48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0471" y="27929"/>
            <a:ext cx="6564285" cy="88079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редприети действия за минимизиране на риска от загуба на средства</a:t>
            </a:r>
            <a:endParaRPr lang="bg-BG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309320"/>
            <a:ext cx="9144000" cy="587192"/>
            <a:chOff x="0" y="6309320"/>
            <a:chExt cx="9144000" cy="587192"/>
          </a:xfrm>
        </p:grpSpPr>
        <p:sp>
          <p:nvSpPr>
            <p:cNvPr id="10" name="Rectangle 9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0930" y="6481014"/>
              <a:ext cx="82577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допълнителна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информация </a:t>
              </a: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 отношение на актуалната степен на изпълнение на програмата може да посетите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страницата на 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https://www.eufunds.bg/</a:t>
              </a:r>
              <a:endPara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13753" y="1231008"/>
            <a:ext cx="8864879" cy="42484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ru-RU" sz="1800" dirty="0" smtClean="0">
              <a:solidFill>
                <a:srgbClr val="4472C4">
                  <a:lumMod val="50000"/>
                </a:srgbClr>
              </a:solidFill>
              <a:latin typeface="+mn-lt"/>
            </a:endParaRP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solidFill>
                  <a:srgbClr val="4472C4">
                    <a:lumMod val="50000"/>
                  </a:srgbClr>
                </a:solidFill>
                <a:latin typeface="+mn-lt"/>
              </a:rPr>
              <a:t>Проведени </a:t>
            </a:r>
            <a:r>
              <a:rPr lang="ru-RU" sz="1800" dirty="0">
                <a:solidFill>
                  <a:srgbClr val="4472C4">
                    <a:lumMod val="50000"/>
                  </a:srgbClr>
                </a:solidFill>
                <a:latin typeface="+mn-lt"/>
              </a:rPr>
              <a:t>обучения с бенефициентите относно изменение на договорите и прилагане на Методика за промяна на цената на обществена поръчка в резултат на инфлация;</a:t>
            </a:r>
          </a:p>
          <a:p>
            <a:pPr marL="742950" marR="0" lvl="1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Провеждане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на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срещи с бенефициентите по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отношение на рисковите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проекти;  </a:t>
            </a:r>
          </a:p>
          <a:p>
            <a:pPr marL="742950" marR="0" lvl="1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зменение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в начина на плащане на комбинираните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проекти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– гъвкавост по отношение на междинни плащания и усвояване на средствата.</a:t>
            </a:r>
          </a:p>
          <a:p>
            <a:pPr marL="742950" marR="0" lvl="1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Работа по изменение на големите проекти с оглед индексиране и навременно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приключване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– съгласуване на променните с ЕК; </a:t>
            </a:r>
          </a:p>
        </p:txBody>
      </p:sp>
    </p:spTree>
    <p:extLst>
      <p:ext uri="{BB962C8B-B14F-4D97-AF65-F5344CB8AC3E}">
        <p14:creationId xmlns:p14="http://schemas.microsoft.com/office/powerpoint/2010/main" val="12173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6903" y="33114"/>
            <a:ext cx="6564285" cy="8035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Приключване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на ОПРР от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УО на ОПРР</a:t>
            </a:r>
            <a:endParaRPr lang="bg-BG" sz="2400" b="1" dirty="0">
              <a:solidFill>
                <a:srgbClr val="4472C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0" name="Rectangle 9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0931" y="6364586"/>
              <a:ext cx="82577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допълнителна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информация </a:t>
              </a: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 отношение на актуалната степен на изпълнение на програмата може да посетите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страницата на 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https://www.eufunds.bg/</a:t>
              </a:r>
              <a:endPara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114"/>
            <a:ext cx="125144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59532" y="1255162"/>
            <a:ext cx="8424936" cy="497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cs typeface="Arial" panose="020B0604020202020204" pitchFamily="34" charset="0"/>
              </a:rPr>
              <a:t>Благодаря за вниманието!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bg-BG" sz="1400" b="1" dirty="0" smtClean="0">
                <a:cs typeface="Arial" panose="020B0604020202020204" pitchFamily="34" charset="0"/>
              </a:rPr>
              <a:t>28 юни 2023 г. </a:t>
            </a:r>
          </a:p>
          <a:p>
            <a:r>
              <a:rPr lang="bg-BG" sz="1400" b="1" dirty="0" smtClean="0">
                <a:cs typeface="Arial" panose="020B0604020202020204" pitchFamily="34" charset="0"/>
              </a:rPr>
              <a:t>гр. София</a:t>
            </a:r>
            <a:endParaRPr lang="bg-BG" sz="1400" b="1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21" y="-9460"/>
            <a:ext cx="1497479" cy="12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04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3536" y="170093"/>
            <a:ext cx="6711019" cy="8035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Изпълнение на ОПРР по приоритетни оси:</a:t>
            </a:r>
            <a:b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Договорени средства</a:t>
            </a:r>
            <a:endParaRPr lang="bg-BG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0" name="Rectangle 9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0931" y="6364586"/>
              <a:ext cx="82577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допълнителна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информация </a:t>
              </a: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 отношение на актуалната степен на изпълнение на програмата може да посетите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страницата на 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https://www.eufunds.bg/</a:t>
              </a:r>
              <a:endPara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" y="1229866"/>
            <a:ext cx="9135813" cy="5001538"/>
          </a:xfrm>
        </p:spPr>
        <p:txBody>
          <a:bodyPr>
            <a:normAutofit/>
          </a:bodyPr>
          <a:lstStyle/>
          <a:p>
            <a:pPr marL="0" indent="0" algn="ctr">
              <a:buClrTx/>
              <a:buNone/>
            </a:pPr>
            <a:r>
              <a:rPr lang="ru-RU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762</a:t>
            </a:r>
            <a:r>
              <a:rPr lang="ru-RU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ДБФП </a:t>
            </a:r>
            <a:r>
              <a:rPr lang="ru-RU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на стойност на БФП </a:t>
            </a:r>
            <a:r>
              <a:rPr lang="ru-RU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3,125 </a:t>
            </a:r>
            <a:r>
              <a:rPr 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млрд. лв. </a:t>
            </a:r>
            <a:r>
              <a:rPr lang="ru-RU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(99,3</a:t>
            </a:r>
            <a:r>
              <a:rPr 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%</a:t>
            </a:r>
            <a:r>
              <a:rPr 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 от </a:t>
            </a:r>
            <a:r>
              <a:rPr lang="ru-RU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бюджета на ОПРР)</a:t>
            </a:r>
            <a:endParaRPr lang="ru-RU" sz="18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buClrTx/>
            </a:pPr>
            <a:endParaRPr lang="ru-RU" sz="44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10" y="1556792"/>
            <a:ext cx="911240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0471" y="27929"/>
            <a:ext cx="6564285" cy="952518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Напредък в изпълнението: </a:t>
            </a:r>
            <a:r>
              <a:rPr lang="bg-BG" sz="2400" b="1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/>
            </a:r>
            <a:br>
              <a:rPr lang="bg-BG" sz="2400" b="1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bg-BG" sz="2400" b="1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Финансови данни</a:t>
            </a:r>
            <a:endParaRPr lang="bg-BG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0" name="Rectangle 9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0931" y="6364586"/>
              <a:ext cx="82577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допълнителна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информация </a:t>
              </a: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 отношение на актуалната степен на изпълнение на програмата може да посетите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страницата на 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https://www.eufunds.bg/</a:t>
              </a:r>
              <a:endPara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790746" y="1613277"/>
            <a:ext cx="8353254" cy="43556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itchFamily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Финансови данни към </a:t>
            </a: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.06.2023 г.: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Договорени средства – 3,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125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млрд.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лв.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99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,3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бюджета на програмата)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Изплатени средства – 2,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млрд. лв. (78% от бюджета на програмата) 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Сертифицирани разходи – 1,957 млрд. лв. (62% от бюджета на програмата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1800" b="0" i="0" u="none" strike="sng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kumimoji="0" lang="ru-RU" sz="2200" b="0" i="0" u="none" strike="sngStrike" kern="1200" cap="none" spc="0" normalizeH="0" baseline="0" noProof="0" dirty="0">
              <a:ln>
                <a:noFill/>
              </a:ln>
              <a:solidFill>
                <a:srgbClr val="1A3A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93" y="3889852"/>
            <a:ext cx="3936813" cy="1640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73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0471" y="27929"/>
            <a:ext cx="6564285" cy="9525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НЕРЕДНОСТИ И ФИНАНСОВИ КОРЕКЦИИ</a:t>
            </a:r>
            <a:endParaRPr lang="bg-BG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0" name="Rectangle 9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0931" y="6364586"/>
              <a:ext cx="82577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допълнителна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информация </a:t>
              </a: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 отношение на актуалната степен на изпълнение на програмата може да посетите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страницата на 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https://www.eufunds.bg/</a:t>
              </a:r>
              <a:endPara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4333" y="2084523"/>
            <a:ext cx="8892259" cy="32266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itchFamily="2"/>
              <a:buChar char="v"/>
              <a:tabLst/>
              <a:defRPr/>
            </a:pPr>
            <a:endParaRPr kumimoji="0" lang="ru-RU" sz="1600" b="0" i="0" u="sng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762" y="4708020"/>
            <a:ext cx="87198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Регистрирани са 1177 бр. съдебни административни производства против актове, издадени от РУО: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С окончателно влязло в сила Решение на компетентния съд са завършили 989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бр.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съдебни производства,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в 838 бр. от които е отсъдено в полза 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УО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;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общо 151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бр. са загубените дела, 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бр. от които са дела за отказ на верификация и плащане.</a:t>
            </a:r>
          </a:p>
        </p:txBody>
      </p:sp>
      <p:graphicFrame>
        <p:nvGraphicFramePr>
          <p:cNvPr id="16" name="Table 7">
            <a:extLst>
              <a:ext uri="{FF2B5EF4-FFF2-40B4-BE49-F238E27FC236}">
                <a16:creationId xmlns:a16="http://schemas.microsoft.com/office/drawing/2014/main" id="{F9DA5D9A-2839-49E4-A730-60BBE6E9F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81664"/>
              </p:ext>
            </p:extLst>
          </p:nvPr>
        </p:nvGraphicFramePr>
        <p:xfrm>
          <a:off x="203320" y="1534435"/>
          <a:ext cx="8733271" cy="3070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5259">
                  <a:extLst>
                    <a:ext uri="{9D8B030D-6E8A-4147-A177-3AD203B41FA5}">
                      <a16:colId xmlns:a16="http://schemas.microsoft.com/office/drawing/2014/main" val="499686276"/>
                    </a:ext>
                  </a:extLst>
                </a:gridCol>
                <a:gridCol w="4398012">
                  <a:extLst>
                    <a:ext uri="{9D8B030D-6E8A-4147-A177-3AD203B41FA5}">
                      <a16:colId xmlns:a16="http://schemas.microsoft.com/office/drawing/2014/main" val="2723698160"/>
                    </a:ext>
                  </a:extLst>
                </a:gridCol>
              </a:tblGrid>
              <a:tr h="532608">
                <a:tc gridSpan="2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Оперативна програма „Региони в растеж“ 2014 – 2020</a:t>
                      </a:r>
                      <a:r>
                        <a:rPr lang="en-US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lang="en-US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bg-BG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873360"/>
                  </a:ext>
                </a:extLst>
              </a:tr>
              <a:tr h="303177">
                <a:tc>
                  <a:txBody>
                    <a:bodyPr/>
                    <a:lstStyle/>
                    <a:p>
                      <a:pPr algn="l"/>
                      <a:r>
                        <a:rPr lang="bg-BG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Брой сигнали</a:t>
                      </a:r>
                      <a:endParaRPr lang="bg-BG" sz="1600" b="0" i="0" u="none" strike="noStrike" kern="1200" cap="none" spc="0" baseline="0" dirty="0">
                        <a:solidFill>
                          <a:srgbClr val="4472C4">
                            <a:lumMod val="50000"/>
                          </a:srgbClr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  <a:r>
                        <a:rPr lang="bg-BG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 бр.</a:t>
                      </a:r>
                      <a:endParaRPr lang="bg-BG" sz="1600" b="0" i="0" u="none" strike="noStrike" kern="1200" cap="none" spc="0" baseline="0" dirty="0">
                        <a:solidFill>
                          <a:srgbClr val="4472C4">
                            <a:lumMod val="50000"/>
                          </a:srgbClr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887181"/>
                  </a:ext>
                </a:extLst>
              </a:tr>
              <a:tr h="303177">
                <a:tc>
                  <a:txBody>
                    <a:bodyPr/>
                    <a:lstStyle/>
                    <a:p>
                      <a:pPr algn="l"/>
                      <a:r>
                        <a:rPr lang="bg-BG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Прекратени сигнали</a:t>
                      </a:r>
                      <a:endParaRPr lang="bg-BG" sz="1600" b="0" i="0" u="none" strike="noStrike" kern="1200" cap="none" spc="0" baseline="0" dirty="0">
                        <a:solidFill>
                          <a:srgbClr val="4472C4">
                            <a:lumMod val="50000"/>
                          </a:srgbClr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281</a:t>
                      </a:r>
                      <a:r>
                        <a:rPr lang="bg-BG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 бр.</a:t>
                      </a:r>
                      <a:endParaRPr lang="bg-BG" sz="1600" b="0" i="0" u="none" strike="noStrike" kern="1200" cap="none" spc="0" baseline="0" dirty="0">
                        <a:solidFill>
                          <a:srgbClr val="4472C4">
                            <a:lumMod val="50000"/>
                          </a:srgbClr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351403"/>
                  </a:ext>
                </a:extLst>
              </a:tr>
              <a:tr h="303177">
                <a:tc>
                  <a:txBody>
                    <a:bodyPr/>
                    <a:lstStyle/>
                    <a:p>
                      <a:pPr algn="l"/>
                      <a:r>
                        <a:rPr lang="bg-BG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Сигнали в обработка</a:t>
                      </a:r>
                      <a:endParaRPr lang="bg-BG" sz="1600" b="0" i="0" u="none" strike="noStrike" kern="1200" cap="none" spc="0" baseline="0" dirty="0">
                        <a:solidFill>
                          <a:srgbClr val="4472C4">
                            <a:lumMod val="50000"/>
                          </a:srgbClr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bg-BG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 бр.</a:t>
                      </a:r>
                      <a:endParaRPr lang="bg-BG" sz="1600" b="0" i="0" u="none" strike="noStrike" kern="1200" cap="none" spc="0" baseline="0" dirty="0">
                        <a:solidFill>
                          <a:srgbClr val="4472C4">
                            <a:lumMod val="50000"/>
                          </a:srgbClr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205482"/>
                  </a:ext>
                </a:extLst>
              </a:tr>
              <a:tr h="429173">
                <a:tc>
                  <a:txBody>
                    <a:bodyPr/>
                    <a:lstStyle/>
                    <a:p>
                      <a:pPr algn="l"/>
                      <a:r>
                        <a:rPr lang="bg-BG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Установени нередности</a:t>
                      </a:r>
                      <a:endParaRPr lang="bg-BG" sz="1600" b="0" i="0" u="none" strike="noStrike" kern="1200" cap="none" spc="0" baseline="0" dirty="0">
                        <a:solidFill>
                          <a:srgbClr val="4472C4">
                            <a:lumMod val="50000"/>
                          </a:srgbClr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r>
                        <a:rPr lang="bg-BG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 бр. регистрирани в регистър „Нередности“</a:t>
                      </a:r>
                      <a:endParaRPr lang="bg-BG" sz="1600" b="0" i="0" u="none" strike="noStrike" kern="1200" cap="none" spc="0" baseline="0" dirty="0">
                        <a:solidFill>
                          <a:srgbClr val="4472C4">
                            <a:lumMod val="50000"/>
                          </a:srgbClr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52098"/>
                  </a:ext>
                </a:extLst>
              </a:tr>
              <a:tr h="776857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Размер на наложените финансови корекции</a:t>
                      </a:r>
                    </a:p>
                    <a:p>
                      <a:pPr algn="l"/>
                      <a:r>
                        <a:rPr lang="ru-RU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Размер на реално удържани финансови корекции от УО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 171 577 607,70 лв.</a:t>
                      </a:r>
                    </a:p>
                    <a:p>
                      <a:pPr algn="l"/>
                      <a:r>
                        <a:rPr lang="bg-BG" sz="1600" b="0" i="0" u="none" strike="noStrike" kern="1200" cap="none" spc="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 146 429 314,49 лв.                                                                                                      </a:t>
                      </a:r>
                      <a:endParaRPr lang="bg-BG" sz="1600" b="0" i="0" u="none" strike="noStrike" kern="1200" cap="none" spc="0" baseline="0" dirty="0">
                        <a:solidFill>
                          <a:srgbClr val="4472C4">
                            <a:lumMod val="50000"/>
                          </a:srgbClr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33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51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5" name="Straight Connector 154"/>
          <p:cNvCxnSpPr/>
          <p:nvPr/>
        </p:nvCxnSpPr>
        <p:spPr>
          <a:xfrm>
            <a:off x="326041" y="6005298"/>
            <a:ext cx="8494431" cy="3012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63" name="Rectangle 16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64" name="Straight Connector 16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5" name="Picture 16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167" name="Rectangle 166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114"/>
            <a:ext cx="1395461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2"/>
          <p:cNvSpPr>
            <a:spLocks noGrp="1"/>
          </p:cNvSpPr>
          <p:nvPr>
            <p:ph type="title"/>
          </p:nvPr>
        </p:nvSpPr>
        <p:spPr>
          <a:xfrm>
            <a:off x="919632" y="99364"/>
            <a:ext cx="6656192" cy="1030587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НАПРЕДЪК В ИЗПЪЛНЕНИЕТО НА ИНДИКАТОРИТЕ</a:t>
            </a:r>
            <a:r>
              <a:rPr lang="bg-BG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bg-BG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ПО 1 „Устойчиво и интегрирано градско развитие“</a:t>
            </a:r>
            <a:b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Енергийна ефективност и образователна инфраструктура</a:t>
            </a:r>
            <a:endParaRPr lang="bg-BG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0" y="1293558"/>
          <a:ext cx="5004048" cy="220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/>
          </p:nvPr>
        </p:nvGraphicFramePr>
        <p:xfrm>
          <a:off x="4477388" y="3253851"/>
          <a:ext cx="4658425" cy="228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3664613"/>
            <a:ext cx="4229534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</a:rPr>
              <a:t>Степен на изпълнение – 150 %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Подобр</a:t>
            </a:r>
            <a:r>
              <a:rPr lang="bg-BG" sz="1600" dirty="0" smtClean="0">
                <a:solidFill>
                  <a:srgbClr val="002060"/>
                </a:solidFill>
              </a:rPr>
              <a:t>ени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енергийни характеристики в инфраструктурата на големите градове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33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обществени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сгради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182 жилищни сгради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2 668 домакинства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8104" y="1296117"/>
            <a:ext cx="3635896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ea typeface="+mn-ea"/>
                <a:cs typeface="+mn-cs"/>
              </a:rPr>
              <a:t>Степен на изпълнение – 101,4 %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ea typeface="+mn-ea"/>
                <a:cs typeface="+mn-cs"/>
              </a:rPr>
              <a:t>Подобрихме условията за образование в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ea typeface="+mn-ea"/>
                <a:cs typeface="+mn-cs"/>
              </a:rPr>
              <a:t>над 200 училища на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ea typeface="+mn-ea"/>
                <a:cs typeface="+mn-cs"/>
              </a:rPr>
              <a:t>територията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ea typeface="+mn-ea"/>
                <a:cs typeface="+mn-cs"/>
              </a:rPr>
              <a:t> на 36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ea typeface="+mn-ea"/>
                <a:cs typeface="+mn-cs"/>
              </a:rPr>
              <a:t>-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ea typeface="+mn-ea"/>
                <a:cs typeface="+mn-cs"/>
              </a:rPr>
              <a:t>те големи града</a:t>
            </a:r>
          </a:p>
        </p:txBody>
      </p:sp>
    </p:spTree>
    <p:extLst>
      <p:ext uri="{BB962C8B-B14F-4D97-AF65-F5344CB8AC3E}">
        <p14:creationId xmlns:p14="http://schemas.microsoft.com/office/powerpoint/2010/main" val="51657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65696" y="-73179"/>
            <a:ext cx="7850720" cy="1145224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НАПРЕДЪК В ИЗПЪЛНЕНИЕТО НА ИНДИКАТОРИТЕ</a:t>
            </a:r>
            <a:r>
              <a:rPr lang="bg-BG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bg-BG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ПО 1 „Устойчиво и интегрирано градско развитие“</a:t>
            </a:r>
            <a:b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градска среда</a:t>
            </a:r>
            <a:endParaRPr lang="bg-BG" sz="1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/>
          </p:nvPr>
        </p:nvGraphicFramePr>
        <p:xfrm>
          <a:off x="11800" y="1213505"/>
          <a:ext cx="4416184" cy="207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/>
          </p:nvPr>
        </p:nvGraphicFramePr>
        <p:xfrm>
          <a:off x="4571999" y="3789285"/>
          <a:ext cx="4547443" cy="239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75026" y="1245421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Степен на изпълнение – 95,8 %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Подобрихме градската и зелена инфраструктура в 36 големи града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Реализирани са 53 проекта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Рехабилитираната площ е над 4 млн. кв. м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504" y="3707260"/>
            <a:ext cx="3730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Степен на изпълнение – 30,6 %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Продължаваме развитието на културната инфраструктура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31 проекта все още в процес на изпълнение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4 приключили проекта </a:t>
            </a:r>
          </a:p>
        </p:txBody>
      </p:sp>
      <p:sp>
        <p:nvSpPr>
          <p:cNvPr id="2" name="Striped Right Arrow 1"/>
          <p:cNvSpPr/>
          <p:nvPr/>
        </p:nvSpPr>
        <p:spPr>
          <a:xfrm>
            <a:off x="4571999" y="2025022"/>
            <a:ext cx="702974" cy="405641"/>
          </a:xfrm>
          <a:prstGeom prst="stripedRightArrow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2" name="Striped Right Arrow 21"/>
          <p:cNvSpPr/>
          <p:nvPr/>
        </p:nvSpPr>
        <p:spPr>
          <a:xfrm rot="10800000">
            <a:off x="3706072" y="4747880"/>
            <a:ext cx="702974" cy="405641"/>
          </a:xfrm>
          <a:prstGeom prst="stripedRightArrow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5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65696" y="-73179"/>
            <a:ext cx="7886700" cy="1145224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НАПРЕДЪК В ИЗПЪЛНЕНИЕТО НА ИНДИКАТОРИТЕ</a:t>
            </a:r>
            <a:b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ПО 1 „Устойчиво и интегрирано градско развитие“</a:t>
            </a:r>
            <a:b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социална инфраструктура</a:t>
            </a:r>
            <a:endParaRPr lang="bg-BG" sz="1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/>
          </p:nvPr>
        </p:nvGraphicFramePr>
        <p:xfrm>
          <a:off x="23632" y="1304619"/>
          <a:ext cx="4528569" cy="2343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/>
          </p:nvPr>
        </p:nvGraphicFramePr>
        <p:xfrm>
          <a:off x="4644008" y="3857559"/>
          <a:ext cx="4335737" cy="219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3632" y="4410766"/>
            <a:ext cx="3900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Степен на изпълнение – 112,8 %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Подпомогнахме създаването на над 710 социални жилища за над 1400 души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8233" y="1396309"/>
            <a:ext cx="37175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Подобрихме социалната инфраструктура в големите градове.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Подобрени 19 обекта – ЦОП, Кризисни центрове, центрове за временно настаняване и др.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Notched Right Arrow 1"/>
          <p:cNvSpPr/>
          <p:nvPr/>
        </p:nvSpPr>
        <p:spPr>
          <a:xfrm rot="10800000">
            <a:off x="3760113" y="4739292"/>
            <a:ext cx="792088" cy="484632"/>
          </a:xfrm>
          <a:prstGeom prst="notched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0" name="Notched Right Arrow 19"/>
          <p:cNvSpPr/>
          <p:nvPr/>
        </p:nvSpPr>
        <p:spPr>
          <a:xfrm>
            <a:off x="4589173" y="2070584"/>
            <a:ext cx="792088" cy="484632"/>
          </a:xfrm>
          <a:prstGeom prst="notched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41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98813" y="6437718"/>
            <a:ext cx="9144000" cy="558331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01122" y="6525867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276697" y="-63156"/>
            <a:ext cx="6264696" cy="1145224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НАПРЕДЪК В ИЗПЪЛНЕНИЕТО НА ИНДИКАТОРИТЕ</a:t>
            </a:r>
            <a:b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bg-BG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ПО 2 „Подкрепа за енергийна ефективност в опорни центрове в периферните райони“</a:t>
            </a:r>
            <a:endParaRPr lang="bg-BG" sz="1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323528" y="1196752"/>
          <a:ext cx="5904655" cy="223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4572000" y="3440875"/>
          <a:ext cx="4572001" cy="2364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605777" y="1892132"/>
            <a:ext cx="263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Степен на изпълнение – 107,3 %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9942" y="5753707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Степен на изпълнение – 112,8 %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627657"/>
            <a:ext cx="48986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dirty="0" smtClean="0">
                <a:solidFill>
                  <a:srgbClr val="002060"/>
                </a:solidFill>
                <a:latin typeface="Century Schoolbook" panose="02040604050505020304"/>
              </a:rPr>
              <a:t>Оптимизирани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енергийните характеристики на  236 обществени сгради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в малките общини;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Внедрихме мерки за енергийна ефективност в 468 жилищни сгради;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Подобрихме жилищните условията на почти 7000 домакинства в 28-те малки общини.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7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tySketch">
    <a:dk1>
      <a:srgbClr val="3D372E"/>
    </a:dk1>
    <a:lt1>
      <a:sysClr val="window" lastClr="FFFFFF"/>
    </a:lt1>
    <a:dk2>
      <a:srgbClr val="000000"/>
    </a:dk2>
    <a:lt2>
      <a:srgbClr val="E0ECE1"/>
    </a:lt2>
    <a:accent1>
      <a:srgbClr val="B2D0B4"/>
    </a:accent1>
    <a:accent2>
      <a:srgbClr val="88A5BA"/>
    </a:accent2>
    <a:accent3>
      <a:srgbClr val="909F5F"/>
    </a:accent3>
    <a:accent4>
      <a:srgbClr val="C9A057"/>
    </a:accent4>
    <a:accent5>
      <a:srgbClr val="DA7D60"/>
    </a:accent5>
    <a:accent6>
      <a:srgbClr val="978975"/>
    </a:accent6>
    <a:hlink>
      <a:srgbClr val="C9A057"/>
    </a:hlink>
    <a:folHlink>
      <a:srgbClr val="978975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CitySketch">
    <a:dk1>
      <a:srgbClr val="3D372E"/>
    </a:dk1>
    <a:lt1>
      <a:sysClr val="window" lastClr="FFFFFF"/>
    </a:lt1>
    <a:dk2>
      <a:srgbClr val="000000"/>
    </a:dk2>
    <a:lt2>
      <a:srgbClr val="E0ECE1"/>
    </a:lt2>
    <a:accent1>
      <a:srgbClr val="B2D0B4"/>
    </a:accent1>
    <a:accent2>
      <a:srgbClr val="88A5BA"/>
    </a:accent2>
    <a:accent3>
      <a:srgbClr val="909F5F"/>
    </a:accent3>
    <a:accent4>
      <a:srgbClr val="C9A057"/>
    </a:accent4>
    <a:accent5>
      <a:srgbClr val="DA7D60"/>
    </a:accent5>
    <a:accent6>
      <a:srgbClr val="978975"/>
    </a:accent6>
    <a:hlink>
      <a:srgbClr val="C9A057"/>
    </a:hlink>
    <a:folHlink>
      <a:srgbClr val="978975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5186</TotalTime>
  <Words>2116</Words>
  <Application>Microsoft Office PowerPoint</Application>
  <PresentationFormat>On-screen Show (4:3)</PresentationFormat>
  <Paragraphs>283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맑은 고딕</vt:lpstr>
      <vt:lpstr>Arial</vt:lpstr>
      <vt:lpstr>Calibri</vt:lpstr>
      <vt:lpstr>Century Schoolbook</vt:lpstr>
      <vt:lpstr>Times New Roman</vt:lpstr>
      <vt:lpstr>Wingdings</vt:lpstr>
      <vt:lpstr>CITY SKETCH 16X9</vt:lpstr>
      <vt:lpstr>PowerPoint Presentation</vt:lpstr>
      <vt:lpstr>Сключени договори по приоритетни оси на ОПРР </vt:lpstr>
      <vt:lpstr>Изпълнение на ОПРР по приоритетни оси: Договорени средства</vt:lpstr>
      <vt:lpstr>Напредък в изпълнението:  Финансови данни</vt:lpstr>
      <vt:lpstr>НЕРЕДНОСТИ И ФИНАНСОВИ КОРЕКЦИИ</vt:lpstr>
      <vt:lpstr>НАПРЕДЪК В ИЗПЪЛНЕНИЕТО НА ИНДИКАТОРИТЕ ПО 1 „Устойчиво и интегрирано градско развитие“ Енергийна ефективност и образователна инфраструктура</vt:lpstr>
      <vt:lpstr>НАПРЕДЪК В ИЗПЪЛНЕНИЕТО НА ИНДИКАТОРИТЕ ПО 1 „Устойчиво и интегрирано градско развитие“ градска среда</vt:lpstr>
      <vt:lpstr>НАПРЕДЪК В ИЗПЪЛНЕНИЕТО НА ИНДИКАТОРИТЕ ПО 1 „Устойчиво и интегрирано градско развитие“ социална инфраструктура</vt:lpstr>
      <vt:lpstr>НАПРЕДЪК В ИЗПЪЛНЕНИЕТО НА ИНДИКАТОРИТЕ ПО 2 „Подкрепа за енергийна ефективност в опорни центрове в периферните райони“</vt:lpstr>
      <vt:lpstr>НАПРЕДЪК В ИЗПЪЛНЕНИЕТО НА ИНДИКАТОРИТЕ ПО 3 „Регионална образователна инфраструктура </vt:lpstr>
      <vt:lpstr>НАПРЕДЪК В ИЗПЪЛНЕНИЕТО НА ИНДИКАТОРИТЕ ПО 4 „Регионална здравна инфраструктура </vt:lpstr>
      <vt:lpstr>НАПРЕДЪК В ИЗПЪЛНЕНИЕТО НА ИНДИКАТОРИТЕ ПО 5 „Регионална социална инфраструктура“</vt:lpstr>
      <vt:lpstr>НАПРЕДЪК В ИЗПЪЛНЕНИЕТО НА ИНДИКАТОРИТЕ ПО 6 „Регионална туристическа инфраструктура“</vt:lpstr>
      <vt:lpstr>НАПРЕДЪК В ИЗПЪЛНЕНИЕТО НА ИНДИКАТОРИТЕ ПО 7 „Регионална пътна инфраструктура“</vt:lpstr>
      <vt:lpstr>Идентифицирани проблеми</vt:lpstr>
      <vt:lpstr>НАЙ-ЧЕСТО ДОПУСКАНИ НАРУШЕНИЯ ПРИ ПРОВЕЖДАНЕ НА ПРОЦЕДУРИ ПО ЗОП</vt:lpstr>
      <vt:lpstr>Изпълнение на проекти на Министерство на образованието  </vt:lpstr>
      <vt:lpstr>Изпълнение на проект за спешна медицинска помощ ПО 4 „Регионална здравна инфраструктура</vt:lpstr>
      <vt:lpstr>Ключови действия на УО на ОПРР</vt:lpstr>
      <vt:lpstr>Предприети действия за минимизиране на риска от загуба на средства</vt:lpstr>
      <vt:lpstr>Приключване на ОПРР от УО на ОПРР</vt:lpstr>
      <vt:lpstr>Благодаря за вниманието!</vt:lpstr>
    </vt:vector>
  </TitlesOfParts>
  <Company>Ministry of Regional Development and Public 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MONIKA VALENTINOVA STOYANOVA</dc:creator>
  <cp:lastModifiedBy>YOANNA GEORGIEVA KAZAKOVA</cp:lastModifiedBy>
  <cp:revision>532</cp:revision>
  <cp:lastPrinted>2023-06-23T10:47:47Z</cp:lastPrinted>
  <dcterms:created xsi:type="dcterms:W3CDTF">2021-03-29T08:42:53Z</dcterms:created>
  <dcterms:modified xsi:type="dcterms:W3CDTF">2023-06-28T12:56:32Z</dcterms:modified>
</cp:coreProperties>
</file>