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8" r:id="rId3"/>
  </p:sldMasterIdLst>
  <p:notesMasterIdLst>
    <p:notesMasterId r:id="rId19"/>
  </p:notesMasterIdLst>
  <p:sldIdLst>
    <p:sldId id="297" r:id="rId4"/>
    <p:sldId id="304" r:id="rId5"/>
    <p:sldId id="300" r:id="rId6"/>
    <p:sldId id="299" r:id="rId7"/>
    <p:sldId id="301" r:id="rId8"/>
    <p:sldId id="283" r:id="rId9"/>
    <p:sldId id="286" r:id="rId10"/>
    <p:sldId id="287" r:id="rId11"/>
    <p:sldId id="289" r:id="rId12"/>
    <p:sldId id="302" r:id="rId13"/>
    <p:sldId id="303" r:id="rId14"/>
    <p:sldId id="298" r:id="rId15"/>
    <p:sldId id="295" r:id="rId16"/>
    <p:sldId id="294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18E"/>
    <a:srgbClr val="E2FCE0"/>
    <a:srgbClr val="FFFFFF"/>
    <a:srgbClr val="2CB8AE"/>
    <a:srgbClr val="24A8C2"/>
    <a:srgbClr val="92D050"/>
    <a:srgbClr val="E0E0E0"/>
    <a:srgbClr val="F9DE76"/>
    <a:srgbClr val="84CAD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oyanovaM\Documents\Documents\&#1060;&#1057;&#1055;\&#1060;&#1057;&#1055;%20&#1089;&#1098;&#1073;&#1080;&#1090;&#1080;&#1103;%202023\&#1075;&#1088;&#1072;&#1092;&#1080;&#1082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Стара Загора</a:t>
            </a:r>
            <a:endParaRPr lang="en-US"/>
          </a:p>
        </c:rich>
      </c:tx>
      <c:layout>
        <c:manualLayout>
          <c:xMode val="edge"/>
          <c:yMode val="edge"/>
          <c:x val="2.2744856010493707E-2"/>
          <c:y val="2.3275145469659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843-40DE-84E1-C9C443DA45B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843-40DE-84E1-C9C443DA45B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843-40DE-84E1-C9C443DA45B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843-40DE-84E1-C9C443DA45B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843-40DE-84E1-C9C443DA45B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2843-40DE-84E1-C9C443DA45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Sheet1!$A$3:$A$8</c:f>
              <c:strCache>
                <c:ptCount val="6"/>
                <c:pt idx="0">
                  <c:v>Енергийна ефективност в сграден фонд</c:v>
                </c:pt>
                <c:pt idx="1">
                  <c:v>ВЕИ и съхранение</c:v>
                </c:pt>
                <c:pt idx="2">
                  <c:v>Икономическа диферсификация</c:v>
                </c:pt>
                <c:pt idx="3">
                  <c:v>Рекултивация на минни терени</c:v>
                </c:pt>
                <c:pt idx="4">
                  <c:v>Квалификация и преквалификация</c:v>
                </c:pt>
                <c:pt idx="5">
                  <c:v>НИРД, трансфер на технологии</c:v>
                </c:pt>
              </c:strCache>
            </c:strRef>
          </c:cat>
          <c:val>
            <c:numRef>
              <c:f>Sheet1!$F$3:$F$8</c:f>
              <c:numCache>
                <c:formatCode>0%</c:formatCode>
                <c:ptCount val="6"/>
                <c:pt idx="0">
                  <c:v>9.7517322356316521E-2</c:v>
                </c:pt>
                <c:pt idx="1">
                  <c:v>0.2675774286342435</c:v>
                </c:pt>
                <c:pt idx="2">
                  <c:v>0.39564602076453165</c:v>
                </c:pt>
                <c:pt idx="3">
                  <c:v>0.10346956561525063</c:v>
                </c:pt>
                <c:pt idx="4">
                  <c:v>9.5139707451840194E-2</c:v>
                </c:pt>
                <c:pt idx="5">
                  <c:v>4.0649955177817471E-2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843-40DE-84E1-C9C443DA45B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9C013-C958-4914-8FCD-BC0C5A2D4F1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6AB50E-BA8D-4802-BC35-8696B2492DCA}">
      <dgm:prSet phldrT="[Text]" custT="1"/>
      <dgm:spPr/>
      <dgm:t>
        <a:bodyPr/>
        <a:lstStyle/>
        <a:p>
          <a:r>
            <a:rPr lang="bg-BG" sz="2000" dirty="0" smtClean="0"/>
            <a:t>      </a:t>
          </a:r>
          <a:r>
            <a:rPr lang="bg-BG" sz="2000" b="1" dirty="0" smtClean="0">
              <a:solidFill>
                <a:srgbClr val="C00000"/>
              </a:solidFill>
            </a:rPr>
            <a:t>ВАЖНО</a:t>
          </a:r>
          <a:endParaRPr lang="en-US" sz="2000" b="1" dirty="0">
            <a:solidFill>
              <a:srgbClr val="C00000"/>
            </a:solidFill>
          </a:endParaRPr>
        </a:p>
      </dgm:t>
    </dgm:pt>
    <dgm:pt modelId="{40E90C20-D10C-4D70-BC59-BFCBF9F5B0F0}" type="parTrans" cxnId="{A0E4CC10-E434-4F8F-93FF-8EE99646C840}">
      <dgm:prSet/>
      <dgm:spPr/>
      <dgm:t>
        <a:bodyPr/>
        <a:lstStyle/>
        <a:p>
          <a:endParaRPr lang="en-US"/>
        </a:p>
      </dgm:t>
    </dgm:pt>
    <dgm:pt modelId="{3617E465-C071-4A2F-A8E9-58DF6B2D6D73}" type="sibTrans" cxnId="{A0E4CC10-E434-4F8F-93FF-8EE99646C840}">
      <dgm:prSet/>
      <dgm:spPr/>
      <dgm:t>
        <a:bodyPr/>
        <a:lstStyle/>
        <a:p>
          <a:endParaRPr lang="en-US"/>
        </a:p>
      </dgm:t>
    </dgm:pt>
    <dgm:pt modelId="{7D3270E9-728B-41E8-8666-0B59F13A34C1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bg-BG" sz="1400" b="0" i="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По ПРР с ресурс от ФСП няма да бъдат подкрепяни инвестиции за постигане на намаляване на емисиите на парникови газове от дейности, изброени в приложение I към Директива 2003/87/ЕО. </a:t>
          </a:r>
          <a:endParaRPr lang="bg-BG" sz="1400" b="0" i="0" noProof="0" dirty="0">
            <a:latin typeface="+mn-lt"/>
          </a:endParaRPr>
        </a:p>
      </dgm:t>
    </dgm:pt>
    <dgm:pt modelId="{5C4EEA09-4DB8-49DD-A085-2816297CAF73}" type="parTrans" cxnId="{16ACF227-75F5-44CA-B212-D86DD5BE4CA1}">
      <dgm:prSet/>
      <dgm:spPr/>
      <dgm:t>
        <a:bodyPr/>
        <a:lstStyle/>
        <a:p>
          <a:endParaRPr lang="en-US"/>
        </a:p>
      </dgm:t>
    </dgm:pt>
    <dgm:pt modelId="{1584F5DC-68CF-4426-967A-96B50B0BFDFA}" type="sibTrans" cxnId="{16ACF227-75F5-44CA-B212-D86DD5BE4CA1}">
      <dgm:prSet/>
      <dgm:spPr/>
      <dgm:t>
        <a:bodyPr/>
        <a:lstStyle/>
        <a:p>
          <a:endParaRPr lang="en-US"/>
        </a:p>
      </dgm:t>
    </dgm:pt>
    <dgm:pt modelId="{E28A063B-0463-4CAA-AAFF-D44AB60E8A0F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bg-BG" sz="1400" b="0" i="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Дейностите съгласно член 8, параграф 2, буква и) на Регламент (ЕС) 2021/1056, свързани с рекултивация и възстановяване на минните терени, подкрепени по ФСП, ще бъдат изпълнявани при отчитане и строго спазване на принципа „замърсителят плаща“. </a:t>
          </a:r>
          <a:endParaRPr lang="bg-BG" sz="1400" b="0" i="0" noProof="0" dirty="0">
            <a:latin typeface="+mn-lt"/>
          </a:endParaRPr>
        </a:p>
      </dgm:t>
    </dgm:pt>
    <dgm:pt modelId="{616D5721-2D5F-4E1A-9BC1-53F652B93849}" type="parTrans" cxnId="{69786916-E23D-4162-9792-03DCF46FF677}">
      <dgm:prSet/>
      <dgm:spPr/>
      <dgm:t>
        <a:bodyPr/>
        <a:lstStyle/>
        <a:p>
          <a:endParaRPr lang="en-US"/>
        </a:p>
      </dgm:t>
    </dgm:pt>
    <dgm:pt modelId="{76299E1D-0153-4588-9FA2-7B87E77BBAFE}" type="sibTrans" cxnId="{69786916-E23D-4162-9792-03DCF46FF677}">
      <dgm:prSet/>
      <dgm:spPr/>
      <dgm:t>
        <a:bodyPr/>
        <a:lstStyle/>
        <a:p>
          <a:endParaRPr lang="en-US"/>
        </a:p>
      </dgm:t>
    </dgm:pt>
    <dgm:pt modelId="{F3B1074A-6023-4B38-A244-587C95D31C30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bg-BG" sz="1400" b="0" i="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Дейностите, изпълнявани по ФСП, са в съответствие с принципа за ненанасяне на значителни вреди (Do Not Significant Harm principle).</a:t>
          </a:r>
          <a:endParaRPr lang="bg-BG" sz="1400" b="0" i="0" noProof="0" dirty="0">
            <a:latin typeface="+mn-lt"/>
          </a:endParaRPr>
        </a:p>
      </dgm:t>
    </dgm:pt>
    <dgm:pt modelId="{ECFFF059-513E-4DEA-8887-B2F2834F8573}" type="parTrans" cxnId="{ECFCFF38-FDF0-4E47-B20A-81B5B68E459C}">
      <dgm:prSet/>
      <dgm:spPr/>
      <dgm:t>
        <a:bodyPr/>
        <a:lstStyle/>
        <a:p>
          <a:endParaRPr lang="en-US"/>
        </a:p>
      </dgm:t>
    </dgm:pt>
    <dgm:pt modelId="{245D9FFC-79F6-4279-A019-46E0F1307F9A}" type="sibTrans" cxnId="{ECFCFF38-FDF0-4E47-B20A-81B5B68E459C}">
      <dgm:prSet/>
      <dgm:spPr/>
      <dgm:t>
        <a:bodyPr/>
        <a:lstStyle/>
        <a:p>
          <a:endParaRPr lang="en-US"/>
        </a:p>
      </dgm:t>
    </dgm:pt>
    <dgm:pt modelId="{188143FC-8F05-4600-946C-8D2F4FD6CB19}" type="pres">
      <dgm:prSet presAssocID="{A899C013-C958-4914-8FCD-BC0C5A2D4F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CF3241-D740-45BE-AF3D-10CBE6BF330B}" type="pres">
      <dgm:prSet presAssocID="{2D6AB50E-BA8D-4802-BC35-8696B2492DCA}" presName="parentText" presStyleLbl="node1" presStyleIdx="0" presStyleCnt="1" custScaleY="569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85A3B-E7B9-41D0-8ADE-23DCF1D792C0}" type="pres">
      <dgm:prSet presAssocID="{2D6AB50E-BA8D-4802-BC35-8696B2492DC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E60531-ED2F-47BF-860A-EA9FD33DBB76}" type="presOf" srcId="{2D6AB50E-BA8D-4802-BC35-8696B2492DCA}" destId="{13CF3241-D740-45BE-AF3D-10CBE6BF330B}" srcOrd="0" destOrd="0" presId="urn:microsoft.com/office/officeart/2005/8/layout/vList2"/>
    <dgm:cxn modelId="{16ACF227-75F5-44CA-B212-D86DD5BE4CA1}" srcId="{2D6AB50E-BA8D-4802-BC35-8696B2492DCA}" destId="{7D3270E9-728B-41E8-8666-0B59F13A34C1}" srcOrd="0" destOrd="0" parTransId="{5C4EEA09-4DB8-49DD-A085-2816297CAF73}" sibTransId="{1584F5DC-68CF-4426-967A-96B50B0BFDFA}"/>
    <dgm:cxn modelId="{32E4F7F3-4973-4816-8202-0954F51BF8B0}" type="presOf" srcId="{F3B1074A-6023-4B38-A244-587C95D31C30}" destId="{6CF85A3B-E7B9-41D0-8ADE-23DCF1D792C0}" srcOrd="0" destOrd="2" presId="urn:microsoft.com/office/officeart/2005/8/layout/vList2"/>
    <dgm:cxn modelId="{ECFCFF38-FDF0-4E47-B20A-81B5B68E459C}" srcId="{2D6AB50E-BA8D-4802-BC35-8696B2492DCA}" destId="{F3B1074A-6023-4B38-A244-587C95D31C30}" srcOrd="2" destOrd="0" parTransId="{ECFFF059-513E-4DEA-8887-B2F2834F8573}" sibTransId="{245D9FFC-79F6-4279-A019-46E0F1307F9A}"/>
    <dgm:cxn modelId="{69786916-E23D-4162-9792-03DCF46FF677}" srcId="{2D6AB50E-BA8D-4802-BC35-8696B2492DCA}" destId="{E28A063B-0463-4CAA-AAFF-D44AB60E8A0F}" srcOrd="1" destOrd="0" parTransId="{616D5721-2D5F-4E1A-9BC1-53F652B93849}" sibTransId="{76299E1D-0153-4588-9FA2-7B87E77BBAFE}"/>
    <dgm:cxn modelId="{A307D56D-7A66-4AFC-BB0B-3D4F10F6B341}" type="presOf" srcId="{7D3270E9-728B-41E8-8666-0B59F13A34C1}" destId="{6CF85A3B-E7B9-41D0-8ADE-23DCF1D792C0}" srcOrd="0" destOrd="0" presId="urn:microsoft.com/office/officeart/2005/8/layout/vList2"/>
    <dgm:cxn modelId="{673DF573-AB93-444A-963F-B334CE181218}" type="presOf" srcId="{A899C013-C958-4914-8FCD-BC0C5A2D4F18}" destId="{188143FC-8F05-4600-946C-8D2F4FD6CB19}" srcOrd="0" destOrd="0" presId="urn:microsoft.com/office/officeart/2005/8/layout/vList2"/>
    <dgm:cxn modelId="{6CC1FFDC-4FFD-4C9A-B788-43C78898D4A6}" type="presOf" srcId="{E28A063B-0463-4CAA-AAFF-D44AB60E8A0F}" destId="{6CF85A3B-E7B9-41D0-8ADE-23DCF1D792C0}" srcOrd="0" destOrd="1" presId="urn:microsoft.com/office/officeart/2005/8/layout/vList2"/>
    <dgm:cxn modelId="{A0E4CC10-E434-4F8F-93FF-8EE99646C840}" srcId="{A899C013-C958-4914-8FCD-BC0C5A2D4F18}" destId="{2D6AB50E-BA8D-4802-BC35-8696B2492DCA}" srcOrd="0" destOrd="0" parTransId="{40E90C20-D10C-4D70-BC59-BFCBF9F5B0F0}" sibTransId="{3617E465-C071-4A2F-A8E9-58DF6B2D6D73}"/>
    <dgm:cxn modelId="{CF4F9DB7-D6AF-45E7-9954-1C3ED6DCF9A5}" type="presParOf" srcId="{188143FC-8F05-4600-946C-8D2F4FD6CB19}" destId="{13CF3241-D740-45BE-AF3D-10CBE6BF330B}" srcOrd="0" destOrd="0" presId="urn:microsoft.com/office/officeart/2005/8/layout/vList2"/>
    <dgm:cxn modelId="{A907FA13-A9DA-45BC-8D91-80FBFE046DA8}" type="presParOf" srcId="{188143FC-8F05-4600-946C-8D2F4FD6CB19}" destId="{6CF85A3B-E7B9-41D0-8ADE-23DCF1D792C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7576A3-B6A3-4423-A40B-6168AF0D09F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191180-6FCD-49B0-8B45-1842E9E8D322}">
      <dgm:prSet phldrT="[Text]" custT="1"/>
      <dgm:spPr/>
      <dgm:t>
        <a:bodyPr/>
        <a:lstStyle/>
        <a:p>
          <a:r>
            <a:rPr lang="bg-BG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Населението, посетители и гости на</a:t>
          </a:r>
          <a:r>
            <a:rPr lang="en-US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 </a:t>
          </a:r>
          <a:r>
            <a:rPr lang="bg-BG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регионите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52CE93EF-AB23-46BE-8A68-8DFF3BC7C26F}" type="parTrans" cxnId="{EC353145-4696-4FB4-9D5A-0CB75C10E5B2}">
      <dgm:prSet/>
      <dgm:spPr/>
      <dgm:t>
        <a:bodyPr/>
        <a:lstStyle/>
        <a:p>
          <a:endParaRPr lang="en-US"/>
        </a:p>
      </dgm:t>
    </dgm:pt>
    <dgm:pt modelId="{03353ECD-9218-4944-A5E3-FC5915F6692F}" type="sibTrans" cxnId="{EC353145-4696-4FB4-9D5A-0CB75C10E5B2}">
      <dgm:prSet/>
      <dgm:spPr/>
      <dgm:t>
        <a:bodyPr/>
        <a:lstStyle/>
        <a:p>
          <a:endParaRPr lang="en-US"/>
        </a:p>
      </dgm:t>
    </dgm:pt>
    <dgm:pt modelId="{0951C4BC-5CDF-4497-8379-718F6BFEC6A4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Публични власти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120504E3-43BE-406A-BDCB-FBC162C8AC20}" type="parTrans" cxnId="{2E12D425-FC51-4E52-B8CA-DAADB70DB7BE}">
      <dgm:prSet/>
      <dgm:spPr/>
      <dgm:t>
        <a:bodyPr/>
        <a:lstStyle/>
        <a:p>
          <a:endParaRPr lang="en-US"/>
        </a:p>
      </dgm:t>
    </dgm:pt>
    <dgm:pt modelId="{EFD5137B-2E4C-4D24-84BC-D7D1E815F264}" type="sibTrans" cxnId="{2E12D425-FC51-4E52-B8CA-DAADB70DB7BE}">
      <dgm:prSet/>
      <dgm:spPr/>
      <dgm:t>
        <a:bodyPr/>
        <a:lstStyle/>
        <a:p>
          <a:endParaRPr lang="en-US"/>
        </a:p>
      </dgm:t>
    </dgm:pt>
    <dgm:pt modelId="{4DB4D186-CA81-4DF3-AEEA-573A028538FE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Неправителствени институции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09987A4D-FCE6-46A6-81D4-56D9853F5C8D}" type="parTrans" cxnId="{9E167848-66CF-4B2B-A731-19C4FAA7310A}">
      <dgm:prSet/>
      <dgm:spPr/>
      <dgm:t>
        <a:bodyPr/>
        <a:lstStyle/>
        <a:p>
          <a:endParaRPr lang="en-US"/>
        </a:p>
      </dgm:t>
    </dgm:pt>
    <dgm:pt modelId="{0154EBDD-EC57-40E0-8D67-44DF3D075985}" type="sibTrans" cxnId="{9E167848-66CF-4B2B-A731-19C4FAA7310A}">
      <dgm:prSet/>
      <dgm:spPr/>
      <dgm:t>
        <a:bodyPr/>
        <a:lstStyle/>
        <a:p>
          <a:endParaRPr lang="en-US"/>
        </a:p>
      </dgm:t>
    </dgm:pt>
    <dgm:pt modelId="{5E0745E0-3276-41C7-BD55-CFBB22E3EFF9}">
      <dgm:prSet phldrT="[Text]" custT="1"/>
      <dgm:spPr/>
      <dgm:t>
        <a:bodyPr/>
        <a:lstStyle/>
        <a:p>
          <a:r>
            <a:rPr lang="bg-BG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Малки и средни предприятия и бизнес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ECEA7CF8-0ED1-49C8-9198-421A72135F3E}" type="parTrans" cxnId="{AAE7C5F9-8E27-45A8-9CF8-9999D60B9CBA}">
      <dgm:prSet/>
      <dgm:spPr/>
      <dgm:t>
        <a:bodyPr/>
        <a:lstStyle/>
        <a:p>
          <a:endParaRPr lang="en-US"/>
        </a:p>
      </dgm:t>
    </dgm:pt>
    <dgm:pt modelId="{D77B5A4B-F791-4DA8-8326-005CBC7FE342}" type="sibTrans" cxnId="{AAE7C5F9-8E27-45A8-9CF8-9999D60B9CBA}">
      <dgm:prSet/>
      <dgm:spPr/>
      <dgm:t>
        <a:bodyPr/>
        <a:lstStyle/>
        <a:p>
          <a:endParaRPr lang="en-US"/>
        </a:p>
      </dgm:t>
    </dgm:pt>
    <dgm:pt modelId="{A894996E-3BB5-4268-9884-C6B24743CC99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Научно-изследователски организации 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25A644E0-7EA2-4494-A72D-780D90C10466}" type="parTrans" cxnId="{7860C013-4BD4-499D-896F-6E3C2F0AA132}">
      <dgm:prSet/>
      <dgm:spPr/>
      <dgm:t>
        <a:bodyPr/>
        <a:lstStyle/>
        <a:p>
          <a:endParaRPr lang="en-US"/>
        </a:p>
      </dgm:t>
    </dgm:pt>
    <dgm:pt modelId="{76827486-07CE-4FC8-99A8-9B7F0A6DC262}" type="sibTrans" cxnId="{7860C013-4BD4-499D-896F-6E3C2F0AA132}">
      <dgm:prSet/>
      <dgm:spPr/>
      <dgm:t>
        <a:bodyPr/>
        <a:lstStyle/>
        <a:p>
          <a:endParaRPr lang="en-US"/>
        </a:p>
      </dgm:t>
    </dgm:pt>
    <dgm:pt modelId="{4B95108A-0474-489D-86AD-1542B3BB7490}" type="pres">
      <dgm:prSet presAssocID="{EE7576A3-B6A3-4423-A40B-6168AF0D09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9B9FBB-F7BC-4584-BF82-6BDB166EE132}" type="pres">
      <dgm:prSet presAssocID="{4C191180-6FCD-49B0-8B45-1842E9E8D322}" presName="composite" presStyleCnt="0"/>
      <dgm:spPr/>
    </dgm:pt>
    <dgm:pt modelId="{D93341B4-B416-4B36-B330-DD320A40D4AD}" type="pres">
      <dgm:prSet presAssocID="{4C191180-6FCD-49B0-8B45-1842E9E8D322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E199E-40E2-49B3-92A8-3EC07433FEED}" type="pres">
      <dgm:prSet presAssocID="{4C191180-6FCD-49B0-8B45-1842E9E8D322}" presName="rect2" presStyleLbl="fgImgPlace1" presStyleIdx="0" presStyleCnt="5"/>
      <dgm:spPr>
        <a:solidFill>
          <a:schemeClr val="accent3"/>
        </a:solidFill>
      </dgm:spPr>
    </dgm:pt>
    <dgm:pt modelId="{80C305D4-463E-4D5E-906B-4285A40415F7}" type="pres">
      <dgm:prSet presAssocID="{03353ECD-9218-4944-A5E3-FC5915F6692F}" presName="sibTrans" presStyleCnt="0"/>
      <dgm:spPr/>
    </dgm:pt>
    <dgm:pt modelId="{FC03AD2E-8D39-460A-ACE0-AB227EF4D771}" type="pres">
      <dgm:prSet presAssocID="{5E0745E0-3276-41C7-BD55-CFBB22E3EFF9}" presName="composite" presStyleCnt="0"/>
      <dgm:spPr/>
    </dgm:pt>
    <dgm:pt modelId="{4E432970-6326-4C70-BCE6-093DBF425B4A}" type="pres">
      <dgm:prSet presAssocID="{5E0745E0-3276-41C7-BD55-CFBB22E3EFF9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D3D85-BBC6-463A-8D29-B48EC34D8400}" type="pres">
      <dgm:prSet presAssocID="{5E0745E0-3276-41C7-BD55-CFBB22E3EFF9}" presName="rect2" presStyleLbl="fgImgPlace1" presStyleIdx="1" presStyleCnt="5"/>
      <dgm:spPr>
        <a:solidFill>
          <a:schemeClr val="accent3">
            <a:lumMod val="90000"/>
          </a:schemeClr>
        </a:solidFill>
      </dgm:spPr>
    </dgm:pt>
    <dgm:pt modelId="{9E1DC0E5-A101-489D-99B4-EA3659D3BE16}" type="pres">
      <dgm:prSet presAssocID="{D77B5A4B-F791-4DA8-8326-005CBC7FE342}" presName="sibTrans" presStyleCnt="0"/>
      <dgm:spPr/>
    </dgm:pt>
    <dgm:pt modelId="{FCF92E9E-9809-4F89-8CC2-70C8AED47143}" type="pres">
      <dgm:prSet presAssocID="{0951C4BC-5CDF-4497-8379-718F6BFEC6A4}" presName="composite" presStyleCnt="0"/>
      <dgm:spPr/>
    </dgm:pt>
    <dgm:pt modelId="{93FD506E-5D88-4676-8FED-AB137D04A4D5}" type="pres">
      <dgm:prSet presAssocID="{0951C4BC-5CDF-4497-8379-718F6BFEC6A4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3DA9A-2B40-4A5B-9F24-3E2D52B983B6}" type="pres">
      <dgm:prSet presAssocID="{0951C4BC-5CDF-4497-8379-718F6BFEC6A4}" presName="rect2" presStyleLbl="fgImgPlace1" presStyleIdx="2" presStyleCnt="5"/>
      <dgm:spPr>
        <a:solidFill>
          <a:schemeClr val="accent3">
            <a:lumMod val="75000"/>
          </a:schemeClr>
        </a:solidFill>
      </dgm:spPr>
    </dgm:pt>
    <dgm:pt modelId="{5CDAA1F4-7805-444D-B805-62D72B57689F}" type="pres">
      <dgm:prSet presAssocID="{EFD5137B-2E4C-4D24-84BC-D7D1E815F264}" presName="sibTrans" presStyleCnt="0"/>
      <dgm:spPr/>
    </dgm:pt>
    <dgm:pt modelId="{B1E95EA5-158D-4A28-8DAC-A8173BB90E60}" type="pres">
      <dgm:prSet presAssocID="{A894996E-3BB5-4268-9884-C6B24743CC99}" presName="composite" presStyleCnt="0"/>
      <dgm:spPr/>
    </dgm:pt>
    <dgm:pt modelId="{23D58409-50DB-4E75-9322-DB37A2A421CF}" type="pres">
      <dgm:prSet presAssocID="{A894996E-3BB5-4268-9884-C6B24743CC99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B841C-B01F-4978-87B3-ED069436847A}" type="pres">
      <dgm:prSet presAssocID="{A894996E-3BB5-4268-9884-C6B24743CC99}" presName="rect2" presStyleLbl="fgImgPlace1" presStyleIdx="3" presStyleCnt="5"/>
      <dgm:spPr>
        <a:solidFill>
          <a:schemeClr val="accent5">
            <a:lumMod val="75000"/>
          </a:schemeClr>
        </a:solidFill>
      </dgm:spPr>
    </dgm:pt>
    <dgm:pt modelId="{34F5D0E6-CDD2-42B5-B2E7-A6620AA5EB04}" type="pres">
      <dgm:prSet presAssocID="{76827486-07CE-4FC8-99A8-9B7F0A6DC262}" presName="sibTrans" presStyleCnt="0"/>
      <dgm:spPr/>
    </dgm:pt>
    <dgm:pt modelId="{6E6F50B5-22FB-43F5-BE34-B98F7C06E8F4}" type="pres">
      <dgm:prSet presAssocID="{4DB4D186-CA81-4DF3-AEEA-573A028538FE}" presName="composite" presStyleCnt="0"/>
      <dgm:spPr/>
    </dgm:pt>
    <dgm:pt modelId="{328B0AC8-0076-4EC4-AF87-0A54F4A8D6BE}" type="pres">
      <dgm:prSet presAssocID="{4DB4D186-CA81-4DF3-AEEA-573A028538FE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BBC47-46A8-4BD3-966B-D2A004785FC4}" type="pres">
      <dgm:prSet presAssocID="{4DB4D186-CA81-4DF3-AEEA-573A028538FE}" presName="rect2" presStyleLbl="fgImgPlace1" presStyleIdx="4" presStyleCnt="5"/>
      <dgm:spPr>
        <a:solidFill>
          <a:schemeClr val="accent5">
            <a:lumMod val="5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4A6EB400-DFE7-4484-9449-A70C689F4764}" type="presOf" srcId="{4DB4D186-CA81-4DF3-AEEA-573A028538FE}" destId="{328B0AC8-0076-4EC4-AF87-0A54F4A8D6BE}" srcOrd="0" destOrd="0" presId="urn:microsoft.com/office/officeart/2008/layout/PictureStrips"/>
    <dgm:cxn modelId="{7860C013-4BD4-499D-896F-6E3C2F0AA132}" srcId="{EE7576A3-B6A3-4423-A40B-6168AF0D09F9}" destId="{A894996E-3BB5-4268-9884-C6B24743CC99}" srcOrd="3" destOrd="0" parTransId="{25A644E0-7EA2-4494-A72D-780D90C10466}" sibTransId="{76827486-07CE-4FC8-99A8-9B7F0A6DC262}"/>
    <dgm:cxn modelId="{2E12D425-FC51-4E52-B8CA-DAADB70DB7BE}" srcId="{EE7576A3-B6A3-4423-A40B-6168AF0D09F9}" destId="{0951C4BC-5CDF-4497-8379-718F6BFEC6A4}" srcOrd="2" destOrd="0" parTransId="{120504E3-43BE-406A-BDCB-FBC162C8AC20}" sibTransId="{EFD5137B-2E4C-4D24-84BC-D7D1E815F264}"/>
    <dgm:cxn modelId="{E8F0B0E6-3CC8-468D-BD2F-2B4E10DE3FC4}" type="presOf" srcId="{4C191180-6FCD-49B0-8B45-1842E9E8D322}" destId="{D93341B4-B416-4B36-B330-DD320A40D4AD}" srcOrd="0" destOrd="0" presId="urn:microsoft.com/office/officeart/2008/layout/PictureStrips"/>
    <dgm:cxn modelId="{A8D5618D-0B69-470F-A1BC-3579B730621A}" type="presOf" srcId="{5E0745E0-3276-41C7-BD55-CFBB22E3EFF9}" destId="{4E432970-6326-4C70-BCE6-093DBF425B4A}" srcOrd="0" destOrd="0" presId="urn:microsoft.com/office/officeart/2008/layout/PictureStrips"/>
    <dgm:cxn modelId="{EC353145-4696-4FB4-9D5A-0CB75C10E5B2}" srcId="{EE7576A3-B6A3-4423-A40B-6168AF0D09F9}" destId="{4C191180-6FCD-49B0-8B45-1842E9E8D322}" srcOrd="0" destOrd="0" parTransId="{52CE93EF-AB23-46BE-8A68-8DFF3BC7C26F}" sibTransId="{03353ECD-9218-4944-A5E3-FC5915F6692F}"/>
    <dgm:cxn modelId="{AAE7C5F9-8E27-45A8-9CF8-9999D60B9CBA}" srcId="{EE7576A3-B6A3-4423-A40B-6168AF0D09F9}" destId="{5E0745E0-3276-41C7-BD55-CFBB22E3EFF9}" srcOrd="1" destOrd="0" parTransId="{ECEA7CF8-0ED1-49C8-9198-421A72135F3E}" sibTransId="{D77B5A4B-F791-4DA8-8326-005CBC7FE342}"/>
    <dgm:cxn modelId="{8134B282-CF5F-4BC2-84D2-8588BB1C46C2}" type="presOf" srcId="{0951C4BC-5CDF-4497-8379-718F6BFEC6A4}" destId="{93FD506E-5D88-4676-8FED-AB137D04A4D5}" srcOrd="0" destOrd="0" presId="urn:microsoft.com/office/officeart/2008/layout/PictureStrips"/>
    <dgm:cxn modelId="{6C9C8B20-259E-4C30-A3CA-3BEBBC11011C}" type="presOf" srcId="{EE7576A3-B6A3-4423-A40B-6168AF0D09F9}" destId="{4B95108A-0474-489D-86AD-1542B3BB7490}" srcOrd="0" destOrd="0" presId="urn:microsoft.com/office/officeart/2008/layout/PictureStrips"/>
    <dgm:cxn modelId="{9E167848-66CF-4B2B-A731-19C4FAA7310A}" srcId="{EE7576A3-B6A3-4423-A40B-6168AF0D09F9}" destId="{4DB4D186-CA81-4DF3-AEEA-573A028538FE}" srcOrd="4" destOrd="0" parTransId="{09987A4D-FCE6-46A6-81D4-56D9853F5C8D}" sibTransId="{0154EBDD-EC57-40E0-8D67-44DF3D075985}"/>
    <dgm:cxn modelId="{79BA5D3E-9F3D-43ED-AB9F-60AB591BBFD2}" type="presOf" srcId="{A894996E-3BB5-4268-9884-C6B24743CC99}" destId="{23D58409-50DB-4E75-9322-DB37A2A421CF}" srcOrd="0" destOrd="0" presId="urn:microsoft.com/office/officeart/2008/layout/PictureStrips"/>
    <dgm:cxn modelId="{896F62C3-040B-49C4-B067-9F2829BE201B}" type="presParOf" srcId="{4B95108A-0474-489D-86AD-1542B3BB7490}" destId="{D29B9FBB-F7BC-4584-BF82-6BDB166EE132}" srcOrd="0" destOrd="0" presId="urn:microsoft.com/office/officeart/2008/layout/PictureStrips"/>
    <dgm:cxn modelId="{B0B4AACD-B42C-488A-9574-A9F9BB45589A}" type="presParOf" srcId="{D29B9FBB-F7BC-4584-BF82-6BDB166EE132}" destId="{D93341B4-B416-4B36-B330-DD320A40D4AD}" srcOrd="0" destOrd="0" presId="urn:microsoft.com/office/officeart/2008/layout/PictureStrips"/>
    <dgm:cxn modelId="{8C9A6AC0-9384-4603-B531-9C364B905168}" type="presParOf" srcId="{D29B9FBB-F7BC-4584-BF82-6BDB166EE132}" destId="{27AE199E-40E2-49B3-92A8-3EC07433FEED}" srcOrd="1" destOrd="0" presId="urn:microsoft.com/office/officeart/2008/layout/PictureStrips"/>
    <dgm:cxn modelId="{36B75C17-5BDC-4F27-9B1E-FA8ED732C7D6}" type="presParOf" srcId="{4B95108A-0474-489D-86AD-1542B3BB7490}" destId="{80C305D4-463E-4D5E-906B-4285A40415F7}" srcOrd="1" destOrd="0" presId="urn:microsoft.com/office/officeart/2008/layout/PictureStrips"/>
    <dgm:cxn modelId="{6ED40E70-E449-471A-A769-7E8088CA125B}" type="presParOf" srcId="{4B95108A-0474-489D-86AD-1542B3BB7490}" destId="{FC03AD2E-8D39-460A-ACE0-AB227EF4D771}" srcOrd="2" destOrd="0" presId="urn:microsoft.com/office/officeart/2008/layout/PictureStrips"/>
    <dgm:cxn modelId="{EF10CBF4-2BF2-47BF-9AC8-5BC2E6A66D2B}" type="presParOf" srcId="{FC03AD2E-8D39-460A-ACE0-AB227EF4D771}" destId="{4E432970-6326-4C70-BCE6-093DBF425B4A}" srcOrd="0" destOrd="0" presId="urn:microsoft.com/office/officeart/2008/layout/PictureStrips"/>
    <dgm:cxn modelId="{1E2A9AC0-4AFA-4718-8105-EEDAD2148AD3}" type="presParOf" srcId="{FC03AD2E-8D39-460A-ACE0-AB227EF4D771}" destId="{5F5D3D85-BBC6-463A-8D29-B48EC34D8400}" srcOrd="1" destOrd="0" presId="urn:microsoft.com/office/officeart/2008/layout/PictureStrips"/>
    <dgm:cxn modelId="{4132F725-C6A6-4EBA-AEF6-17AB2856D043}" type="presParOf" srcId="{4B95108A-0474-489D-86AD-1542B3BB7490}" destId="{9E1DC0E5-A101-489D-99B4-EA3659D3BE16}" srcOrd="3" destOrd="0" presId="urn:microsoft.com/office/officeart/2008/layout/PictureStrips"/>
    <dgm:cxn modelId="{7FE92105-9950-47D9-9275-D7751C2AED08}" type="presParOf" srcId="{4B95108A-0474-489D-86AD-1542B3BB7490}" destId="{FCF92E9E-9809-4F89-8CC2-70C8AED47143}" srcOrd="4" destOrd="0" presId="urn:microsoft.com/office/officeart/2008/layout/PictureStrips"/>
    <dgm:cxn modelId="{A6C64203-D4C3-4AE1-8759-A2FD1FF63506}" type="presParOf" srcId="{FCF92E9E-9809-4F89-8CC2-70C8AED47143}" destId="{93FD506E-5D88-4676-8FED-AB137D04A4D5}" srcOrd="0" destOrd="0" presId="urn:microsoft.com/office/officeart/2008/layout/PictureStrips"/>
    <dgm:cxn modelId="{0FEB1358-BE3E-44CB-A3A1-7B283EEC7EA8}" type="presParOf" srcId="{FCF92E9E-9809-4F89-8CC2-70C8AED47143}" destId="{7F83DA9A-2B40-4A5B-9F24-3E2D52B983B6}" srcOrd="1" destOrd="0" presId="urn:microsoft.com/office/officeart/2008/layout/PictureStrips"/>
    <dgm:cxn modelId="{51EC002B-6BF9-4F67-AF42-514C81009554}" type="presParOf" srcId="{4B95108A-0474-489D-86AD-1542B3BB7490}" destId="{5CDAA1F4-7805-444D-B805-62D72B57689F}" srcOrd="5" destOrd="0" presId="urn:microsoft.com/office/officeart/2008/layout/PictureStrips"/>
    <dgm:cxn modelId="{8D95ED23-0CC6-4641-ABBD-734A2536E006}" type="presParOf" srcId="{4B95108A-0474-489D-86AD-1542B3BB7490}" destId="{B1E95EA5-158D-4A28-8DAC-A8173BB90E60}" srcOrd="6" destOrd="0" presId="urn:microsoft.com/office/officeart/2008/layout/PictureStrips"/>
    <dgm:cxn modelId="{5C7876FC-3C75-42B0-8D1E-50DACBE5845B}" type="presParOf" srcId="{B1E95EA5-158D-4A28-8DAC-A8173BB90E60}" destId="{23D58409-50DB-4E75-9322-DB37A2A421CF}" srcOrd="0" destOrd="0" presId="urn:microsoft.com/office/officeart/2008/layout/PictureStrips"/>
    <dgm:cxn modelId="{8848D54E-5BAC-4D0F-9D9E-7B9D97759081}" type="presParOf" srcId="{B1E95EA5-158D-4A28-8DAC-A8173BB90E60}" destId="{EC9B841C-B01F-4978-87B3-ED069436847A}" srcOrd="1" destOrd="0" presId="urn:microsoft.com/office/officeart/2008/layout/PictureStrips"/>
    <dgm:cxn modelId="{ECA55A52-02D6-41A2-B45A-362A6324214B}" type="presParOf" srcId="{4B95108A-0474-489D-86AD-1542B3BB7490}" destId="{34F5D0E6-CDD2-42B5-B2E7-A6620AA5EB04}" srcOrd="7" destOrd="0" presId="urn:microsoft.com/office/officeart/2008/layout/PictureStrips"/>
    <dgm:cxn modelId="{E7BD7990-5F77-44E0-8E62-6E45D235419A}" type="presParOf" srcId="{4B95108A-0474-489D-86AD-1542B3BB7490}" destId="{6E6F50B5-22FB-43F5-BE34-B98F7C06E8F4}" srcOrd="8" destOrd="0" presId="urn:microsoft.com/office/officeart/2008/layout/PictureStrips"/>
    <dgm:cxn modelId="{0B30045B-49BE-4753-9C15-F2C0A1A77854}" type="presParOf" srcId="{6E6F50B5-22FB-43F5-BE34-B98F7C06E8F4}" destId="{328B0AC8-0076-4EC4-AF87-0A54F4A8D6BE}" srcOrd="0" destOrd="0" presId="urn:microsoft.com/office/officeart/2008/layout/PictureStrips"/>
    <dgm:cxn modelId="{12496865-2FE3-407A-88AC-BCD74E0348E4}" type="presParOf" srcId="{6E6F50B5-22FB-43F5-BE34-B98F7C06E8F4}" destId="{8CEBBC47-46A8-4BD3-966B-D2A004785FC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0C0422-801E-49CA-BAF6-350A23740BA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B4EAE2-54C6-4715-9D02-D3FA6CECC2C2}">
      <dgm:prSet phldrT="[Text]"/>
      <dgm:spPr/>
      <dgm:t>
        <a:bodyPr/>
        <a:lstStyle/>
        <a:p>
          <a:r>
            <a:rPr lang="bg-BG" b="1" dirty="0" smtClean="0"/>
            <a:t>Национално ниво</a:t>
          </a:r>
          <a:endParaRPr lang="en-US" b="1" dirty="0"/>
        </a:p>
      </dgm:t>
    </dgm:pt>
    <dgm:pt modelId="{EDB54961-6BFC-4FB1-894F-450841063A40}" type="parTrans" cxnId="{FEBF94B6-9309-4432-A231-459EF71DF807}">
      <dgm:prSet/>
      <dgm:spPr/>
      <dgm:t>
        <a:bodyPr/>
        <a:lstStyle/>
        <a:p>
          <a:endParaRPr lang="en-US"/>
        </a:p>
      </dgm:t>
    </dgm:pt>
    <dgm:pt modelId="{56E52D9C-ACBE-4B25-8FCB-74B8CC079F70}" type="sibTrans" cxnId="{FEBF94B6-9309-4432-A231-459EF71DF807}">
      <dgm:prSet/>
      <dgm:spPr/>
      <dgm:t>
        <a:bodyPr/>
        <a:lstStyle/>
        <a:p>
          <a:endParaRPr lang="en-US" dirty="0"/>
        </a:p>
      </dgm:t>
    </dgm:pt>
    <dgm:pt modelId="{37F44980-FB7B-4E1D-AE01-46F8AE14CEF1}">
      <dgm:prSet phldrT="[Text]"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Консултативен съвет за Европейския зелен пакт</a:t>
          </a:r>
          <a:endParaRPr lang="en-US" dirty="0"/>
        </a:p>
      </dgm:t>
    </dgm:pt>
    <dgm:pt modelId="{16B694A9-B3C5-4508-8E5A-9583E685B2DE}" type="parTrans" cxnId="{267D1581-FBA8-4C55-A26C-9AC9E311184B}">
      <dgm:prSet/>
      <dgm:spPr/>
      <dgm:t>
        <a:bodyPr/>
        <a:lstStyle/>
        <a:p>
          <a:endParaRPr lang="en-US"/>
        </a:p>
      </dgm:t>
    </dgm:pt>
    <dgm:pt modelId="{9123A647-91C5-4CA9-9911-454CC1DCA465}" type="sibTrans" cxnId="{267D1581-FBA8-4C55-A26C-9AC9E311184B}">
      <dgm:prSet/>
      <dgm:spPr/>
      <dgm:t>
        <a:bodyPr/>
        <a:lstStyle/>
        <a:p>
          <a:endParaRPr lang="en-US"/>
        </a:p>
      </dgm:t>
    </dgm:pt>
    <dgm:pt modelId="{5DA70810-2F7D-4839-9820-ED0BFB455C1C}">
      <dgm:prSet phldrT="[Text]"/>
      <dgm:spPr/>
      <dgm:t>
        <a:bodyPr/>
        <a:lstStyle/>
        <a:p>
          <a:r>
            <a:rPr lang="bg-BG" b="1" dirty="0" smtClean="0"/>
            <a:t>Местно ниво</a:t>
          </a:r>
          <a:endParaRPr lang="en-US" b="1" dirty="0"/>
        </a:p>
      </dgm:t>
    </dgm:pt>
    <dgm:pt modelId="{FB780212-7D79-48EA-B5EE-F88588C5C145}" type="parTrans" cxnId="{DCB03CB5-4774-4D4D-827F-BBEBE15588D1}">
      <dgm:prSet/>
      <dgm:spPr/>
      <dgm:t>
        <a:bodyPr/>
        <a:lstStyle/>
        <a:p>
          <a:endParaRPr lang="en-US"/>
        </a:p>
      </dgm:t>
    </dgm:pt>
    <dgm:pt modelId="{C37B05BC-2D62-4E41-AB9C-93E094F8E876}" type="sibTrans" cxnId="{DCB03CB5-4774-4D4D-827F-BBEBE15588D1}">
      <dgm:prSet/>
      <dgm:spPr/>
      <dgm:t>
        <a:bodyPr/>
        <a:lstStyle/>
        <a:p>
          <a:endParaRPr lang="en-US"/>
        </a:p>
      </dgm:t>
    </dgm:pt>
    <dgm:pt modelId="{BFAD3CAA-65B6-4C80-81D6-07F5DC8DDA34}">
      <dgm:prSet phldrT="[Text]"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Местни комитети за справедлив преход </a:t>
          </a:r>
          <a:r>
            <a:rPr lang="en-US" b="1" dirty="0" smtClean="0">
              <a:solidFill>
                <a:schemeClr val="tx1"/>
              </a:solidFill>
            </a:rPr>
            <a:t>(</a:t>
          </a:r>
          <a:r>
            <a:rPr lang="bg-BG" b="1" dirty="0" smtClean="0">
              <a:solidFill>
                <a:schemeClr val="tx1"/>
              </a:solidFill>
            </a:rPr>
            <a:t>подкомитети към КН по ПРР 2021-2027</a:t>
          </a:r>
          <a:r>
            <a:rPr lang="en-US" b="1" dirty="0" smtClean="0">
              <a:solidFill>
                <a:schemeClr val="tx1"/>
              </a:solidFill>
            </a:rPr>
            <a:t>)</a:t>
          </a:r>
          <a:endParaRPr lang="en-US" dirty="0"/>
        </a:p>
      </dgm:t>
    </dgm:pt>
    <dgm:pt modelId="{8B043BC7-DD05-4F8C-B877-DCFF1CA569BE}" type="parTrans" cxnId="{2C74C20E-F29A-4A0D-BE82-CA7AC9B14EEE}">
      <dgm:prSet/>
      <dgm:spPr/>
      <dgm:t>
        <a:bodyPr/>
        <a:lstStyle/>
        <a:p>
          <a:endParaRPr lang="en-US"/>
        </a:p>
      </dgm:t>
    </dgm:pt>
    <dgm:pt modelId="{D0384A62-F71D-47BC-85AF-2277ACBF8391}" type="sibTrans" cxnId="{2C74C20E-F29A-4A0D-BE82-CA7AC9B14EEE}">
      <dgm:prSet/>
      <dgm:spPr/>
      <dgm:t>
        <a:bodyPr/>
        <a:lstStyle/>
        <a:p>
          <a:endParaRPr lang="en-US"/>
        </a:p>
      </dgm:t>
    </dgm:pt>
    <dgm:pt modelId="{864051CD-3DAC-45A6-9AF8-651A0234553A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МРРБ</a:t>
          </a:r>
        </a:p>
      </dgm:t>
    </dgm:pt>
    <dgm:pt modelId="{90F1E896-C065-4416-A87A-6A69C3A0D928}" type="parTrans" cxnId="{CA5B3E54-377B-470A-9BED-51B222E6131E}">
      <dgm:prSet/>
      <dgm:spPr/>
      <dgm:t>
        <a:bodyPr/>
        <a:lstStyle/>
        <a:p>
          <a:endParaRPr lang="en-US"/>
        </a:p>
      </dgm:t>
    </dgm:pt>
    <dgm:pt modelId="{649420FD-35CF-4FCE-892E-B21DCB15FD54}" type="sibTrans" cxnId="{CA5B3E54-377B-470A-9BED-51B222E6131E}">
      <dgm:prSet/>
      <dgm:spPr/>
      <dgm:t>
        <a:bodyPr/>
        <a:lstStyle/>
        <a:p>
          <a:endParaRPr lang="en-US"/>
        </a:p>
      </dgm:t>
    </dgm:pt>
    <dgm:pt modelId="{F9785273-50A6-4844-A829-D8CCB99B76EF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МЕ</a:t>
          </a:r>
        </a:p>
      </dgm:t>
    </dgm:pt>
    <dgm:pt modelId="{23DFC400-7CF9-4FE5-9AFE-08425DFD6426}" type="parTrans" cxnId="{9D5770B8-3692-43E1-B70B-F64AB7E53FF5}">
      <dgm:prSet/>
      <dgm:spPr/>
      <dgm:t>
        <a:bodyPr/>
        <a:lstStyle/>
        <a:p>
          <a:endParaRPr lang="en-US"/>
        </a:p>
      </dgm:t>
    </dgm:pt>
    <dgm:pt modelId="{1B82099E-8956-4B2C-97CC-97C2AC0A553C}" type="sibTrans" cxnId="{9D5770B8-3692-43E1-B70B-F64AB7E53FF5}">
      <dgm:prSet/>
      <dgm:spPr/>
      <dgm:t>
        <a:bodyPr/>
        <a:lstStyle/>
        <a:p>
          <a:endParaRPr lang="en-US"/>
        </a:p>
      </dgm:t>
    </dgm:pt>
    <dgm:pt modelId="{1836B39E-7ABF-418C-BC26-D6EFB9E29A52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КЕП</a:t>
          </a:r>
        </a:p>
      </dgm:t>
    </dgm:pt>
    <dgm:pt modelId="{0A545F29-41F8-4731-8682-62B887FA0F10}" type="parTrans" cxnId="{8503A1D4-43C8-4ADC-8C37-9253C7FC1425}">
      <dgm:prSet/>
      <dgm:spPr/>
      <dgm:t>
        <a:bodyPr/>
        <a:lstStyle/>
        <a:p>
          <a:endParaRPr lang="en-US"/>
        </a:p>
      </dgm:t>
    </dgm:pt>
    <dgm:pt modelId="{C98EA9E6-2468-4FDD-BE4F-BF0A3CEB7D44}" type="sibTrans" cxnId="{8503A1D4-43C8-4ADC-8C37-9253C7FC1425}">
      <dgm:prSet/>
      <dgm:spPr/>
      <dgm:t>
        <a:bodyPr/>
        <a:lstStyle/>
        <a:p>
          <a:endParaRPr lang="en-US"/>
        </a:p>
      </dgm:t>
    </dgm:pt>
    <dgm:pt modelId="{DD81ABCA-928C-402A-BD89-C9F1A2BD3348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МТСП</a:t>
          </a:r>
        </a:p>
      </dgm:t>
    </dgm:pt>
    <dgm:pt modelId="{526FB97B-D57F-43DC-AC7D-31E7738BA439}" type="parTrans" cxnId="{16CB3843-A079-4E4A-B97A-C70451A72BA4}">
      <dgm:prSet/>
      <dgm:spPr/>
      <dgm:t>
        <a:bodyPr/>
        <a:lstStyle/>
        <a:p>
          <a:endParaRPr lang="en-US"/>
        </a:p>
      </dgm:t>
    </dgm:pt>
    <dgm:pt modelId="{4DF52A5E-96CE-4D30-B54C-BA70C16B40A6}" type="sibTrans" cxnId="{16CB3843-A079-4E4A-B97A-C70451A72BA4}">
      <dgm:prSet/>
      <dgm:spPr/>
      <dgm:t>
        <a:bodyPr/>
        <a:lstStyle/>
        <a:p>
          <a:endParaRPr lang="en-US"/>
        </a:p>
      </dgm:t>
    </dgm:pt>
    <dgm:pt modelId="{07F1055A-9CD7-482C-9172-F9B529EE4949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МОСВ</a:t>
          </a:r>
        </a:p>
      </dgm:t>
    </dgm:pt>
    <dgm:pt modelId="{33B655EA-C172-4301-9315-BB4C0A1B103A}" type="parTrans" cxnId="{35206B98-C70C-497B-9E15-0717A72D2525}">
      <dgm:prSet/>
      <dgm:spPr/>
      <dgm:t>
        <a:bodyPr/>
        <a:lstStyle/>
        <a:p>
          <a:endParaRPr lang="en-US"/>
        </a:p>
      </dgm:t>
    </dgm:pt>
    <dgm:pt modelId="{0BF715C3-FD29-42C7-BCBB-8C4B633B8BD4}" type="sibTrans" cxnId="{35206B98-C70C-497B-9E15-0717A72D2525}">
      <dgm:prSet/>
      <dgm:spPr/>
      <dgm:t>
        <a:bodyPr/>
        <a:lstStyle/>
        <a:p>
          <a:endParaRPr lang="en-US"/>
        </a:p>
      </dgm:t>
    </dgm:pt>
    <dgm:pt modelId="{42B9F037-C7F7-4396-91B8-014A63DCB807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МИР</a:t>
          </a:r>
        </a:p>
      </dgm:t>
    </dgm:pt>
    <dgm:pt modelId="{7994C6EB-FAE2-4A78-80A4-AE04D6E6ABA7}" type="parTrans" cxnId="{4B0B3463-51C4-4229-8579-5F648703B937}">
      <dgm:prSet/>
      <dgm:spPr/>
      <dgm:t>
        <a:bodyPr/>
        <a:lstStyle/>
        <a:p>
          <a:endParaRPr lang="en-US"/>
        </a:p>
      </dgm:t>
    </dgm:pt>
    <dgm:pt modelId="{A1275957-5CCE-43D8-85BE-C537BB35DADC}" type="sibTrans" cxnId="{4B0B3463-51C4-4229-8579-5F648703B937}">
      <dgm:prSet/>
      <dgm:spPr/>
      <dgm:t>
        <a:bodyPr/>
        <a:lstStyle/>
        <a:p>
          <a:endParaRPr lang="en-US"/>
        </a:p>
      </dgm:t>
    </dgm:pt>
    <dgm:pt modelId="{03B91D1A-264D-4754-ADA2-839351CC0CF4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Други</a:t>
          </a:r>
        </a:p>
      </dgm:t>
    </dgm:pt>
    <dgm:pt modelId="{EFCA39DC-888D-44FE-9B30-D83C021F1AA2}" type="parTrans" cxnId="{05F19DC7-1A0A-4A7B-8FC1-388356946DA0}">
      <dgm:prSet/>
      <dgm:spPr/>
      <dgm:t>
        <a:bodyPr/>
        <a:lstStyle/>
        <a:p>
          <a:endParaRPr lang="en-US"/>
        </a:p>
      </dgm:t>
    </dgm:pt>
    <dgm:pt modelId="{907B387E-722E-4AB8-9801-919FE8C68BA1}" type="sibTrans" cxnId="{05F19DC7-1A0A-4A7B-8FC1-388356946DA0}">
      <dgm:prSet/>
      <dgm:spPr/>
      <dgm:t>
        <a:bodyPr/>
        <a:lstStyle/>
        <a:p>
          <a:endParaRPr lang="en-US"/>
        </a:p>
      </dgm:t>
    </dgm:pt>
    <dgm:pt modelId="{85CC350C-CFF7-4F8E-934A-BDADE3C79030}" type="pres">
      <dgm:prSet presAssocID="{F00C0422-801E-49CA-BAF6-350A23740B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D0BB37-23B6-4363-A4D8-E69B259B9343}" type="pres">
      <dgm:prSet presAssocID="{9EB4EAE2-54C6-4715-9D02-D3FA6CECC2C2}" presName="composite" presStyleCnt="0"/>
      <dgm:spPr/>
    </dgm:pt>
    <dgm:pt modelId="{612476A8-F188-4A97-9C4C-1B5A83B05CEE}" type="pres">
      <dgm:prSet presAssocID="{9EB4EAE2-54C6-4715-9D02-D3FA6CECC2C2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5D472-D899-464D-9C30-EA3C98BFA631}" type="pres">
      <dgm:prSet presAssocID="{9EB4EAE2-54C6-4715-9D02-D3FA6CECC2C2}" presName="parSh" presStyleLbl="node1" presStyleIdx="0" presStyleCnt="2"/>
      <dgm:spPr/>
      <dgm:t>
        <a:bodyPr/>
        <a:lstStyle/>
        <a:p>
          <a:endParaRPr lang="en-US"/>
        </a:p>
      </dgm:t>
    </dgm:pt>
    <dgm:pt modelId="{4B78E580-AC88-456C-BC59-E83C2970F17B}" type="pres">
      <dgm:prSet presAssocID="{9EB4EAE2-54C6-4715-9D02-D3FA6CECC2C2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C8CCF-98F2-45A6-8435-F3B0F374E92A}" type="pres">
      <dgm:prSet presAssocID="{56E52D9C-ACBE-4B25-8FCB-74B8CC079F70}" presName="sibTrans" presStyleLbl="sibTrans2D1" presStyleIdx="0" presStyleCnt="1"/>
      <dgm:spPr/>
      <dgm:t>
        <a:bodyPr/>
        <a:lstStyle/>
        <a:p>
          <a:endParaRPr lang="en-US"/>
        </a:p>
      </dgm:t>
    </dgm:pt>
    <dgm:pt modelId="{70B31F0A-14A0-43B9-8C69-E5D8E44AC0AD}" type="pres">
      <dgm:prSet presAssocID="{56E52D9C-ACBE-4B25-8FCB-74B8CC079F70}" presName="connTx" presStyleLbl="sibTrans2D1" presStyleIdx="0" presStyleCnt="1"/>
      <dgm:spPr/>
      <dgm:t>
        <a:bodyPr/>
        <a:lstStyle/>
        <a:p>
          <a:endParaRPr lang="en-US"/>
        </a:p>
      </dgm:t>
    </dgm:pt>
    <dgm:pt modelId="{10A45913-DD54-456F-8EA5-F1C373B5DD59}" type="pres">
      <dgm:prSet presAssocID="{5DA70810-2F7D-4839-9820-ED0BFB455C1C}" presName="composite" presStyleCnt="0"/>
      <dgm:spPr/>
    </dgm:pt>
    <dgm:pt modelId="{7541B8BF-1DD0-4B30-92F2-A99E51FF286F}" type="pres">
      <dgm:prSet presAssocID="{5DA70810-2F7D-4839-9820-ED0BFB455C1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02CD0-B615-4E67-A8B2-22E3F04067A0}" type="pres">
      <dgm:prSet presAssocID="{5DA70810-2F7D-4839-9820-ED0BFB455C1C}" presName="parSh" presStyleLbl="node1" presStyleIdx="1" presStyleCnt="2"/>
      <dgm:spPr/>
      <dgm:t>
        <a:bodyPr/>
        <a:lstStyle/>
        <a:p>
          <a:endParaRPr lang="en-US"/>
        </a:p>
      </dgm:t>
    </dgm:pt>
    <dgm:pt modelId="{60C6675B-29E7-42D1-B809-0D4006D5230E}" type="pres">
      <dgm:prSet presAssocID="{5DA70810-2F7D-4839-9820-ED0BFB455C1C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8F4E1A-ACF4-4CA7-A3B0-757C589BDA1F}" type="presOf" srcId="{5DA70810-2F7D-4839-9820-ED0BFB455C1C}" destId="{9B202CD0-B615-4E67-A8B2-22E3F04067A0}" srcOrd="1" destOrd="0" presId="urn:microsoft.com/office/officeart/2005/8/layout/process3"/>
    <dgm:cxn modelId="{AE26D44D-E551-445F-99F0-889C4AF0A276}" type="presOf" srcId="{F9785273-50A6-4844-A829-D8CCB99B76EF}" destId="{4B78E580-AC88-456C-BC59-E83C2970F17B}" srcOrd="0" destOrd="2" presId="urn:microsoft.com/office/officeart/2005/8/layout/process3"/>
    <dgm:cxn modelId="{9C4D7CCC-55F9-405B-95DD-2533408A3EC1}" type="presOf" srcId="{9EB4EAE2-54C6-4715-9D02-D3FA6CECC2C2}" destId="{612476A8-F188-4A97-9C4C-1B5A83B05CEE}" srcOrd="0" destOrd="0" presId="urn:microsoft.com/office/officeart/2005/8/layout/process3"/>
    <dgm:cxn modelId="{72396143-2783-45C3-A433-913F223E2C17}" type="presOf" srcId="{DD81ABCA-928C-402A-BD89-C9F1A2BD3348}" destId="{4B78E580-AC88-456C-BC59-E83C2970F17B}" srcOrd="0" destOrd="4" presId="urn:microsoft.com/office/officeart/2005/8/layout/process3"/>
    <dgm:cxn modelId="{A77C37B7-A14F-4D14-B2E4-FF69CE69680F}" type="presOf" srcId="{56E52D9C-ACBE-4B25-8FCB-74B8CC079F70}" destId="{CD6C8CCF-98F2-45A6-8435-F3B0F374E92A}" srcOrd="0" destOrd="0" presId="urn:microsoft.com/office/officeart/2005/8/layout/process3"/>
    <dgm:cxn modelId="{B49A0EB2-1A4C-4A8A-855D-AD275927CA7B}" type="presOf" srcId="{03B91D1A-264D-4754-ADA2-839351CC0CF4}" destId="{4B78E580-AC88-456C-BC59-E83C2970F17B}" srcOrd="0" destOrd="7" presId="urn:microsoft.com/office/officeart/2005/8/layout/process3"/>
    <dgm:cxn modelId="{C4E339E7-E840-48D9-B23A-56A59B5EB212}" type="presOf" srcId="{F00C0422-801E-49CA-BAF6-350A23740BA0}" destId="{85CC350C-CFF7-4F8E-934A-BDADE3C79030}" srcOrd="0" destOrd="0" presId="urn:microsoft.com/office/officeart/2005/8/layout/process3"/>
    <dgm:cxn modelId="{9A696C38-5FB3-48A3-A0C0-9FE4234852DA}" type="presOf" srcId="{37F44980-FB7B-4E1D-AE01-46F8AE14CEF1}" destId="{4B78E580-AC88-456C-BC59-E83C2970F17B}" srcOrd="0" destOrd="0" presId="urn:microsoft.com/office/officeart/2005/8/layout/process3"/>
    <dgm:cxn modelId="{DCDEE997-5641-40F4-86FA-5F6464EFFAEF}" type="presOf" srcId="{1836B39E-7ABF-418C-BC26-D6EFB9E29A52}" destId="{4B78E580-AC88-456C-BC59-E83C2970F17B}" srcOrd="0" destOrd="3" presId="urn:microsoft.com/office/officeart/2005/8/layout/process3"/>
    <dgm:cxn modelId="{E6078576-CC26-4D47-8C18-097CAD4180CC}" type="presOf" srcId="{BFAD3CAA-65B6-4C80-81D6-07F5DC8DDA34}" destId="{60C6675B-29E7-42D1-B809-0D4006D5230E}" srcOrd="0" destOrd="0" presId="urn:microsoft.com/office/officeart/2005/8/layout/process3"/>
    <dgm:cxn modelId="{193B913C-E20A-466F-9201-0798CE7D5726}" type="presOf" srcId="{42B9F037-C7F7-4396-91B8-014A63DCB807}" destId="{4B78E580-AC88-456C-BC59-E83C2970F17B}" srcOrd="0" destOrd="6" presId="urn:microsoft.com/office/officeart/2005/8/layout/process3"/>
    <dgm:cxn modelId="{FBE0A2D2-5F47-42C0-AB4D-9588D675C760}" type="presOf" srcId="{864051CD-3DAC-45A6-9AF8-651A0234553A}" destId="{4B78E580-AC88-456C-BC59-E83C2970F17B}" srcOrd="0" destOrd="1" presId="urn:microsoft.com/office/officeart/2005/8/layout/process3"/>
    <dgm:cxn modelId="{267D1581-FBA8-4C55-A26C-9AC9E311184B}" srcId="{9EB4EAE2-54C6-4715-9D02-D3FA6CECC2C2}" destId="{37F44980-FB7B-4E1D-AE01-46F8AE14CEF1}" srcOrd="0" destOrd="0" parTransId="{16B694A9-B3C5-4508-8E5A-9583E685B2DE}" sibTransId="{9123A647-91C5-4CA9-9911-454CC1DCA465}"/>
    <dgm:cxn modelId="{D9511F53-AA3E-4C87-A0F8-6726DF8613A5}" type="presOf" srcId="{5DA70810-2F7D-4839-9820-ED0BFB455C1C}" destId="{7541B8BF-1DD0-4B30-92F2-A99E51FF286F}" srcOrd="0" destOrd="0" presId="urn:microsoft.com/office/officeart/2005/8/layout/process3"/>
    <dgm:cxn modelId="{18CD1C90-9B75-4E26-9EB5-9DE181E9727F}" type="presOf" srcId="{07F1055A-9CD7-482C-9172-F9B529EE4949}" destId="{4B78E580-AC88-456C-BC59-E83C2970F17B}" srcOrd="0" destOrd="5" presId="urn:microsoft.com/office/officeart/2005/8/layout/process3"/>
    <dgm:cxn modelId="{35206B98-C70C-497B-9E15-0717A72D2525}" srcId="{9EB4EAE2-54C6-4715-9D02-D3FA6CECC2C2}" destId="{07F1055A-9CD7-482C-9172-F9B529EE4949}" srcOrd="5" destOrd="0" parTransId="{33B655EA-C172-4301-9315-BB4C0A1B103A}" sibTransId="{0BF715C3-FD29-42C7-BCBB-8C4B633B8BD4}"/>
    <dgm:cxn modelId="{16CB3843-A079-4E4A-B97A-C70451A72BA4}" srcId="{9EB4EAE2-54C6-4715-9D02-D3FA6CECC2C2}" destId="{DD81ABCA-928C-402A-BD89-C9F1A2BD3348}" srcOrd="4" destOrd="0" parTransId="{526FB97B-D57F-43DC-AC7D-31E7738BA439}" sibTransId="{4DF52A5E-96CE-4D30-B54C-BA70C16B40A6}"/>
    <dgm:cxn modelId="{05F19DC7-1A0A-4A7B-8FC1-388356946DA0}" srcId="{9EB4EAE2-54C6-4715-9D02-D3FA6CECC2C2}" destId="{03B91D1A-264D-4754-ADA2-839351CC0CF4}" srcOrd="7" destOrd="0" parTransId="{EFCA39DC-888D-44FE-9B30-D83C021F1AA2}" sibTransId="{907B387E-722E-4AB8-9801-919FE8C68BA1}"/>
    <dgm:cxn modelId="{A59B8FA2-7AB8-4557-A1DF-02BC87CBCB30}" type="presOf" srcId="{56E52D9C-ACBE-4B25-8FCB-74B8CC079F70}" destId="{70B31F0A-14A0-43B9-8C69-E5D8E44AC0AD}" srcOrd="1" destOrd="0" presId="urn:microsoft.com/office/officeart/2005/8/layout/process3"/>
    <dgm:cxn modelId="{DCB03CB5-4774-4D4D-827F-BBEBE15588D1}" srcId="{F00C0422-801E-49CA-BAF6-350A23740BA0}" destId="{5DA70810-2F7D-4839-9820-ED0BFB455C1C}" srcOrd="1" destOrd="0" parTransId="{FB780212-7D79-48EA-B5EE-F88588C5C145}" sibTransId="{C37B05BC-2D62-4E41-AB9C-93E094F8E876}"/>
    <dgm:cxn modelId="{FEBF94B6-9309-4432-A231-459EF71DF807}" srcId="{F00C0422-801E-49CA-BAF6-350A23740BA0}" destId="{9EB4EAE2-54C6-4715-9D02-D3FA6CECC2C2}" srcOrd="0" destOrd="0" parTransId="{EDB54961-6BFC-4FB1-894F-450841063A40}" sibTransId="{56E52D9C-ACBE-4B25-8FCB-74B8CC079F70}"/>
    <dgm:cxn modelId="{79AE98B7-AECA-461B-8E4A-08818D41F8A7}" type="presOf" srcId="{9EB4EAE2-54C6-4715-9D02-D3FA6CECC2C2}" destId="{1245D472-D899-464D-9C30-EA3C98BFA631}" srcOrd="1" destOrd="0" presId="urn:microsoft.com/office/officeart/2005/8/layout/process3"/>
    <dgm:cxn modelId="{2C74C20E-F29A-4A0D-BE82-CA7AC9B14EEE}" srcId="{5DA70810-2F7D-4839-9820-ED0BFB455C1C}" destId="{BFAD3CAA-65B6-4C80-81D6-07F5DC8DDA34}" srcOrd="0" destOrd="0" parTransId="{8B043BC7-DD05-4F8C-B877-DCFF1CA569BE}" sibTransId="{D0384A62-F71D-47BC-85AF-2277ACBF8391}"/>
    <dgm:cxn modelId="{4B0B3463-51C4-4229-8579-5F648703B937}" srcId="{9EB4EAE2-54C6-4715-9D02-D3FA6CECC2C2}" destId="{42B9F037-C7F7-4396-91B8-014A63DCB807}" srcOrd="6" destOrd="0" parTransId="{7994C6EB-FAE2-4A78-80A4-AE04D6E6ABA7}" sibTransId="{A1275957-5CCE-43D8-85BE-C537BB35DADC}"/>
    <dgm:cxn modelId="{CA5B3E54-377B-470A-9BED-51B222E6131E}" srcId="{9EB4EAE2-54C6-4715-9D02-D3FA6CECC2C2}" destId="{864051CD-3DAC-45A6-9AF8-651A0234553A}" srcOrd="1" destOrd="0" parTransId="{90F1E896-C065-4416-A87A-6A69C3A0D928}" sibTransId="{649420FD-35CF-4FCE-892E-B21DCB15FD54}"/>
    <dgm:cxn modelId="{9D5770B8-3692-43E1-B70B-F64AB7E53FF5}" srcId="{9EB4EAE2-54C6-4715-9D02-D3FA6CECC2C2}" destId="{F9785273-50A6-4844-A829-D8CCB99B76EF}" srcOrd="2" destOrd="0" parTransId="{23DFC400-7CF9-4FE5-9AFE-08425DFD6426}" sibTransId="{1B82099E-8956-4B2C-97CC-97C2AC0A553C}"/>
    <dgm:cxn modelId="{8503A1D4-43C8-4ADC-8C37-9253C7FC1425}" srcId="{9EB4EAE2-54C6-4715-9D02-D3FA6CECC2C2}" destId="{1836B39E-7ABF-418C-BC26-D6EFB9E29A52}" srcOrd="3" destOrd="0" parTransId="{0A545F29-41F8-4731-8682-62B887FA0F10}" sibTransId="{C98EA9E6-2468-4FDD-BE4F-BF0A3CEB7D44}"/>
    <dgm:cxn modelId="{E30C819C-4295-4C4C-A5CB-3CF13DA38442}" type="presParOf" srcId="{85CC350C-CFF7-4F8E-934A-BDADE3C79030}" destId="{CFD0BB37-23B6-4363-A4D8-E69B259B9343}" srcOrd="0" destOrd="0" presId="urn:microsoft.com/office/officeart/2005/8/layout/process3"/>
    <dgm:cxn modelId="{5031FA8B-B260-4358-A991-12325B3853FF}" type="presParOf" srcId="{CFD0BB37-23B6-4363-A4D8-E69B259B9343}" destId="{612476A8-F188-4A97-9C4C-1B5A83B05CEE}" srcOrd="0" destOrd="0" presId="urn:microsoft.com/office/officeart/2005/8/layout/process3"/>
    <dgm:cxn modelId="{AE1E51DD-E097-4A08-BEC3-3856E1595B95}" type="presParOf" srcId="{CFD0BB37-23B6-4363-A4D8-E69B259B9343}" destId="{1245D472-D899-464D-9C30-EA3C98BFA631}" srcOrd="1" destOrd="0" presId="urn:microsoft.com/office/officeart/2005/8/layout/process3"/>
    <dgm:cxn modelId="{6DA175D3-2F1D-4C36-BBD1-BA80E7629D44}" type="presParOf" srcId="{CFD0BB37-23B6-4363-A4D8-E69B259B9343}" destId="{4B78E580-AC88-456C-BC59-E83C2970F17B}" srcOrd="2" destOrd="0" presId="urn:microsoft.com/office/officeart/2005/8/layout/process3"/>
    <dgm:cxn modelId="{00C14025-58D6-46AE-9529-DAE1A5F1D67F}" type="presParOf" srcId="{85CC350C-CFF7-4F8E-934A-BDADE3C79030}" destId="{CD6C8CCF-98F2-45A6-8435-F3B0F374E92A}" srcOrd="1" destOrd="0" presId="urn:microsoft.com/office/officeart/2005/8/layout/process3"/>
    <dgm:cxn modelId="{38914B88-05F7-4CEE-85BD-324EAB2A5BC5}" type="presParOf" srcId="{CD6C8CCF-98F2-45A6-8435-F3B0F374E92A}" destId="{70B31F0A-14A0-43B9-8C69-E5D8E44AC0AD}" srcOrd="0" destOrd="0" presId="urn:microsoft.com/office/officeart/2005/8/layout/process3"/>
    <dgm:cxn modelId="{A20F9053-CDEE-435E-AEDB-70B970B5C41E}" type="presParOf" srcId="{85CC350C-CFF7-4F8E-934A-BDADE3C79030}" destId="{10A45913-DD54-456F-8EA5-F1C373B5DD59}" srcOrd="2" destOrd="0" presId="urn:microsoft.com/office/officeart/2005/8/layout/process3"/>
    <dgm:cxn modelId="{69F5D5FC-9188-4CFB-B97E-5A8F9C3CE289}" type="presParOf" srcId="{10A45913-DD54-456F-8EA5-F1C373B5DD59}" destId="{7541B8BF-1DD0-4B30-92F2-A99E51FF286F}" srcOrd="0" destOrd="0" presId="urn:microsoft.com/office/officeart/2005/8/layout/process3"/>
    <dgm:cxn modelId="{6233D0DE-467F-45EA-AE13-2D6D5F772F81}" type="presParOf" srcId="{10A45913-DD54-456F-8EA5-F1C373B5DD59}" destId="{9B202CD0-B615-4E67-A8B2-22E3F04067A0}" srcOrd="1" destOrd="0" presId="urn:microsoft.com/office/officeart/2005/8/layout/process3"/>
    <dgm:cxn modelId="{A36186F5-01A0-4676-949E-31C76A281D98}" type="presParOf" srcId="{10A45913-DD54-456F-8EA5-F1C373B5DD59}" destId="{60C6675B-29E7-42D1-B809-0D4006D5230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CBF045-237F-4A2A-9EDB-58E8A7F599D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E33AA1-DBDD-4DD7-B23A-5941FEB6EF04}" type="pres">
      <dgm:prSet presAssocID="{87CBF045-237F-4A2A-9EDB-58E8A7F599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0169E5D-1FD6-4643-BEF0-D7134B61CCE4}" type="presOf" srcId="{87CBF045-237F-4A2A-9EDB-58E8A7F599DF}" destId="{F3E33AA1-DBDD-4DD7-B23A-5941FEB6EF04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F3241-D740-45BE-AF3D-10CBE6BF330B}">
      <dsp:nvSpPr>
        <dsp:cNvPr id="0" name=""/>
        <dsp:cNvSpPr/>
      </dsp:nvSpPr>
      <dsp:spPr>
        <a:xfrm>
          <a:off x="0" y="584190"/>
          <a:ext cx="8456168" cy="692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      </a:t>
          </a:r>
          <a:r>
            <a:rPr lang="bg-BG" sz="2000" b="1" kern="1200" dirty="0" smtClean="0">
              <a:solidFill>
                <a:srgbClr val="C00000"/>
              </a:solidFill>
            </a:rPr>
            <a:t>ВАЖНО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33804" y="617994"/>
        <a:ext cx="8388560" cy="624872"/>
      </dsp:txXfrm>
    </dsp:sp>
    <dsp:sp modelId="{6CF85A3B-E7B9-41D0-8ADE-23DCF1D792C0}">
      <dsp:nvSpPr>
        <dsp:cNvPr id="0" name=""/>
        <dsp:cNvSpPr/>
      </dsp:nvSpPr>
      <dsp:spPr>
        <a:xfrm>
          <a:off x="0" y="1276671"/>
          <a:ext cx="8456168" cy="26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483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400" b="0" i="0" kern="120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По ПРР с ресурс от ФСП няма да бъдат подкрепяни инвестиции за постигане на намаляване на емисиите на парникови газове от дейности, изброени в приложение I към Директива 2003/87/ЕО. </a:t>
          </a:r>
          <a:endParaRPr lang="bg-BG" sz="1400" b="0" i="0" kern="1200" noProof="0" dirty="0">
            <a:latin typeface="+mn-lt"/>
          </a:endParaRPr>
        </a:p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400" b="0" i="0" kern="120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Дейностите съгласно член 8, параграф 2, буква и) на Регламент (ЕС) 2021/1056, свързани с рекултивация и възстановяване на минните терени, подкрепени по ФСП, ще бъдат изпълнявани при отчитане и строго спазване на принципа „замърсителят плаща“. </a:t>
          </a:r>
          <a:endParaRPr lang="bg-BG" sz="1400" b="0" i="0" kern="1200" noProof="0" dirty="0">
            <a:latin typeface="+mn-lt"/>
          </a:endParaRPr>
        </a:p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400" b="0" i="0" kern="120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Дейностите, изпълнявани по ФСП, са в съответствие с принципа за ненанасяне на значителни вреди (Do Not Significant Harm principle).</a:t>
          </a:r>
          <a:endParaRPr lang="bg-BG" sz="1400" b="0" i="0" kern="1200" noProof="0" dirty="0">
            <a:latin typeface="+mn-lt"/>
          </a:endParaRPr>
        </a:p>
      </dsp:txBody>
      <dsp:txXfrm>
        <a:off x="0" y="1276671"/>
        <a:ext cx="8456168" cy="2623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341B4-B416-4B36-B330-DD320A40D4AD}">
      <dsp:nvSpPr>
        <dsp:cNvPr id="0" name=""/>
        <dsp:cNvSpPr/>
      </dsp:nvSpPr>
      <dsp:spPr>
        <a:xfrm>
          <a:off x="1276718" y="240813"/>
          <a:ext cx="4296896" cy="1342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Населението, посетители и гости на</a:t>
          </a:r>
          <a:r>
            <a:rPr lang="en-US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 </a:t>
          </a:r>
          <a:r>
            <a:rPr lang="bg-BG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регионите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1276718" y="240813"/>
        <a:ext cx="4296896" cy="1342780"/>
      </dsp:txXfrm>
    </dsp:sp>
    <dsp:sp modelId="{27AE199E-40E2-49B3-92A8-3EC07433FEED}">
      <dsp:nvSpPr>
        <dsp:cNvPr id="0" name=""/>
        <dsp:cNvSpPr/>
      </dsp:nvSpPr>
      <dsp:spPr>
        <a:xfrm>
          <a:off x="1097681" y="46856"/>
          <a:ext cx="939946" cy="1409919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32970-6326-4C70-BCE6-093DBF425B4A}">
      <dsp:nvSpPr>
        <dsp:cNvPr id="0" name=""/>
        <dsp:cNvSpPr/>
      </dsp:nvSpPr>
      <dsp:spPr>
        <a:xfrm>
          <a:off x="5950362" y="240813"/>
          <a:ext cx="4296896" cy="1342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Малки и средни предприятия и бизнес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5950362" y="240813"/>
        <a:ext cx="4296896" cy="1342780"/>
      </dsp:txXfrm>
    </dsp:sp>
    <dsp:sp modelId="{5F5D3D85-BBC6-463A-8D29-B48EC34D8400}">
      <dsp:nvSpPr>
        <dsp:cNvPr id="0" name=""/>
        <dsp:cNvSpPr/>
      </dsp:nvSpPr>
      <dsp:spPr>
        <a:xfrm>
          <a:off x="5771325" y="46856"/>
          <a:ext cx="939946" cy="1409919"/>
        </a:xfrm>
        <a:prstGeom prst="rect">
          <a:avLst/>
        </a:prstGeom>
        <a:solidFill>
          <a:schemeClr val="accent3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D506E-5D88-4676-8FED-AB137D04A4D5}">
      <dsp:nvSpPr>
        <dsp:cNvPr id="0" name=""/>
        <dsp:cNvSpPr/>
      </dsp:nvSpPr>
      <dsp:spPr>
        <a:xfrm>
          <a:off x="1276718" y="1931224"/>
          <a:ext cx="4296896" cy="1342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Публични власти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1276718" y="1931224"/>
        <a:ext cx="4296896" cy="1342780"/>
      </dsp:txXfrm>
    </dsp:sp>
    <dsp:sp modelId="{7F83DA9A-2B40-4A5B-9F24-3E2D52B983B6}">
      <dsp:nvSpPr>
        <dsp:cNvPr id="0" name=""/>
        <dsp:cNvSpPr/>
      </dsp:nvSpPr>
      <dsp:spPr>
        <a:xfrm>
          <a:off x="1097681" y="1737266"/>
          <a:ext cx="939946" cy="1409919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58409-50DB-4E75-9322-DB37A2A421CF}">
      <dsp:nvSpPr>
        <dsp:cNvPr id="0" name=""/>
        <dsp:cNvSpPr/>
      </dsp:nvSpPr>
      <dsp:spPr>
        <a:xfrm>
          <a:off x="5950362" y="1931224"/>
          <a:ext cx="4296896" cy="1342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Научно-изследователски организации 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5950362" y="1931224"/>
        <a:ext cx="4296896" cy="1342780"/>
      </dsp:txXfrm>
    </dsp:sp>
    <dsp:sp modelId="{EC9B841C-B01F-4978-87B3-ED069436847A}">
      <dsp:nvSpPr>
        <dsp:cNvPr id="0" name=""/>
        <dsp:cNvSpPr/>
      </dsp:nvSpPr>
      <dsp:spPr>
        <a:xfrm>
          <a:off x="5771325" y="1737266"/>
          <a:ext cx="939946" cy="1409919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B0AC8-0076-4EC4-AF87-0A54F4A8D6BE}">
      <dsp:nvSpPr>
        <dsp:cNvPr id="0" name=""/>
        <dsp:cNvSpPr/>
      </dsp:nvSpPr>
      <dsp:spPr>
        <a:xfrm>
          <a:off x="3613540" y="3621634"/>
          <a:ext cx="4296896" cy="1342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Неправителствени институции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3613540" y="3621634"/>
        <a:ext cx="4296896" cy="1342780"/>
      </dsp:txXfrm>
    </dsp:sp>
    <dsp:sp modelId="{8CEBBC47-46A8-4BD3-966B-D2A004785FC4}">
      <dsp:nvSpPr>
        <dsp:cNvPr id="0" name=""/>
        <dsp:cNvSpPr/>
      </dsp:nvSpPr>
      <dsp:spPr>
        <a:xfrm>
          <a:off x="3434503" y="3427677"/>
          <a:ext cx="939946" cy="140991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5D472-D899-464D-9C30-EA3C98BFA631}">
      <dsp:nvSpPr>
        <dsp:cNvPr id="0" name=""/>
        <dsp:cNvSpPr/>
      </dsp:nvSpPr>
      <dsp:spPr>
        <a:xfrm>
          <a:off x="2437" y="657790"/>
          <a:ext cx="209236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Национално ниво</a:t>
          </a:r>
          <a:endParaRPr lang="en-US" sz="1600" b="1" kern="1200" dirty="0"/>
        </a:p>
      </dsp:txBody>
      <dsp:txXfrm>
        <a:off x="2437" y="657790"/>
        <a:ext cx="2092363" cy="460800"/>
      </dsp:txXfrm>
    </dsp:sp>
    <dsp:sp modelId="{4B78E580-AC88-456C-BC59-E83C2970F17B}">
      <dsp:nvSpPr>
        <dsp:cNvPr id="0" name=""/>
        <dsp:cNvSpPr/>
      </dsp:nvSpPr>
      <dsp:spPr>
        <a:xfrm>
          <a:off x="430993" y="1118590"/>
          <a:ext cx="2092363" cy="2937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Консултативен съвет за Европейския зелен пакт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МРРБ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КЕП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МТСП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МОСВ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МИР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Други</a:t>
          </a:r>
        </a:p>
      </dsp:txBody>
      <dsp:txXfrm>
        <a:off x="492276" y="1179873"/>
        <a:ext cx="1969797" cy="2815033"/>
      </dsp:txXfrm>
    </dsp:sp>
    <dsp:sp modelId="{CD6C8CCF-98F2-45A6-8435-F3B0F374E92A}">
      <dsp:nvSpPr>
        <dsp:cNvPr id="0" name=""/>
        <dsp:cNvSpPr/>
      </dsp:nvSpPr>
      <dsp:spPr>
        <a:xfrm>
          <a:off x="2411995" y="627720"/>
          <a:ext cx="672452" cy="520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411995" y="731908"/>
        <a:ext cx="516171" cy="312562"/>
      </dsp:txXfrm>
    </dsp:sp>
    <dsp:sp modelId="{9B202CD0-B615-4E67-A8B2-22E3F04067A0}">
      <dsp:nvSpPr>
        <dsp:cNvPr id="0" name=""/>
        <dsp:cNvSpPr/>
      </dsp:nvSpPr>
      <dsp:spPr>
        <a:xfrm>
          <a:off x="3363580" y="657790"/>
          <a:ext cx="209236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Местно ниво</a:t>
          </a:r>
          <a:endParaRPr lang="en-US" sz="1600" b="1" kern="1200" dirty="0"/>
        </a:p>
      </dsp:txBody>
      <dsp:txXfrm>
        <a:off x="3363580" y="657790"/>
        <a:ext cx="2092363" cy="460800"/>
      </dsp:txXfrm>
    </dsp:sp>
    <dsp:sp modelId="{60C6675B-29E7-42D1-B809-0D4006D5230E}">
      <dsp:nvSpPr>
        <dsp:cNvPr id="0" name=""/>
        <dsp:cNvSpPr/>
      </dsp:nvSpPr>
      <dsp:spPr>
        <a:xfrm>
          <a:off x="3792136" y="1118590"/>
          <a:ext cx="2092363" cy="2937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Местни комитети за справедлив преход </a:t>
          </a:r>
          <a:r>
            <a:rPr lang="en-US" sz="1600" b="1" kern="1200" dirty="0" smtClean="0">
              <a:solidFill>
                <a:schemeClr val="tx1"/>
              </a:solidFill>
            </a:rPr>
            <a:t>(</a:t>
          </a:r>
          <a:r>
            <a:rPr lang="bg-BG" sz="1600" b="1" kern="1200" dirty="0" smtClean="0">
              <a:solidFill>
                <a:schemeClr val="tx1"/>
              </a:solidFill>
            </a:rPr>
            <a:t>подкомитети към КН по ПРР 2021-2027</a:t>
          </a:r>
          <a:r>
            <a:rPr lang="en-US" sz="1600" b="1" kern="1200" dirty="0" smtClean="0">
              <a:solidFill>
                <a:schemeClr val="tx1"/>
              </a:solidFill>
            </a:rPr>
            <a:t>)</a:t>
          </a:r>
          <a:endParaRPr lang="en-US" sz="1600" kern="1200" dirty="0"/>
        </a:p>
      </dsp:txBody>
      <dsp:txXfrm>
        <a:off x="3853419" y="1179873"/>
        <a:ext cx="1969797" cy="28150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CC9C1-5B9A-4D58-B0D2-793E8BFF9DDF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41072-41DE-4D10-B541-2EB92C53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1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5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0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43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13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92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50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34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7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5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54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8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88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665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66348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66095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5369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9809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892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347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547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00459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812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3581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4032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5766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081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135266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7072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192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80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8484F-5B2C-4637-A692-F76A389A3A9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70174-4B78-4C7C-9AFD-32B36DE7A6E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566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119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476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31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013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558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7336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0299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116793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5608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73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387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5011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74417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214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066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8191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5343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3241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008348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2157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12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32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66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03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00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18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79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70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12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openxmlformats.org/officeDocument/2006/relationships/image" Target="../media/image25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.jpeg"/><Relationship Id="rId5" Type="http://schemas.openxmlformats.org/officeDocument/2006/relationships/diagramData" Target="../diagrams/data3.xml"/><Relationship Id="rId10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0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29.jpg"/><Relationship Id="rId4" Type="http://schemas.openxmlformats.org/officeDocument/2006/relationships/diagramData" Target="../diagrams/data4.xm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93;p22"/>
          <p:cNvCxnSpPr/>
          <p:nvPr/>
        </p:nvCxnSpPr>
        <p:spPr>
          <a:xfrm>
            <a:off x="1124295" y="4074596"/>
            <a:ext cx="9837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94;p22"/>
          <p:cNvSpPr txBox="1">
            <a:spLocks/>
          </p:cNvSpPr>
          <p:nvPr/>
        </p:nvSpPr>
        <p:spPr>
          <a:xfrm>
            <a:off x="1887658" y="2474209"/>
            <a:ext cx="8416682" cy="132670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bg-BG" sz="2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Възможности </a:t>
            </a:r>
            <a:r>
              <a:rPr lang="bg-BG" sz="24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 подкрепа на инвестиции по Програма „Развитие на регионите“ 2021-2027 г. чрез Фонда за справедлив преход</a:t>
            </a:r>
            <a:endParaRPr lang="en-US" sz="24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95;p22"/>
          <p:cNvSpPr txBox="1">
            <a:spLocks noGrp="1"/>
          </p:cNvSpPr>
          <p:nvPr>
            <p:ph type="subTitle" idx="1"/>
          </p:nvPr>
        </p:nvSpPr>
        <p:spPr>
          <a:xfrm>
            <a:off x="5037992" y="4686011"/>
            <a:ext cx="2299065" cy="730051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гр. </a:t>
            </a: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Стара Загора</a:t>
            </a:r>
            <a:endParaRPr lang="bg-BG" sz="18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14</a:t>
            </a: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септември 2023 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</a:t>
            </a: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Google Shape;197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+mn-cs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F277CD7-B6A1-4216-B437-60EB37191AB1}"/>
              </a:ext>
            </a:extLst>
          </p:cNvPr>
          <p:cNvSpPr>
            <a:spLocks/>
          </p:cNvSpPr>
          <p:nvPr/>
        </p:nvSpPr>
        <p:spPr bwMode="auto">
          <a:xfrm>
            <a:off x="-15035" y="3212601"/>
            <a:ext cx="6398249" cy="3640137"/>
          </a:xfrm>
          <a:custGeom>
            <a:avLst/>
            <a:gdLst>
              <a:gd name="T0" fmla="*/ 0 w 1640"/>
              <a:gd name="T1" fmla="*/ 0 h 2293"/>
              <a:gd name="T2" fmla="*/ 1640 w 1640"/>
              <a:gd name="T3" fmla="*/ 1626 h 2293"/>
              <a:gd name="T4" fmla="*/ 950 w 1640"/>
              <a:gd name="T5" fmla="*/ 2293 h 2293"/>
              <a:gd name="T6" fmla="*/ 0 w 1640"/>
              <a:gd name="T7" fmla="*/ 2293 h 2293"/>
              <a:gd name="T8" fmla="*/ 691 w 1640"/>
              <a:gd name="T9" fmla="*/ 1626 h 2293"/>
              <a:gd name="T10" fmla="*/ 18 w 1640"/>
              <a:gd name="T11" fmla="*/ 959 h 2293"/>
              <a:gd name="T12" fmla="*/ 0 w 1640"/>
              <a:gd name="T13" fmla="*/ 0 h 2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0" h="2293">
                <a:moveTo>
                  <a:pt x="0" y="0"/>
                </a:moveTo>
                <a:lnTo>
                  <a:pt x="1640" y="1626"/>
                </a:lnTo>
                <a:lnTo>
                  <a:pt x="950" y="2293"/>
                </a:lnTo>
                <a:lnTo>
                  <a:pt x="0" y="2293"/>
                </a:lnTo>
                <a:lnTo>
                  <a:pt x="691" y="1626"/>
                </a:lnTo>
                <a:lnTo>
                  <a:pt x="18" y="9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2023г.: По пътя към енергийната ефективност - Бизнес новини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006" y="4951587"/>
            <a:ext cx="1806362" cy="119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56" y="4578538"/>
            <a:ext cx="2006483" cy="129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10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129785" y="905454"/>
            <a:ext cx="77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Примерни проекти от чужбина </a:t>
            </a:r>
            <a:endParaRPr lang="bg-BG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5154" y="1398226"/>
            <a:ext cx="359046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Румъния</a:t>
            </a:r>
          </a:p>
          <a:p>
            <a:endParaRPr lang="bg-BG" dirty="0"/>
          </a:p>
          <a:p>
            <a:pPr>
              <a:spcAft>
                <a:spcPts val="600"/>
              </a:spcAft>
            </a:pPr>
            <a:r>
              <a:rPr lang="ru-RU" dirty="0" smtClean="0"/>
              <a:t>Ф</a:t>
            </a:r>
            <a:r>
              <a:rPr lang="en-US" dirty="0" smtClean="0"/>
              <a:t>a</a:t>
            </a:r>
            <a:r>
              <a:rPr lang="ru-RU" dirty="0"/>
              <a:t>б</a:t>
            </a:r>
            <a:r>
              <a:rPr lang="en-US" dirty="0"/>
              <a:t>p</a:t>
            </a:r>
            <a:r>
              <a:rPr lang="ru-RU" dirty="0"/>
              <a:t>и</a:t>
            </a:r>
            <a:r>
              <a:rPr lang="en-US" dirty="0" err="1"/>
              <a:t>ĸa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a </a:t>
            </a:r>
            <a:r>
              <a:rPr lang="ru-RU" dirty="0"/>
              <a:t>б</a:t>
            </a:r>
            <a:r>
              <a:rPr lang="en-US" dirty="0"/>
              <a:t>a</a:t>
            </a:r>
            <a:r>
              <a:rPr lang="ru-RU" dirty="0"/>
              <a:t>т</a:t>
            </a:r>
            <a:r>
              <a:rPr lang="en-US" dirty="0"/>
              <a:t>ep</a:t>
            </a:r>
            <a:r>
              <a:rPr lang="ru-RU" dirty="0"/>
              <a:t>ии з</a:t>
            </a:r>
            <a:r>
              <a:rPr lang="en-US" dirty="0"/>
              <a:t>a </a:t>
            </a:r>
            <a:r>
              <a:rPr lang="en-US" dirty="0" err="1"/>
              <a:t>a</a:t>
            </a:r>
            <a:r>
              <a:rPr lang="ru-RU" dirty="0"/>
              <a:t>вт</a:t>
            </a:r>
            <a:r>
              <a:rPr lang="en-US" dirty="0"/>
              <a:t>o</a:t>
            </a:r>
            <a:r>
              <a:rPr lang="ru-RU" dirty="0"/>
              <a:t>м</a:t>
            </a:r>
            <a:r>
              <a:rPr lang="en-US" dirty="0"/>
              <a:t>o</a:t>
            </a:r>
            <a:r>
              <a:rPr lang="ru-RU" dirty="0"/>
              <a:t>билн</a:t>
            </a:r>
            <a:r>
              <a:rPr lang="en-US" dirty="0"/>
              <a:t>a</a:t>
            </a:r>
            <a:r>
              <a:rPr lang="ru-RU" dirty="0"/>
              <a:t>т</a:t>
            </a:r>
            <a:r>
              <a:rPr lang="en-US" dirty="0"/>
              <a:t>a </a:t>
            </a:r>
            <a:r>
              <a:rPr lang="ru-RU" dirty="0"/>
              <a:t>инд</a:t>
            </a:r>
            <a:r>
              <a:rPr lang="en-US" dirty="0" err="1"/>
              <a:t>yc</a:t>
            </a:r>
            <a:r>
              <a:rPr lang="ru-RU" dirty="0"/>
              <a:t>т</a:t>
            </a:r>
            <a:r>
              <a:rPr lang="en-US" dirty="0"/>
              <a:t>p</a:t>
            </a:r>
            <a:r>
              <a:rPr lang="ru-RU" dirty="0"/>
              <a:t>ия в Г</a:t>
            </a:r>
            <a:r>
              <a:rPr lang="en-US" dirty="0"/>
              <a:t>a</a:t>
            </a:r>
            <a:r>
              <a:rPr lang="ru-RU" dirty="0"/>
              <a:t>л</a:t>
            </a:r>
            <a:r>
              <a:rPr lang="en-US" dirty="0"/>
              <a:t>a</a:t>
            </a:r>
            <a:r>
              <a:rPr lang="ru-RU" dirty="0"/>
              <a:t>ц, </a:t>
            </a:r>
            <a:r>
              <a:rPr lang="en-US" dirty="0" err="1"/>
              <a:t>Py</a:t>
            </a:r>
            <a:r>
              <a:rPr lang="ru-RU" dirty="0" smtClean="0"/>
              <a:t>мъния: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Площ – 60 </a:t>
            </a:r>
            <a:r>
              <a:rPr lang="ru-RU" dirty="0"/>
              <a:t>хектара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Нови 8 </a:t>
            </a:r>
            <a:r>
              <a:rPr lang="ru-RU" dirty="0"/>
              <a:t>000 </a:t>
            </a:r>
            <a:r>
              <a:rPr lang="ru-RU" dirty="0" smtClean="0"/>
              <a:t>работни места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Стартиране на работата на фабриката – през 2026 г.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4" y="1767512"/>
            <a:ext cx="7174063" cy="40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11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129785" y="905454"/>
            <a:ext cx="77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Примерни проекти от чужбина </a:t>
            </a:r>
            <a:endParaRPr lang="bg-BG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5154" y="1398226"/>
            <a:ext cx="3590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Нидерландия</a:t>
            </a:r>
          </a:p>
          <a:p>
            <a:endParaRPr lang="bg-BG" dirty="0"/>
          </a:p>
          <a:p>
            <a:r>
              <a:rPr lang="ru-RU" dirty="0" smtClean="0"/>
              <a:t>Завод </a:t>
            </a:r>
            <a:r>
              <a:rPr lang="ru-RU" dirty="0"/>
              <a:t>за системи за </a:t>
            </a:r>
            <a:r>
              <a:rPr lang="ru-RU" dirty="0" smtClean="0"/>
              <a:t>водородни горивни </a:t>
            </a:r>
            <a:r>
              <a:rPr lang="ru-RU" dirty="0"/>
              <a:t>клетки в Нидерландия</a:t>
            </a:r>
            <a:r>
              <a:rPr lang="bg-BG" dirty="0" smtClean="0"/>
              <a:t>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09" y="1521327"/>
            <a:ext cx="71437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0"/>
          <p:cNvSpPr/>
          <p:nvPr/>
        </p:nvSpPr>
        <p:spPr>
          <a:xfrm>
            <a:off x="0" y="1505068"/>
            <a:ext cx="12192000" cy="4300370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46567" y="1521327"/>
          <a:ext cx="11344940" cy="5011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386670" y="2083227"/>
            <a:ext cx="5699907" cy="3924049"/>
            <a:chOff x="1386670" y="2083227"/>
            <a:chExt cx="5699907" cy="3924049"/>
          </a:xfrm>
        </p:grpSpPr>
        <p:pic>
          <p:nvPicPr>
            <p:cNvPr id="5" name="Picture 4" descr="НАПОО: Българите на възраст между 40 и 50 г. са по-склонни да се обучават  за нова професия – Асоциация на индустриалния капитал в България (АИКБ)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670" y="2083227"/>
              <a:ext cx="1014054" cy="563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C:\Users\StoykovaL\AppData\Local\Microsoft\Windows\INetCache\Content.MSO\11F6E671.tmp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038" y="2083227"/>
              <a:ext cx="967539" cy="544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човешки ресурси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670" y="3734930"/>
              <a:ext cx="992739" cy="5840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C:\Users\StoykovaL\AppData\Local\Microsoft\Windows\INetCache\Content.MSO\E4B5A49B.tmp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734930"/>
              <a:ext cx="967539" cy="49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Кратка история на неправителствените организации | Общество | Новини от  България и Света | OFFNews.b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202" y="5453985"/>
              <a:ext cx="977026" cy="5532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9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129785" y="905454"/>
            <a:ext cx="773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ЦЕЛЕВИ ГРУПИ</a:t>
            </a:r>
          </a:p>
        </p:txBody>
      </p:sp>
      <p:sp>
        <p:nvSpPr>
          <p:cNvPr id="12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12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13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54537" y="760115"/>
            <a:ext cx="8755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МЕХАНИЗЪМ ЗА МНОГОСТЕПЕННО УПРАВЛЕНИЕ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Picture 2" descr="List of potential situations triggering (or not) controls on technical  assistance while hosting non-EU researchers - European Studies Unit (ESU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5" y="1540148"/>
            <a:ext cx="3004074" cy="150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17372868"/>
              </p:ext>
            </p:extLst>
          </p:nvPr>
        </p:nvGraphicFramePr>
        <p:xfrm>
          <a:off x="4737641" y="1169094"/>
          <a:ext cx="5886938" cy="471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4" descr="Top 10 Call Center and Customer Experience Conferences in 2022 | PHONEX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06" y="2756869"/>
            <a:ext cx="2693418" cy="1515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11" descr="2023г.: По пътя към енергийната ефективност - Бизнес новините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9" y="4133436"/>
            <a:ext cx="2381733" cy="1467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85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14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54537" y="760115"/>
            <a:ext cx="8755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МЕХАНИЗЪМ ЗА УПРАВЛЕНИЕ </a:t>
            </a:r>
            <a:r>
              <a:rPr lang="ru-RU" altLang="ko-KR" sz="14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ПО </a:t>
            </a: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ПРР 2021-2027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09184308"/>
              </p:ext>
            </p:extLst>
          </p:nvPr>
        </p:nvGraphicFramePr>
        <p:xfrm>
          <a:off x="562709" y="1292469"/>
          <a:ext cx="10330960" cy="4695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190882" y="1465644"/>
            <a:ext cx="2277207" cy="72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709246" y="1395846"/>
            <a:ext cx="9903067" cy="4050922"/>
            <a:chOff x="709246" y="1395846"/>
            <a:chExt cx="9903067" cy="4050922"/>
          </a:xfrm>
        </p:grpSpPr>
        <p:sp>
          <p:nvSpPr>
            <p:cNvPr id="5" name="TextBox 4"/>
            <p:cNvSpPr txBox="1"/>
            <p:nvPr/>
          </p:nvSpPr>
          <p:spPr>
            <a:xfrm>
              <a:off x="2656739" y="2184223"/>
              <a:ext cx="2864825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 smtClean="0"/>
                <a:t>УО на ПРР 2021-2027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72857" y="2996880"/>
              <a:ext cx="2848707" cy="92333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 smtClean="0"/>
                <a:t>Комитет за наблюдение </a:t>
              </a:r>
            </a:p>
            <a:p>
              <a:pPr algn="ctr"/>
              <a:r>
                <a:rPr lang="bg-BG" b="1" dirty="0" smtClean="0"/>
                <a:t>по ПРР 202-2027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9246" y="4797647"/>
              <a:ext cx="2244969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b="1" dirty="0" smtClean="0"/>
                <a:t>Подкомитет към КН </a:t>
              </a:r>
            </a:p>
            <a:p>
              <a:pPr algn="ctr"/>
              <a:r>
                <a:rPr lang="bg-BG" sz="1200" b="1" dirty="0" smtClean="0"/>
                <a:t>по ПРР 2021-2027 </a:t>
              </a:r>
            </a:p>
            <a:p>
              <a:pPr algn="ctr"/>
              <a:r>
                <a:rPr lang="bg-BG" sz="1200" b="1" dirty="0" smtClean="0"/>
                <a:t>за област Стара Загора</a:t>
              </a:r>
              <a:endParaRPr lang="en-US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63738" y="4793616"/>
              <a:ext cx="2312378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b="1" dirty="0" smtClean="0"/>
                <a:t>Подкомитет към КН </a:t>
              </a:r>
            </a:p>
            <a:p>
              <a:pPr algn="ctr"/>
              <a:r>
                <a:rPr lang="bg-BG" sz="1200" b="1" dirty="0" smtClean="0"/>
                <a:t>по ПРР 2021-2027 </a:t>
              </a:r>
            </a:p>
            <a:p>
              <a:pPr algn="ctr"/>
              <a:r>
                <a:rPr lang="bg-BG" sz="1200" b="1" dirty="0" smtClean="0"/>
                <a:t>за област Кюстендил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85639" y="4800437"/>
              <a:ext cx="2264016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b="1" dirty="0" smtClean="0"/>
                <a:t>Подкомитет към КН </a:t>
              </a:r>
            </a:p>
            <a:p>
              <a:pPr algn="ctr"/>
              <a:r>
                <a:rPr lang="bg-BG" sz="1200" b="1" dirty="0" smtClean="0"/>
                <a:t>по ПРР 2021-2027 </a:t>
              </a:r>
            </a:p>
            <a:p>
              <a:pPr algn="ctr"/>
              <a:r>
                <a:rPr lang="bg-BG" sz="1200" b="1" dirty="0" smtClean="0"/>
                <a:t>за област Перник</a:t>
              </a: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9246" y="4419440"/>
              <a:ext cx="684040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 smtClean="0"/>
                <a:t>Местни комитети за справедлив преход на ТПСП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02035" y="1395846"/>
              <a:ext cx="3110278" cy="50783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900" b="1" dirty="0" smtClean="0"/>
                <a:t>ЦКЗ </a:t>
              </a:r>
              <a:r>
                <a:rPr lang="en-US" sz="900" b="1" dirty="0" smtClean="0"/>
                <a:t>(</a:t>
              </a:r>
              <a:r>
                <a:rPr lang="bg-BG" sz="900" b="1" dirty="0" smtClean="0"/>
                <a:t>МФ</a:t>
              </a:r>
              <a:r>
                <a:rPr lang="en-US" sz="900" b="1" dirty="0" smtClean="0"/>
                <a:t>)</a:t>
              </a:r>
              <a:endParaRPr lang="bg-BG" sz="900" b="1" dirty="0" smtClean="0"/>
            </a:p>
            <a:p>
              <a:pPr algn="ctr"/>
              <a:r>
                <a:rPr lang="en-US" sz="900" b="1" dirty="0" smtClean="0"/>
                <a:t>(</a:t>
              </a:r>
              <a:r>
                <a:rPr lang="bg-BG" sz="900" b="1" dirty="0" smtClean="0"/>
                <a:t>функции за управление на средствата от ЕС на национално ниво</a:t>
              </a:r>
              <a:r>
                <a:rPr lang="en-US" sz="900" b="1" dirty="0" smtClean="0"/>
                <a:t>)</a:t>
              </a:r>
              <a:endParaRPr lang="en-US" sz="9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02035" y="2121898"/>
              <a:ext cx="3110278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000" b="1" dirty="0" smtClean="0"/>
                <a:t>ИА „Одит на средства от ЕС“ </a:t>
              </a:r>
            </a:p>
            <a:p>
              <a:pPr algn="ctr"/>
              <a:r>
                <a:rPr lang="en-US" sz="1000" b="1" dirty="0" smtClean="0"/>
                <a:t>(</a:t>
              </a:r>
              <a:r>
                <a:rPr lang="bg-BG" sz="1000" b="1" dirty="0" smtClean="0"/>
                <a:t>одитен орган</a:t>
              </a:r>
              <a:r>
                <a:rPr lang="en-US" sz="1000" b="1" dirty="0" smtClean="0"/>
                <a:t>)</a:t>
              </a:r>
              <a:endParaRPr lang="en-US" sz="10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02035" y="2740229"/>
              <a:ext cx="3110278" cy="1015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000" b="1" dirty="0" smtClean="0"/>
                <a:t>Дирекция „Национален фонд“ </a:t>
              </a:r>
              <a:r>
                <a:rPr lang="en-US" sz="1000" b="1" dirty="0" smtClean="0"/>
                <a:t>(</a:t>
              </a:r>
              <a:r>
                <a:rPr lang="bg-BG" sz="1000" b="1" dirty="0" smtClean="0"/>
                <a:t>МФ</a:t>
              </a:r>
              <a:r>
                <a:rPr lang="en-US" sz="1000" b="1" dirty="0" smtClean="0"/>
                <a:t>)</a:t>
              </a:r>
            </a:p>
            <a:p>
              <a:pPr marL="171450" indent="-171450" algn="just">
                <a:buFontTx/>
                <a:buChar char="-"/>
              </a:pPr>
              <a:r>
                <a:rPr lang="bg-BG" sz="1000" b="1" dirty="0" smtClean="0"/>
                <a:t>Организация</a:t>
              </a:r>
              <a:r>
                <a:rPr lang="en-US" sz="1000" b="1" dirty="0" smtClean="0"/>
                <a:t>, </a:t>
              </a:r>
              <a:r>
                <a:rPr lang="en-US" sz="1000" b="1" dirty="0"/>
                <a:t>която получава плащания от </a:t>
              </a:r>
              <a:r>
                <a:rPr lang="en-US" sz="1000" b="1" dirty="0" smtClean="0"/>
                <a:t>Комисият</a:t>
              </a:r>
              <a:r>
                <a:rPr lang="bg-BG" sz="1000" b="1" dirty="0" smtClean="0"/>
                <a:t>а</a:t>
              </a:r>
            </a:p>
            <a:p>
              <a:pPr marL="171450" indent="-171450" algn="just">
                <a:buFontTx/>
                <a:buChar char="-"/>
              </a:pPr>
              <a:r>
                <a:rPr lang="en-US" sz="1000" b="1" dirty="0"/>
                <a:t>Орган (различен от управляващия орган), изпълняващ счетоводната функция</a:t>
              </a:r>
              <a:endParaRPr lang="bg-BG" sz="1000" b="1" dirty="0"/>
            </a:p>
            <a:p>
              <a:pPr algn="ctr"/>
              <a:endParaRPr lang="en-US" sz="1000" b="1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521565" y="2319503"/>
              <a:ext cx="56417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101860" y="1649761"/>
              <a:ext cx="2" cy="159829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101862" y="1656954"/>
              <a:ext cx="1400173" cy="24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6101861" y="2319503"/>
              <a:ext cx="1400173" cy="24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6101860" y="3248060"/>
              <a:ext cx="1400173" cy="24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9" idx="0"/>
            </p:cNvCxnSpPr>
            <p:nvPr/>
          </p:nvCxnSpPr>
          <p:spPr>
            <a:xfrm flipH="1">
              <a:off x="4097211" y="2549769"/>
              <a:ext cx="4" cy="44711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097212" y="3931387"/>
              <a:ext cx="0" cy="488053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26" y="5558195"/>
            <a:ext cx="1902853" cy="76114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02" y="4574016"/>
            <a:ext cx="1060821" cy="98342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693" y="4788772"/>
            <a:ext cx="1099192" cy="7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0"/>
          <p:cNvSpPr/>
          <p:nvPr/>
        </p:nvSpPr>
        <p:spPr>
          <a:xfrm>
            <a:off x="14056" y="1522652"/>
            <a:ext cx="12192000" cy="4300370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15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94F25A5-053C-5147-8119-F1C37256B815}"/>
              </a:ext>
            </a:extLst>
          </p:cNvPr>
          <p:cNvSpPr txBox="1">
            <a:spLocks/>
          </p:cNvSpPr>
          <p:nvPr/>
        </p:nvSpPr>
        <p:spPr>
          <a:xfrm>
            <a:off x="872358" y="2173374"/>
            <a:ext cx="4916383" cy="53181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altLang="x-none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Благодаря за вниманието!</a:t>
            </a:r>
            <a:endParaRPr lang="x-none" altLang="x-none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15C93FC-B451-6E49-8B5E-EE4E4C332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856" y="3137057"/>
            <a:ext cx="4006362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g-BG" altLang="x-none" sz="1200" b="1" dirty="0">
                <a:solidFill>
                  <a:srgbClr val="4B618E"/>
                </a:solidFill>
                <a:latin typeface="Arial" pitchFamily="34" charset="0"/>
                <a:ea typeface="+mn-ea"/>
                <a:cs typeface="Arial" pitchFamily="34" charset="0"/>
              </a:rPr>
              <a:t>Координати за контакт:</a:t>
            </a:r>
            <a:endParaRPr lang="x-none" altLang="x-none" sz="1200" b="1" dirty="0">
              <a:solidFill>
                <a:srgbClr val="4B618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0EE1BD-9CB6-48F0-B94C-6437CCA30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29" y="3600702"/>
            <a:ext cx="488726" cy="509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1092" y="3575235"/>
            <a:ext cx="3859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B618E"/>
                </a:solidFill>
              </a:rPr>
              <a:t>https://www.mrrb.bg</a:t>
            </a:r>
          </a:p>
          <a:p>
            <a:endParaRPr lang="bg-BG" sz="1000" dirty="0" smtClean="0">
              <a:solidFill>
                <a:srgbClr val="4B618E"/>
              </a:solidFill>
            </a:endParaRPr>
          </a:p>
          <a:p>
            <a:r>
              <a:rPr lang="en-US" sz="1000" dirty="0" smtClean="0">
                <a:solidFill>
                  <a:srgbClr val="4B618E"/>
                </a:solidFill>
              </a:rPr>
              <a:t>https://www.eufunds.bg/bg/oprd</a:t>
            </a:r>
            <a:endParaRPr lang="en-US" sz="1000" dirty="0">
              <a:solidFill>
                <a:srgbClr val="4B618E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F018E5-A44B-45C7-8365-DE7319564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29" y="4229648"/>
            <a:ext cx="491410" cy="4914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81092" y="4307977"/>
            <a:ext cx="2109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B618E"/>
                </a:solidFill>
              </a:rPr>
              <a:t>oprd@mrrb.goverrment.bg</a:t>
            </a:r>
            <a:endParaRPr lang="en-US" sz="1000" dirty="0">
              <a:solidFill>
                <a:srgbClr val="4B61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2072719" y="899071"/>
            <a:ext cx="773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sz="16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ЕНЕРГИЕН ПРЕХОД</a:t>
            </a:r>
            <a:endParaRPr lang="bg-BG" sz="16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8" name="Google Shape;197;p22"/>
          <p:cNvSpPr txBox="1">
            <a:spLocks/>
          </p:cNvSpPr>
          <p:nvPr/>
        </p:nvSpPr>
        <p:spPr>
          <a:xfrm>
            <a:off x="11588261" y="6333134"/>
            <a:ext cx="552483" cy="4457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2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8DD6B70-3F18-4FF5-8D3E-9F28B589BF25}"/>
              </a:ext>
            </a:extLst>
          </p:cNvPr>
          <p:cNvGrpSpPr/>
          <p:nvPr/>
        </p:nvGrpSpPr>
        <p:grpSpPr>
          <a:xfrm>
            <a:off x="740132" y="2500676"/>
            <a:ext cx="8701551" cy="338554"/>
            <a:chOff x="533041" y="1650555"/>
            <a:chExt cx="8701551" cy="33855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98F754F-E320-4C76-8AEB-3AE668006555}"/>
                </a:ext>
              </a:extLst>
            </p:cNvPr>
            <p:cNvSpPr txBox="1"/>
            <p:nvPr/>
          </p:nvSpPr>
          <p:spPr>
            <a:xfrm>
              <a:off x="912852" y="1650555"/>
              <a:ext cx="83217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600" b="1" kern="0" noProof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Покана за завяване на интерес от големи предприятия – до 15.09.2023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AD01918-5BFA-4BB9-8C63-42CBFED1961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BEB0C2B-25F6-43D6-99D9-4CCCCCFC76D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Chevron 12">
                <a:extLst>
                  <a:ext uri="{FF2B5EF4-FFF2-40B4-BE49-F238E27FC236}">
                    <a16:creationId xmlns:a16="http://schemas.microsoft.com/office/drawing/2014/main" id="{00E891EF-EB1C-4BC2-B0FD-DCE61BF3FB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73" name="Picture 2" descr="Climate Action | Linked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2" r="41148"/>
          <a:stretch/>
        </p:blipFill>
        <p:spPr bwMode="auto">
          <a:xfrm>
            <a:off x="0" y="5262167"/>
            <a:ext cx="5435601" cy="159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E6617883-A73B-4D5C-ADF0-EE8F46A35407}"/>
              </a:ext>
            </a:extLst>
          </p:cNvPr>
          <p:cNvGrpSpPr/>
          <p:nvPr/>
        </p:nvGrpSpPr>
        <p:grpSpPr>
          <a:xfrm>
            <a:off x="722001" y="4749127"/>
            <a:ext cx="4844814" cy="338554"/>
            <a:chOff x="533041" y="1650555"/>
            <a:chExt cx="4791786" cy="33855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1939732-8D73-43D2-BF78-991D357ADB1D}"/>
                </a:ext>
              </a:extLst>
            </p:cNvPr>
            <p:cNvSpPr txBox="1"/>
            <p:nvPr/>
          </p:nvSpPr>
          <p:spPr>
            <a:xfrm>
              <a:off x="912851" y="1650555"/>
              <a:ext cx="44119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Заседание на</a:t>
              </a:r>
              <a:r>
                <a:rPr kumimoji="0" lang="bg-BG" altLang="ko-KR" sz="1600" b="1" i="0" u="none" strike="noStrike" kern="0" cap="none" spc="0" normalizeH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 КСЕЗС – </a:t>
              </a:r>
              <a:r>
                <a:rPr lang="bg-BG" altLang="ko-KR" sz="1600" b="1" kern="0" dirty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07.09.2023</a:t>
              </a:r>
              <a:endParaRPr lang="ko-KR" altLang="en-US" sz="1600" b="1" kern="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E4711C1-A417-4B8B-A963-ECB6E418E5C5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2EF07A2-601D-4202-B117-396ECDCED227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Chevron 7">
                <a:extLst>
                  <a:ext uri="{FF2B5EF4-FFF2-40B4-BE49-F238E27FC236}">
                    <a16:creationId xmlns:a16="http://schemas.microsoft.com/office/drawing/2014/main" id="{BEA9E7CC-BA21-4CDD-B96E-280E303968E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8DD6B70-3F18-4FF5-8D3E-9F28B589BF25}"/>
              </a:ext>
            </a:extLst>
          </p:cNvPr>
          <p:cNvGrpSpPr/>
          <p:nvPr/>
        </p:nvGrpSpPr>
        <p:grpSpPr>
          <a:xfrm>
            <a:off x="722031" y="1598338"/>
            <a:ext cx="8545061" cy="584775"/>
            <a:chOff x="533041" y="1650555"/>
            <a:chExt cx="8545061" cy="58477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98F754F-E320-4C76-8AEB-3AE668006555}"/>
                </a:ext>
              </a:extLst>
            </p:cNvPr>
            <p:cNvSpPr txBox="1"/>
            <p:nvPr/>
          </p:nvSpPr>
          <p:spPr>
            <a:xfrm>
              <a:off x="912852" y="1650555"/>
              <a:ext cx="8165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600" b="1" kern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Обществено обсъждане на а</a:t>
              </a:r>
              <a:r>
                <a:rPr lang="bg-BG" altLang="ko-KR" sz="1600" b="1" kern="0" noProof="0" dirty="0" err="1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ктуализирани</a:t>
              </a:r>
              <a:r>
                <a:rPr lang="bg-BG" altLang="ko-KR" sz="1600" b="1" kern="0" noProof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 териториални планове за справедлив преход</a:t>
              </a:r>
              <a:r>
                <a:rPr lang="en-US" altLang="ko-KR" sz="1600" b="1" kern="0" noProof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 – </a:t>
              </a:r>
              <a:r>
                <a:rPr lang="bg-BG" altLang="ko-KR" sz="1600" b="1" kern="0" noProof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до 13.09.2023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AD01918-5BFA-4BB9-8C63-42CBFED1961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BEB0C2B-25F6-43D6-99D9-4CCCCCFC76D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Chevron 12">
                <a:extLst>
                  <a:ext uri="{FF2B5EF4-FFF2-40B4-BE49-F238E27FC236}">
                    <a16:creationId xmlns:a16="http://schemas.microsoft.com/office/drawing/2014/main" id="{00E891EF-EB1C-4BC2-B0FD-DCE61BF3FB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8DD6B70-3F18-4FF5-8D3E-9F28B589BF25}"/>
              </a:ext>
            </a:extLst>
          </p:cNvPr>
          <p:cNvGrpSpPr/>
          <p:nvPr/>
        </p:nvGrpSpPr>
        <p:grpSpPr>
          <a:xfrm>
            <a:off x="722091" y="3206046"/>
            <a:ext cx="6290387" cy="584775"/>
            <a:chOff x="533041" y="1621077"/>
            <a:chExt cx="6290387" cy="58477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98F754F-E320-4C76-8AEB-3AE668006555}"/>
                </a:ext>
              </a:extLst>
            </p:cNvPr>
            <p:cNvSpPr txBox="1"/>
            <p:nvPr/>
          </p:nvSpPr>
          <p:spPr>
            <a:xfrm>
              <a:off x="899074" y="1621077"/>
              <a:ext cx="59243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600" b="1" kern="0" noProof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Нова серия събития по места в засегнатите региони – август-септември 2023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AD01918-5BFA-4BB9-8C63-42CBFED1961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BEB0C2B-25F6-43D6-99D9-4CCCCCFC76D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Chevron 12">
                <a:extLst>
                  <a:ext uri="{FF2B5EF4-FFF2-40B4-BE49-F238E27FC236}">
                    <a16:creationId xmlns:a16="http://schemas.microsoft.com/office/drawing/2014/main" id="{00E891EF-EB1C-4BC2-B0FD-DCE61BF3FB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8DD6B70-3F18-4FF5-8D3E-9F28B589BF25}"/>
              </a:ext>
            </a:extLst>
          </p:cNvPr>
          <p:cNvGrpSpPr/>
          <p:nvPr/>
        </p:nvGrpSpPr>
        <p:grpSpPr>
          <a:xfrm>
            <a:off x="722001" y="3951957"/>
            <a:ext cx="10083745" cy="338554"/>
            <a:chOff x="533041" y="1650555"/>
            <a:chExt cx="10083745" cy="338554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98F754F-E320-4C76-8AEB-3AE668006555}"/>
                </a:ext>
              </a:extLst>
            </p:cNvPr>
            <p:cNvSpPr txBox="1"/>
            <p:nvPr/>
          </p:nvSpPr>
          <p:spPr>
            <a:xfrm>
              <a:off x="912852" y="1650555"/>
              <a:ext cx="97039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600" b="1" kern="0" noProof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Заседания на КЕП</a:t>
              </a:r>
              <a:r>
                <a:rPr lang="bg-BG" altLang="ko-KR" sz="1600" b="1" kern="0" dirty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 – в периода 7 юли 2022 – 4 септември 2023   </a:t>
              </a:r>
              <a:endParaRPr lang="ko-KR" altLang="en-US" sz="1600" b="1" kern="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AD01918-5BFA-4BB9-8C63-42CBFED1961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BBEB0C2B-25F6-43D6-99D9-4CCCCCFC76D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Chevron 12">
                <a:extLst>
                  <a:ext uri="{FF2B5EF4-FFF2-40B4-BE49-F238E27FC236}">
                    <a16:creationId xmlns:a16="http://schemas.microsoft.com/office/drawing/2014/main" id="{00E891EF-EB1C-4BC2-B0FD-DCE61BF3FB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6617883-A73B-4D5C-ADF0-EE8F46A35407}"/>
              </a:ext>
            </a:extLst>
          </p:cNvPr>
          <p:cNvGrpSpPr/>
          <p:nvPr/>
        </p:nvGrpSpPr>
        <p:grpSpPr>
          <a:xfrm>
            <a:off x="4603641" y="5423165"/>
            <a:ext cx="6380614" cy="338554"/>
            <a:chOff x="533041" y="1650555"/>
            <a:chExt cx="5734642" cy="33855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1939732-8D73-43D2-BF78-991D357ADB1D}"/>
                </a:ext>
              </a:extLst>
            </p:cNvPr>
            <p:cNvSpPr txBox="1"/>
            <p:nvPr/>
          </p:nvSpPr>
          <p:spPr>
            <a:xfrm>
              <a:off x="912852" y="1650555"/>
              <a:ext cx="53548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600" b="1" kern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РМС за изпращане на </a:t>
              </a:r>
              <a:r>
                <a:rPr lang="bg-BG" altLang="ko-KR" sz="1600" b="1" kern="0" dirty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доклада към НС – 13.09.2023</a:t>
              </a:r>
              <a:endParaRPr lang="ko-KR" altLang="en-US" sz="1600" b="1" kern="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E4711C1-A417-4B8B-A963-ECB6E418E5C5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2EF07A2-601D-4202-B117-396ECDCED227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Chevron 7">
                <a:extLst>
                  <a:ext uri="{FF2B5EF4-FFF2-40B4-BE49-F238E27FC236}">
                    <a16:creationId xmlns:a16="http://schemas.microsoft.com/office/drawing/2014/main" id="{BEA9E7CC-BA21-4CDD-B96E-280E303968E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63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2072719" y="899071"/>
            <a:ext cx="773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sz="16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ПРИОРИТЕТ „СПРАВЕДЛИВ ПРЕХОД“</a:t>
            </a:r>
            <a:endParaRPr lang="bg-BG" sz="16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8" name="Google Shape;197;p22"/>
          <p:cNvSpPr txBox="1">
            <a:spLocks/>
          </p:cNvSpPr>
          <p:nvPr/>
        </p:nvSpPr>
        <p:spPr>
          <a:xfrm>
            <a:off x="11588261" y="6333134"/>
            <a:ext cx="552483" cy="4457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3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653878" y="979838"/>
            <a:ext cx="2394101" cy="2230729"/>
            <a:chOff x="9109936" y="731713"/>
            <a:chExt cx="2394101" cy="223072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489031-1FC3-490C-8A9A-CD723F2EC77D}"/>
                </a:ext>
              </a:extLst>
            </p:cNvPr>
            <p:cNvGrpSpPr/>
            <p:nvPr/>
          </p:nvGrpSpPr>
          <p:grpSpPr>
            <a:xfrm>
              <a:off x="9109936" y="874210"/>
              <a:ext cx="2394101" cy="2088232"/>
              <a:chOff x="5248647" y="1608813"/>
              <a:chExt cx="970807" cy="84677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8F43922-68DF-4834-8C1D-015C8707A511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D53A1F5-9C31-4F5D-A1BB-544EAAB23E7B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8E0A1C-56D1-4063-9CF9-AD34F2CC59AC}"/>
                </a:ext>
              </a:extLst>
            </p:cNvPr>
            <p:cNvSpPr txBox="1"/>
            <p:nvPr/>
          </p:nvSpPr>
          <p:spPr>
            <a:xfrm>
              <a:off x="9518473" y="1660852"/>
              <a:ext cx="19621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Georgia" panose="02040502050405020303" pitchFamily="18" charset="0"/>
                  <a:cs typeface="Arial" pitchFamily="34" charset="0"/>
                </a:rPr>
                <a:t>Индустрия за устойчиви енергийни решения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63CF3B-1CDE-450A-A6FB-E26C99CC6F55}"/>
                </a:ext>
              </a:extLst>
            </p:cNvPr>
            <p:cNvSpPr txBox="1"/>
            <p:nvPr/>
          </p:nvSpPr>
          <p:spPr>
            <a:xfrm>
              <a:off x="9653613" y="1051672"/>
              <a:ext cx="920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Georgia" panose="02040502050405020303" pitchFamily="18" charset="0"/>
                  <a:cs typeface="Arial" pitchFamily="34" charset="0"/>
                </a:rPr>
                <a:t>01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33" name="Freeform 63">
              <a:extLst>
                <a:ext uri="{FF2B5EF4-FFF2-40B4-BE49-F238E27FC236}">
                  <a16:creationId xmlns:a16="http://schemas.microsoft.com/office/drawing/2014/main" id="{05E09344-31A4-4FB0-9EFE-D696704003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4689" y="731713"/>
              <a:ext cx="602566" cy="597617"/>
            </a:xfrm>
            <a:custGeom>
              <a:avLst/>
              <a:gdLst>
                <a:gd name="T0" fmla="*/ 84 w 304"/>
                <a:gd name="T1" fmla="*/ 118 h 356"/>
                <a:gd name="T2" fmla="*/ 68 w 304"/>
                <a:gd name="T3" fmla="*/ 173 h 356"/>
                <a:gd name="T4" fmla="*/ 125 w 304"/>
                <a:gd name="T5" fmla="*/ 171 h 356"/>
                <a:gd name="T6" fmla="*/ 143 w 304"/>
                <a:gd name="T7" fmla="*/ 133 h 356"/>
                <a:gd name="T8" fmla="*/ 108 w 304"/>
                <a:gd name="T9" fmla="*/ 137 h 356"/>
                <a:gd name="T10" fmla="*/ 157 w 304"/>
                <a:gd name="T11" fmla="*/ 91 h 356"/>
                <a:gd name="T12" fmla="*/ 218 w 304"/>
                <a:gd name="T13" fmla="*/ 61 h 356"/>
                <a:gd name="T14" fmla="*/ 233 w 304"/>
                <a:gd name="T15" fmla="*/ 1 h 356"/>
                <a:gd name="T16" fmla="*/ 246 w 304"/>
                <a:gd name="T17" fmla="*/ 61 h 356"/>
                <a:gd name="T18" fmla="*/ 295 w 304"/>
                <a:gd name="T19" fmla="*/ 112 h 356"/>
                <a:gd name="T20" fmla="*/ 275 w 304"/>
                <a:gd name="T21" fmla="*/ 109 h 356"/>
                <a:gd name="T22" fmla="*/ 282 w 304"/>
                <a:gd name="T23" fmla="*/ 181 h 356"/>
                <a:gd name="T24" fmla="*/ 286 w 304"/>
                <a:gd name="T25" fmla="*/ 287 h 356"/>
                <a:gd name="T26" fmla="*/ 289 w 304"/>
                <a:gd name="T27" fmla="*/ 350 h 356"/>
                <a:gd name="T28" fmla="*/ 248 w 304"/>
                <a:gd name="T29" fmla="*/ 330 h 356"/>
                <a:gd name="T30" fmla="*/ 252 w 304"/>
                <a:gd name="T31" fmla="*/ 258 h 356"/>
                <a:gd name="T32" fmla="*/ 208 w 304"/>
                <a:gd name="T33" fmla="*/ 353 h 356"/>
                <a:gd name="T34" fmla="*/ 155 w 304"/>
                <a:gd name="T35" fmla="*/ 325 h 356"/>
                <a:gd name="T36" fmla="*/ 130 w 304"/>
                <a:gd name="T37" fmla="*/ 300 h 356"/>
                <a:gd name="T38" fmla="*/ 88 w 304"/>
                <a:gd name="T39" fmla="*/ 353 h 356"/>
                <a:gd name="T40" fmla="*/ 7 w 304"/>
                <a:gd name="T41" fmla="*/ 328 h 356"/>
                <a:gd name="T42" fmla="*/ 135 w 304"/>
                <a:gd name="T43" fmla="*/ 211 h 356"/>
                <a:gd name="T44" fmla="*/ 7 w 304"/>
                <a:gd name="T45" fmla="*/ 260 h 356"/>
                <a:gd name="T46" fmla="*/ 3 w 304"/>
                <a:gd name="T47" fmla="*/ 226 h 356"/>
                <a:gd name="T48" fmla="*/ 48 w 304"/>
                <a:gd name="T49" fmla="*/ 158 h 356"/>
                <a:gd name="T50" fmla="*/ 23 w 304"/>
                <a:gd name="T51" fmla="*/ 121 h 356"/>
                <a:gd name="T52" fmla="*/ 15 w 304"/>
                <a:gd name="T53" fmla="*/ 109 h 356"/>
                <a:gd name="T54" fmla="*/ 51 w 304"/>
                <a:gd name="T55" fmla="*/ 47 h 356"/>
                <a:gd name="T56" fmla="*/ 64 w 304"/>
                <a:gd name="T57" fmla="*/ 47 h 356"/>
                <a:gd name="T58" fmla="*/ 86 w 304"/>
                <a:gd name="T59" fmla="*/ 101 h 356"/>
                <a:gd name="T60" fmla="*/ 193 w 304"/>
                <a:gd name="T61" fmla="*/ 138 h 356"/>
                <a:gd name="T62" fmla="*/ 160 w 304"/>
                <a:gd name="T63" fmla="*/ 134 h 356"/>
                <a:gd name="T64" fmla="*/ 173 w 304"/>
                <a:gd name="T65" fmla="*/ 172 h 356"/>
                <a:gd name="T66" fmla="*/ 222 w 304"/>
                <a:gd name="T67" fmla="*/ 159 h 356"/>
                <a:gd name="T68" fmla="*/ 214 w 304"/>
                <a:gd name="T69" fmla="*/ 95 h 356"/>
                <a:gd name="T70" fmla="*/ 193 w 304"/>
                <a:gd name="T71" fmla="*/ 13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4" h="356">
                  <a:moveTo>
                    <a:pt x="112" y="124"/>
                  </a:moveTo>
                  <a:cubicBezTo>
                    <a:pt x="100" y="128"/>
                    <a:pt x="92" y="123"/>
                    <a:pt x="84" y="118"/>
                  </a:cubicBezTo>
                  <a:cubicBezTo>
                    <a:pt x="71" y="109"/>
                    <a:pt x="64" y="109"/>
                    <a:pt x="65" y="128"/>
                  </a:cubicBezTo>
                  <a:cubicBezTo>
                    <a:pt x="66" y="143"/>
                    <a:pt x="60" y="163"/>
                    <a:pt x="68" y="173"/>
                  </a:cubicBezTo>
                  <a:cubicBezTo>
                    <a:pt x="77" y="184"/>
                    <a:pt x="96" y="172"/>
                    <a:pt x="111" y="172"/>
                  </a:cubicBezTo>
                  <a:cubicBezTo>
                    <a:pt x="116" y="172"/>
                    <a:pt x="120" y="172"/>
                    <a:pt x="125" y="171"/>
                  </a:cubicBezTo>
                  <a:cubicBezTo>
                    <a:pt x="131" y="171"/>
                    <a:pt x="140" y="173"/>
                    <a:pt x="142" y="165"/>
                  </a:cubicBezTo>
                  <a:cubicBezTo>
                    <a:pt x="145" y="155"/>
                    <a:pt x="146" y="144"/>
                    <a:pt x="143" y="133"/>
                  </a:cubicBezTo>
                  <a:cubicBezTo>
                    <a:pt x="142" y="128"/>
                    <a:pt x="137" y="132"/>
                    <a:pt x="133" y="133"/>
                  </a:cubicBezTo>
                  <a:cubicBezTo>
                    <a:pt x="126" y="136"/>
                    <a:pt x="120" y="143"/>
                    <a:pt x="108" y="137"/>
                  </a:cubicBezTo>
                  <a:cubicBezTo>
                    <a:pt x="133" y="120"/>
                    <a:pt x="156" y="103"/>
                    <a:pt x="145" y="64"/>
                  </a:cubicBezTo>
                  <a:cubicBezTo>
                    <a:pt x="161" y="74"/>
                    <a:pt x="157" y="83"/>
                    <a:pt x="157" y="91"/>
                  </a:cubicBezTo>
                  <a:cubicBezTo>
                    <a:pt x="158" y="104"/>
                    <a:pt x="163" y="110"/>
                    <a:pt x="174" y="100"/>
                  </a:cubicBezTo>
                  <a:cubicBezTo>
                    <a:pt x="189" y="87"/>
                    <a:pt x="209" y="82"/>
                    <a:pt x="218" y="61"/>
                  </a:cubicBezTo>
                  <a:cubicBezTo>
                    <a:pt x="225" y="46"/>
                    <a:pt x="220" y="31"/>
                    <a:pt x="225" y="16"/>
                  </a:cubicBezTo>
                  <a:cubicBezTo>
                    <a:pt x="227" y="11"/>
                    <a:pt x="224" y="0"/>
                    <a:pt x="233" y="1"/>
                  </a:cubicBezTo>
                  <a:cubicBezTo>
                    <a:pt x="239" y="2"/>
                    <a:pt x="238" y="11"/>
                    <a:pt x="240" y="16"/>
                  </a:cubicBezTo>
                  <a:cubicBezTo>
                    <a:pt x="244" y="31"/>
                    <a:pt x="239" y="46"/>
                    <a:pt x="246" y="61"/>
                  </a:cubicBezTo>
                  <a:cubicBezTo>
                    <a:pt x="255" y="80"/>
                    <a:pt x="272" y="86"/>
                    <a:pt x="286" y="98"/>
                  </a:cubicBezTo>
                  <a:cubicBezTo>
                    <a:pt x="291" y="101"/>
                    <a:pt x="300" y="105"/>
                    <a:pt x="295" y="112"/>
                  </a:cubicBezTo>
                  <a:cubicBezTo>
                    <a:pt x="292" y="118"/>
                    <a:pt x="285" y="113"/>
                    <a:pt x="279" y="111"/>
                  </a:cubicBezTo>
                  <a:cubicBezTo>
                    <a:pt x="278" y="110"/>
                    <a:pt x="277" y="110"/>
                    <a:pt x="275" y="109"/>
                  </a:cubicBezTo>
                  <a:cubicBezTo>
                    <a:pt x="241" y="94"/>
                    <a:pt x="241" y="94"/>
                    <a:pt x="241" y="133"/>
                  </a:cubicBezTo>
                  <a:cubicBezTo>
                    <a:pt x="241" y="175"/>
                    <a:pt x="241" y="176"/>
                    <a:pt x="282" y="181"/>
                  </a:cubicBezTo>
                  <a:cubicBezTo>
                    <a:pt x="297" y="183"/>
                    <a:pt x="304" y="184"/>
                    <a:pt x="294" y="202"/>
                  </a:cubicBezTo>
                  <a:cubicBezTo>
                    <a:pt x="280" y="228"/>
                    <a:pt x="284" y="258"/>
                    <a:pt x="286" y="287"/>
                  </a:cubicBezTo>
                  <a:cubicBezTo>
                    <a:pt x="287" y="301"/>
                    <a:pt x="290" y="316"/>
                    <a:pt x="292" y="330"/>
                  </a:cubicBezTo>
                  <a:cubicBezTo>
                    <a:pt x="293" y="337"/>
                    <a:pt x="297" y="347"/>
                    <a:pt x="289" y="350"/>
                  </a:cubicBezTo>
                  <a:cubicBezTo>
                    <a:pt x="279" y="356"/>
                    <a:pt x="266" y="355"/>
                    <a:pt x="254" y="351"/>
                  </a:cubicBezTo>
                  <a:cubicBezTo>
                    <a:pt x="244" y="348"/>
                    <a:pt x="247" y="338"/>
                    <a:pt x="248" y="330"/>
                  </a:cubicBezTo>
                  <a:cubicBezTo>
                    <a:pt x="250" y="311"/>
                    <a:pt x="252" y="292"/>
                    <a:pt x="254" y="273"/>
                  </a:cubicBezTo>
                  <a:cubicBezTo>
                    <a:pt x="255" y="268"/>
                    <a:pt x="257" y="264"/>
                    <a:pt x="252" y="258"/>
                  </a:cubicBezTo>
                  <a:cubicBezTo>
                    <a:pt x="238" y="282"/>
                    <a:pt x="228" y="306"/>
                    <a:pt x="228" y="333"/>
                  </a:cubicBezTo>
                  <a:cubicBezTo>
                    <a:pt x="228" y="348"/>
                    <a:pt x="223" y="354"/>
                    <a:pt x="208" y="353"/>
                  </a:cubicBezTo>
                  <a:cubicBezTo>
                    <a:pt x="198" y="352"/>
                    <a:pt x="188" y="353"/>
                    <a:pt x="178" y="353"/>
                  </a:cubicBezTo>
                  <a:cubicBezTo>
                    <a:pt x="152" y="353"/>
                    <a:pt x="151" y="352"/>
                    <a:pt x="155" y="325"/>
                  </a:cubicBezTo>
                  <a:cubicBezTo>
                    <a:pt x="160" y="293"/>
                    <a:pt x="170" y="263"/>
                    <a:pt x="191" y="237"/>
                  </a:cubicBezTo>
                  <a:cubicBezTo>
                    <a:pt x="163" y="251"/>
                    <a:pt x="143" y="273"/>
                    <a:pt x="130" y="300"/>
                  </a:cubicBezTo>
                  <a:cubicBezTo>
                    <a:pt x="124" y="310"/>
                    <a:pt x="119" y="321"/>
                    <a:pt x="117" y="332"/>
                  </a:cubicBezTo>
                  <a:cubicBezTo>
                    <a:pt x="113" y="349"/>
                    <a:pt x="104" y="354"/>
                    <a:pt x="88" y="353"/>
                  </a:cubicBezTo>
                  <a:cubicBezTo>
                    <a:pt x="67" y="352"/>
                    <a:pt x="46" y="353"/>
                    <a:pt x="26" y="353"/>
                  </a:cubicBezTo>
                  <a:cubicBezTo>
                    <a:pt x="4" y="353"/>
                    <a:pt x="1" y="350"/>
                    <a:pt x="7" y="328"/>
                  </a:cubicBezTo>
                  <a:cubicBezTo>
                    <a:pt x="15" y="294"/>
                    <a:pt x="37" y="271"/>
                    <a:pt x="64" y="251"/>
                  </a:cubicBezTo>
                  <a:cubicBezTo>
                    <a:pt x="86" y="234"/>
                    <a:pt x="110" y="222"/>
                    <a:pt x="135" y="211"/>
                  </a:cubicBezTo>
                  <a:cubicBezTo>
                    <a:pt x="95" y="218"/>
                    <a:pt x="57" y="231"/>
                    <a:pt x="23" y="253"/>
                  </a:cubicBezTo>
                  <a:cubicBezTo>
                    <a:pt x="18" y="257"/>
                    <a:pt x="14" y="264"/>
                    <a:pt x="7" y="260"/>
                  </a:cubicBezTo>
                  <a:cubicBezTo>
                    <a:pt x="1" y="257"/>
                    <a:pt x="4" y="250"/>
                    <a:pt x="3" y="244"/>
                  </a:cubicBezTo>
                  <a:cubicBezTo>
                    <a:pt x="3" y="238"/>
                    <a:pt x="4" y="232"/>
                    <a:pt x="3" y="226"/>
                  </a:cubicBezTo>
                  <a:cubicBezTo>
                    <a:pt x="1" y="209"/>
                    <a:pt x="7" y="197"/>
                    <a:pt x="24" y="193"/>
                  </a:cubicBezTo>
                  <a:cubicBezTo>
                    <a:pt x="44" y="189"/>
                    <a:pt x="49" y="177"/>
                    <a:pt x="48" y="158"/>
                  </a:cubicBezTo>
                  <a:cubicBezTo>
                    <a:pt x="46" y="143"/>
                    <a:pt x="47" y="127"/>
                    <a:pt x="47" y="109"/>
                  </a:cubicBezTo>
                  <a:cubicBezTo>
                    <a:pt x="38" y="114"/>
                    <a:pt x="30" y="118"/>
                    <a:pt x="23" y="121"/>
                  </a:cubicBezTo>
                  <a:cubicBezTo>
                    <a:pt x="16" y="124"/>
                    <a:pt x="8" y="131"/>
                    <a:pt x="3" y="123"/>
                  </a:cubicBezTo>
                  <a:cubicBezTo>
                    <a:pt x="0" y="116"/>
                    <a:pt x="10" y="113"/>
                    <a:pt x="15" y="109"/>
                  </a:cubicBezTo>
                  <a:cubicBezTo>
                    <a:pt x="23" y="103"/>
                    <a:pt x="33" y="99"/>
                    <a:pt x="40" y="90"/>
                  </a:cubicBezTo>
                  <a:cubicBezTo>
                    <a:pt x="50" y="77"/>
                    <a:pt x="49" y="62"/>
                    <a:pt x="51" y="47"/>
                  </a:cubicBezTo>
                  <a:cubicBezTo>
                    <a:pt x="51" y="41"/>
                    <a:pt x="49" y="32"/>
                    <a:pt x="57" y="32"/>
                  </a:cubicBezTo>
                  <a:cubicBezTo>
                    <a:pt x="64" y="33"/>
                    <a:pt x="64" y="41"/>
                    <a:pt x="64" y="47"/>
                  </a:cubicBezTo>
                  <a:cubicBezTo>
                    <a:pt x="65" y="53"/>
                    <a:pt x="65" y="59"/>
                    <a:pt x="65" y="65"/>
                  </a:cubicBezTo>
                  <a:cubicBezTo>
                    <a:pt x="66" y="80"/>
                    <a:pt x="72" y="93"/>
                    <a:pt x="86" y="101"/>
                  </a:cubicBezTo>
                  <a:cubicBezTo>
                    <a:pt x="95" y="107"/>
                    <a:pt x="106" y="112"/>
                    <a:pt x="112" y="124"/>
                  </a:cubicBezTo>
                  <a:close/>
                  <a:moveTo>
                    <a:pt x="193" y="138"/>
                  </a:moveTo>
                  <a:cubicBezTo>
                    <a:pt x="189" y="142"/>
                    <a:pt x="186" y="140"/>
                    <a:pt x="182" y="139"/>
                  </a:cubicBezTo>
                  <a:cubicBezTo>
                    <a:pt x="175" y="138"/>
                    <a:pt x="167" y="126"/>
                    <a:pt x="160" y="134"/>
                  </a:cubicBezTo>
                  <a:cubicBezTo>
                    <a:pt x="154" y="141"/>
                    <a:pt x="159" y="152"/>
                    <a:pt x="160" y="161"/>
                  </a:cubicBezTo>
                  <a:cubicBezTo>
                    <a:pt x="161" y="169"/>
                    <a:pt x="166" y="171"/>
                    <a:pt x="173" y="172"/>
                  </a:cubicBezTo>
                  <a:cubicBezTo>
                    <a:pt x="183" y="173"/>
                    <a:pt x="193" y="174"/>
                    <a:pt x="202" y="175"/>
                  </a:cubicBezTo>
                  <a:cubicBezTo>
                    <a:pt x="215" y="177"/>
                    <a:pt x="221" y="171"/>
                    <a:pt x="222" y="159"/>
                  </a:cubicBezTo>
                  <a:cubicBezTo>
                    <a:pt x="222" y="140"/>
                    <a:pt x="223" y="121"/>
                    <a:pt x="223" y="103"/>
                  </a:cubicBezTo>
                  <a:cubicBezTo>
                    <a:pt x="223" y="97"/>
                    <a:pt x="222" y="91"/>
                    <a:pt x="214" y="95"/>
                  </a:cubicBezTo>
                  <a:cubicBezTo>
                    <a:pt x="200" y="103"/>
                    <a:pt x="186" y="110"/>
                    <a:pt x="172" y="117"/>
                  </a:cubicBezTo>
                  <a:cubicBezTo>
                    <a:pt x="179" y="126"/>
                    <a:pt x="190" y="127"/>
                    <a:pt x="193" y="13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33451" y="2287705"/>
            <a:ext cx="2394101" cy="2088232"/>
            <a:chOff x="6767870" y="2296303"/>
            <a:chExt cx="2394101" cy="20882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EEF0604-7258-44C1-BACD-EE3E848A42FF}"/>
                </a:ext>
              </a:extLst>
            </p:cNvPr>
            <p:cNvGrpSpPr/>
            <p:nvPr/>
          </p:nvGrpSpPr>
          <p:grpSpPr>
            <a:xfrm>
              <a:off x="6767870" y="2296303"/>
              <a:ext cx="2394101" cy="2088232"/>
              <a:chOff x="5248647" y="1608813"/>
              <a:chExt cx="970807" cy="846777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2C997F5-CF4D-4D1E-95EC-156EDCAA9413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04DEDEF-DCAF-4A84-86C5-1AA681388FA2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0AA94E-A3B3-4647-A4CE-6C556E4DF171}"/>
                </a:ext>
              </a:extLst>
            </p:cNvPr>
            <p:cNvSpPr txBox="1"/>
            <p:nvPr/>
          </p:nvSpPr>
          <p:spPr>
            <a:xfrm>
              <a:off x="7123027" y="3044573"/>
              <a:ext cx="1989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Arial" pitchFamily="34" charset="0"/>
                </a:rPr>
                <a:t>Социална подкрепа и подкрепа за заетостта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6DE444-1191-4421-959C-77F87B5BB87C}"/>
                </a:ext>
              </a:extLst>
            </p:cNvPr>
            <p:cNvSpPr txBox="1"/>
            <p:nvPr/>
          </p:nvSpPr>
          <p:spPr>
            <a:xfrm>
              <a:off x="7350398" y="2439936"/>
              <a:ext cx="920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4A8C2"/>
                  </a:solidFill>
                  <a:effectLst/>
                  <a:uLnTx/>
                  <a:uFillTx/>
                  <a:latin typeface="Georgia" panose="02040502050405020303" pitchFamily="18" charset="0"/>
                  <a:cs typeface="Arial" pitchFamily="34" charset="0"/>
                </a:rPr>
                <a:t>02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4A8C2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grpSp>
          <p:nvGrpSpPr>
            <p:cNvPr id="34" name="Google Shape;10390;p74"/>
            <p:cNvGrpSpPr/>
            <p:nvPr/>
          </p:nvGrpSpPr>
          <p:grpSpPr>
            <a:xfrm>
              <a:off x="8481899" y="2315372"/>
              <a:ext cx="601574" cy="509383"/>
              <a:chOff x="3497300" y="3227275"/>
              <a:chExt cx="296175" cy="296175"/>
            </a:xfrm>
            <a:solidFill>
              <a:srgbClr val="24A8C2"/>
            </a:solidFill>
          </p:grpSpPr>
          <p:sp>
            <p:nvSpPr>
              <p:cNvPr id="35" name="Google Shape;10391;p74"/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49" name="Google Shape;10392;p74"/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0" name="Google Shape;10393;p74"/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1" name="Google Shape;10394;p74"/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2" name="Google Shape;10395;p74"/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3" name="Google Shape;10396;p74"/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4" name="Google Shape;10397;p74"/>
              <p:cNvSpPr/>
              <p:nvPr/>
            </p:nvSpPr>
            <p:spPr>
              <a:xfrm>
                <a:off x="3655625" y="3310774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5" name="Google Shape;10398;p74"/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9245267" y="3725804"/>
            <a:ext cx="2394101" cy="2107361"/>
            <a:chOff x="9109936" y="3978123"/>
            <a:chExt cx="2394101" cy="210736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DB98CED-F2F1-4F27-9704-FE263F710FE4}"/>
                </a:ext>
              </a:extLst>
            </p:cNvPr>
            <p:cNvGrpSpPr/>
            <p:nvPr/>
          </p:nvGrpSpPr>
          <p:grpSpPr>
            <a:xfrm>
              <a:off x="9109936" y="3997252"/>
              <a:ext cx="2394101" cy="2088232"/>
              <a:chOff x="5248647" y="1608813"/>
              <a:chExt cx="970807" cy="84677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D9D462D-E883-410D-934F-17D1E4E11674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F2391A9-1166-499D-A92A-DF3A15E46FF8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119C03-D81F-4756-B545-785645A8A3FF}"/>
                </a:ext>
              </a:extLst>
            </p:cNvPr>
            <p:cNvSpPr txBox="1"/>
            <p:nvPr/>
          </p:nvSpPr>
          <p:spPr>
            <a:xfrm>
              <a:off x="9550808" y="4812704"/>
              <a:ext cx="1867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Arial" pitchFamily="34" charset="0"/>
                </a:rPr>
                <a:t>Диверсификация на местната икономика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A9EAC3-5DB7-4523-9F31-4B0AF82A8BA8}"/>
                </a:ext>
              </a:extLst>
            </p:cNvPr>
            <p:cNvSpPr txBox="1"/>
            <p:nvPr/>
          </p:nvSpPr>
          <p:spPr>
            <a:xfrm>
              <a:off x="9645304" y="4131729"/>
              <a:ext cx="920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CB8AE"/>
                  </a:solidFill>
                  <a:effectLst/>
                  <a:uLnTx/>
                  <a:uFillTx/>
                  <a:latin typeface="Georgia" panose="02040502050405020303" pitchFamily="18" charset="0"/>
                  <a:cs typeface="Arial" pitchFamily="34" charset="0"/>
                </a:rPr>
                <a:t>03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CB8AE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FD8D2A6C-D57C-4D5B-BD7C-7CB3E91A1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8102" y="3978123"/>
              <a:ext cx="682123" cy="592573"/>
            </a:xfrm>
            <a:custGeom>
              <a:avLst/>
              <a:gdLst>
                <a:gd name="T0" fmla="*/ 177 w 478"/>
                <a:gd name="T1" fmla="*/ 391 h 439"/>
                <a:gd name="T2" fmla="*/ 32 w 478"/>
                <a:gd name="T3" fmla="*/ 295 h 439"/>
                <a:gd name="T4" fmla="*/ 43 w 478"/>
                <a:gd name="T5" fmla="*/ 172 h 439"/>
                <a:gd name="T6" fmla="*/ 58 w 478"/>
                <a:gd name="T7" fmla="*/ 149 h 439"/>
                <a:gd name="T8" fmla="*/ 264 w 478"/>
                <a:gd name="T9" fmla="*/ 5 h 439"/>
                <a:gd name="T10" fmla="*/ 457 w 478"/>
                <a:gd name="T11" fmla="*/ 182 h 439"/>
                <a:gd name="T12" fmla="*/ 227 w 478"/>
                <a:gd name="T13" fmla="*/ 413 h 439"/>
                <a:gd name="T14" fmla="*/ 186 w 478"/>
                <a:gd name="T15" fmla="*/ 361 h 439"/>
                <a:gd name="T16" fmla="*/ 212 w 478"/>
                <a:gd name="T17" fmla="*/ 284 h 439"/>
                <a:gd name="T18" fmla="*/ 205 w 478"/>
                <a:gd name="T19" fmla="*/ 254 h 439"/>
                <a:gd name="T20" fmla="*/ 192 w 478"/>
                <a:gd name="T21" fmla="*/ 196 h 439"/>
                <a:gd name="T22" fmla="*/ 225 w 478"/>
                <a:gd name="T23" fmla="*/ 135 h 439"/>
                <a:gd name="T24" fmla="*/ 265 w 478"/>
                <a:gd name="T25" fmla="*/ 118 h 439"/>
                <a:gd name="T26" fmla="*/ 289 w 478"/>
                <a:gd name="T27" fmla="*/ 109 h 439"/>
                <a:gd name="T28" fmla="*/ 308 w 478"/>
                <a:gd name="T29" fmla="*/ 81 h 439"/>
                <a:gd name="T30" fmla="*/ 325 w 478"/>
                <a:gd name="T31" fmla="*/ 75 h 439"/>
                <a:gd name="T32" fmla="*/ 326 w 478"/>
                <a:gd name="T33" fmla="*/ 93 h 439"/>
                <a:gd name="T34" fmla="*/ 306 w 478"/>
                <a:gd name="T35" fmla="*/ 124 h 439"/>
                <a:gd name="T36" fmla="*/ 315 w 478"/>
                <a:gd name="T37" fmla="*/ 151 h 439"/>
                <a:gd name="T38" fmla="*/ 343 w 478"/>
                <a:gd name="T39" fmla="*/ 149 h 439"/>
                <a:gd name="T40" fmla="*/ 365 w 478"/>
                <a:gd name="T41" fmla="*/ 116 h 439"/>
                <a:gd name="T42" fmla="*/ 381 w 478"/>
                <a:gd name="T43" fmla="*/ 111 h 439"/>
                <a:gd name="T44" fmla="*/ 383 w 478"/>
                <a:gd name="T45" fmla="*/ 127 h 439"/>
                <a:gd name="T46" fmla="*/ 371 w 478"/>
                <a:gd name="T47" fmla="*/ 146 h 439"/>
                <a:gd name="T48" fmla="*/ 367 w 478"/>
                <a:gd name="T49" fmla="*/ 193 h 439"/>
                <a:gd name="T50" fmla="*/ 361 w 478"/>
                <a:gd name="T51" fmla="*/ 227 h 439"/>
                <a:gd name="T52" fmla="*/ 315 w 478"/>
                <a:gd name="T53" fmla="*/ 283 h 439"/>
                <a:gd name="T54" fmla="*/ 264 w 478"/>
                <a:gd name="T55" fmla="*/ 293 h 439"/>
                <a:gd name="T56" fmla="*/ 238 w 478"/>
                <a:gd name="T57" fmla="*/ 300 h 439"/>
                <a:gd name="T58" fmla="*/ 220 w 478"/>
                <a:gd name="T59" fmla="*/ 343 h 439"/>
                <a:gd name="T60" fmla="*/ 247 w 478"/>
                <a:gd name="T61" fmla="*/ 379 h 439"/>
                <a:gd name="T62" fmla="*/ 425 w 478"/>
                <a:gd name="T63" fmla="*/ 238 h 439"/>
                <a:gd name="T64" fmla="*/ 322 w 478"/>
                <a:gd name="T65" fmla="*/ 52 h 439"/>
                <a:gd name="T66" fmla="*/ 90 w 478"/>
                <a:gd name="T67" fmla="*/ 135 h 439"/>
                <a:gd name="T68" fmla="*/ 101 w 478"/>
                <a:gd name="T69" fmla="*/ 157 h 439"/>
                <a:gd name="T70" fmla="*/ 167 w 478"/>
                <a:gd name="T71" fmla="*/ 249 h 439"/>
                <a:gd name="T72" fmla="*/ 165 w 478"/>
                <a:gd name="T73" fmla="*/ 318 h 439"/>
                <a:gd name="T74" fmla="*/ 177 w 478"/>
                <a:gd name="T75" fmla="*/ 391 h 439"/>
                <a:gd name="T76" fmla="*/ 328 w 478"/>
                <a:gd name="T77" fmla="*/ 207 h 439"/>
                <a:gd name="T78" fmla="*/ 324 w 478"/>
                <a:gd name="T79" fmla="*/ 201 h 439"/>
                <a:gd name="T80" fmla="*/ 262 w 478"/>
                <a:gd name="T81" fmla="*/ 159 h 439"/>
                <a:gd name="T82" fmla="*/ 253 w 478"/>
                <a:gd name="T83" fmla="*/ 160 h 439"/>
                <a:gd name="T84" fmla="*/ 255 w 478"/>
                <a:gd name="T85" fmla="*/ 171 h 439"/>
                <a:gd name="T86" fmla="*/ 318 w 478"/>
                <a:gd name="T87" fmla="*/ 213 h 439"/>
                <a:gd name="T88" fmla="*/ 328 w 478"/>
                <a:gd name="T89" fmla="*/ 20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8" h="439">
                  <a:moveTo>
                    <a:pt x="177" y="391"/>
                  </a:moveTo>
                  <a:cubicBezTo>
                    <a:pt x="121" y="366"/>
                    <a:pt x="70" y="340"/>
                    <a:pt x="32" y="295"/>
                  </a:cubicBezTo>
                  <a:cubicBezTo>
                    <a:pt x="4" y="262"/>
                    <a:pt x="0" y="200"/>
                    <a:pt x="43" y="172"/>
                  </a:cubicBezTo>
                  <a:cubicBezTo>
                    <a:pt x="51" y="167"/>
                    <a:pt x="55" y="158"/>
                    <a:pt x="58" y="149"/>
                  </a:cubicBezTo>
                  <a:cubicBezTo>
                    <a:pt x="87" y="58"/>
                    <a:pt x="174" y="0"/>
                    <a:pt x="264" y="5"/>
                  </a:cubicBezTo>
                  <a:cubicBezTo>
                    <a:pt x="364" y="11"/>
                    <a:pt x="443" y="85"/>
                    <a:pt x="457" y="182"/>
                  </a:cubicBezTo>
                  <a:cubicBezTo>
                    <a:pt x="478" y="318"/>
                    <a:pt x="356" y="439"/>
                    <a:pt x="227" y="413"/>
                  </a:cubicBezTo>
                  <a:cubicBezTo>
                    <a:pt x="198" y="407"/>
                    <a:pt x="185" y="391"/>
                    <a:pt x="186" y="361"/>
                  </a:cubicBezTo>
                  <a:cubicBezTo>
                    <a:pt x="186" y="332"/>
                    <a:pt x="199" y="308"/>
                    <a:pt x="212" y="284"/>
                  </a:cubicBezTo>
                  <a:cubicBezTo>
                    <a:pt x="220" y="270"/>
                    <a:pt x="218" y="263"/>
                    <a:pt x="205" y="254"/>
                  </a:cubicBezTo>
                  <a:cubicBezTo>
                    <a:pt x="179" y="237"/>
                    <a:pt x="177" y="224"/>
                    <a:pt x="192" y="196"/>
                  </a:cubicBezTo>
                  <a:cubicBezTo>
                    <a:pt x="203" y="176"/>
                    <a:pt x="214" y="155"/>
                    <a:pt x="225" y="135"/>
                  </a:cubicBezTo>
                  <a:cubicBezTo>
                    <a:pt x="233" y="118"/>
                    <a:pt x="247" y="111"/>
                    <a:pt x="265" y="118"/>
                  </a:cubicBezTo>
                  <a:cubicBezTo>
                    <a:pt x="277" y="123"/>
                    <a:pt x="283" y="119"/>
                    <a:pt x="289" y="109"/>
                  </a:cubicBezTo>
                  <a:cubicBezTo>
                    <a:pt x="295" y="100"/>
                    <a:pt x="301" y="90"/>
                    <a:pt x="308" y="81"/>
                  </a:cubicBezTo>
                  <a:cubicBezTo>
                    <a:pt x="312" y="76"/>
                    <a:pt x="317" y="70"/>
                    <a:pt x="325" y="75"/>
                  </a:cubicBezTo>
                  <a:cubicBezTo>
                    <a:pt x="332" y="80"/>
                    <a:pt x="330" y="87"/>
                    <a:pt x="326" y="93"/>
                  </a:cubicBezTo>
                  <a:cubicBezTo>
                    <a:pt x="320" y="103"/>
                    <a:pt x="313" y="114"/>
                    <a:pt x="306" y="124"/>
                  </a:cubicBezTo>
                  <a:cubicBezTo>
                    <a:pt x="295" y="139"/>
                    <a:pt x="305" y="144"/>
                    <a:pt x="315" y="151"/>
                  </a:cubicBezTo>
                  <a:cubicBezTo>
                    <a:pt x="325" y="157"/>
                    <a:pt x="334" y="164"/>
                    <a:pt x="343" y="149"/>
                  </a:cubicBezTo>
                  <a:cubicBezTo>
                    <a:pt x="350" y="138"/>
                    <a:pt x="358" y="127"/>
                    <a:pt x="365" y="116"/>
                  </a:cubicBezTo>
                  <a:cubicBezTo>
                    <a:pt x="369" y="111"/>
                    <a:pt x="374" y="107"/>
                    <a:pt x="381" y="111"/>
                  </a:cubicBezTo>
                  <a:cubicBezTo>
                    <a:pt x="387" y="115"/>
                    <a:pt x="386" y="122"/>
                    <a:pt x="383" y="127"/>
                  </a:cubicBezTo>
                  <a:cubicBezTo>
                    <a:pt x="380" y="134"/>
                    <a:pt x="376" y="140"/>
                    <a:pt x="371" y="146"/>
                  </a:cubicBezTo>
                  <a:cubicBezTo>
                    <a:pt x="361" y="161"/>
                    <a:pt x="350" y="174"/>
                    <a:pt x="367" y="193"/>
                  </a:cubicBezTo>
                  <a:cubicBezTo>
                    <a:pt x="376" y="202"/>
                    <a:pt x="371" y="216"/>
                    <a:pt x="361" y="227"/>
                  </a:cubicBezTo>
                  <a:cubicBezTo>
                    <a:pt x="346" y="245"/>
                    <a:pt x="330" y="264"/>
                    <a:pt x="315" y="283"/>
                  </a:cubicBezTo>
                  <a:cubicBezTo>
                    <a:pt x="299" y="303"/>
                    <a:pt x="286" y="307"/>
                    <a:pt x="264" y="293"/>
                  </a:cubicBezTo>
                  <a:cubicBezTo>
                    <a:pt x="251" y="285"/>
                    <a:pt x="244" y="286"/>
                    <a:pt x="238" y="300"/>
                  </a:cubicBezTo>
                  <a:cubicBezTo>
                    <a:pt x="232" y="314"/>
                    <a:pt x="223" y="327"/>
                    <a:pt x="220" y="343"/>
                  </a:cubicBezTo>
                  <a:cubicBezTo>
                    <a:pt x="217" y="363"/>
                    <a:pt x="226" y="377"/>
                    <a:pt x="247" y="379"/>
                  </a:cubicBezTo>
                  <a:cubicBezTo>
                    <a:pt x="339" y="390"/>
                    <a:pt x="413" y="322"/>
                    <a:pt x="425" y="238"/>
                  </a:cubicBezTo>
                  <a:cubicBezTo>
                    <a:pt x="436" y="157"/>
                    <a:pt x="394" y="85"/>
                    <a:pt x="322" y="52"/>
                  </a:cubicBezTo>
                  <a:cubicBezTo>
                    <a:pt x="240" y="15"/>
                    <a:pt x="129" y="55"/>
                    <a:pt x="90" y="135"/>
                  </a:cubicBezTo>
                  <a:cubicBezTo>
                    <a:pt x="83" y="149"/>
                    <a:pt x="84" y="154"/>
                    <a:pt x="101" y="157"/>
                  </a:cubicBezTo>
                  <a:cubicBezTo>
                    <a:pt x="144" y="163"/>
                    <a:pt x="173" y="205"/>
                    <a:pt x="167" y="249"/>
                  </a:cubicBezTo>
                  <a:cubicBezTo>
                    <a:pt x="164" y="272"/>
                    <a:pt x="159" y="295"/>
                    <a:pt x="165" y="318"/>
                  </a:cubicBezTo>
                  <a:cubicBezTo>
                    <a:pt x="170" y="340"/>
                    <a:pt x="172" y="363"/>
                    <a:pt x="177" y="391"/>
                  </a:cubicBezTo>
                  <a:close/>
                  <a:moveTo>
                    <a:pt x="328" y="207"/>
                  </a:moveTo>
                  <a:cubicBezTo>
                    <a:pt x="327" y="206"/>
                    <a:pt x="326" y="203"/>
                    <a:pt x="324" y="201"/>
                  </a:cubicBezTo>
                  <a:cubicBezTo>
                    <a:pt x="305" y="185"/>
                    <a:pt x="283" y="173"/>
                    <a:pt x="262" y="159"/>
                  </a:cubicBezTo>
                  <a:cubicBezTo>
                    <a:pt x="259" y="158"/>
                    <a:pt x="255" y="157"/>
                    <a:pt x="253" y="160"/>
                  </a:cubicBezTo>
                  <a:cubicBezTo>
                    <a:pt x="250" y="164"/>
                    <a:pt x="252" y="168"/>
                    <a:pt x="255" y="171"/>
                  </a:cubicBezTo>
                  <a:cubicBezTo>
                    <a:pt x="275" y="187"/>
                    <a:pt x="296" y="200"/>
                    <a:pt x="318" y="213"/>
                  </a:cubicBezTo>
                  <a:cubicBezTo>
                    <a:pt x="322" y="215"/>
                    <a:pt x="327" y="215"/>
                    <a:pt x="328" y="207"/>
                  </a:cubicBezTo>
                  <a:close/>
                </a:path>
              </a:pathLst>
            </a:custGeom>
            <a:solidFill>
              <a:srgbClr val="2CB8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8DD6B70-3F18-4FF5-8D3E-9F28B589BF25}"/>
              </a:ext>
            </a:extLst>
          </p:cNvPr>
          <p:cNvGrpSpPr/>
          <p:nvPr/>
        </p:nvGrpSpPr>
        <p:grpSpPr>
          <a:xfrm>
            <a:off x="723251" y="2361895"/>
            <a:ext cx="3137072" cy="338554"/>
            <a:chOff x="533041" y="1650555"/>
            <a:chExt cx="3137072" cy="33855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98F754F-E320-4C76-8AEB-3AE668006555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600" b="1" kern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Териториален обхват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AD01918-5BFA-4BB9-8C63-42CBFED1961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BEB0C2B-25F6-43D6-99D9-4CCCCCFC76D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Chevron 12">
                <a:extLst>
                  <a:ext uri="{FF2B5EF4-FFF2-40B4-BE49-F238E27FC236}">
                    <a16:creationId xmlns:a16="http://schemas.microsoft.com/office/drawing/2014/main" id="{00E891EF-EB1C-4BC2-B0FD-DCE61BF3FB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82FD69E9-4DBE-4F09-B3C6-F5E030CF593A}"/>
              </a:ext>
            </a:extLst>
          </p:cNvPr>
          <p:cNvSpPr txBox="1"/>
          <p:nvPr/>
        </p:nvSpPr>
        <p:spPr>
          <a:xfrm>
            <a:off x="1103062" y="2768894"/>
            <a:ext cx="4694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Област Стара Загора </a:t>
            </a:r>
            <a:r>
              <a:rPr kumimoji="0" lang="bg-BG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и прилежащи общини,</a:t>
            </a:r>
            <a:r>
              <a:rPr kumimoji="0" lang="bg-BG" altLang="ko-KR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 свързани с Маришкия басейн по линия на заетост и мобилност на работна сила – </a:t>
            </a:r>
            <a:r>
              <a:rPr lang="bg-BG" altLang="ko-KR" sz="14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936 млн. евро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46B2C2-A2FF-4687-8630-B09849DBE1AB}"/>
              </a:ext>
            </a:extLst>
          </p:cNvPr>
          <p:cNvSpPr txBox="1"/>
          <p:nvPr/>
        </p:nvSpPr>
        <p:spPr>
          <a:xfrm>
            <a:off x="1103061" y="3594897"/>
            <a:ext cx="3723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Област Кюстендил – 122,3 млн. евро 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46B2C2-A2FF-4687-8630-B09849DBE1AB}"/>
              </a:ext>
            </a:extLst>
          </p:cNvPr>
          <p:cNvSpPr txBox="1"/>
          <p:nvPr/>
        </p:nvSpPr>
        <p:spPr>
          <a:xfrm>
            <a:off x="1103062" y="3974498"/>
            <a:ext cx="3500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Област Перник – 91,8 млн. евро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Picture 2" descr="Climate Action | Linked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2" r="41148"/>
          <a:stretch/>
        </p:blipFill>
        <p:spPr bwMode="auto">
          <a:xfrm>
            <a:off x="0" y="5262167"/>
            <a:ext cx="5435601" cy="159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E6617883-A73B-4D5C-ADF0-EE8F46A35407}"/>
              </a:ext>
            </a:extLst>
          </p:cNvPr>
          <p:cNvGrpSpPr/>
          <p:nvPr/>
        </p:nvGrpSpPr>
        <p:grpSpPr>
          <a:xfrm>
            <a:off x="722001" y="4494447"/>
            <a:ext cx="3375213" cy="584775"/>
            <a:chOff x="533041" y="1650555"/>
            <a:chExt cx="3137072" cy="58477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1939732-8D73-43D2-BF78-991D357ADB1D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Бюджет – 1,1</a:t>
              </a: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5</a:t>
              </a:r>
              <a:r>
                <a:rPr kumimoji="0" lang="bg-BG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 млрд.</a:t>
              </a: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bg-BG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евро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E4711C1-A417-4B8B-A963-ECB6E418E5C5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2EF07A2-601D-4202-B117-396ECDCED227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Chevron 7">
                <a:extLst>
                  <a:ext uri="{FF2B5EF4-FFF2-40B4-BE49-F238E27FC236}">
                    <a16:creationId xmlns:a16="http://schemas.microsoft.com/office/drawing/2014/main" id="{BEA9E7CC-BA21-4CDD-B96E-280E303968E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8DD6B70-3F18-4FF5-8D3E-9F28B589BF25}"/>
              </a:ext>
            </a:extLst>
          </p:cNvPr>
          <p:cNvGrpSpPr/>
          <p:nvPr/>
        </p:nvGrpSpPr>
        <p:grpSpPr>
          <a:xfrm>
            <a:off x="723251" y="1563290"/>
            <a:ext cx="3189326" cy="830997"/>
            <a:chOff x="533041" y="1650555"/>
            <a:chExt cx="3189326" cy="83099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98F754F-E320-4C76-8AEB-3AE668006555}"/>
                </a:ext>
              </a:extLst>
            </p:cNvPr>
            <p:cNvSpPr txBox="1"/>
            <p:nvPr/>
          </p:nvSpPr>
          <p:spPr>
            <a:xfrm>
              <a:off x="912852" y="1650555"/>
              <a:ext cx="28095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600" b="1" kern="0" noProof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Актуализирани териториални планове за справедлив преход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AD01918-5BFA-4BB9-8C63-42CBFED1961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BEB0C2B-25F6-43D6-99D9-4CCCCCFC76D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Chevron 12">
                <a:extLst>
                  <a:ext uri="{FF2B5EF4-FFF2-40B4-BE49-F238E27FC236}">
                    <a16:creationId xmlns:a16="http://schemas.microsoft.com/office/drawing/2014/main" id="{00E891EF-EB1C-4BC2-B0FD-DCE61BF3FB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86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2072719" y="899071"/>
            <a:ext cx="773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sz="16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ПРЕДИЗВИКАТЕЛСТВА И НУЖДИ ЗА РАЗВИТИЕ</a:t>
            </a:r>
            <a:endParaRPr lang="bg-BG" sz="16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8" name="Google Shape;197;p22"/>
          <p:cNvSpPr txBox="1">
            <a:spLocks/>
          </p:cNvSpPr>
          <p:nvPr/>
        </p:nvSpPr>
        <p:spPr>
          <a:xfrm>
            <a:off x="11588261" y="6333134"/>
            <a:ext cx="552483" cy="4457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4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67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3146"/>
            <a:ext cx="12192000" cy="485509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40" y="5445612"/>
            <a:ext cx="2840120" cy="124348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19" y="5087067"/>
            <a:ext cx="2020929" cy="136160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17" y="5324900"/>
            <a:ext cx="1789930" cy="13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5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87062" y="844062"/>
            <a:ext cx="749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Индикативно разпределение </a:t>
            </a:r>
            <a:r>
              <a:rPr lang="bg-BG" b="1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по </a:t>
            </a:r>
            <a:r>
              <a:rPr lang="bg-BG" b="1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сектори</a:t>
            </a:r>
            <a:endParaRPr lang="en-US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1438" y="1881554"/>
            <a:ext cx="2537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g-BG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Индикативен финансов ресурс за региона – </a:t>
            </a:r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936,1 </a:t>
            </a:r>
            <a:r>
              <a:rPr lang="bg-BG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млн. евро</a:t>
            </a:r>
            <a:endParaRPr lang="en-US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955305"/>
              </p:ext>
            </p:extLst>
          </p:nvPr>
        </p:nvGraphicFramePr>
        <p:xfrm>
          <a:off x="854867" y="1598368"/>
          <a:ext cx="7814347" cy="428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7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8946" y="696892"/>
            <a:ext cx="9210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ИНДУСТРИЯ ЗА УСТОЙЧИВИ ЕНЕРГИЙНИ РЕШЕНИЯ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53A1F5-9C31-4F5D-A1BB-544EAAB23E7B}"/>
              </a:ext>
            </a:extLst>
          </p:cNvPr>
          <p:cNvSpPr/>
          <p:nvPr/>
        </p:nvSpPr>
        <p:spPr>
          <a:xfrm>
            <a:off x="2688270" y="1265742"/>
            <a:ext cx="8359955" cy="5009169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7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bg-BG" sz="1200" b="1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Рекултивация на кариерите за лигнитни въглища;</a:t>
            </a: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Подпомагане създаването на капацитет за водородна верига на стойност;</a:t>
            </a: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Създаване на индустриални паркове с чисти технологии </a:t>
            </a:r>
            <a:r>
              <a:rPr lang="en-US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 нулеви емисии</a:t>
            </a:r>
            <a:r>
              <a:rPr lang="en-US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Подпомагане на фотоволтаични паркове с електролизьори и/или системи за съхранение</a:t>
            </a: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за оползотворяване на зелен водород;</a:t>
            </a:r>
          </a:p>
          <a:p>
            <a:pPr marL="285750" lvl="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Подпомагане на производството и разпространението на биометан и вятърна </a:t>
            </a:r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енергия.</a:t>
            </a:r>
            <a:endParaRPr lang="en-US" sz="14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</a:pPr>
            <a:endParaRPr lang="ru-RU" sz="1200" b="1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6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10799445" y="696892"/>
            <a:ext cx="1219200" cy="11377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01</a:t>
            </a:r>
            <a:endParaRPr lang="bg-BG" sz="20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40" y="1115637"/>
            <a:ext cx="1755422" cy="1698527"/>
          </a:xfrm>
          <a:prstGeom prst="rect">
            <a:avLst/>
          </a:prstGeom>
        </p:spPr>
      </p:pic>
      <p:pic>
        <p:nvPicPr>
          <p:cNvPr id="7170" name="Picture 2" descr="Why Your Company Should be Procuring Green Energ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0" y="2948600"/>
            <a:ext cx="1941859" cy="1456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0" y="4623661"/>
            <a:ext cx="2004202" cy="1428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64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0141" y="977870"/>
            <a:ext cx="8888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СОЦИАЛНА ПОДКРЕПА И ПОДКРЕПА ЗА ЗАЕТОСТТА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53A1F5-9C31-4F5D-A1BB-544EAAB23E7B}"/>
              </a:ext>
            </a:extLst>
          </p:cNvPr>
          <p:cNvSpPr/>
          <p:nvPr/>
        </p:nvSpPr>
        <p:spPr>
          <a:xfrm>
            <a:off x="3200400" y="1714500"/>
            <a:ext cx="7693269" cy="3894991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7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Картиране на уменията на работниците;</a:t>
            </a:r>
            <a:endParaRPr lang="bg-BG" sz="14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Повишаване на квалификацията и повишаване на уменията на работниците и търсещите работа;</a:t>
            </a: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за мерки за енергийна ефективност и ВЕИ, с фокус върху енергийната бедност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</a:pPr>
            <a:endParaRPr lang="ru-RU" sz="1200" b="1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7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Нови умения - обучения, квалификация и преквалификация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8" y="1483071"/>
            <a:ext cx="2233364" cy="1160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Половин милион души ще бъдат обучавани на дигитални умения | Зорница  Славова, И.П.И, Кариери | Новини - Karieri.b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8" y="2910834"/>
            <a:ext cx="2233364" cy="1410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Manpower: Хора ще се наемат, но е необходима повече квалификация | Кирил  Кирчев, Кариери | Новини - Karieri.b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4" y="4589086"/>
            <a:ext cx="2213488" cy="1352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val 16"/>
          <p:cNvSpPr/>
          <p:nvPr/>
        </p:nvSpPr>
        <p:spPr>
          <a:xfrm>
            <a:off x="10799444" y="1184512"/>
            <a:ext cx="1219200" cy="1137701"/>
          </a:xfrm>
          <a:prstGeom prst="ellipse">
            <a:avLst/>
          </a:prstGeom>
          <a:solidFill>
            <a:srgbClr val="B8E0EB">
              <a:lumMod val="50000"/>
            </a:srgbClr>
          </a:solidFill>
          <a:ln w="12700" cap="flat" cmpd="sng" algn="ctr">
            <a:solidFill>
              <a:srgbClr val="B8E0E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5857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2560" y="768908"/>
            <a:ext cx="8755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ДИВЕРСИФИКАЦИЯ НА МЕСТНАТА ИКОНОМИКА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53A1F5-9C31-4F5D-A1BB-544EAAB23E7B}"/>
              </a:ext>
            </a:extLst>
          </p:cNvPr>
          <p:cNvSpPr/>
          <p:nvPr/>
        </p:nvSpPr>
        <p:spPr>
          <a:xfrm>
            <a:off x="2640227" y="1525530"/>
            <a:ext cx="8359955" cy="4171175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7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Диверсификация и адаптиране на предприятията към икономическия </a:t>
            </a:r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преход, в т.ч.</a:t>
            </a:r>
            <a:r>
              <a:rPr lang="en-US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за закупуване на 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ново оборудване </a:t>
            </a: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 осигуряване на специализирано обучение на персонала, както и 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 нематериални </a:t>
            </a: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активи; мерки за енергийна ефективност, както и подкрепа за 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цифровизация на предприятията</a:t>
            </a:r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Мярката е допустима и за МСП, и за големи предприятия.</a:t>
            </a:r>
            <a:endParaRPr lang="bg-BG" sz="14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на научни изследвания и иновации за предприятията.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</a:pPr>
            <a:endParaRPr lang="bg-BG" sz="12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</a:pPr>
            <a:endParaRPr lang="ru-RU" sz="1200" b="1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8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Евростат: България е сред отличниците в ЕС по използване на зелена енергия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4" y="1081630"/>
            <a:ext cx="2335138" cy="1352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Biomethan: Ein Energieträger mit Perspektive? | en:form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0" y="2635197"/>
            <a:ext cx="2345710" cy="140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15" descr="Програма енергийна ефективност | Klimakontrol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4" y="4254292"/>
            <a:ext cx="2312722" cy="1354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val 16"/>
          <p:cNvSpPr/>
          <p:nvPr/>
        </p:nvSpPr>
        <p:spPr>
          <a:xfrm>
            <a:off x="10719305" y="768908"/>
            <a:ext cx="1219200" cy="1137701"/>
          </a:xfrm>
          <a:prstGeom prst="ellipse">
            <a:avLst/>
          </a:prstGeom>
          <a:solidFill>
            <a:srgbClr val="B9E7F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7478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9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520819"/>
              </p:ext>
            </p:extLst>
          </p:nvPr>
        </p:nvGraphicFramePr>
        <p:xfrm>
          <a:off x="2260600" y="658913"/>
          <a:ext cx="8456168" cy="448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C:\Users\StoykovaL\Desktop\important-2508599_128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06" y="1642329"/>
            <a:ext cx="1146102" cy="8283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53037" y="5161085"/>
            <a:ext cx="952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Допустимите дейности подлежат на одобрение от ЕК</a:t>
            </a:r>
            <a:endParaRPr lang="bg-BG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751</Words>
  <Application>Microsoft Office PowerPoint</Application>
  <PresentationFormat>Widescreen</PresentationFormat>
  <Paragraphs>130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微软雅黑</vt:lpstr>
      <vt:lpstr>Arial</vt:lpstr>
      <vt:lpstr>Arial Unicode MS</vt:lpstr>
      <vt:lpstr>Calibri</vt:lpstr>
      <vt:lpstr>Georgia</vt:lpstr>
      <vt:lpstr>Times New Roman</vt:lpstr>
      <vt:lpstr>Wingdings</vt:lpstr>
      <vt:lpstr>Cover and End Slide Master</vt:lpstr>
      <vt:lpstr>Contents Slide Master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TEREZA VALENTINOVA YOTOVA</dc:creator>
  <cp:lastModifiedBy>YOANNA GEORGIEVA KAZAKOVA</cp:lastModifiedBy>
  <cp:revision>153</cp:revision>
  <cp:lastPrinted>2023-06-27T06:38:59Z</cp:lastPrinted>
  <dcterms:created xsi:type="dcterms:W3CDTF">2023-06-22T12:05:17Z</dcterms:created>
  <dcterms:modified xsi:type="dcterms:W3CDTF">2023-09-14T14:57:12Z</dcterms:modified>
</cp:coreProperties>
</file>