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88" r:id="rId3"/>
    <p:sldMasterId id="2147483711" r:id="rId4"/>
  </p:sldMasterIdLst>
  <p:notesMasterIdLst>
    <p:notesMasterId r:id="rId17"/>
  </p:notesMasterIdLst>
  <p:sldIdLst>
    <p:sldId id="265" r:id="rId5"/>
    <p:sldId id="266" r:id="rId6"/>
    <p:sldId id="267" r:id="rId7"/>
    <p:sldId id="272" r:id="rId8"/>
    <p:sldId id="276" r:id="rId9"/>
    <p:sldId id="273" r:id="rId10"/>
    <p:sldId id="274" r:id="rId11"/>
    <p:sldId id="275" r:id="rId12"/>
    <p:sldId id="277" r:id="rId13"/>
    <p:sldId id="280" r:id="rId14"/>
    <p:sldId id="281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618E"/>
    <a:srgbClr val="2CB8AE"/>
    <a:srgbClr val="24A8C2"/>
    <a:srgbClr val="92D050"/>
    <a:srgbClr val="E0E0E0"/>
    <a:srgbClr val="F9DE76"/>
    <a:srgbClr val="84CAD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8391-4283-9E6B-E25728ED149A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8391-4283-9E6B-E25728ED149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69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91-4283-9E6B-E25728ED1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53B4-4C64-8C5F-32951FD30036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53B4-4C64-8C5F-32951FD3003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</c:v>
                </c:pt>
                <c:pt idx="1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B4-4C64-8C5F-32951FD300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B172-44A2-B740-20B04114B561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B172-44A2-B740-20B04114B56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</c:v>
                </c:pt>
                <c:pt idx="1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72-44A2-B740-20B04114B5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7576A3-B6A3-4423-A40B-6168AF0D09F9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191180-6FCD-49B0-8B45-1842E9E8D322}">
      <dgm:prSet phldrT="[Text]" custT="1"/>
      <dgm:spPr/>
      <dgm:t>
        <a:bodyPr/>
        <a:lstStyle/>
        <a:p>
          <a:r>
            <a:rPr lang="bg-BG" sz="1600" b="1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Населението, посетители и гости на</a:t>
          </a:r>
          <a:r>
            <a:rPr lang="en-US" sz="1600" b="1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 </a:t>
          </a:r>
          <a:r>
            <a:rPr lang="bg-BG" sz="1600" b="1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регионите</a:t>
          </a:r>
          <a:endParaRPr lang="en-US" sz="1600" b="1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gm:t>
    </dgm:pt>
    <dgm:pt modelId="{52CE93EF-AB23-46BE-8A68-8DFF3BC7C26F}" type="parTrans" cxnId="{EC353145-4696-4FB4-9D5A-0CB75C10E5B2}">
      <dgm:prSet/>
      <dgm:spPr/>
      <dgm:t>
        <a:bodyPr/>
        <a:lstStyle/>
        <a:p>
          <a:endParaRPr lang="en-US"/>
        </a:p>
      </dgm:t>
    </dgm:pt>
    <dgm:pt modelId="{03353ECD-9218-4944-A5E3-FC5915F6692F}" type="sibTrans" cxnId="{EC353145-4696-4FB4-9D5A-0CB75C10E5B2}">
      <dgm:prSet/>
      <dgm:spPr/>
      <dgm:t>
        <a:bodyPr/>
        <a:lstStyle/>
        <a:p>
          <a:endParaRPr lang="en-US"/>
        </a:p>
      </dgm:t>
    </dgm:pt>
    <dgm:pt modelId="{0951C4BC-5CDF-4497-8379-718F6BFEC6A4}">
      <dgm:prSet phldrT="[Text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Публични власти</a:t>
          </a:r>
          <a:endParaRPr lang="en-US" sz="1600" b="1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gm:t>
    </dgm:pt>
    <dgm:pt modelId="{120504E3-43BE-406A-BDCB-FBC162C8AC20}" type="parTrans" cxnId="{2E12D425-FC51-4E52-B8CA-DAADB70DB7BE}">
      <dgm:prSet/>
      <dgm:spPr/>
      <dgm:t>
        <a:bodyPr/>
        <a:lstStyle/>
        <a:p>
          <a:endParaRPr lang="en-US"/>
        </a:p>
      </dgm:t>
    </dgm:pt>
    <dgm:pt modelId="{EFD5137B-2E4C-4D24-84BC-D7D1E815F264}" type="sibTrans" cxnId="{2E12D425-FC51-4E52-B8CA-DAADB70DB7BE}">
      <dgm:prSet/>
      <dgm:spPr/>
      <dgm:t>
        <a:bodyPr/>
        <a:lstStyle/>
        <a:p>
          <a:endParaRPr lang="en-US"/>
        </a:p>
      </dgm:t>
    </dgm:pt>
    <dgm:pt modelId="{4DB4D186-CA81-4DF3-AEEA-573A028538FE}">
      <dgm:prSet phldrT="[Text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Неправителствени институции</a:t>
          </a:r>
          <a:endParaRPr lang="en-US" sz="1600" b="1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gm:t>
    </dgm:pt>
    <dgm:pt modelId="{09987A4D-FCE6-46A6-81D4-56D9853F5C8D}" type="parTrans" cxnId="{9E167848-66CF-4B2B-A731-19C4FAA7310A}">
      <dgm:prSet/>
      <dgm:spPr/>
      <dgm:t>
        <a:bodyPr/>
        <a:lstStyle/>
        <a:p>
          <a:endParaRPr lang="en-US"/>
        </a:p>
      </dgm:t>
    </dgm:pt>
    <dgm:pt modelId="{0154EBDD-EC57-40E0-8D67-44DF3D075985}" type="sibTrans" cxnId="{9E167848-66CF-4B2B-A731-19C4FAA7310A}">
      <dgm:prSet/>
      <dgm:spPr/>
      <dgm:t>
        <a:bodyPr/>
        <a:lstStyle/>
        <a:p>
          <a:endParaRPr lang="en-US"/>
        </a:p>
      </dgm:t>
    </dgm:pt>
    <dgm:pt modelId="{5E0745E0-3276-41C7-BD55-CFBB22E3EFF9}">
      <dgm:prSet phldrT="[Text]" custT="1"/>
      <dgm:spPr/>
      <dgm:t>
        <a:bodyPr/>
        <a:lstStyle/>
        <a:p>
          <a:r>
            <a:rPr lang="bg-BG" sz="1600" b="1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Малки и средни предприятия и бизнес</a:t>
          </a:r>
          <a:endParaRPr lang="en-US" sz="1600" b="1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gm:t>
    </dgm:pt>
    <dgm:pt modelId="{ECEA7CF8-0ED1-49C8-9198-421A72135F3E}" type="parTrans" cxnId="{AAE7C5F9-8E27-45A8-9CF8-9999D60B9CBA}">
      <dgm:prSet/>
      <dgm:spPr/>
      <dgm:t>
        <a:bodyPr/>
        <a:lstStyle/>
        <a:p>
          <a:endParaRPr lang="en-US"/>
        </a:p>
      </dgm:t>
    </dgm:pt>
    <dgm:pt modelId="{D77B5A4B-F791-4DA8-8326-005CBC7FE342}" type="sibTrans" cxnId="{AAE7C5F9-8E27-45A8-9CF8-9999D60B9CBA}">
      <dgm:prSet/>
      <dgm:spPr/>
      <dgm:t>
        <a:bodyPr/>
        <a:lstStyle/>
        <a:p>
          <a:endParaRPr lang="en-US"/>
        </a:p>
      </dgm:t>
    </dgm:pt>
    <dgm:pt modelId="{A894996E-3BB5-4268-9884-C6B24743CC99}">
      <dgm:prSet phldrT="[Text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Научно-изследователски организации </a:t>
          </a:r>
          <a:endParaRPr lang="en-US" sz="1600" b="1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gm:t>
    </dgm:pt>
    <dgm:pt modelId="{25A644E0-7EA2-4494-A72D-780D90C10466}" type="parTrans" cxnId="{7860C013-4BD4-499D-896F-6E3C2F0AA132}">
      <dgm:prSet/>
      <dgm:spPr/>
      <dgm:t>
        <a:bodyPr/>
        <a:lstStyle/>
        <a:p>
          <a:endParaRPr lang="en-US"/>
        </a:p>
      </dgm:t>
    </dgm:pt>
    <dgm:pt modelId="{76827486-07CE-4FC8-99A8-9B7F0A6DC262}" type="sibTrans" cxnId="{7860C013-4BD4-499D-896F-6E3C2F0AA132}">
      <dgm:prSet/>
      <dgm:spPr/>
      <dgm:t>
        <a:bodyPr/>
        <a:lstStyle/>
        <a:p>
          <a:endParaRPr lang="en-US"/>
        </a:p>
      </dgm:t>
    </dgm:pt>
    <dgm:pt modelId="{4B95108A-0474-489D-86AD-1542B3BB7490}" type="pres">
      <dgm:prSet presAssocID="{EE7576A3-B6A3-4423-A40B-6168AF0D09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9B9FBB-F7BC-4584-BF82-6BDB166EE132}" type="pres">
      <dgm:prSet presAssocID="{4C191180-6FCD-49B0-8B45-1842E9E8D322}" presName="composite" presStyleCnt="0"/>
      <dgm:spPr/>
    </dgm:pt>
    <dgm:pt modelId="{D93341B4-B416-4B36-B330-DD320A40D4AD}" type="pres">
      <dgm:prSet presAssocID="{4C191180-6FCD-49B0-8B45-1842E9E8D322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AE199E-40E2-49B3-92A8-3EC07433FEED}" type="pres">
      <dgm:prSet presAssocID="{4C191180-6FCD-49B0-8B45-1842E9E8D322}" presName="rect2" presStyleLbl="fgImgPlace1" presStyleIdx="0" presStyleCnt="5"/>
      <dgm:spPr>
        <a:solidFill>
          <a:schemeClr val="accent3"/>
        </a:solidFill>
      </dgm:spPr>
    </dgm:pt>
    <dgm:pt modelId="{80C305D4-463E-4D5E-906B-4285A40415F7}" type="pres">
      <dgm:prSet presAssocID="{03353ECD-9218-4944-A5E3-FC5915F6692F}" presName="sibTrans" presStyleCnt="0"/>
      <dgm:spPr/>
    </dgm:pt>
    <dgm:pt modelId="{FC03AD2E-8D39-460A-ACE0-AB227EF4D771}" type="pres">
      <dgm:prSet presAssocID="{5E0745E0-3276-41C7-BD55-CFBB22E3EFF9}" presName="composite" presStyleCnt="0"/>
      <dgm:spPr/>
    </dgm:pt>
    <dgm:pt modelId="{4E432970-6326-4C70-BCE6-093DBF425B4A}" type="pres">
      <dgm:prSet presAssocID="{5E0745E0-3276-41C7-BD55-CFBB22E3EFF9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D3D85-BBC6-463A-8D29-B48EC34D8400}" type="pres">
      <dgm:prSet presAssocID="{5E0745E0-3276-41C7-BD55-CFBB22E3EFF9}" presName="rect2" presStyleLbl="fgImgPlace1" presStyleIdx="1" presStyleCnt="5"/>
      <dgm:spPr>
        <a:solidFill>
          <a:schemeClr val="accent3">
            <a:lumMod val="90000"/>
          </a:schemeClr>
        </a:solidFill>
      </dgm:spPr>
    </dgm:pt>
    <dgm:pt modelId="{9E1DC0E5-A101-489D-99B4-EA3659D3BE16}" type="pres">
      <dgm:prSet presAssocID="{D77B5A4B-F791-4DA8-8326-005CBC7FE342}" presName="sibTrans" presStyleCnt="0"/>
      <dgm:spPr/>
    </dgm:pt>
    <dgm:pt modelId="{FCF92E9E-9809-4F89-8CC2-70C8AED47143}" type="pres">
      <dgm:prSet presAssocID="{0951C4BC-5CDF-4497-8379-718F6BFEC6A4}" presName="composite" presStyleCnt="0"/>
      <dgm:spPr/>
    </dgm:pt>
    <dgm:pt modelId="{93FD506E-5D88-4676-8FED-AB137D04A4D5}" type="pres">
      <dgm:prSet presAssocID="{0951C4BC-5CDF-4497-8379-718F6BFEC6A4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3DA9A-2B40-4A5B-9F24-3E2D52B983B6}" type="pres">
      <dgm:prSet presAssocID="{0951C4BC-5CDF-4497-8379-718F6BFEC6A4}" presName="rect2" presStyleLbl="fgImgPlace1" presStyleIdx="2" presStyleCnt="5"/>
      <dgm:spPr>
        <a:solidFill>
          <a:schemeClr val="accent3">
            <a:lumMod val="75000"/>
          </a:schemeClr>
        </a:solidFill>
      </dgm:spPr>
    </dgm:pt>
    <dgm:pt modelId="{5CDAA1F4-7805-444D-B805-62D72B57689F}" type="pres">
      <dgm:prSet presAssocID="{EFD5137B-2E4C-4D24-84BC-D7D1E815F264}" presName="sibTrans" presStyleCnt="0"/>
      <dgm:spPr/>
    </dgm:pt>
    <dgm:pt modelId="{B1E95EA5-158D-4A28-8DAC-A8173BB90E60}" type="pres">
      <dgm:prSet presAssocID="{A894996E-3BB5-4268-9884-C6B24743CC99}" presName="composite" presStyleCnt="0"/>
      <dgm:spPr/>
    </dgm:pt>
    <dgm:pt modelId="{23D58409-50DB-4E75-9322-DB37A2A421CF}" type="pres">
      <dgm:prSet presAssocID="{A894996E-3BB5-4268-9884-C6B24743CC99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9B841C-B01F-4978-87B3-ED069436847A}" type="pres">
      <dgm:prSet presAssocID="{A894996E-3BB5-4268-9884-C6B24743CC99}" presName="rect2" presStyleLbl="fgImgPlace1" presStyleIdx="3" presStyleCnt="5"/>
      <dgm:spPr>
        <a:solidFill>
          <a:schemeClr val="accent5">
            <a:lumMod val="75000"/>
          </a:schemeClr>
        </a:solidFill>
      </dgm:spPr>
    </dgm:pt>
    <dgm:pt modelId="{34F5D0E6-CDD2-42B5-B2E7-A6620AA5EB04}" type="pres">
      <dgm:prSet presAssocID="{76827486-07CE-4FC8-99A8-9B7F0A6DC262}" presName="sibTrans" presStyleCnt="0"/>
      <dgm:spPr/>
    </dgm:pt>
    <dgm:pt modelId="{6E6F50B5-22FB-43F5-BE34-B98F7C06E8F4}" type="pres">
      <dgm:prSet presAssocID="{4DB4D186-CA81-4DF3-AEEA-573A028538FE}" presName="composite" presStyleCnt="0"/>
      <dgm:spPr/>
    </dgm:pt>
    <dgm:pt modelId="{328B0AC8-0076-4EC4-AF87-0A54F4A8D6BE}" type="pres">
      <dgm:prSet presAssocID="{4DB4D186-CA81-4DF3-AEEA-573A028538FE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BBC47-46A8-4BD3-966B-D2A004785FC4}" type="pres">
      <dgm:prSet presAssocID="{4DB4D186-CA81-4DF3-AEEA-573A028538FE}" presName="rect2" presStyleLbl="fgImgPlace1" presStyleIdx="4" presStyleCnt="5"/>
      <dgm:spPr>
        <a:solidFill>
          <a:schemeClr val="accent6">
            <a:lumMod val="50000"/>
          </a:schemeClr>
        </a:solidFill>
      </dgm:spPr>
    </dgm:pt>
  </dgm:ptLst>
  <dgm:cxnLst>
    <dgm:cxn modelId="{4A6EB400-DFE7-4484-9449-A70C689F4764}" type="presOf" srcId="{4DB4D186-CA81-4DF3-AEEA-573A028538FE}" destId="{328B0AC8-0076-4EC4-AF87-0A54F4A8D6BE}" srcOrd="0" destOrd="0" presId="urn:microsoft.com/office/officeart/2008/layout/PictureStrips"/>
    <dgm:cxn modelId="{7860C013-4BD4-499D-896F-6E3C2F0AA132}" srcId="{EE7576A3-B6A3-4423-A40B-6168AF0D09F9}" destId="{A894996E-3BB5-4268-9884-C6B24743CC99}" srcOrd="3" destOrd="0" parTransId="{25A644E0-7EA2-4494-A72D-780D90C10466}" sibTransId="{76827486-07CE-4FC8-99A8-9B7F0A6DC262}"/>
    <dgm:cxn modelId="{2E12D425-FC51-4E52-B8CA-DAADB70DB7BE}" srcId="{EE7576A3-B6A3-4423-A40B-6168AF0D09F9}" destId="{0951C4BC-5CDF-4497-8379-718F6BFEC6A4}" srcOrd="2" destOrd="0" parTransId="{120504E3-43BE-406A-BDCB-FBC162C8AC20}" sibTransId="{EFD5137B-2E4C-4D24-84BC-D7D1E815F264}"/>
    <dgm:cxn modelId="{E8F0B0E6-3CC8-468D-BD2F-2B4E10DE3FC4}" type="presOf" srcId="{4C191180-6FCD-49B0-8B45-1842E9E8D322}" destId="{D93341B4-B416-4B36-B330-DD320A40D4AD}" srcOrd="0" destOrd="0" presId="urn:microsoft.com/office/officeart/2008/layout/PictureStrips"/>
    <dgm:cxn modelId="{A8D5618D-0B69-470F-A1BC-3579B730621A}" type="presOf" srcId="{5E0745E0-3276-41C7-BD55-CFBB22E3EFF9}" destId="{4E432970-6326-4C70-BCE6-093DBF425B4A}" srcOrd="0" destOrd="0" presId="urn:microsoft.com/office/officeart/2008/layout/PictureStrips"/>
    <dgm:cxn modelId="{EC353145-4696-4FB4-9D5A-0CB75C10E5B2}" srcId="{EE7576A3-B6A3-4423-A40B-6168AF0D09F9}" destId="{4C191180-6FCD-49B0-8B45-1842E9E8D322}" srcOrd="0" destOrd="0" parTransId="{52CE93EF-AB23-46BE-8A68-8DFF3BC7C26F}" sibTransId="{03353ECD-9218-4944-A5E3-FC5915F6692F}"/>
    <dgm:cxn modelId="{AAE7C5F9-8E27-45A8-9CF8-9999D60B9CBA}" srcId="{EE7576A3-B6A3-4423-A40B-6168AF0D09F9}" destId="{5E0745E0-3276-41C7-BD55-CFBB22E3EFF9}" srcOrd="1" destOrd="0" parTransId="{ECEA7CF8-0ED1-49C8-9198-421A72135F3E}" sibTransId="{D77B5A4B-F791-4DA8-8326-005CBC7FE342}"/>
    <dgm:cxn modelId="{8134B282-CF5F-4BC2-84D2-8588BB1C46C2}" type="presOf" srcId="{0951C4BC-5CDF-4497-8379-718F6BFEC6A4}" destId="{93FD506E-5D88-4676-8FED-AB137D04A4D5}" srcOrd="0" destOrd="0" presId="urn:microsoft.com/office/officeart/2008/layout/PictureStrips"/>
    <dgm:cxn modelId="{6C9C8B20-259E-4C30-A3CA-3BEBBC11011C}" type="presOf" srcId="{EE7576A3-B6A3-4423-A40B-6168AF0D09F9}" destId="{4B95108A-0474-489D-86AD-1542B3BB7490}" srcOrd="0" destOrd="0" presId="urn:microsoft.com/office/officeart/2008/layout/PictureStrips"/>
    <dgm:cxn modelId="{9E167848-66CF-4B2B-A731-19C4FAA7310A}" srcId="{EE7576A3-B6A3-4423-A40B-6168AF0D09F9}" destId="{4DB4D186-CA81-4DF3-AEEA-573A028538FE}" srcOrd="4" destOrd="0" parTransId="{09987A4D-FCE6-46A6-81D4-56D9853F5C8D}" sibTransId="{0154EBDD-EC57-40E0-8D67-44DF3D075985}"/>
    <dgm:cxn modelId="{79BA5D3E-9F3D-43ED-AB9F-60AB591BBFD2}" type="presOf" srcId="{A894996E-3BB5-4268-9884-C6B24743CC99}" destId="{23D58409-50DB-4E75-9322-DB37A2A421CF}" srcOrd="0" destOrd="0" presId="urn:microsoft.com/office/officeart/2008/layout/PictureStrips"/>
    <dgm:cxn modelId="{896F62C3-040B-49C4-B067-9F2829BE201B}" type="presParOf" srcId="{4B95108A-0474-489D-86AD-1542B3BB7490}" destId="{D29B9FBB-F7BC-4584-BF82-6BDB166EE132}" srcOrd="0" destOrd="0" presId="urn:microsoft.com/office/officeart/2008/layout/PictureStrips"/>
    <dgm:cxn modelId="{B0B4AACD-B42C-488A-9574-A9F9BB45589A}" type="presParOf" srcId="{D29B9FBB-F7BC-4584-BF82-6BDB166EE132}" destId="{D93341B4-B416-4B36-B330-DD320A40D4AD}" srcOrd="0" destOrd="0" presId="urn:microsoft.com/office/officeart/2008/layout/PictureStrips"/>
    <dgm:cxn modelId="{8C9A6AC0-9384-4603-B531-9C364B905168}" type="presParOf" srcId="{D29B9FBB-F7BC-4584-BF82-6BDB166EE132}" destId="{27AE199E-40E2-49B3-92A8-3EC07433FEED}" srcOrd="1" destOrd="0" presId="urn:microsoft.com/office/officeart/2008/layout/PictureStrips"/>
    <dgm:cxn modelId="{36B75C17-5BDC-4F27-9B1E-FA8ED732C7D6}" type="presParOf" srcId="{4B95108A-0474-489D-86AD-1542B3BB7490}" destId="{80C305D4-463E-4D5E-906B-4285A40415F7}" srcOrd="1" destOrd="0" presId="urn:microsoft.com/office/officeart/2008/layout/PictureStrips"/>
    <dgm:cxn modelId="{6ED40E70-E449-471A-A769-7E8088CA125B}" type="presParOf" srcId="{4B95108A-0474-489D-86AD-1542B3BB7490}" destId="{FC03AD2E-8D39-460A-ACE0-AB227EF4D771}" srcOrd="2" destOrd="0" presId="urn:microsoft.com/office/officeart/2008/layout/PictureStrips"/>
    <dgm:cxn modelId="{EF10CBF4-2BF2-47BF-9AC8-5BC2E6A66D2B}" type="presParOf" srcId="{FC03AD2E-8D39-460A-ACE0-AB227EF4D771}" destId="{4E432970-6326-4C70-BCE6-093DBF425B4A}" srcOrd="0" destOrd="0" presId="urn:microsoft.com/office/officeart/2008/layout/PictureStrips"/>
    <dgm:cxn modelId="{1E2A9AC0-4AFA-4718-8105-EEDAD2148AD3}" type="presParOf" srcId="{FC03AD2E-8D39-460A-ACE0-AB227EF4D771}" destId="{5F5D3D85-BBC6-463A-8D29-B48EC34D8400}" srcOrd="1" destOrd="0" presId="urn:microsoft.com/office/officeart/2008/layout/PictureStrips"/>
    <dgm:cxn modelId="{4132F725-C6A6-4EBA-AEF6-17AB2856D043}" type="presParOf" srcId="{4B95108A-0474-489D-86AD-1542B3BB7490}" destId="{9E1DC0E5-A101-489D-99B4-EA3659D3BE16}" srcOrd="3" destOrd="0" presId="urn:microsoft.com/office/officeart/2008/layout/PictureStrips"/>
    <dgm:cxn modelId="{7FE92105-9950-47D9-9275-D7751C2AED08}" type="presParOf" srcId="{4B95108A-0474-489D-86AD-1542B3BB7490}" destId="{FCF92E9E-9809-4F89-8CC2-70C8AED47143}" srcOrd="4" destOrd="0" presId="urn:microsoft.com/office/officeart/2008/layout/PictureStrips"/>
    <dgm:cxn modelId="{A6C64203-D4C3-4AE1-8759-A2FD1FF63506}" type="presParOf" srcId="{FCF92E9E-9809-4F89-8CC2-70C8AED47143}" destId="{93FD506E-5D88-4676-8FED-AB137D04A4D5}" srcOrd="0" destOrd="0" presId="urn:microsoft.com/office/officeart/2008/layout/PictureStrips"/>
    <dgm:cxn modelId="{0FEB1358-BE3E-44CB-A3A1-7B283EEC7EA8}" type="presParOf" srcId="{FCF92E9E-9809-4F89-8CC2-70C8AED47143}" destId="{7F83DA9A-2B40-4A5B-9F24-3E2D52B983B6}" srcOrd="1" destOrd="0" presId="urn:microsoft.com/office/officeart/2008/layout/PictureStrips"/>
    <dgm:cxn modelId="{51EC002B-6BF9-4F67-AF42-514C81009554}" type="presParOf" srcId="{4B95108A-0474-489D-86AD-1542B3BB7490}" destId="{5CDAA1F4-7805-444D-B805-62D72B57689F}" srcOrd="5" destOrd="0" presId="urn:microsoft.com/office/officeart/2008/layout/PictureStrips"/>
    <dgm:cxn modelId="{8D95ED23-0CC6-4641-ABBD-734A2536E006}" type="presParOf" srcId="{4B95108A-0474-489D-86AD-1542B3BB7490}" destId="{B1E95EA5-158D-4A28-8DAC-A8173BB90E60}" srcOrd="6" destOrd="0" presId="urn:microsoft.com/office/officeart/2008/layout/PictureStrips"/>
    <dgm:cxn modelId="{5C7876FC-3C75-42B0-8D1E-50DACBE5845B}" type="presParOf" srcId="{B1E95EA5-158D-4A28-8DAC-A8173BB90E60}" destId="{23D58409-50DB-4E75-9322-DB37A2A421CF}" srcOrd="0" destOrd="0" presId="urn:microsoft.com/office/officeart/2008/layout/PictureStrips"/>
    <dgm:cxn modelId="{8848D54E-5BAC-4D0F-9D9E-7B9D97759081}" type="presParOf" srcId="{B1E95EA5-158D-4A28-8DAC-A8173BB90E60}" destId="{EC9B841C-B01F-4978-87B3-ED069436847A}" srcOrd="1" destOrd="0" presId="urn:microsoft.com/office/officeart/2008/layout/PictureStrips"/>
    <dgm:cxn modelId="{ECA55A52-02D6-41A2-B45A-362A6324214B}" type="presParOf" srcId="{4B95108A-0474-489D-86AD-1542B3BB7490}" destId="{34F5D0E6-CDD2-42B5-B2E7-A6620AA5EB04}" srcOrd="7" destOrd="0" presId="urn:microsoft.com/office/officeart/2008/layout/PictureStrips"/>
    <dgm:cxn modelId="{E7BD7990-5F77-44E0-8E62-6E45D235419A}" type="presParOf" srcId="{4B95108A-0474-489D-86AD-1542B3BB7490}" destId="{6E6F50B5-22FB-43F5-BE34-B98F7C06E8F4}" srcOrd="8" destOrd="0" presId="urn:microsoft.com/office/officeart/2008/layout/PictureStrips"/>
    <dgm:cxn modelId="{0B30045B-49BE-4753-9C15-F2C0A1A77854}" type="presParOf" srcId="{6E6F50B5-22FB-43F5-BE34-B98F7C06E8F4}" destId="{328B0AC8-0076-4EC4-AF87-0A54F4A8D6BE}" srcOrd="0" destOrd="0" presId="urn:microsoft.com/office/officeart/2008/layout/PictureStrips"/>
    <dgm:cxn modelId="{12496865-2FE3-407A-88AC-BCD74E0348E4}" type="presParOf" srcId="{6E6F50B5-22FB-43F5-BE34-B98F7C06E8F4}" destId="{8CEBBC47-46A8-4BD3-966B-D2A004785FC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2DF1AE-513C-4059-9213-C5D723DA0C6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D84BB84-A9DE-40B5-9153-37DBAA8873D0}">
      <dgm:prSet phldrT="[Text]"/>
      <dgm:spPr/>
      <dgm:t>
        <a:bodyPr/>
        <a:lstStyle/>
        <a:p>
          <a:r>
            <a:rPr lang="bg-BG" dirty="0" smtClean="0"/>
            <a:t>Сценарии от КЕП</a:t>
          </a:r>
          <a:endParaRPr lang="en-US" dirty="0"/>
        </a:p>
      </dgm:t>
    </dgm:pt>
    <dgm:pt modelId="{C1CE12FA-D132-40D0-BA61-C103E3F5D8F4}" type="parTrans" cxnId="{C24C0CA4-7A0B-421B-BC79-CA15421CB143}">
      <dgm:prSet/>
      <dgm:spPr/>
      <dgm:t>
        <a:bodyPr/>
        <a:lstStyle/>
        <a:p>
          <a:endParaRPr lang="en-US"/>
        </a:p>
      </dgm:t>
    </dgm:pt>
    <dgm:pt modelId="{2831EA7C-E4E4-40CD-B7F0-076C475EF42A}" type="sibTrans" cxnId="{C24C0CA4-7A0B-421B-BC79-CA15421CB143}">
      <dgm:prSet/>
      <dgm:spPr/>
      <dgm:t>
        <a:bodyPr/>
        <a:lstStyle/>
        <a:p>
          <a:endParaRPr lang="en-US"/>
        </a:p>
      </dgm:t>
    </dgm:pt>
    <dgm:pt modelId="{55D10A4E-C67A-482F-A9BC-10A048305514}">
      <dgm:prSet phldrT="[Text]"/>
      <dgm:spPr/>
      <dgm:t>
        <a:bodyPr/>
        <a:lstStyle/>
        <a:p>
          <a:r>
            <a:rPr lang="bg-BG" dirty="0" smtClean="0"/>
            <a:t>Финализиране на ТПСП</a:t>
          </a:r>
          <a:endParaRPr lang="en-US" dirty="0"/>
        </a:p>
      </dgm:t>
    </dgm:pt>
    <dgm:pt modelId="{B3FE52F4-C91C-45F5-8702-5D0D8F92CDB7}" type="parTrans" cxnId="{E8CD710E-A0BA-4B3A-BA88-701B490C26D4}">
      <dgm:prSet/>
      <dgm:spPr/>
      <dgm:t>
        <a:bodyPr/>
        <a:lstStyle/>
        <a:p>
          <a:endParaRPr lang="en-US"/>
        </a:p>
      </dgm:t>
    </dgm:pt>
    <dgm:pt modelId="{ACA7130C-FE3C-41EC-99CA-D95E528260DD}" type="sibTrans" cxnId="{E8CD710E-A0BA-4B3A-BA88-701B490C26D4}">
      <dgm:prSet/>
      <dgm:spPr/>
      <dgm:t>
        <a:bodyPr/>
        <a:lstStyle/>
        <a:p>
          <a:endParaRPr lang="en-US"/>
        </a:p>
      </dgm:t>
    </dgm:pt>
    <dgm:pt modelId="{15B8260C-0865-433B-ADE6-7ED52300F5CE}">
      <dgm:prSet phldrT="[Text]"/>
      <dgm:spPr/>
      <dgm:t>
        <a:bodyPr/>
        <a:lstStyle/>
        <a:p>
          <a:r>
            <a:rPr lang="bg-BG" dirty="0" smtClean="0"/>
            <a:t>Официално изпращане към ЕК</a:t>
          </a:r>
          <a:endParaRPr lang="en-US" dirty="0"/>
        </a:p>
      </dgm:t>
    </dgm:pt>
    <dgm:pt modelId="{D13B61E5-683B-45F6-AB2B-979E543D5F96}" type="parTrans" cxnId="{A2B5F2E5-36E6-45D7-BC56-344B4D26D598}">
      <dgm:prSet/>
      <dgm:spPr/>
      <dgm:t>
        <a:bodyPr/>
        <a:lstStyle/>
        <a:p>
          <a:endParaRPr lang="en-US"/>
        </a:p>
      </dgm:t>
    </dgm:pt>
    <dgm:pt modelId="{53FF595D-FA02-4338-9C57-2D84AE71270B}" type="sibTrans" cxnId="{A2B5F2E5-36E6-45D7-BC56-344B4D26D598}">
      <dgm:prSet/>
      <dgm:spPr/>
      <dgm:t>
        <a:bodyPr/>
        <a:lstStyle/>
        <a:p>
          <a:endParaRPr lang="en-US"/>
        </a:p>
      </dgm:t>
    </dgm:pt>
    <dgm:pt modelId="{8598D029-0783-4CCA-B5A3-C4F794D180BE}">
      <dgm:prSet phldrT="[Text]"/>
      <dgm:spPr/>
      <dgm:t>
        <a:bodyPr/>
        <a:lstStyle/>
        <a:p>
          <a:r>
            <a:rPr lang="bg-BG" dirty="0" smtClean="0"/>
            <a:t>Неформален кръг на съгласуване с ЕК</a:t>
          </a:r>
          <a:endParaRPr lang="en-US" dirty="0"/>
        </a:p>
      </dgm:t>
    </dgm:pt>
    <dgm:pt modelId="{69589248-7ABD-4E93-AC92-76B0DEA7E29F}" type="parTrans" cxnId="{293DDB75-5651-4A97-9D47-08CD6E45CE94}">
      <dgm:prSet/>
      <dgm:spPr/>
      <dgm:t>
        <a:bodyPr/>
        <a:lstStyle/>
        <a:p>
          <a:endParaRPr lang="en-US"/>
        </a:p>
      </dgm:t>
    </dgm:pt>
    <dgm:pt modelId="{CB626F85-35E8-4BD2-819C-28499808B6DF}" type="sibTrans" cxnId="{293DDB75-5651-4A97-9D47-08CD6E45CE94}">
      <dgm:prSet/>
      <dgm:spPr/>
      <dgm:t>
        <a:bodyPr/>
        <a:lstStyle/>
        <a:p>
          <a:endParaRPr lang="en-US"/>
        </a:p>
      </dgm:t>
    </dgm:pt>
    <dgm:pt modelId="{326EA5CD-C9FA-4533-B0ED-2F4CE3ACB5DA}" type="pres">
      <dgm:prSet presAssocID="{122DF1AE-513C-4059-9213-C5D723DA0C60}" presName="arrowDiagram" presStyleCnt="0">
        <dgm:presLayoutVars>
          <dgm:chMax val="5"/>
          <dgm:dir/>
          <dgm:resizeHandles val="exact"/>
        </dgm:presLayoutVars>
      </dgm:prSet>
      <dgm:spPr/>
    </dgm:pt>
    <dgm:pt modelId="{EA0D97F1-1669-4C65-B265-E8B6FA11CF39}" type="pres">
      <dgm:prSet presAssocID="{122DF1AE-513C-4059-9213-C5D723DA0C60}" presName="arrow" presStyleLbl="bgShp" presStyleIdx="0" presStyleCnt="1"/>
      <dgm:spPr/>
    </dgm:pt>
    <dgm:pt modelId="{4A32F6DE-024F-419E-88EF-ADA81BD6A12E}" type="pres">
      <dgm:prSet presAssocID="{122DF1AE-513C-4059-9213-C5D723DA0C60}" presName="arrowDiagram4" presStyleCnt="0"/>
      <dgm:spPr/>
    </dgm:pt>
    <dgm:pt modelId="{F63F37DE-BE46-4D7C-9799-942340395F47}" type="pres">
      <dgm:prSet presAssocID="{8D84BB84-A9DE-40B5-9153-37DBAA8873D0}" presName="bullet4a" presStyleLbl="node1" presStyleIdx="0" presStyleCnt="4"/>
      <dgm:spPr/>
    </dgm:pt>
    <dgm:pt modelId="{28545A96-90A5-4FAE-86B9-CE231E2359BB}" type="pres">
      <dgm:prSet presAssocID="{8D84BB84-A9DE-40B5-9153-37DBAA8873D0}" presName="textBox4a" presStyleLbl="revTx" presStyleIdx="0" presStyleCnt="4">
        <dgm:presLayoutVars>
          <dgm:bulletEnabled val="1"/>
        </dgm:presLayoutVars>
      </dgm:prSet>
      <dgm:spPr/>
    </dgm:pt>
    <dgm:pt modelId="{9F5B5373-43A3-4D1B-8D20-DED834163429}" type="pres">
      <dgm:prSet presAssocID="{55D10A4E-C67A-482F-A9BC-10A048305514}" presName="bullet4b" presStyleLbl="node1" presStyleIdx="1" presStyleCnt="4"/>
      <dgm:spPr/>
    </dgm:pt>
    <dgm:pt modelId="{A3086A00-11C8-4B7C-9B5F-0EA03DFCE799}" type="pres">
      <dgm:prSet presAssocID="{55D10A4E-C67A-482F-A9BC-10A048305514}" presName="textBox4b" presStyleLbl="revTx" presStyleIdx="1" presStyleCnt="4">
        <dgm:presLayoutVars>
          <dgm:bulletEnabled val="1"/>
        </dgm:presLayoutVars>
      </dgm:prSet>
      <dgm:spPr/>
    </dgm:pt>
    <dgm:pt modelId="{24CFEACD-2807-41F8-8E83-619A61ADD9CB}" type="pres">
      <dgm:prSet presAssocID="{8598D029-0783-4CCA-B5A3-C4F794D180BE}" presName="bullet4c" presStyleLbl="node1" presStyleIdx="2" presStyleCnt="4"/>
      <dgm:spPr/>
    </dgm:pt>
    <dgm:pt modelId="{439E2865-0F13-4BA6-8833-2821FE1FE62F}" type="pres">
      <dgm:prSet presAssocID="{8598D029-0783-4CCA-B5A3-C4F794D180BE}" presName="textBox4c" presStyleLbl="revTx" presStyleIdx="2" presStyleCnt="4">
        <dgm:presLayoutVars>
          <dgm:bulletEnabled val="1"/>
        </dgm:presLayoutVars>
      </dgm:prSet>
      <dgm:spPr/>
    </dgm:pt>
    <dgm:pt modelId="{4E3CD4F0-200D-408E-9960-845152D88E9B}" type="pres">
      <dgm:prSet presAssocID="{15B8260C-0865-433B-ADE6-7ED52300F5CE}" presName="bullet4d" presStyleLbl="node1" presStyleIdx="3" presStyleCnt="4"/>
      <dgm:spPr/>
    </dgm:pt>
    <dgm:pt modelId="{A044454E-8241-451A-A0D4-28A9E53E69EB}" type="pres">
      <dgm:prSet presAssocID="{15B8260C-0865-433B-ADE6-7ED52300F5CE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C24C0CA4-7A0B-421B-BC79-CA15421CB143}" srcId="{122DF1AE-513C-4059-9213-C5D723DA0C60}" destId="{8D84BB84-A9DE-40B5-9153-37DBAA8873D0}" srcOrd="0" destOrd="0" parTransId="{C1CE12FA-D132-40D0-BA61-C103E3F5D8F4}" sibTransId="{2831EA7C-E4E4-40CD-B7F0-076C475EF42A}"/>
    <dgm:cxn modelId="{FD7C2C5D-A11F-4B9A-9047-B42A6A42DAE3}" type="presOf" srcId="{15B8260C-0865-433B-ADE6-7ED52300F5CE}" destId="{A044454E-8241-451A-A0D4-28A9E53E69EB}" srcOrd="0" destOrd="0" presId="urn:microsoft.com/office/officeart/2005/8/layout/arrow2"/>
    <dgm:cxn modelId="{566CE731-83D8-46CE-A320-91EA1DCF30CE}" type="presOf" srcId="{55D10A4E-C67A-482F-A9BC-10A048305514}" destId="{A3086A00-11C8-4B7C-9B5F-0EA03DFCE799}" srcOrd="0" destOrd="0" presId="urn:microsoft.com/office/officeart/2005/8/layout/arrow2"/>
    <dgm:cxn modelId="{A2B5F2E5-36E6-45D7-BC56-344B4D26D598}" srcId="{122DF1AE-513C-4059-9213-C5D723DA0C60}" destId="{15B8260C-0865-433B-ADE6-7ED52300F5CE}" srcOrd="3" destOrd="0" parTransId="{D13B61E5-683B-45F6-AB2B-979E543D5F96}" sibTransId="{53FF595D-FA02-4338-9C57-2D84AE71270B}"/>
    <dgm:cxn modelId="{BA938C7D-6C23-4052-9D44-5219FA4943F3}" type="presOf" srcId="{8D84BB84-A9DE-40B5-9153-37DBAA8873D0}" destId="{28545A96-90A5-4FAE-86B9-CE231E2359BB}" srcOrd="0" destOrd="0" presId="urn:microsoft.com/office/officeart/2005/8/layout/arrow2"/>
    <dgm:cxn modelId="{731728D7-5B34-47C7-86C5-101730603EC9}" type="presOf" srcId="{122DF1AE-513C-4059-9213-C5D723DA0C60}" destId="{326EA5CD-C9FA-4533-B0ED-2F4CE3ACB5DA}" srcOrd="0" destOrd="0" presId="urn:microsoft.com/office/officeart/2005/8/layout/arrow2"/>
    <dgm:cxn modelId="{B0161C11-CBD1-45A5-867B-34B2CC46600D}" type="presOf" srcId="{8598D029-0783-4CCA-B5A3-C4F794D180BE}" destId="{439E2865-0F13-4BA6-8833-2821FE1FE62F}" srcOrd="0" destOrd="0" presId="urn:microsoft.com/office/officeart/2005/8/layout/arrow2"/>
    <dgm:cxn modelId="{293DDB75-5651-4A97-9D47-08CD6E45CE94}" srcId="{122DF1AE-513C-4059-9213-C5D723DA0C60}" destId="{8598D029-0783-4CCA-B5A3-C4F794D180BE}" srcOrd="2" destOrd="0" parTransId="{69589248-7ABD-4E93-AC92-76B0DEA7E29F}" sibTransId="{CB626F85-35E8-4BD2-819C-28499808B6DF}"/>
    <dgm:cxn modelId="{E8CD710E-A0BA-4B3A-BA88-701B490C26D4}" srcId="{122DF1AE-513C-4059-9213-C5D723DA0C60}" destId="{55D10A4E-C67A-482F-A9BC-10A048305514}" srcOrd="1" destOrd="0" parTransId="{B3FE52F4-C91C-45F5-8702-5D0D8F92CDB7}" sibTransId="{ACA7130C-FE3C-41EC-99CA-D95E528260DD}"/>
    <dgm:cxn modelId="{9A91DAFE-57E8-4913-BC8E-1AE1E2845D3F}" type="presParOf" srcId="{326EA5CD-C9FA-4533-B0ED-2F4CE3ACB5DA}" destId="{EA0D97F1-1669-4C65-B265-E8B6FA11CF39}" srcOrd="0" destOrd="0" presId="urn:microsoft.com/office/officeart/2005/8/layout/arrow2"/>
    <dgm:cxn modelId="{B0330197-D825-48DB-B283-51180A27ED3B}" type="presParOf" srcId="{326EA5CD-C9FA-4533-B0ED-2F4CE3ACB5DA}" destId="{4A32F6DE-024F-419E-88EF-ADA81BD6A12E}" srcOrd="1" destOrd="0" presId="urn:microsoft.com/office/officeart/2005/8/layout/arrow2"/>
    <dgm:cxn modelId="{6C359512-1E2D-4234-855C-618FEBE224A7}" type="presParOf" srcId="{4A32F6DE-024F-419E-88EF-ADA81BD6A12E}" destId="{F63F37DE-BE46-4D7C-9799-942340395F47}" srcOrd="0" destOrd="0" presId="urn:microsoft.com/office/officeart/2005/8/layout/arrow2"/>
    <dgm:cxn modelId="{5AC3D530-471D-4090-8DA6-33A037D32DE5}" type="presParOf" srcId="{4A32F6DE-024F-419E-88EF-ADA81BD6A12E}" destId="{28545A96-90A5-4FAE-86B9-CE231E2359BB}" srcOrd="1" destOrd="0" presId="urn:microsoft.com/office/officeart/2005/8/layout/arrow2"/>
    <dgm:cxn modelId="{75047A45-A3A9-4A7A-AA7F-0DDF2F76369F}" type="presParOf" srcId="{4A32F6DE-024F-419E-88EF-ADA81BD6A12E}" destId="{9F5B5373-43A3-4D1B-8D20-DED834163429}" srcOrd="2" destOrd="0" presId="urn:microsoft.com/office/officeart/2005/8/layout/arrow2"/>
    <dgm:cxn modelId="{53844F83-5616-471D-9F6F-7F32833DD511}" type="presParOf" srcId="{4A32F6DE-024F-419E-88EF-ADA81BD6A12E}" destId="{A3086A00-11C8-4B7C-9B5F-0EA03DFCE799}" srcOrd="3" destOrd="0" presId="urn:microsoft.com/office/officeart/2005/8/layout/arrow2"/>
    <dgm:cxn modelId="{D6558403-0D04-4C8B-93A8-82C49BC67B4A}" type="presParOf" srcId="{4A32F6DE-024F-419E-88EF-ADA81BD6A12E}" destId="{24CFEACD-2807-41F8-8E83-619A61ADD9CB}" srcOrd="4" destOrd="0" presId="urn:microsoft.com/office/officeart/2005/8/layout/arrow2"/>
    <dgm:cxn modelId="{38A08980-77F1-4E94-8D33-B3C4AFCB7143}" type="presParOf" srcId="{4A32F6DE-024F-419E-88EF-ADA81BD6A12E}" destId="{439E2865-0F13-4BA6-8833-2821FE1FE62F}" srcOrd="5" destOrd="0" presId="urn:microsoft.com/office/officeart/2005/8/layout/arrow2"/>
    <dgm:cxn modelId="{AE74996B-9249-46D6-BFCF-5FC05DA5D7E1}" type="presParOf" srcId="{4A32F6DE-024F-419E-88EF-ADA81BD6A12E}" destId="{4E3CD4F0-200D-408E-9960-845152D88E9B}" srcOrd="6" destOrd="0" presId="urn:microsoft.com/office/officeart/2005/8/layout/arrow2"/>
    <dgm:cxn modelId="{56E48B73-46BC-49C9-BA78-8F17A121D43A}" type="presParOf" srcId="{4A32F6DE-024F-419E-88EF-ADA81BD6A12E}" destId="{A044454E-8241-451A-A0D4-28A9E53E69EB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341B4-B416-4B36-B330-DD320A40D4AD}">
      <dsp:nvSpPr>
        <dsp:cNvPr id="0" name=""/>
        <dsp:cNvSpPr/>
      </dsp:nvSpPr>
      <dsp:spPr>
        <a:xfrm>
          <a:off x="1276718" y="240813"/>
          <a:ext cx="4296896" cy="13427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51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Населението, посетители и гости на</a:t>
          </a:r>
          <a:r>
            <a:rPr lang="en-US" sz="1600" b="1" kern="1200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 </a:t>
          </a:r>
          <a:r>
            <a:rPr lang="bg-BG" sz="1600" b="1" kern="1200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регионите</a:t>
          </a:r>
          <a:endParaRPr lang="en-US" sz="1600" b="1" kern="1200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sp:txBody>
      <dsp:txXfrm>
        <a:off x="1276718" y="240813"/>
        <a:ext cx="4296896" cy="1342780"/>
      </dsp:txXfrm>
    </dsp:sp>
    <dsp:sp modelId="{27AE199E-40E2-49B3-92A8-3EC07433FEED}">
      <dsp:nvSpPr>
        <dsp:cNvPr id="0" name=""/>
        <dsp:cNvSpPr/>
      </dsp:nvSpPr>
      <dsp:spPr>
        <a:xfrm>
          <a:off x="1097681" y="46856"/>
          <a:ext cx="939946" cy="1409919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432970-6326-4C70-BCE6-093DBF425B4A}">
      <dsp:nvSpPr>
        <dsp:cNvPr id="0" name=""/>
        <dsp:cNvSpPr/>
      </dsp:nvSpPr>
      <dsp:spPr>
        <a:xfrm>
          <a:off x="5950362" y="240813"/>
          <a:ext cx="4296896" cy="13427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51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Малки и средни предприятия и бизнес</a:t>
          </a:r>
          <a:endParaRPr lang="en-US" sz="1600" b="1" kern="1200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sp:txBody>
      <dsp:txXfrm>
        <a:off x="5950362" y="240813"/>
        <a:ext cx="4296896" cy="1342780"/>
      </dsp:txXfrm>
    </dsp:sp>
    <dsp:sp modelId="{5F5D3D85-BBC6-463A-8D29-B48EC34D8400}">
      <dsp:nvSpPr>
        <dsp:cNvPr id="0" name=""/>
        <dsp:cNvSpPr/>
      </dsp:nvSpPr>
      <dsp:spPr>
        <a:xfrm>
          <a:off x="5771325" y="46856"/>
          <a:ext cx="939946" cy="1409919"/>
        </a:xfrm>
        <a:prstGeom prst="rect">
          <a:avLst/>
        </a:prstGeom>
        <a:solidFill>
          <a:schemeClr val="accent3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D506E-5D88-4676-8FED-AB137D04A4D5}">
      <dsp:nvSpPr>
        <dsp:cNvPr id="0" name=""/>
        <dsp:cNvSpPr/>
      </dsp:nvSpPr>
      <dsp:spPr>
        <a:xfrm>
          <a:off x="1276718" y="1931224"/>
          <a:ext cx="4296896" cy="13427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51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Публични власти</a:t>
          </a:r>
          <a:endParaRPr lang="en-US" sz="1600" b="1" kern="1200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sp:txBody>
      <dsp:txXfrm>
        <a:off x="1276718" y="1931224"/>
        <a:ext cx="4296896" cy="1342780"/>
      </dsp:txXfrm>
    </dsp:sp>
    <dsp:sp modelId="{7F83DA9A-2B40-4A5B-9F24-3E2D52B983B6}">
      <dsp:nvSpPr>
        <dsp:cNvPr id="0" name=""/>
        <dsp:cNvSpPr/>
      </dsp:nvSpPr>
      <dsp:spPr>
        <a:xfrm>
          <a:off x="1097681" y="1737266"/>
          <a:ext cx="939946" cy="1409919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58409-50DB-4E75-9322-DB37A2A421CF}">
      <dsp:nvSpPr>
        <dsp:cNvPr id="0" name=""/>
        <dsp:cNvSpPr/>
      </dsp:nvSpPr>
      <dsp:spPr>
        <a:xfrm>
          <a:off x="5950362" y="1931224"/>
          <a:ext cx="4296896" cy="13427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51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Научно-изследователски организации </a:t>
          </a:r>
          <a:endParaRPr lang="en-US" sz="1600" b="1" kern="1200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sp:txBody>
      <dsp:txXfrm>
        <a:off x="5950362" y="1931224"/>
        <a:ext cx="4296896" cy="1342780"/>
      </dsp:txXfrm>
    </dsp:sp>
    <dsp:sp modelId="{EC9B841C-B01F-4978-87B3-ED069436847A}">
      <dsp:nvSpPr>
        <dsp:cNvPr id="0" name=""/>
        <dsp:cNvSpPr/>
      </dsp:nvSpPr>
      <dsp:spPr>
        <a:xfrm>
          <a:off x="5771325" y="1737266"/>
          <a:ext cx="939946" cy="1409919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B0AC8-0076-4EC4-AF87-0A54F4A8D6BE}">
      <dsp:nvSpPr>
        <dsp:cNvPr id="0" name=""/>
        <dsp:cNvSpPr/>
      </dsp:nvSpPr>
      <dsp:spPr>
        <a:xfrm>
          <a:off x="3613540" y="3621634"/>
          <a:ext cx="4296896" cy="13427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51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rPr>
            <a:t>Неправителствени институции</a:t>
          </a:r>
          <a:endParaRPr lang="en-US" sz="1600" b="1" kern="1200" dirty="0">
            <a:solidFill>
              <a:srgbClr val="002060"/>
            </a:solidFill>
            <a:latin typeface="Georgia" panose="02040502050405020303" pitchFamily="18" charset="0"/>
            <a:cs typeface="Arial" panose="020B0604020202020204" pitchFamily="34" charset="0"/>
          </a:endParaRPr>
        </a:p>
      </dsp:txBody>
      <dsp:txXfrm>
        <a:off x="3613540" y="3621634"/>
        <a:ext cx="4296896" cy="1342780"/>
      </dsp:txXfrm>
    </dsp:sp>
    <dsp:sp modelId="{8CEBBC47-46A8-4BD3-966B-D2A004785FC4}">
      <dsp:nvSpPr>
        <dsp:cNvPr id="0" name=""/>
        <dsp:cNvSpPr/>
      </dsp:nvSpPr>
      <dsp:spPr>
        <a:xfrm>
          <a:off x="3434503" y="3427677"/>
          <a:ext cx="939946" cy="1409919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D97F1-1669-4C65-B265-E8B6FA11CF39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3F37DE-BE46-4D7C-9799-942340395F47}">
      <dsp:nvSpPr>
        <dsp:cNvPr id="0" name=""/>
        <dsp:cNvSpPr/>
      </dsp:nvSpPr>
      <dsp:spPr>
        <a:xfrm>
          <a:off x="800608" y="3946821"/>
          <a:ext cx="186944" cy="1869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545A96-90A5-4FAE-86B9-CE231E2359BB}">
      <dsp:nvSpPr>
        <dsp:cNvPr id="0" name=""/>
        <dsp:cNvSpPr/>
      </dsp:nvSpPr>
      <dsp:spPr>
        <a:xfrm>
          <a:off x="894080" y="4040293"/>
          <a:ext cx="1389888" cy="120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58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kern="1200" dirty="0" smtClean="0"/>
            <a:t>Сценарии от КЕП</a:t>
          </a:r>
          <a:endParaRPr lang="en-US" sz="1700" kern="1200" dirty="0"/>
        </a:p>
      </dsp:txBody>
      <dsp:txXfrm>
        <a:off x="894080" y="4040293"/>
        <a:ext cx="1389888" cy="1209040"/>
      </dsp:txXfrm>
    </dsp:sp>
    <dsp:sp modelId="{9F5B5373-43A3-4D1B-8D20-DED834163429}">
      <dsp:nvSpPr>
        <dsp:cNvPr id="0" name=""/>
        <dsp:cNvSpPr/>
      </dsp:nvSpPr>
      <dsp:spPr>
        <a:xfrm>
          <a:off x="2121408" y="2765213"/>
          <a:ext cx="325120" cy="325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86A00-11C8-4B7C-9B5F-0EA03DFCE799}">
      <dsp:nvSpPr>
        <dsp:cNvPr id="0" name=""/>
        <dsp:cNvSpPr/>
      </dsp:nvSpPr>
      <dsp:spPr>
        <a:xfrm>
          <a:off x="2283968" y="2927773"/>
          <a:ext cx="1706880" cy="2321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74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kern="1200" dirty="0" smtClean="0"/>
            <a:t>Финализиране на ТПСП</a:t>
          </a:r>
          <a:endParaRPr lang="en-US" sz="1700" kern="1200" dirty="0"/>
        </a:p>
      </dsp:txBody>
      <dsp:txXfrm>
        <a:off x="2283968" y="2927773"/>
        <a:ext cx="1706880" cy="2321559"/>
      </dsp:txXfrm>
    </dsp:sp>
    <dsp:sp modelId="{24CFEACD-2807-41F8-8E83-619A61ADD9CB}">
      <dsp:nvSpPr>
        <dsp:cNvPr id="0" name=""/>
        <dsp:cNvSpPr/>
      </dsp:nvSpPr>
      <dsp:spPr>
        <a:xfrm>
          <a:off x="3807968" y="1894501"/>
          <a:ext cx="430784" cy="4307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E2865-0F13-4BA6-8833-2821FE1FE62F}">
      <dsp:nvSpPr>
        <dsp:cNvPr id="0" name=""/>
        <dsp:cNvSpPr/>
      </dsp:nvSpPr>
      <dsp:spPr>
        <a:xfrm>
          <a:off x="4023360" y="2109893"/>
          <a:ext cx="1706880" cy="313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264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kern="1200" dirty="0" smtClean="0"/>
            <a:t>Неформален кръг на съгласуване с ЕК</a:t>
          </a:r>
          <a:endParaRPr lang="en-US" sz="1700" kern="1200" dirty="0"/>
        </a:p>
      </dsp:txBody>
      <dsp:txXfrm>
        <a:off x="4023360" y="2109893"/>
        <a:ext cx="1706880" cy="3139440"/>
      </dsp:txXfrm>
    </dsp:sp>
    <dsp:sp modelId="{4E3CD4F0-200D-408E-9960-845152D88E9B}">
      <dsp:nvSpPr>
        <dsp:cNvPr id="0" name=""/>
        <dsp:cNvSpPr/>
      </dsp:nvSpPr>
      <dsp:spPr>
        <a:xfrm>
          <a:off x="5644896" y="1318429"/>
          <a:ext cx="577088" cy="5770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4454E-8241-451A-A0D4-28A9E53E69EB}">
      <dsp:nvSpPr>
        <dsp:cNvPr id="0" name=""/>
        <dsp:cNvSpPr/>
      </dsp:nvSpPr>
      <dsp:spPr>
        <a:xfrm>
          <a:off x="5933440" y="1606973"/>
          <a:ext cx="1706880" cy="3642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787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kern="1200" dirty="0" smtClean="0"/>
            <a:t>Официално изпращане към ЕК</a:t>
          </a:r>
          <a:endParaRPr lang="en-US" sz="1700" kern="1200" dirty="0"/>
        </a:p>
      </dsp:txBody>
      <dsp:txXfrm>
        <a:off x="5933440" y="1606973"/>
        <a:ext cx="1706880" cy="3642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CC9C1-5B9A-4D58-B0D2-793E8BFF9DD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41072-41DE-4D10-B541-2EB92C535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1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41072-41DE-4D10-B541-2EB92C5355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20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5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DA522A-2DEF-4520-8803-18075D5AFB6D}"/>
              </a:ext>
            </a:extLst>
          </p:cNvPr>
          <p:cNvSpPr/>
          <p:nvPr userDrawn="1"/>
        </p:nvSpPr>
        <p:spPr>
          <a:xfrm>
            <a:off x="405725" y="347409"/>
            <a:ext cx="11380551" cy="6163182"/>
          </a:xfrm>
          <a:prstGeom prst="roundRect">
            <a:avLst>
              <a:gd name="adj" fmla="val 388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182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88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B75548DB-9145-4C14-977F-BF3E634F8427}"/>
              </a:ext>
            </a:extLst>
          </p:cNvPr>
          <p:cNvSpPr/>
          <p:nvPr userDrawn="1"/>
        </p:nvSpPr>
        <p:spPr>
          <a:xfrm>
            <a:off x="3857624" y="601907"/>
            <a:ext cx="7771585" cy="565418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1BB11-CE0C-4E0F-902B-E0070B16AAE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68565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37E444D-D0F8-454F-BC8D-5B07A246403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9443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017A26C-1F87-42E7-AD5B-9E66527C129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12030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6650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2638425"/>
            <a:ext cx="12192000" cy="335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9C5F99C-EA45-41DC-966E-F17A247EA3C2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38175" y="478948"/>
            <a:ext cx="2533650" cy="574098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66348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C6AC5C-B6EC-435C-A85E-3D6239B8E699}"/>
              </a:ext>
            </a:extLst>
          </p:cNvPr>
          <p:cNvSpPr/>
          <p:nvPr userDrawn="1"/>
        </p:nvSpPr>
        <p:spPr>
          <a:xfrm>
            <a:off x="5706238" y="1134290"/>
            <a:ext cx="6485762" cy="2749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36609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5369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640592" y="238552"/>
            <a:ext cx="5568619" cy="16561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24525" y="0"/>
            <a:ext cx="64674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9809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892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AB6BE5-3958-49E8-8991-D22E07717048}"/>
              </a:ext>
            </a:extLst>
          </p:cNvPr>
          <p:cNvSpPr/>
          <p:nvPr userDrawn="1"/>
        </p:nvSpPr>
        <p:spPr>
          <a:xfrm>
            <a:off x="1500807" y="1260376"/>
            <a:ext cx="5040000" cy="50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2721" y="548680"/>
            <a:ext cx="5040000" cy="50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3473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439889" y="1"/>
            <a:ext cx="2520000" cy="4725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235774" y="692696"/>
            <a:ext cx="2520000" cy="6165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00459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547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812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C0D4C10-C2A4-4F08-8784-50572298CBD4}"/>
              </a:ext>
            </a:extLst>
          </p:cNvPr>
          <p:cNvGrpSpPr/>
          <p:nvPr userDrawn="1"/>
        </p:nvGrpSpPr>
        <p:grpSpPr>
          <a:xfrm>
            <a:off x="7405924" y="441839"/>
            <a:ext cx="3829033" cy="4683742"/>
            <a:chOff x="6446339" y="1280897"/>
            <a:chExt cx="4320717" cy="528517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BC281C3-54A3-4D17-90D3-3C22D885DC3D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276248D-1491-483D-8DA7-980D548EAFD0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086D30-B45E-4AE5-A39A-ADF73985F3B7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6C450B-5BE9-4F31-B8AE-78C2BD8E0ABA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8283BE-C719-442C-B842-C6A9E6D61E9D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15058D7-0B43-45B3-9958-CCB1DE474417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F607027-3C81-4740-96D4-A8C5B8B0438F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47F23E5-8B4D-418C-B537-E74418615C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27586" y="618676"/>
            <a:ext cx="3533199" cy="3162749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3581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-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40326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5F9F48-A0D7-42AF-B746-871E3E140EE9}"/>
              </a:ext>
            </a:extLst>
          </p:cNvPr>
          <p:cNvSpPr/>
          <p:nvPr userDrawn="1"/>
        </p:nvSpPr>
        <p:spPr>
          <a:xfrm>
            <a:off x="4457700" y="0"/>
            <a:ext cx="7734300" cy="6858000"/>
          </a:xfrm>
          <a:custGeom>
            <a:avLst/>
            <a:gdLst>
              <a:gd name="connsiteX0" fmla="*/ 3160975 w 7734300"/>
              <a:gd name="connsiteY0" fmla="*/ 0 h 6858000"/>
              <a:gd name="connsiteX1" fmla="*/ 3167701 w 7734300"/>
              <a:gd name="connsiteY1" fmla="*/ 0 h 6858000"/>
              <a:gd name="connsiteX2" fmla="*/ 7734300 w 7734300"/>
              <a:gd name="connsiteY2" fmla="*/ 0 h 6858000"/>
              <a:gd name="connsiteX3" fmla="*/ 7734300 w 7734300"/>
              <a:gd name="connsiteY3" fmla="*/ 6858000 h 6858000"/>
              <a:gd name="connsiteX4" fmla="*/ 3167701 w 7734300"/>
              <a:gd name="connsiteY4" fmla="*/ 6858000 h 6858000"/>
              <a:gd name="connsiteX5" fmla="*/ 3160975 w 7734300"/>
              <a:gd name="connsiteY5" fmla="*/ 6858000 h 6858000"/>
              <a:gd name="connsiteX6" fmla="*/ 3160975 w 7734300"/>
              <a:gd name="connsiteY6" fmla="*/ 6850774 h 6858000"/>
              <a:gd name="connsiteX7" fmla="*/ 0 w 7734300"/>
              <a:gd name="connsiteY7" fmla="*/ 3454443 h 6858000"/>
              <a:gd name="connsiteX8" fmla="*/ 3160975 w 7734300"/>
              <a:gd name="connsiteY8" fmla="*/ 7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4300" h="6858000">
                <a:moveTo>
                  <a:pt x="3160975" y="0"/>
                </a:moveTo>
                <a:lnTo>
                  <a:pt x="3167701" y="0"/>
                </a:lnTo>
                <a:lnTo>
                  <a:pt x="7734300" y="0"/>
                </a:lnTo>
                <a:lnTo>
                  <a:pt x="7734300" y="6858000"/>
                </a:lnTo>
                <a:lnTo>
                  <a:pt x="3167701" y="6858000"/>
                </a:lnTo>
                <a:lnTo>
                  <a:pt x="3160975" y="6858000"/>
                </a:lnTo>
                <a:lnTo>
                  <a:pt x="3160975" y="6850774"/>
                </a:lnTo>
                <a:lnTo>
                  <a:pt x="0" y="3454443"/>
                </a:lnTo>
                <a:lnTo>
                  <a:pt x="3160975" y="7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CF90682-C775-4F81-8230-DD7BF25079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34300" cy="6858000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5766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0812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1352663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Resize without losing quality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Line Color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www.allppt.com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FREE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770721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E2E88-6A87-4923-A695-C08C6C89DECA}"/>
              </a:ext>
            </a:extLst>
          </p:cNvPr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115276D-F3BF-43F2-930C-943D3CCC450E}"/>
              </a:ext>
            </a:extLst>
          </p:cNvPr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192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8070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524873-6BE5-4879-B50F-EC3ECF1F2BA1}"/>
              </a:ext>
            </a:extLst>
          </p:cNvPr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DB7680-BCD7-4C1B-97B4-C82E082C47C2}"/>
              </a:ext>
            </a:extLst>
          </p:cNvPr>
          <p:cNvGrpSpPr/>
          <p:nvPr userDrawn="1"/>
        </p:nvGrpSpPr>
        <p:grpSpPr>
          <a:xfrm>
            <a:off x="623567" y="-9292"/>
            <a:ext cx="2434936" cy="1219200"/>
            <a:chOff x="623567" y="20852"/>
            <a:chExt cx="2434936" cy="12192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C6E2EE-321A-47CB-9B17-01A6C7F54C53}"/>
                </a:ext>
              </a:extLst>
            </p:cNvPr>
            <p:cNvSpPr/>
            <p:nvPr userDrawn="1"/>
          </p:nvSpPr>
          <p:spPr>
            <a:xfrm>
              <a:off x="1538287" y="20852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1EE286-F844-4771-9CFC-94BF60D78565}"/>
                </a:ext>
              </a:extLst>
            </p:cNvPr>
            <p:cNvSpPr/>
            <p:nvPr userDrawn="1"/>
          </p:nvSpPr>
          <p:spPr>
            <a:xfrm>
              <a:off x="2161853" y="284463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19794EC-70B7-4CA7-B86F-B7DD5B250116}"/>
                </a:ext>
              </a:extLst>
            </p:cNvPr>
            <p:cNvSpPr/>
            <p:nvPr userDrawn="1"/>
          </p:nvSpPr>
          <p:spPr>
            <a:xfrm>
              <a:off x="1378101" y="436863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923C14-7C77-40CC-82DB-9E1F4A7524AB}"/>
                </a:ext>
              </a:extLst>
            </p:cNvPr>
            <p:cNvSpPr/>
            <p:nvPr userDrawn="1"/>
          </p:nvSpPr>
          <p:spPr>
            <a:xfrm>
              <a:off x="745171" y="282011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5BE877-79E4-493D-8CCE-9682FE0748AA}"/>
                </a:ext>
              </a:extLst>
            </p:cNvPr>
            <p:cNvSpPr/>
            <p:nvPr userDrawn="1"/>
          </p:nvSpPr>
          <p:spPr>
            <a:xfrm>
              <a:off x="623567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92FD92A-CC13-4DFD-A85C-8CE910B21828}"/>
                </a:ext>
              </a:extLst>
            </p:cNvPr>
            <p:cNvSpPr/>
            <p:nvPr userDrawn="1"/>
          </p:nvSpPr>
          <p:spPr>
            <a:xfrm>
              <a:off x="1235073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C05787A-C43E-453A-BE07-3D337B74A2E0}"/>
                </a:ext>
              </a:extLst>
            </p:cNvPr>
            <p:cNvSpPr/>
            <p:nvPr userDrawn="1"/>
          </p:nvSpPr>
          <p:spPr>
            <a:xfrm>
              <a:off x="2674902" y="576526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A36D23-48BD-4BA3-8545-A3920D835DF4}"/>
              </a:ext>
            </a:extLst>
          </p:cNvPr>
          <p:cNvGrpSpPr/>
          <p:nvPr userDrawn="1"/>
        </p:nvGrpSpPr>
        <p:grpSpPr>
          <a:xfrm flipH="1">
            <a:off x="9757064" y="5636998"/>
            <a:ext cx="2434936" cy="1240052"/>
            <a:chOff x="328292" y="0"/>
            <a:chExt cx="2434936" cy="124005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22CDA6-66B0-4261-8AAB-F61537EBC5C1}"/>
                </a:ext>
              </a:extLst>
            </p:cNvPr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E29A8A-7472-4C7B-B2D8-F2CA911113E6}"/>
                </a:ext>
              </a:extLst>
            </p:cNvPr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2D5BA9-02F0-4EBF-8047-65342716CF01}"/>
                </a:ext>
              </a:extLst>
            </p:cNvPr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4CD11AB-8BFB-424D-B3CC-4FEB6AB5C821}"/>
                </a:ext>
              </a:extLst>
            </p:cNvPr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2DE08-397D-4848-B109-C55EEF52BDA4}"/>
                </a:ext>
              </a:extLst>
            </p:cNvPr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598C0A-7EE6-4767-B149-6F044CB9FD7B}"/>
                </a:ext>
              </a:extLst>
            </p:cNvPr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36E712-C4F3-4B0A-8585-2B8D1DBCB0CC}"/>
                </a:ext>
              </a:extLst>
            </p:cNvPr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758FE55-F2E3-411E-B08B-7BB726147569}"/>
              </a:ext>
            </a:extLst>
          </p:cNvPr>
          <p:cNvSpPr/>
          <p:nvPr userDrawn="1"/>
        </p:nvSpPr>
        <p:spPr>
          <a:xfrm>
            <a:off x="0" y="63597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BD529C-F177-4014-858A-48426744683D}"/>
              </a:ext>
            </a:extLst>
          </p:cNvPr>
          <p:cNvSpPr/>
          <p:nvPr userDrawn="1"/>
        </p:nvSpPr>
        <p:spPr>
          <a:xfrm>
            <a:off x="0" y="65121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9A4EDC-BC81-48B2-A5D1-5C42D2143CB0}"/>
              </a:ext>
            </a:extLst>
          </p:cNvPr>
          <p:cNvSpPr/>
          <p:nvPr userDrawn="1"/>
        </p:nvSpPr>
        <p:spPr>
          <a:xfrm>
            <a:off x="0" y="66645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11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18484F-5B2C-4637-A692-F76A389A3A9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6/27/2023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70174-4B78-4C7C-9AFD-32B36DE7A6E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5663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4764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DE4DB8-95B1-490C-9ADC-E0A3E777B4A5}"/>
              </a:ext>
            </a:extLst>
          </p:cNvPr>
          <p:cNvSpPr/>
          <p:nvPr userDrawn="1"/>
        </p:nvSpPr>
        <p:spPr>
          <a:xfrm>
            <a:off x="419100" y="490537"/>
            <a:ext cx="8429625" cy="5876925"/>
          </a:xfrm>
          <a:prstGeom prst="roundRect">
            <a:avLst>
              <a:gd name="adj" fmla="val 483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31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DA522A-2DEF-4520-8803-18075D5AFB6D}"/>
              </a:ext>
            </a:extLst>
          </p:cNvPr>
          <p:cNvSpPr/>
          <p:nvPr userDrawn="1"/>
        </p:nvSpPr>
        <p:spPr>
          <a:xfrm>
            <a:off x="405725" y="347409"/>
            <a:ext cx="11380551" cy="6163182"/>
          </a:xfrm>
          <a:prstGeom prst="roundRect">
            <a:avLst>
              <a:gd name="adj" fmla="val 388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0138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5583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B75548DB-9145-4C14-977F-BF3E634F8427}"/>
              </a:ext>
            </a:extLst>
          </p:cNvPr>
          <p:cNvSpPr/>
          <p:nvPr userDrawn="1"/>
        </p:nvSpPr>
        <p:spPr>
          <a:xfrm>
            <a:off x="3857624" y="601907"/>
            <a:ext cx="7771585" cy="565418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1BB11-CE0C-4E0F-902B-E0070B16AAE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68565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37E444D-D0F8-454F-BC8D-5B07A246403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9443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017A26C-1F87-42E7-AD5B-9E66527C129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12030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7336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2638425"/>
            <a:ext cx="12192000" cy="335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9C5F99C-EA45-41DC-966E-F17A247EA3C2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38175" y="478948"/>
            <a:ext cx="2533650" cy="574098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02997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C6AC5C-B6EC-435C-A85E-3D6239B8E699}"/>
              </a:ext>
            </a:extLst>
          </p:cNvPr>
          <p:cNvSpPr/>
          <p:nvPr userDrawn="1"/>
        </p:nvSpPr>
        <p:spPr>
          <a:xfrm>
            <a:off x="5706238" y="1134290"/>
            <a:ext cx="6485762" cy="2749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1167937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56082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7392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AB6BE5-3958-49E8-8991-D22E07717048}"/>
              </a:ext>
            </a:extLst>
          </p:cNvPr>
          <p:cNvSpPr/>
          <p:nvPr userDrawn="1"/>
        </p:nvSpPr>
        <p:spPr>
          <a:xfrm>
            <a:off x="1500807" y="1260376"/>
            <a:ext cx="5040000" cy="50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2721" y="548680"/>
            <a:ext cx="5040000" cy="50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5011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18484F-5B2C-4637-A692-F76A389A3A9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6/27/2023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70174-4B78-4C7C-9AFD-32B36DE7A6E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4723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439889" y="1"/>
            <a:ext cx="2520000" cy="4725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235774" y="692696"/>
            <a:ext cx="2520000" cy="6165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74417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2141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C0D4C10-C2A4-4F08-8784-50572298CBD4}"/>
              </a:ext>
            </a:extLst>
          </p:cNvPr>
          <p:cNvGrpSpPr/>
          <p:nvPr userDrawn="1"/>
        </p:nvGrpSpPr>
        <p:grpSpPr>
          <a:xfrm>
            <a:off x="7405924" y="441839"/>
            <a:ext cx="3829033" cy="4683742"/>
            <a:chOff x="6446339" y="1280897"/>
            <a:chExt cx="4320717" cy="528517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BC281C3-54A3-4D17-90D3-3C22D885DC3D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276248D-1491-483D-8DA7-980D548EAFD0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086D30-B45E-4AE5-A39A-ADF73985F3B7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6C450B-5BE9-4F31-B8AE-78C2BD8E0ABA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8283BE-C719-442C-B842-C6A9E6D61E9D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15058D7-0B43-45B3-9958-CCB1DE474417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F607027-3C81-4740-96D4-A8C5B8B0438F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47F23E5-8B4D-418C-B537-E74418615C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27586" y="618676"/>
            <a:ext cx="3533199" cy="3162749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0667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-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81915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5F9F48-A0D7-42AF-B746-871E3E140EE9}"/>
              </a:ext>
            </a:extLst>
          </p:cNvPr>
          <p:cNvSpPr/>
          <p:nvPr userDrawn="1"/>
        </p:nvSpPr>
        <p:spPr>
          <a:xfrm>
            <a:off x="4457700" y="0"/>
            <a:ext cx="7734300" cy="6858000"/>
          </a:xfrm>
          <a:custGeom>
            <a:avLst/>
            <a:gdLst>
              <a:gd name="connsiteX0" fmla="*/ 3160975 w 7734300"/>
              <a:gd name="connsiteY0" fmla="*/ 0 h 6858000"/>
              <a:gd name="connsiteX1" fmla="*/ 3167701 w 7734300"/>
              <a:gd name="connsiteY1" fmla="*/ 0 h 6858000"/>
              <a:gd name="connsiteX2" fmla="*/ 7734300 w 7734300"/>
              <a:gd name="connsiteY2" fmla="*/ 0 h 6858000"/>
              <a:gd name="connsiteX3" fmla="*/ 7734300 w 7734300"/>
              <a:gd name="connsiteY3" fmla="*/ 6858000 h 6858000"/>
              <a:gd name="connsiteX4" fmla="*/ 3167701 w 7734300"/>
              <a:gd name="connsiteY4" fmla="*/ 6858000 h 6858000"/>
              <a:gd name="connsiteX5" fmla="*/ 3160975 w 7734300"/>
              <a:gd name="connsiteY5" fmla="*/ 6858000 h 6858000"/>
              <a:gd name="connsiteX6" fmla="*/ 3160975 w 7734300"/>
              <a:gd name="connsiteY6" fmla="*/ 6850774 h 6858000"/>
              <a:gd name="connsiteX7" fmla="*/ 0 w 7734300"/>
              <a:gd name="connsiteY7" fmla="*/ 3454443 h 6858000"/>
              <a:gd name="connsiteX8" fmla="*/ 3160975 w 7734300"/>
              <a:gd name="connsiteY8" fmla="*/ 7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4300" h="6858000">
                <a:moveTo>
                  <a:pt x="3160975" y="0"/>
                </a:moveTo>
                <a:lnTo>
                  <a:pt x="3167701" y="0"/>
                </a:lnTo>
                <a:lnTo>
                  <a:pt x="7734300" y="0"/>
                </a:lnTo>
                <a:lnTo>
                  <a:pt x="7734300" y="6858000"/>
                </a:lnTo>
                <a:lnTo>
                  <a:pt x="3167701" y="6858000"/>
                </a:lnTo>
                <a:lnTo>
                  <a:pt x="3160975" y="6858000"/>
                </a:lnTo>
                <a:lnTo>
                  <a:pt x="3160975" y="6850774"/>
                </a:lnTo>
                <a:lnTo>
                  <a:pt x="0" y="3454443"/>
                </a:lnTo>
                <a:lnTo>
                  <a:pt x="3160975" y="7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CF90682-C775-4F81-8230-DD7BF25079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34300" cy="6858000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53435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3241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0083485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Resize without losing quality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Line Color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www.allppt.com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FREE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5215752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C2327-6923-4148-92B1-AB4053F1C72E}" type="slidenum">
              <a:rPr kumimoji="0" lang="es-E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304315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87A408-D29D-4B9D-B822-AB7C3D93E552}" type="slidenum">
              <a:rPr kumimoji="0" lang="es-E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80632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E2E88-6A87-4923-A695-C08C6C89DECA}"/>
              </a:ext>
            </a:extLst>
          </p:cNvPr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115276D-F3BF-43F2-930C-943D3CCC450E}"/>
              </a:ext>
            </a:extLst>
          </p:cNvPr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3217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FA5005-D871-4331-9377-5B781ECE17EE}" type="slidenum">
              <a:rPr kumimoji="0" lang="es-E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764559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09BC0F-949F-44E4-AF1A-2D9E1DECC05E}" type="slidenum">
              <a:rPr kumimoji="0" lang="es-E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581148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4260B-9258-4B7D-94C8-B0DB45D8D314}" type="slidenum">
              <a:rPr kumimoji="0" lang="es-E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80851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0F09C5-2705-4A4F-8085-BE840E2DC39B}" type="slidenum">
              <a:rPr kumimoji="0" lang="es-E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993949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58353-DC08-4FDA-9517-44FF98F6161D}" type="slidenum">
              <a:rPr kumimoji="0" lang="es-E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051353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C5802-8FB9-46C2-9413-62954821B0E1}" type="slidenum">
              <a:rPr kumimoji="0" lang="es-E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010375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F0197C-4EE0-4B01-9114-C5080406D326}" type="slidenum">
              <a:rPr kumimoji="0" lang="es-E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258002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935E6-18AD-4613-A499-8E99AA345CCE}" type="slidenum">
              <a:rPr kumimoji="0" lang="es-E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412061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6C8E5-91E3-4D89-8D32-52DA6992D1BF}" type="slidenum">
              <a:rPr kumimoji="0" lang="es-E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810467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액자 12">
            <a:extLst>
              <a:ext uri="{FF2B5EF4-FFF2-40B4-BE49-F238E27FC236}">
                <a16:creationId xmlns:a16="http://schemas.microsoft.com/office/drawing/2014/main" id="{95EDCEF7-DD83-4CD4-BE92-A97D74011033}"/>
              </a:ext>
            </a:extLst>
          </p:cNvPr>
          <p:cNvSpPr/>
          <p:nvPr userDrawn="1"/>
        </p:nvSpPr>
        <p:spPr>
          <a:xfrm>
            <a:off x="547181" y="1761846"/>
            <a:ext cx="11097638" cy="3334311"/>
          </a:xfrm>
          <a:prstGeom prst="frame">
            <a:avLst>
              <a:gd name="adj1" fmla="val 241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2" y="569068"/>
            <a:ext cx="3661647" cy="571986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975682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06622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04915860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12192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1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61013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524873-6BE5-4879-B50F-EC3ECF1F2BA1}"/>
              </a:ext>
            </a:extLst>
          </p:cNvPr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DB7680-BCD7-4C1B-97B4-C82E082C47C2}"/>
              </a:ext>
            </a:extLst>
          </p:cNvPr>
          <p:cNvGrpSpPr/>
          <p:nvPr userDrawn="1"/>
        </p:nvGrpSpPr>
        <p:grpSpPr>
          <a:xfrm>
            <a:off x="623567" y="-9292"/>
            <a:ext cx="2434936" cy="1219200"/>
            <a:chOff x="623567" y="20852"/>
            <a:chExt cx="2434936" cy="12192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C6E2EE-321A-47CB-9B17-01A6C7F54C53}"/>
                </a:ext>
              </a:extLst>
            </p:cNvPr>
            <p:cNvSpPr/>
            <p:nvPr userDrawn="1"/>
          </p:nvSpPr>
          <p:spPr>
            <a:xfrm>
              <a:off x="1538287" y="20852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1EE286-F844-4771-9CFC-94BF60D78565}"/>
                </a:ext>
              </a:extLst>
            </p:cNvPr>
            <p:cNvSpPr/>
            <p:nvPr userDrawn="1"/>
          </p:nvSpPr>
          <p:spPr>
            <a:xfrm>
              <a:off x="2161853" y="284463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19794EC-70B7-4CA7-B86F-B7DD5B250116}"/>
                </a:ext>
              </a:extLst>
            </p:cNvPr>
            <p:cNvSpPr/>
            <p:nvPr userDrawn="1"/>
          </p:nvSpPr>
          <p:spPr>
            <a:xfrm>
              <a:off x="1378101" y="436863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923C14-7C77-40CC-82DB-9E1F4A7524AB}"/>
                </a:ext>
              </a:extLst>
            </p:cNvPr>
            <p:cNvSpPr/>
            <p:nvPr userDrawn="1"/>
          </p:nvSpPr>
          <p:spPr>
            <a:xfrm>
              <a:off x="745171" y="282011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5BE877-79E4-493D-8CCE-9682FE0748AA}"/>
                </a:ext>
              </a:extLst>
            </p:cNvPr>
            <p:cNvSpPr/>
            <p:nvPr userDrawn="1"/>
          </p:nvSpPr>
          <p:spPr>
            <a:xfrm>
              <a:off x="623567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92FD92A-CC13-4DFD-A85C-8CE910B21828}"/>
                </a:ext>
              </a:extLst>
            </p:cNvPr>
            <p:cNvSpPr/>
            <p:nvPr userDrawn="1"/>
          </p:nvSpPr>
          <p:spPr>
            <a:xfrm>
              <a:off x="1235073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C05787A-C43E-453A-BE07-3D337B74A2E0}"/>
                </a:ext>
              </a:extLst>
            </p:cNvPr>
            <p:cNvSpPr/>
            <p:nvPr userDrawn="1"/>
          </p:nvSpPr>
          <p:spPr>
            <a:xfrm>
              <a:off x="2674902" y="576526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A36D23-48BD-4BA3-8545-A3920D835DF4}"/>
              </a:ext>
            </a:extLst>
          </p:cNvPr>
          <p:cNvGrpSpPr/>
          <p:nvPr userDrawn="1"/>
        </p:nvGrpSpPr>
        <p:grpSpPr>
          <a:xfrm flipH="1">
            <a:off x="9757064" y="5636998"/>
            <a:ext cx="2434936" cy="1240052"/>
            <a:chOff x="328292" y="0"/>
            <a:chExt cx="2434936" cy="124005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22CDA6-66B0-4261-8AAB-F61537EBC5C1}"/>
                </a:ext>
              </a:extLst>
            </p:cNvPr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E29A8A-7472-4C7B-B2D8-F2CA911113E6}"/>
                </a:ext>
              </a:extLst>
            </p:cNvPr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2D5BA9-02F0-4EBF-8047-65342716CF01}"/>
                </a:ext>
              </a:extLst>
            </p:cNvPr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4CD11AB-8BFB-424D-B3CC-4FEB6AB5C821}"/>
                </a:ext>
              </a:extLst>
            </p:cNvPr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2DE08-397D-4848-B109-C55EEF52BDA4}"/>
                </a:ext>
              </a:extLst>
            </p:cNvPr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598C0A-7EE6-4767-B149-6F044CB9FD7B}"/>
                </a:ext>
              </a:extLst>
            </p:cNvPr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36E712-C4F3-4B0A-8585-2B8D1DBCB0CC}"/>
                </a:ext>
              </a:extLst>
            </p:cNvPr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758FE55-F2E3-411E-B08B-7BB726147569}"/>
              </a:ext>
            </a:extLst>
          </p:cNvPr>
          <p:cNvSpPr/>
          <p:nvPr userDrawn="1"/>
        </p:nvSpPr>
        <p:spPr>
          <a:xfrm>
            <a:off x="0" y="63597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BD529C-F177-4014-858A-48426744683D}"/>
              </a:ext>
            </a:extLst>
          </p:cNvPr>
          <p:cNvSpPr/>
          <p:nvPr userDrawn="1"/>
        </p:nvSpPr>
        <p:spPr>
          <a:xfrm>
            <a:off x="0" y="65121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9A4EDC-BC81-48B2-A5D1-5C42D2143CB0}"/>
              </a:ext>
            </a:extLst>
          </p:cNvPr>
          <p:cNvSpPr/>
          <p:nvPr userDrawn="1"/>
        </p:nvSpPr>
        <p:spPr>
          <a:xfrm>
            <a:off x="0" y="66645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03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009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DE4DB8-95B1-490C-9ADC-E0A3E777B4A5}"/>
              </a:ext>
            </a:extLst>
          </p:cNvPr>
          <p:cNvSpPr/>
          <p:nvPr userDrawn="1"/>
        </p:nvSpPr>
        <p:spPr>
          <a:xfrm>
            <a:off x="419100" y="490537"/>
            <a:ext cx="8429625" cy="5876925"/>
          </a:xfrm>
          <a:prstGeom prst="roundRect">
            <a:avLst>
              <a:gd name="adj" fmla="val 483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548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18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79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70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alphaModFix amt="73000"/>
            <a:lum/>
          </a:blip>
          <a:srcRect/>
          <a:stretch>
            <a:fillRect t="-40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220D84-D7AE-487F-88C1-1819399ABC74}" type="slidenum">
              <a:rPr kumimoji="0" lang="es-E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50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ransition spd="slow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chart" Target="../charts/chart2.xml"/><Relationship Id="rId7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jpeg"/><Relationship Id="rId5" Type="http://schemas.openxmlformats.org/officeDocument/2006/relationships/image" Target="../media/image10.em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12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11" Type="http://schemas.openxmlformats.org/officeDocument/2006/relationships/image" Target="../media/image22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1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193;p22"/>
          <p:cNvCxnSpPr/>
          <p:nvPr/>
        </p:nvCxnSpPr>
        <p:spPr>
          <a:xfrm>
            <a:off x="1177049" y="3160196"/>
            <a:ext cx="9837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Google Shape;194;p22"/>
          <p:cNvSpPr txBox="1">
            <a:spLocks/>
          </p:cNvSpPr>
          <p:nvPr/>
        </p:nvSpPr>
        <p:spPr>
          <a:xfrm>
            <a:off x="1887658" y="2474209"/>
            <a:ext cx="8416682" cy="73839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Програма „Развитие на регионите“ 2021-2027 г.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Приоритети, съфинансирани от Фонда за справедлив преход</a:t>
            </a:r>
          </a:p>
        </p:txBody>
      </p:sp>
      <p:sp>
        <p:nvSpPr>
          <p:cNvPr id="6" name="Google Shape;195;p22"/>
          <p:cNvSpPr txBox="1">
            <a:spLocks noGrp="1"/>
          </p:cNvSpPr>
          <p:nvPr>
            <p:ph type="subTitle" idx="1"/>
          </p:nvPr>
        </p:nvSpPr>
        <p:spPr>
          <a:xfrm>
            <a:off x="4992832" y="4324012"/>
            <a:ext cx="2013440" cy="501161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28 юни 2023 </a:t>
            </a:r>
            <a:r>
              <a:rPr lang="bg-BG" sz="18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г.</a:t>
            </a:r>
            <a:endParaRPr sz="18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197;p2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54518" y="932484"/>
            <a:ext cx="72829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2C650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Трето</a:t>
            </a: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2C650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 заседание на Комитета за наблюдение на Програма „Развитие на регионите“ 2021-2027 г.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3F277CD7-B6A1-4216-B437-60EB37191AB1}"/>
              </a:ext>
            </a:extLst>
          </p:cNvPr>
          <p:cNvSpPr>
            <a:spLocks/>
          </p:cNvSpPr>
          <p:nvPr/>
        </p:nvSpPr>
        <p:spPr bwMode="auto">
          <a:xfrm>
            <a:off x="-15034" y="3212601"/>
            <a:ext cx="2603500" cy="3640137"/>
          </a:xfrm>
          <a:custGeom>
            <a:avLst/>
            <a:gdLst>
              <a:gd name="T0" fmla="*/ 0 w 1640"/>
              <a:gd name="T1" fmla="*/ 0 h 2293"/>
              <a:gd name="T2" fmla="*/ 1640 w 1640"/>
              <a:gd name="T3" fmla="*/ 1626 h 2293"/>
              <a:gd name="T4" fmla="*/ 950 w 1640"/>
              <a:gd name="T5" fmla="*/ 2293 h 2293"/>
              <a:gd name="T6" fmla="*/ 0 w 1640"/>
              <a:gd name="T7" fmla="*/ 2293 h 2293"/>
              <a:gd name="T8" fmla="*/ 691 w 1640"/>
              <a:gd name="T9" fmla="*/ 1626 h 2293"/>
              <a:gd name="T10" fmla="*/ 18 w 1640"/>
              <a:gd name="T11" fmla="*/ 959 h 2293"/>
              <a:gd name="T12" fmla="*/ 0 w 1640"/>
              <a:gd name="T13" fmla="*/ 0 h 2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0" h="2293">
                <a:moveTo>
                  <a:pt x="0" y="0"/>
                </a:moveTo>
                <a:lnTo>
                  <a:pt x="1640" y="1626"/>
                </a:lnTo>
                <a:lnTo>
                  <a:pt x="950" y="2293"/>
                </a:lnTo>
                <a:lnTo>
                  <a:pt x="0" y="2293"/>
                </a:lnTo>
                <a:lnTo>
                  <a:pt x="691" y="1626"/>
                </a:lnTo>
                <a:lnTo>
                  <a:pt x="18" y="95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cs typeface="+mn-cs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411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Frame 202">
            <a:extLst>
              <a:ext uri="{FF2B5EF4-FFF2-40B4-BE49-F238E27FC236}">
                <a16:creationId xmlns:a16="http://schemas.microsoft.com/office/drawing/2014/main" id="{DCCD15ED-AA76-4FEA-8AA8-6C8B809F1550}"/>
              </a:ext>
            </a:extLst>
          </p:cNvPr>
          <p:cNvSpPr/>
          <p:nvPr/>
        </p:nvSpPr>
        <p:spPr>
          <a:xfrm>
            <a:off x="441183" y="4153142"/>
            <a:ext cx="11383108" cy="2500321"/>
          </a:xfrm>
          <a:prstGeom prst="frame">
            <a:avLst>
              <a:gd name="adj1" fmla="val 862"/>
            </a:avLst>
          </a:prstGeom>
          <a:solidFill>
            <a:srgbClr val="82C6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E89A764E-F446-423F-9BDD-38F6C76A7D8C}"/>
              </a:ext>
            </a:extLst>
          </p:cNvPr>
          <p:cNvSpPr txBox="1"/>
          <p:nvPr/>
        </p:nvSpPr>
        <p:spPr>
          <a:xfrm>
            <a:off x="1626172" y="3992754"/>
            <a:ext cx="469307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Дейности</a:t>
            </a:r>
            <a:endParaRPr kumimoji="0" lang="ko-KR" alt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0550" y="4435428"/>
            <a:ext cx="112337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Arial" panose="020B0604020202020204" pitchFamily="34" charset="0"/>
              </a:rPr>
              <a:t>Разходи за възнаграждения</a:t>
            </a:r>
            <a:r>
              <a:rPr kumimoji="0" lang="bg-BG" sz="1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Arial" panose="020B0604020202020204" pitchFamily="34" charset="0"/>
              </a:rPr>
              <a:t> на служителите в УО и обезпечаване функциите и подкрепа на дейността на РСР;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bg-BG" sz="1600" baseline="0" dirty="0" smtClean="0">
                <a:solidFill>
                  <a:prstClr val="black"/>
                </a:solidFill>
                <a:latin typeface="Georgia" panose="02040502050405020303" pitchFamily="18" charset="0"/>
              </a:rPr>
              <a:t>Подготовка,</a:t>
            </a:r>
            <a:r>
              <a:rPr lang="bg-BG" sz="1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организиране и провеждане на специализирани обучения, семинари, конференции и работни срещи на служителите в УО и бенефициентите;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Информация</a:t>
            </a:r>
            <a:r>
              <a:rPr kumimoji="0" lang="bg-BG" sz="1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 и комуникация;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bg-BG" sz="1600" baseline="0" dirty="0" smtClean="0">
                <a:solidFill>
                  <a:prstClr val="black"/>
                </a:solidFill>
                <a:latin typeface="Georgia" panose="02040502050405020303" pitchFamily="18" charset="0"/>
              </a:rPr>
              <a:t>Анализи,</a:t>
            </a:r>
            <a:r>
              <a:rPr lang="bg-BG" sz="1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оценки, проучвания</a:t>
            </a:r>
            <a:endParaRPr kumimoji="0" lang="bg-BG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pic>
        <p:nvPicPr>
          <p:cNvPr id="1028" name="Picture 4" descr="creative arrow png 5 » png image - red arrow icon PNG image with  transparent background | TOP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9" b="89872" l="2262" r="98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11184">
            <a:off x="8422611" y="3399951"/>
            <a:ext cx="1298313" cy="132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835542" y="827188"/>
            <a:ext cx="26264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Очаквани резултати: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12 </a:t>
            </a:r>
            <a:r>
              <a:rPr kumimoji="0" lang="bg-BG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проведени информационни събития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;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6 </a:t>
            </a:r>
            <a:r>
              <a:rPr kumimoji="0" lang="bg-BG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извършени оценки</a:t>
            </a:r>
            <a:r>
              <a:rPr kumimoji="0" lang="bg-BG" sz="1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 на програмата</a:t>
            </a: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280 </a:t>
            </a:r>
            <a:r>
              <a:rPr lang="bg-BG" sz="1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проведени проверки на място </a:t>
            </a:r>
            <a:endParaRPr kumimoji="0" lang="bg-BG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pic>
        <p:nvPicPr>
          <p:cNvPr id="29" name="Picture 2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Box 30"/>
          <p:cNvSpPr txBox="1"/>
          <p:nvPr/>
        </p:nvSpPr>
        <p:spPr>
          <a:xfrm>
            <a:off x="2129785" y="732176"/>
            <a:ext cx="773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Приоритет „Техническа помощ по чл. 36“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List of potential situations triggering (or not) controls on technical  assistance while hosting non-EU researchers - European Studies Unit (ESU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172" y="2639188"/>
            <a:ext cx="3004074" cy="1126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2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prstClr val="black"/>
                </a:solidFill>
                <a:latin typeface="Georgia" panose="02040502050405020303" pitchFamily="18" charset="0"/>
              </a:rPr>
              <a:t>10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11268" name="Picture 4" descr="Top 10 Call Center and Customer Experience Conferences in 2022 | PHONEX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454" y="1676543"/>
            <a:ext cx="2693418" cy="1515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70" name="Picture 6" descr="Low-Cost Employee Training Programs That Work - eLearning Indust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87" y="1246462"/>
            <a:ext cx="2448374" cy="112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3983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Box 30"/>
          <p:cNvSpPr txBox="1"/>
          <p:nvPr/>
        </p:nvSpPr>
        <p:spPr>
          <a:xfrm>
            <a:off x="2129785" y="899228"/>
            <a:ext cx="773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Предстоящи стъпки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prstClr val="black"/>
                </a:solidFill>
                <a:latin typeface="Georgia" panose="02040502050405020303" pitchFamily="18" charset="0"/>
              </a:rPr>
              <a:t>10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83507500"/>
              </p:ext>
            </p:extLst>
          </p:nvPr>
        </p:nvGraphicFramePr>
        <p:xfrm>
          <a:off x="2032000" y="111531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79331" y="3938952"/>
            <a:ext cx="1222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err="1" smtClean="0"/>
              <a:t>Началотона</a:t>
            </a:r>
            <a:r>
              <a:rPr lang="bg-BG" dirty="0" smtClean="0"/>
              <a:t> август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81510" y="2698046"/>
            <a:ext cx="1222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До края на август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02003" y="1837995"/>
            <a:ext cx="1795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Н</a:t>
            </a:r>
            <a:r>
              <a:rPr lang="bg-BG" dirty="0" smtClean="0"/>
              <a:t>ачалото на септември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074410" y="1336971"/>
            <a:ext cx="1795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В средата на септември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77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0"/>
          <p:cNvSpPr/>
          <p:nvPr/>
        </p:nvSpPr>
        <p:spPr>
          <a:xfrm>
            <a:off x="0" y="1366777"/>
            <a:ext cx="12192000" cy="5245038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045563" y="842195"/>
            <a:ext cx="3696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Предложение за решени</a:t>
            </a:r>
            <a:r>
              <a:rPr lang="bg-BG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я</a:t>
            </a:r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на КН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1</a:t>
            </a:r>
            <a:r>
              <a:rPr lang="en-US" dirty="0" smtClean="0">
                <a:solidFill>
                  <a:prstClr val="black"/>
                </a:solidFill>
                <a:latin typeface="Georgia" panose="02040502050405020303" pitchFamily="18" charset="0"/>
              </a:rPr>
              <a:t>1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5283" y="1366776"/>
            <a:ext cx="1028376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bg-BG" dirty="0">
                <a:latin typeface="Georgia" panose="02040502050405020303" pitchFamily="18" charset="0"/>
                <a:ea typeface="Times New Roman" panose="02020603050405020304" pitchFamily="18" charset="0"/>
              </a:rPr>
              <a:t>Комитетът за наблюдение на ПРР 2021-2027 г. приема за информация предложените от УО промени в ПРР 2021-2027 г., свързани с включване на нови 2 приоритета за финансиране от Фонда за справедлив </a:t>
            </a:r>
            <a:r>
              <a:rPr lang="bg-BG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преход.</a:t>
            </a: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bg-BG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Комитетът </a:t>
            </a:r>
            <a:r>
              <a:rPr lang="bg-BG" dirty="0">
                <a:latin typeface="Georgia" panose="02040502050405020303" pitchFamily="18" charset="0"/>
                <a:ea typeface="Times New Roman" panose="02020603050405020304" pitchFamily="18" charset="0"/>
              </a:rPr>
              <a:t>за наблюдение на ПРР 2021-2027 г. дава мандат на РУО на ПРР да отрази всички релевантни коментари по предложеното изменение и да предприеме необходимите действия за промяна на програмата на основание чл. 24 от Регламент (ЕС) 1060/2021, в т.ч. официално изпращане на новата версия към Европейската комисия и водене на преговори на национално и европейско ниво до етап официално одобрение на изменението на програмата от страна на Европейската комисия</a:t>
            </a:r>
            <a:r>
              <a:rPr lang="bg-BG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en-US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bg-BG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Управляващият орган на ПРР 2021-2027 г. да представи финализираните версии на Териториалните планове за справедлив преход на вниманието на Комитета за наблюдение.</a:t>
            </a:r>
            <a:endParaRPr lang="en-US" dirty="0"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50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149458" y="738575"/>
            <a:ext cx="7739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Структура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на Програмата за развитие на регионите 2021-2027 г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Одобрена през м. декември 2022 г. </a:t>
            </a: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E6617883-A73B-4D5C-ADF0-EE8F46A35407}"/>
              </a:ext>
            </a:extLst>
          </p:cNvPr>
          <p:cNvGrpSpPr/>
          <p:nvPr/>
        </p:nvGrpSpPr>
        <p:grpSpPr>
          <a:xfrm>
            <a:off x="7341844" y="1475506"/>
            <a:ext cx="3137072" cy="338554"/>
            <a:chOff x="533041" y="1650555"/>
            <a:chExt cx="3137072" cy="33855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1939732-8D73-43D2-BF78-991D357ADB1D}"/>
                </a:ext>
              </a:extLst>
            </p:cNvPr>
            <p:cNvSpPr txBox="1"/>
            <p:nvPr/>
          </p:nvSpPr>
          <p:spPr>
            <a:xfrm>
              <a:off x="912852" y="1650555"/>
              <a:ext cx="27572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ko-K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rPr>
                <a:t>Бюджет</a:t>
              </a:r>
              <a:endPara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E4711C1-A417-4B8B-A963-ECB6E418E5C5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2EF07A2-601D-4202-B117-396ECDCED227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Chevron 7">
                <a:extLst>
                  <a:ext uri="{FF2B5EF4-FFF2-40B4-BE49-F238E27FC236}">
                    <a16:creationId xmlns:a16="http://schemas.microsoft.com/office/drawing/2014/main" id="{BEA9E7CC-BA21-4CDD-B96E-280E303968E2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41" name="Table Placeholder 5">
            <a:extLst>
              <a:ext uri="{FF2B5EF4-FFF2-40B4-BE49-F238E27FC236}">
                <a16:creationId xmlns:a16="http://schemas.microsoft.com/office/drawing/2014/main" id="{4A9A9481-5199-4258-B010-29B28BCF9A2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280790" y="1938276"/>
          <a:ext cx="4087557" cy="2343883"/>
        </p:xfrm>
        <a:graphic>
          <a:graphicData uri="http://schemas.openxmlformats.org/drawingml/2006/table">
            <a:tbl>
              <a:tblPr firstRow="1" lastCol="1" bandRow="1" bandCol="1"/>
              <a:tblGrid>
                <a:gridCol w="2180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7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4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altLang="ko-KR" sz="1400" b="1" spc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Приоритети</a:t>
                      </a:r>
                      <a:r>
                        <a:rPr lang="bg-BG" altLang="ko-KR" sz="1400" b="1" spc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JM" altLang="ko-KR" sz="1400" b="1" spc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bg-BG" altLang="ko-KR" sz="1400" b="1" spc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Ресурс</a:t>
                      </a:r>
                      <a:endParaRPr lang="en-JM" altLang="ko-KR" sz="1400" b="1" spc="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9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altLang="ko-K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Приоритет 1</a:t>
                      </a:r>
                      <a:endParaRPr lang="en-JM" altLang="ko-K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1 052 815 176,22 лв.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5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altLang="ko-KR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Приоритет 2</a:t>
                      </a:r>
                      <a:endParaRPr lang="en-JM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2 508 360 091,69 лв.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5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altLang="ko-K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Приоритет 3</a:t>
                      </a:r>
                      <a:endParaRPr lang="en-JM" altLang="ko-K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44 385 836,81 лв.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5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altLang="ko-K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Общо</a:t>
                      </a:r>
                      <a:endParaRPr lang="en-JM" altLang="ko-K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cs typeface="Times New Roman" panose="02020603050405020304" pitchFamily="18" charset="0"/>
                        </a:rPr>
                        <a:t>3 605 561 104,72 лв.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34756"/>
                  </a:ext>
                </a:extLst>
              </a:tr>
            </a:tbl>
          </a:graphicData>
        </a:graphic>
      </p:graphicFrame>
      <p:grpSp>
        <p:nvGrpSpPr>
          <p:cNvPr id="42" name="Group 41">
            <a:extLst>
              <a:ext uri="{FF2B5EF4-FFF2-40B4-BE49-F238E27FC236}">
                <a16:creationId xmlns:a16="http://schemas.microsoft.com/office/drawing/2014/main" id="{88DD6B70-3F18-4FF5-8D3E-9F28B589BF25}"/>
              </a:ext>
            </a:extLst>
          </p:cNvPr>
          <p:cNvGrpSpPr/>
          <p:nvPr/>
        </p:nvGrpSpPr>
        <p:grpSpPr>
          <a:xfrm>
            <a:off x="756226" y="1554065"/>
            <a:ext cx="3137072" cy="338554"/>
            <a:chOff x="533041" y="1650555"/>
            <a:chExt cx="3137072" cy="33855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98F754F-E320-4C76-8AEB-3AE668006555}"/>
                </a:ext>
              </a:extLst>
            </p:cNvPr>
            <p:cNvSpPr txBox="1"/>
            <p:nvPr/>
          </p:nvSpPr>
          <p:spPr>
            <a:xfrm>
              <a:off x="912852" y="1650555"/>
              <a:ext cx="27572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ko-K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rPr>
                <a:t>Приоритети</a:t>
              </a:r>
              <a:endPara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AD01918-5BFA-4BB9-8C63-42CBFED1961F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BBEB0C2B-25F6-43D6-99D9-4CCCCCFC76DB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Chevron 12">
                <a:extLst>
                  <a:ext uri="{FF2B5EF4-FFF2-40B4-BE49-F238E27FC236}">
                    <a16:creationId xmlns:a16="http://schemas.microsoft.com/office/drawing/2014/main" id="{00E891EF-EB1C-4BC2-B0FD-DCE61BF3FBD2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82FD69E9-4DBE-4F09-B3C6-F5E030CF593A}"/>
              </a:ext>
            </a:extLst>
          </p:cNvPr>
          <p:cNvSpPr txBox="1"/>
          <p:nvPr/>
        </p:nvSpPr>
        <p:spPr>
          <a:xfrm>
            <a:off x="1035824" y="1993311"/>
            <a:ext cx="4694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Приоритет 1 „Интегрирано градско развитие“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846B2C2-A2FF-4687-8630-B09849DBE1AB}"/>
              </a:ext>
            </a:extLst>
          </p:cNvPr>
          <p:cNvSpPr txBox="1"/>
          <p:nvPr/>
        </p:nvSpPr>
        <p:spPr>
          <a:xfrm>
            <a:off x="1035824" y="2462885"/>
            <a:ext cx="6028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Приоритет 2 „Интегрирано териториално развитие на регионите“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846B2C2-A2FF-4687-8630-B09849DBE1AB}"/>
              </a:ext>
            </a:extLst>
          </p:cNvPr>
          <p:cNvSpPr txBox="1"/>
          <p:nvPr/>
        </p:nvSpPr>
        <p:spPr>
          <a:xfrm>
            <a:off x="1035823" y="2909189"/>
            <a:ext cx="6028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Приоритет 3 „Техническа помощ по чл. 37“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12488" y="3672806"/>
            <a:ext cx="2652880" cy="1522733"/>
            <a:chOff x="7470785" y="4199620"/>
            <a:chExt cx="3460968" cy="1896321"/>
          </a:xfrm>
        </p:grpSpPr>
        <p:pic>
          <p:nvPicPr>
            <p:cNvPr id="59" name="Picture 2" descr="Bulgaria map color line element border Royalty Free Vector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colorTemperature colorTemp="53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250" b="27067"/>
            <a:stretch/>
          </p:blipFill>
          <p:spPr bwMode="auto">
            <a:xfrm>
              <a:off x="7470785" y="4199620"/>
              <a:ext cx="3460968" cy="1896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8" descr="Aim, objective, scope, target icon - Download on Iconfinder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2047" y="4872029"/>
              <a:ext cx="421632" cy="421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TextBox 62"/>
            <p:cNvSpPr txBox="1"/>
            <p:nvPr/>
          </p:nvSpPr>
          <p:spPr>
            <a:xfrm>
              <a:off x="8590309" y="4795381"/>
              <a:ext cx="2313344" cy="574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rPr>
                <a:t>всички </a:t>
              </a:r>
              <a:r>
                <a:rPr kumimoji="0" lang="bg-BG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rPr>
                <a:t>градски</a:t>
              </a:r>
              <a:endPara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rPr>
                <a:t>общини </a:t>
              </a:r>
              <a:endParaRPr kumimoji="0" lang="bg-BG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5" name="Rectangle 10">
            <a:extLst>
              <a:ext uri="{FF2B5EF4-FFF2-40B4-BE49-F238E27FC236}">
                <a16:creationId xmlns:a16="http://schemas.microsoft.com/office/drawing/2014/main" id="{DF647337-38AF-4B47-B4D2-F691490B9AA3}"/>
              </a:ext>
            </a:extLst>
          </p:cNvPr>
          <p:cNvSpPr/>
          <p:nvPr/>
        </p:nvSpPr>
        <p:spPr>
          <a:xfrm flipH="1">
            <a:off x="5333472" y="4612863"/>
            <a:ext cx="4618685" cy="2009489"/>
          </a:xfrm>
          <a:prstGeom prst="rect">
            <a:avLst/>
          </a:prstGeom>
          <a:solidFill>
            <a:srgbClr val="D9D9D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cs typeface="+mn-cs"/>
            </a:endParaRPr>
          </a:p>
        </p:txBody>
      </p:sp>
      <p:sp>
        <p:nvSpPr>
          <p:cNvPr id="66" name="Rectangle 11">
            <a:extLst>
              <a:ext uri="{FF2B5EF4-FFF2-40B4-BE49-F238E27FC236}">
                <a16:creationId xmlns:a16="http://schemas.microsoft.com/office/drawing/2014/main" id="{9577476A-9A71-4C99-AD81-308A1ABB9E6A}"/>
              </a:ext>
            </a:extLst>
          </p:cNvPr>
          <p:cNvSpPr/>
          <p:nvPr/>
        </p:nvSpPr>
        <p:spPr>
          <a:xfrm flipH="1">
            <a:off x="3543299" y="4944094"/>
            <a:ext cx="5938374" cy="1479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eorgia" panose="02040502050405020303" pitchFamily="18" charset="0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620700" y="4985558"/>
            <a:ext cx="57835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g-BG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Споразумение за партньорство 2021-2027  </a:t>
            </a: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– </a:t>
            </a:r>
            <a:r>
              <a:rPr kumimoji="0" lang="bg-BG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двуфондова</a:t>
            </a: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 програма с инвестиции по ЕФРР и ФСП;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bg-BG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g-BG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Решение № 634 на Министерския съвет </a:t>
            </a: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от 08.09.2020 г. за определяне на МРРБ за отговорно ведомство за осигуряване изпълнението на ТПСП чрез ФСП по ПРР 2021-2027 г.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Google Shape;197;p2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+mn-cs"/>
              </a:rPr>
              <a:t>2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14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0"/>
          <p:cNvSpPr/>
          <p:nvPr/>
        </p:nvSpPr>
        <p:spPr>
          <a:xfrm>
            <a:off x="0" y="3791007"/>
            <a:ext cx="12192000" cy="2383369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5" name="椭圆 46"/>
          <p:cNvSpPr/>
          <p:nvPr/>
        </p:nvSpPr>
        <p:spPr>
          <a:xfrm>
            <a:off x="2708915" y="1545500"/>
            <a:ext cx="1143000" cy="1143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01600" dist="38100" dir="2700000" algn="tl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6" name="椭圆 47"/>
          <p:cNvSpPr/>
          <p:nvPr/>
        </p:nvSpPr>
        <p:spPr>
          <a:xfrm>
            <a:off x="5259654" y="1545500"/>
            <a:ext cx="1143000" cy="1143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01600" dist="38100" dir="2700000" algn="tl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7" name="椭圆 48"/>
          <p:cNvSpPr/>
          <p:nvPr/>
        </p:nvSpPr>
        <p:spPr>
          <a:xfrm>
            <a:off x="7810393" y="1545500"/>
            <a:ext cx="1143000" cy="1143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01600" dist="38100" dir="2700000" algn="tl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grpSp>
        <p:nvGrpSpPr>
          <p:cNvPr id="16" name="组合 18"/>
          <p:cNvGrpSpPr/>
          <p:nvPr/>
        </p:nvGrpSpPr>
        <p:grpSpPr>
          <a:xfrm>
            <a:off x="5576534" y="1902342"/>
            <a:ext cx="507483" cy="489209"/>
            <a:chOff x="3535426" y="1685894"/>
            <a:chExt cx="507483" cy="489209"/>
          </a:xfrm>
          <a:solidFill>
            <a:sysClr val="window" lastClr="FFFFFF"/>
          </a:solidFill>
        </p:grpSpPr>
        <p:sp>
          <p:nvSpPr>
            <p:cNvPr id="17" name="Freeform 29"/>
            <p:cNvSpPr>
              <a:spLocks noEditPoints="1"/>
            </p:cNvSpPr>
            <p:nvPr/>
          </p:nvSpPr>
          <p:spPr bwMode="auto">
            <a:xfrm>
              <a:off x="3650699" y="1685894"/>
              <a:ext cx="392210" cy="375341"/>
            </a:xfrm>
            <a:custGeom>
              <a:avLst/>
              <a:gdLst>
                <a:gd name="T0" fmla="*/ 125 w 154"/>
                <a:gd name="T1" fmla="*/ 21 h 147"/>
                <a:gd name="T2" fmla="*/ 73 w 154"/>
                <a:gd name="T3" fmla="*/ 0 h 147"/>
                <a:gd name="T4" fmla="*/ 22 w 154"/>
                <a:gd name="T5" fmla="*/ 21 h 147"/>
                <a:gd name="T6" fmla="*/ 0 w 154"/>
                <a:gd name="T7" fmla="*/ 73 h 147"/>
                <a:gd name="T8" fmla="*/ 22 w 154"/>
                <a:gd name="T9" fmla="*/ 125 h 147"/>
                <a:gd name="T10" fmla="*/ 73 w 154"/>
                <a:gd name="T11" fmla="*/ 147 h 147"/>
                <a:gd name="T12" fmla="*/ 125 w 154"/>
                <a:gd name="T13" fmla="*/ 125 h 147"/>
                <a:gd name="T14" fmla="*/ 125 w 154"/>
                <a:gd name="T15" fmla="*/ 21 h 147"/>
                <a:gd name="T16" fmla="*/ 120 w 154"/>
                <a:gd name="T17" fmla="*/ 119 h 147"/>
                <a:gd name="T18" fmla="*/ 73 w 154"/>
                <a:gd name="T19" fmla="*/ 139 h 147"/>
                <a:gd name="T20" fmla="*/ 27 w 154"/>
                <a:gd name="T21" fmla="*/ 119 h 147"/>
                <a:gd name="T22" fmla="*/ 8 w 154"/>
                <a:gd name="T23" fmla="*/ 73 h 147"/>
                <a:gd name="T24" fmla="*/ 27 w 154"/>
                <a:gd name="T25" fmla="*/ 27 h 147"/>
                <a:gd name="T26" fmla="*/ 73 w 154"/>
                <a:gd name="T27" fmla="*/ 8 h 147"/>
                <a:gd name="T28" fmla="*/ 120 w 154"/>
                <a:gd name="T29" fmla="*/ 27 h 147"/>
                <a:gd name="T30" fmla="*/ 120 w 154"/>
                <a:gd name="T31" fmla="*/ 11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4" h="147">
                  <a:moveTo>
                    <a:pt x="125" y="21"/>
                  </a:moveTo>
                  <a:cubicBezTo>
                    <a:pt x="111" y="8"/>
                    <a:pt x="93" y="0"/>
                    <a:pt x="73" y="0"/>
                  </a:cubicBezTo>
                  <a:cubicBezTo>
                    <a:pt x="54" y="0"/>
                    <a:pt x="35" y="8"/>
                    <a:pt x="22" y="21"/>
                  </a:cubicBezTo>
                  <a:cubicBezTo>
                    <a:pt x="8" y="35"/>
                    <a:pt x="0" y="54"/>
                    <a:pt x="0" y="73"/>
                  </a:cubicBezTo>
                  <a:cubicBezTo>
                    <a:pt x="0" y="93"/>
                    <a:pt x="8" y="111"/>
                    <a:pt x="22" y="125"/>
                  </a:cubicBezTo>
                  <a:cubicBezTo>
                    <a:pt x="35" y="139"/>
                    <a:pt x="54" y="147"/>
                    <a:pt x="73" y="147"/>
                  </a:cubicBezTo>
                  <a:cubicBezTo>
                    <a:pt x="93" y="147"/>
                    <a:pt x="111" y="139"/>
                    <a:pt x="125" y="125"/>
                  </a:cubicBezTo>
                  <a:cubicBezTo>
                    <a:pt x="154" y="96"/>
                    <a:pt x="154" y="50"/>
                    <a:pt x="125" y="21"/>
                  </a:cubicBezTo>
                  <a:close/>
                  <a:moveTo>
                    <a:pt x="120" y="119"/>
                  </a:moveTo>
                  <a:cubicBezTo>
                    <a:pt x="107" y="132"/>
                    <a:pt x="91" y="139"/>
                    <a:pt x="73" y="139"/>
                  </a:cubicBezTo>
                  <a:cubicBezTo>
                    <a:pt x="56" y="139"/>
                    <a:pt x="40" y="132"/>
                    <a:pt x="27" y="119"/>
                  </a:cubicBezTo>
                  <a:cubicBezTo>
                    <a:pt x="15" y="107"/>
                    <a:pt x="8" y="91"/>
                    <a:pt x="8" y="73"/>
                  </a:cubicBezTo>
                  <a:cubicBezTo>
                    <a:pt x="8" y="56"/>
                    <a:pt x="15" y="39"/>
                    <a:pt x="27" y="27"/>
                  </a:cubicBezTo>
                  <a:cubicBezTo>
                    <a:pt x="40" y="15"/>
                    <a:pt x="56" y="8"/>
                    <a:pt x="73" y="8"/>
                  </a:cubicBezTo>
                  <a:cubicBezTo>
                    <a:pt x="91" y="8"/>
                    <a:pt x="107" y="15"/>
                    <a:pt x="120" y="27"/>
                  </a:cubicBezTo>
                  <a:cubicBezTo>
                    <a:pt x="145" y="52"/>
                    <a:pt x="145" y="94"/>
                    <a:pt x="120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8" name="Freeform 30"/>
            <p:cNvSpPr>
              <a:spLocks noEditPoints="1"/>
            </p:cNvSpPr>
            <p:nvPr/>
          </p:nvSpPr>
          <p:spPr bwMode="auto">
            <a:xfrm>
              <a:off x="3747697" y="1751966"/>
              <a:ext cx="179939" cy="243199"/>
            </a:xfrm>
            <a:custGeom>
              <a:avLst/>
              <a:gdLst>
                <a:gd name="T0" fmla="*/ 40 w 71"/>
                <a:gd name="T1" fmla="*/ 0 h 95"/>
                <a:gd name="T2" fmla="*/ 40 w 71"/>
                <a:gd name="T3" fmla="*/ 0 h 95"/>
                <a:gd name="T4" fmla="*/ 4 w 71"/>
                <a:gd name="T5" fmla="*/ 32 h 95"/>
                <a:gd name="T6" fmla="*/ 0 w 71"/>
                <a:gd name="T7" fmla="*/ 54 h 95"/>
                <a:gd name="T8" fmla="*/ 7 w 71"/>
                <a:gd name="T9" fmla="*/ 57 h 95"/>
                <a:gd name="T10" fmla="*/ 13 w 71"/>
                <a:gd name="T11" fmla="*/ 64 h 95"/>
                <a:gd name="T12" fmla="*/ 12 w 71"/>
                <a:gd name="T13" fmla="*/ 69 h 95"/>
                <a:gd name="T14" fmla="*/ 15 w 71"/>
                <a:gd name="T15" fmla="*/ 81 h 95"/>
                <a:gd name="T16" fmla="*/ 30 w 71"/>
                <a:gd name="T17" fmla="*/ 94 h 95"/>
                <a:gd name="T18" fmla="*/ 54 w 71"/>
                <a:gd name="T19" fmla="*/ 91 h 95"/>
                <a:gd name="T20" fmla="*/ 57 w 71"/>
                <a:gd name="T21" fmla="*/ 74 h 95"/>
                <a:gd name="T22" fmla="*/ 64 w 71"/>
                <a:gd name="T23" fmla="*/ 50 h 95"/>
                <a:gd name="T24" fmla="*/ 40 w 71"/>
                <a:gd name="T25" fmla="*/ 0 h 95"/>
                <a:gd name="T26" fmla="*/ 45 w 71"/>
                <a:gd name="T27" fmla="*/ 38 h 95"/>
                <a:gd name="T28" fmla="*/ 39 w 71"/>
                <a:gd name="T29" fmla="*/ 40 h 95"/>
                <a:gd name="T30" fmla="*/ 39 w 71"/>
                <a:gd name="T31" fmla="*/ 45 h 95"/>
                <a:gd name="T32" fmla="*/ 39 w 71"/>
                <a:gd name="T33" fmla="*/ 45 h 95"/>
                <a:gd name="T34" fmla="*/ 38 w 71"/>
                <a:gd name="T35" fmla="*/ 45 h 95"/>
                <a:gd name="T36" fmla="*/ 37 w 71"/>
                <a:gd name="T37" fmla="*/ 45 h 95"/>
                <a:gd name="T38" fmla="*/ 37 w 71"/>
                <a:gd name="T39" fmla="*/ 41 h 95"/>
                <a:gd name="T40" fmla="*/ 34 w 71"/>
                <a:gd name="T41" fmla="*/ 40 h 95"/>
                <a:gd name="T42" fmla="*/ 32 w 71"/>
                <a:gd name="T43" fmla="*/ 40 h 95"/>
                <a:gd name="T44" fmla="*/ 32 w 71"/>
                <a:gd name="T45" fmla="*/ 38 h 95"/>
                <a:gd name="T46" fmla="*/ 32 w 71"/>
                <a:gd name="T47" fmla="*/ 37 h 95"/>
                <a:gd name="T48" fmla="*/ 32 w 71"/>
                <a:gd name="T49" fmla="*/ 37 h 95"/>
                <a:gd name="T50" fmla="*/ 34 w 71"/>
                <a:gd name="T51" fmla="*/ 38 h 95"/>
                <a:gd name="T52" fmla="*/ 38 w 71"/>
                <a:gd name="T53" fmla="*/ 38 h 95"/>
                <a:gd name="T54" fmla="*/ 43 w 71"/>
                <a:gd name="T55" fmla="*/ 33 h 95"/>
                <a:gd name="T56" fmla="*/ 41 w 71"/>
                <a:gd name="T57" fmla="*/ 31 h 95"/>
                <a:gd name="T58" fmla="*/ 37 w 71"/>
                <a:gd name="T59" fmla="*/ 29 h 95"/>
                <a:gd name="T60" fmla="*/ 33 w 71"/>
                <a:gd name="T61" fmla="*/ 28 h 95"/>
                <a:gd name="T62" fmla="*/ 30 w 71"/>
                <a:gd name="T63" fmla="*/ 24 h 95"/>
                <a:gd name="T64" fmla="*/ 31 w 71"/>
                <a:gd name="T65" fmla="*/ 19 h 95"/>
                <a:gd name="T66" fmla="*/ 36 w 71"/>
                <a:gd name="T67" fmla="*/ 17 h 95"/>
                <a:gd name="T68" fmla="*/ 36 w 71"/>
                <a:gd name="T69" fmla="*/ 13 h 95"/>
                <a:gd name="T70" fmla="*/ 37 w 71"/>
                <a:gd name="T71" fmla="*/ 12 h 95"/>
                <a:gd name="T72" fmla="*/ 38 w 71"/>
                <a:gd name="T73" fmla="*/ 12 h 95"/>
                <a:gd name="T74" fmla="*/ 39 w 71"/>
                <a:gd name="T75" fmla="*/ 13 h 95"/>
                <a:gd name="T76" fmla="*/ 39 w 71"/>
                <a:gd name="T77" fmla="*/ 17 h 95"/>
                <a:gd name="T78" fmla="*/ 41 w 71"/>
                <a:gd name="T79" fmla="*/ 17 h 95"/>
                <a:gd name="T80" fmla="*/ 43 w 71"/>
                <a:gd name="T81" fmla="*/ 17 h 95"/>
                <a:gd name="T82" fmla="*/ 43 w 71"/>
                <a:gd name="T83" fmla="*/ 18 h 95"/>
                <a:gd name="T84" fmla="*/ 43 w 71"/>
                <a:gd name="T85" fmla="*/ 19 h 95"/>
                <a:gd name="T86" fmla="*/ 43 w 71"/>
                <a:gd name="T87" fmla="*/ 20 h 95"/>
                <a:gd name="T88" fmla="*/ 43 w 71"/>
                <a:gd name="T89" fmla="*/ 20 h 95"/>
                <a:gd name="T90" fmla="*/ 41 w 71"/>
                <a:gd name="T91" fmla="*/ 19 h 95"/>
                <a:gd name="T92" fmla="*/ 38 w 71"/>
                <a:gd name="T93" fmla="*/ 19 h 95"/>
                <a:gd name="T94" fmla="*/ 34 w 71"/>
                <a:gd name="T95" fmla="*/ 21 h 95"/>
                <a:gd name="T96" fmla="*/ 33 w 71"/>
                <a:gd name="T97" fmla="*/ 23 h 95"/>
                <a:gd name="T98" fmla="*/ 36 w 71"/>
                <a:gd name="T99" fmla="*/ 26 h 95"/>
                <a:gd name="T100" fmla="*/ 40 w 71"/>
                <a:gd name="T101" fmla="*/ 27 h 95"/>
                <a:gd name="T102" fmla="*/ 44 w 71"/>
                <a:gd name="T103" fmla="*/ 29 h 95"/>
                <a:gd name="T104" fmla="*/ 46 w 71"/>
                <a:gd name="T105" fmla="*/ 3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1" h="95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0" y="0"/>
                    <a:pt x="11" y="9"/>
                    <a:pt x="7" y="17"/>
                  </a:cubicBezTo>
                  <a:cubicBezTo>
                    <a:pt x="4" y="22"/>
                    <a:pt x="4" y="27"/>
                    <a:pt x="4" y="32"/>
                  </a:cubicBezTo>
                  <a:cubicBezTo>
                    <a:pt x="4" y="37"/>
                    <a:pt x="3" y="41"/>
                    <a:pt x="2" y="45"/>
                  </a:cubicBezTo>
                  <a:cubicBezTo>
                    <a:pt x="2" y="48"/>
                    <a:pt x="0" y="51"/>
                    <a:pt x="0" y="54"/>
                  </a:cubicBezTo>
                  <a:cubicBezTo>
                    <a:pt x="1" y="55"/>
                    <a:pt x="2" y="56"/>
                    <a:pt x="4" y="56"/>
                  </a:cubicBezTo>
                  <a:cubicBezTo>
                    <a:pt x="5" y="57"/>
                    <a:pt x="7" y="56"/>
                    <a:pt x="7" y="57"/>
                  </a:cubicBezTo>
                  <a:cubicBezTo>
                    <a:pt x="9" y="58"/>
                    <a:pt x="8" y="61"/>
                    <a:pt x="9" y="62"/>
                  </a:cubicBezTo>
                  <a:cubicBezTo>
                    <a:pt x="9" y="63"/>
                    <a:pt x="12" y="63"/>
                    <a:pt x="13" y="64"/>
                  </a:cubicBezTo>
                  <a:cubicBezTo>
                    <a:pt x="12" y="65"/>
                    <a:pt x="9" y="65"/>
                    <a:pt x="10" y="67"/>
                  </a:cubicBezTo>
                  <a:cubicBezTo>
                    <a:pt x="10" y="68"/>
                    <a:pt x="12" y="68"/>
                    <a:pt x="12" y="69"/>
                  </a:cubicBezTo>
                  <a:cubicBezTo>
                    <a:pt x="12" y="69"/>
                    <a:pt x="12" y="71"/>
                    <a:pt x="12" y="71"/>
                  </a:cubicBezTo>
                  <a:cubicBezTo>
                    <a:pt x="12" y="75"/>
                    <a:pt x="10" y="79"/>
                    <a:pt x="15" y="81"/>
                  </a:cubicBezTo>
                  <a:cubicBezTo>
                    <a:pt x="20" y="81"/>
                    <a:pt x="24" y="79"/>
                    <a:pt x="27" y="83"/>
                  </a:cubicBezTo>
                  <a:cubicBezTo>
                    <a:pt x="29" y="86"/>
                    <a:pt x="30" y="90"/>
                    <a:pt x="30" y="94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8" y="84"/>
                    <a:pt x="57" y="79"/>
                    <a:pt x="57" y="74"/>
                  </a:cubicBezTo>
                  <a:cubicBezTo>
                    <a:pt x="57" y="66"/>
                    <a:pt x="59" y="58"/>
                    <a:pt x="64" y="50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8" y="45"/>
                    <a:pt x="71" y="39"/>
                    <a:pt x="71" y="31"/>
                  </a:cubicBezTo>
                  <a:cubicBezTo>
                    <a:pt x="71" y="14"/>
                    <a:pt x="58" y="0"/>
                    <a:pt x="40" y="0"/>
                  </a:cubicBezTo>
                  <a:close/>
                  <a:moveTo>
                    <a:pt x="46" y="35"/>
                  </a:moveTo>
                  <a:cubicBezTo>
                    <a:pt x="46" y="36"/>
                    <a:pt x="46" y="37"/>
                    <a:pt x="45" y="38"/>
                  </a:cubicBezTo>
                  <a:cubicBezTo>
                    <a:pt x="44" y="38"/>
                    <a:pt x="44" y="39"/>
                    <a:pt x="43" y="39"/>
                  </a:cubicBezTo>
                  <a:cubicBezTo>
                    <a:pt x="42" y="40"/>
                    <a:pt x="41" y="40"/>
                    <a:pt x="39" y="40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6" y="41"/>
                    <a:pt x="36" y="41"/>
                    <a:pt x="35" y="41"/>
                  </a:cubicBezTo>
                  <a:cubicBezTo>
                    <a:pt x="35" y="41"/>
                    <a:pt x="34" y="40"/>
                    <a:pt x="34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2" y="40"/>
                    <a:pt x="32" y="40"/>
                  </a:cubicBezTo>
                  <a:cubicBezTo>
                    <a:pt x="32" y="40"/>
                    <a:pt x="32" y="39"/>
                    <a:pt x="32" y="39"/>
                  </a:cubicBezTo>
                  <a:cubicBezTo>
                    <a:pt x="32" y="39"/>
                    <a:pt x="32" y="39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3" y="37"/>
                    <a:pt x="33" y="37"/>
                  </a:cubicBezTo>
                  <a:cubicBezTo>
                    <a:pt x="33" y="37"/>
                    <a:pt x="34" y="37"/>
                    <a:pt x="34" y="38"/>
                  </a:cubicBezTo>
                  <a:cubicBezTo>
                    <a:pt x="35" y="38"/>
                    <a:pt x="35" y="38"/>
                    <a:pt x="36" y="38"/>
                  </a:cubicBezTo>
                  <a:cubicBezTo>
                    <a:pt x="37" y="38"/>
                    <a:pt x="37" y="38"/>
                    <a:pt x="38" y="38"/>
                  </a:cubicBezTo>
                  <a:cubicBezTo>
                    <a:pt x="40" y="38"/>
                    <a:pt x="41" y="37"/>
                    <a:pt x="42" y="36"/>
                  </a:cubicBezTo>
                  <a:cubicBezTo>
                    <a:pt x="43" y="36"/>
                    <a:pt x="43" y="35"/>
                    <a:pt x="43" y="33"/>
                  </a:cubicBezTo>
                  <a:cubicBezTo>
                    <a:pt x="43" y="33"/>
                    <a:pt x="43" y="32"/>
                    <a:pt x="42" y="32"/>
                  </a:cubicBezTo>
                  <a:cubicBezTo>
                    <a:pt x="42" y="31"/>
                    <a:pt x="42" y="31"/>
                    <a:pt x="41" y="31"/>
                  </a:cubicBezTo>
                  <a:cubicBezTo>
                    <a:pt x="40" y="30"/>
                    <a:pt x="40" y="30"/>
                    <a:pt x="39" y="30"/>
                  </a:cubicBezTo>
                  <a:cubicBezTo>
                    <a:pt x="38" y="30"/>
                    <a:pt x="38" y="30"/>
                    <a:pt x="37" y="29"/>
                  </a:cubicBezTo>
                  <a:cubicBezTo>
                    <a:pt x="36" y="29"/>
                    <a:pt x="35" y="29"/>
                    <a:pt x="35" y="29"/>
                  </a:cubicBezTo>
                  <a:cubicBezTo>
                    <a:pt x="34" y="29"/>
                    <a:pt x="33" y="28"/>
                    <a:pt x="33" y="28"/>
                  </a:cubicBezTo>
                  <a:cubicBezTo>
                    <a:pt x="32" y="27"/>
                    <a:pt x="32" y="27"/>
                    <a:pt x="31" y="26"/>
                  </a:cubicBezTo>
                  <a:cubicBezTo>
                    <a:pt x="31" y="26"/>
                    <a:pt x="30" y="25"/>
                    <a:pt x="30" y="24"/>
                  </a:cubicBezTo>
                  <a:cubicBezTo>
                    <a:pt x="30" y="23"/>
                    <a:pt x="30" y="22"/>
                    <a:pt x="30" y="21"/>
                  </a:cubicBezTo>
                  <a:cubicBezTo>
                    <a:pt x="31" y="21"/>
                    <a:pt x="31" y="20"/>
                    <a:pt x="31" y="19"/>
                  </a:cubicBezTo>
                  <a:cubicBezTo>
                    <a:pt x="32" y="19"/>
                    <a:pt x="33" y="18"/>
                    <a:pt x="33" y="18"/>
                  </a:cubicBezTo>
                  <a:cubicBezTo>
                    <a:pt x="34" y="17"/>
                    <a:pt x="35" y="17"/>
                    <a:pt x="36" y="17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7" y="13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9" y="12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40" y="17"/>
                  </a:cubicBezTo>
                  <a:cubicBezTo>
                    <a:pt x="40" y="17"/>
                    <a:pt x="41" y="17"/>
                    <a:pt x="41" y="17"/>
                  </a:cubicBezTo>
                  <a:cubicBezTo>
                    <a:pt x="41" y="17"/>
                    <a:pt x="42" y="17"/>
                    <a:pt x="42" y="17"/>
                  </a:cubicBezTo>
                  <a:cubicBezTo>
                    <a:pt x="42" y="17"/>
                    <a:pt x="43" y="17"/>
                    <a:pt x="43" y="17"/>
                  </a:cubicBezTo>
                  <a:cubicBezTo>
                    <a:pt x="43" y="17"/>
                    <a:pt x="43" y="17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43" y="18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9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2" y="20"/>
                  </a:cubicBezTo>
                  <a:cubicBezTo>
                    <a:pt x="42" y="20"/>
                    <a:pt x="42" y="20"/>
                    <a:pt x="41" y="19"/>
                  </a:cubicBezTo>
                  <a:cubicBezTo>
                    <a:pt x="41" y="19"/>
                    <a:pt x="40" y="19"/>
                    <a:pt x="40" y="19"/>
                  </a:cubicBezTo>
                  <a:cubicBezTo>
                    <a:pt x="39" y="19"/>
                    <a:pt x="38" y="19"/>
                    <a:pt x="38" y="19"/>
                  </a:cubicBezTo>
                  <a:cubicBezTo>
                    <a:pt x="37" y="19"/>
                    <a:pt x="36" y="19"/>
                    <a:pt x="35" y="20"/>
                  </a:cubicBezTo>
                  <a:cubicBezTo>
                    <a:pt x="35" y="20"/>
                    <a:pt x="34" y="20"/>
                    <a:pt x="34" y="21"/>
                  </a:cubicBezTo>
                  <a:cubicBezTo>
                    <a:pt x="34" y="21"/>
                    <a:pt x="34" y="21"/>
                    <a:pt x="33" y="22"/>
                  </a:cubicBezTo>
                  <a:cubicBezTo>
                    <a:pt x="33" y="22"/>
                    <a:pt x="33" y="23"/>
                    <a:pt x="33" y="23"/>
                  </a:cubicBezTo>
                  <a:cubicBezTo>
                    <a:pt x="34" y="24"/>
                    <a:pt x="34" y="24"/>
                    <a:pt x="34" y="25"/>
                  </a:cubicBezTo>
                  <a:cubicBezTo>
                    <a:pt x="35" y="25"/>
                    <a:pt x="35" y="26"/>
                    <a:pt x="36" y="26"/>
                  </a:cubicBezTo>
                  <a:cubicBezTo>
                    <a:pt x="36" y="26"/>
                    <a:pt x="37" y="26"/>
                    <a:pt x="38" y="27"/>
                  </a:cubicBezTo>
                  <a:cubicBezTo>
                    <a:pt x="38" y="27"/>
                    <a:pt x="39" y="27"/>
                    <a:pt x="40" y="27"/>
                  </a:cubicBezTo>
                  <a:cubicBezTo>
                    <a:pt x="41" y="27"/>
                    <a:pt x="41" y="27"/>
                    <a:pt x="42" y="28"/>
                  </a:cubicBezTo>
                  <a:cubicBezTo>
                    <a:pt x="43" y="28"/>
                    <a:pt x="43" y="28"/>
                    <a:pt x="44" y="29"/>
                  </a:cubicBezTo>
                  <a:cubicBezTo>
                    <a:pt x="45" y="29"/>
                    <a:pt x="45" y="29"/>
                    <a:pt x="46" y="30"/>
                  </a:cubicBezTo>
                  <a:cubicBezTo>
                    <a:pt x="46" y="31"/>
                    <a:pt x="46" y="32"/>
                    <a:pt x="46" y="33"/>
                  </a:cubicBezTo>
                  <a:cubicBezTo>
                    <a:pt x="47" y="34"/>
                    <a:pt x="47" y="35"/>
                    <a:pt x="4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9" name="Freeform 31"/>
            <p:cNvSpPr>
              <a:spLocks/>
            </p:cNvSpPr>
            <p:nvPr/>
          </p:nvSpPr>
          <p:spPr bwMode="auto">
            <a:xfrm>
              <a:off x="3535426" y="1996570"/>
              <a:ext cx="178533" cy="178533"/>
            </a:xfrm>
            <a:custGeom>
              <a:avLst/>
              <a:gdLst>
                <a:gd name="T0" fmla="*/ 49 w 70"/>
                <a:gd name="T1" fmla="*/ 0 h 70"/>
                <a:gd name="T2" fmla="*/ 47 w 70"/>
                <a:gd name="T3" fmla="*/ 0 h 70"/>
                <a:gd name="T4" fmla="*/ 5 w 70"/>
                <a:gd name="T5" fmla="*/ 43 h 70"/>
                <a:gd name="T6" fmla="*/ 0 w 70"/>
                <a:gd name="T7" fmla="*/ 54 h 70"/>
                <a:gd name="T8" fmla="*/ 5 w 70"/>
                <a:gd name="T9" fmla="*/ 65 h 70"/>
                <a:gd name="T10" fmla="*/ 16 w 70"/>
                <a:gd name="T11" fmla="*/ 70 h 70"/>
                <a:gd name="T12" fmla="*/ 27 w 70"/>
                <a:gd name="T13" fmla="*/ 65 h 70"/>
                <a:gd name="T14" fmla="*/ 70 w 70"/>
                <a:gd name="T15" fmla="*/ 23 h 70"/>
                <a:gd name="T16" fmla="*/ 70 w 70"/>
                <a:gd name="T17" fmla="*/ 22 h 70"/>
                <a:gd name="T18" fmla="*/ 70 w 70"/>
                <a:gd name="T19" fmla="*/ 21 h 70"/>
                <a:gd name="T20" fmla="*/ 49 w 70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49" y="0"/>
                  </a:moveTo>
                  <a:cubicBezTo>
                    <a:pt x="48" y="0"/>
                    <a:pt x="48" y="0"/>
                    <a:pt x="47" y="0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2" y="46"/>
                    <a:pt x="0" y="50"/>
                    <a:pt x="0" y="54"/>
                  </a:cubicBezTo>
                  <a:cubicBezTo>
                    <a:pt x="0" y="58"/>
                    <a:pt x="2" y="62"/>
                    <a:pt x="5" y="65"/>
                  </a:cubicBezTo>
                  <a:cubicBezTo>
                    <a:pt x="8" y="68"/>
                    <a:pt x="12" y="70"/>
                    <a:pt x="16" y="70"/>
                  </a:cubicBezTo>
                  <a:cubicBezTo>
                    <a:pt x="20" y="70"/>
                    <a:pt x="24" y="68"/>
                    <a:pt x="27" y="65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0" y="23"/>
                    <a:pt x="70" y="22"/>
                    <a:pt x="70" y="22"/>
                  </a:cubicBezTo>
                  <a:cubicBezTo>
                    <a:pt x="70" y="22"/>
                    <a:pt x="70" y="21"/>
                    <a:pt x="70" y="21"/>
                  </a:cubicBez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7" name="组合 39"/>
          <p:cNvGrpSpPr/>
          <p:nvPr/>
        </p:nvGrpSpPr>
        <p:grpSpPr>
          <a:xfrm>
            <a:off x="8138694" y="1807452"/>
            <a:ext cx="486397" cy="494832"/>
            <a:chOff x="3535426" y="3600552"/>
            <a:chExt cx="486397" cy="494832"/>
          </a:xfrm>
          <a:solidFill>
            <a:sysClr val="window" lastClr="FFFFFF"/>
          </a:solidFill>
        </p:grpSpPr>
        <p:sp>
          <p:nvSpPr>
            <p:cNvPr id="38" name="Freeform 180"/>
            <p:cNvSpPr>
              <a:spLocks/>
            </p:cNvSpPr>
            <p:nvPr/>
          </p:nvSpPr>
          <p:spPr bwMode="auto">
            <a:xfrm>
              <a:off x="3854536" y="3600552"/>
              <a:ext cx="167287" cy="161664"/>
            </a:xfrm>
            <a:custGeom>
              <a:avLst/>
              <a:gdLst>
                <a:gd name="T0" fmla="*/ 65 w 66"/>
                <a:gd name="T1" fmla="*/ 17 h 63"/>
                <a:gd name="T2" fmla="*/ 59 w 66"/>
                <a:gd name="T3" fmla="*/ 10 h 63"/>
                <a:gd name="T4" fmla="*/ 46 w 66"/>
                <a:gd name="T5" fmla="*/ 3 h 63"/>
                <a:gd name="T6" fmla="*/ 30 w 66"/>
                <a:gd name="T7" fmla="*/ 9 h 63"/>
                <a:gd name="T8" fmla="*/ 0 w 66"/>
                <a:gd name="T9" fmla="*/ 63 h 63"/>
                <a:gd name="T10" fmla="*/ 16 w 66"/>
                <a:gd name="T11" fmla="*/ 63 h 63"/>
                <a:gd name="T12" fmla="*/ 10 w 66"/>
                <a:gd name="T13" fmla="*/ 60 h 63"/>
                <a:gd name="T14" fmla="*/ 36 w 66"/>
                <a:gd name="T15" fmla="*/ 13 h 63"/>
                <a:gd name="T16" fmla="*/ 42 w 66"/>
                <a:gd name="T17" fmla="*/ 10 h 63"/>
                <a:gd name="T18" fmla="*/ 56 w 66"/>
                <a:gd name="T19" fmla="*/ 17 h 63"/>
                <a:gd name="T20" fmla="*/ 57 w 66"/>
                <a:gd name="T21" fmla="*/ 19 h 63"/>
                <a:gd name="T22" fmla="*/ 57 w 66"/>
                <a:gd name="T23" fmla="*/ 23 h 63"/>
                <a:gd name="T24" fmla="*/ 34 w 66"/>
                <a:gd name="T25" fmla="*/ 63 h 63"/>
                <a:gd name="T26" fmla="*/ 43 w 66"/>
                <a:gd name="T27" fmla="*/ 63 h 63"/>
                <a:gd name="T28" fmla="*/ 64 w 66"/>
                <a:gd name="T29" fmla="*/ 26 h 63"/>
                <a:gd name="T30" fmla="*/ 65 w 66"/>
                <a:gd name="T31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63">
                  <a:moveTo>
                    <a:pt x="65" y="17"/>
                  </a:moveTo>
                  <a:cubicBezTo>
                    <a:pt x="64" y="14"/>
                    <a:pt x="62" y="11"/>
                    <a:pt x="59" y="10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0" y="0"/>
                    <a:pt x="33" y="3"/>
                    <a:pt x="30" y="9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0"/>
                    <a:pt x="40" y="9"/>
                    <a:pt x="42" y="10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8"/>
                    <a:pt x="57" y="18"/>
                    <a:pt x="57" y="19"/>
                  </a:cubicBezTo>
                  <a:cubicBezTo>
                    <a:pt x="57" y="20"/>
                    <a:pt x="57" y="21"/>
                    <a:pt x="57" y="2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5" y="23"/>
                    <a:pt x="66" y="20"/>
                    <a:pt x="6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9" name="Freeform 181"/>
            <p:cNvSpPr>
              <a:spLocks/>
            </p:cNvSpPr>
            <p:nvPr/>
          </p:nvSpPr>
          <p:spPr bwMode="auto">
            <a:xfrm>
              <a:off x="3912173" y="3638509"/>
              <a:ext cx="68883" cy="105433"/>
            </a:xfrm>
            <a:custGeom>
              <a:avLst/>
              <a:gdLst>
                <a:gd name="T0" fmla="*/ 4 w 27"/>
                <a:gd name="T1" fmla="*/ 41 h 41"/>
                <a:gd name="T2" fmla="*/ 8 w 27"/>
                <a:gd name="T3" fmla="*/ 39 h 41"/>
                <a:gd name="T4" fmla="*/ 26 w 27"/>
                <a:gd name="T5" fmla="*/ 7 h 41"/>
                <a:gd name="T6" fmla="*/ 24 w 27"/>
                <a:gd name="T7" fmla="*/ 1 h 41"/>
                <a:gd name="T8" fmla="*/ 19 w 27"/>
                <a:gd name="T9" fmla="*/ 3 h 41"/>
                <a:gd name="T10" fmla="*/ 1 w 27"/>
                <a:gd name="T11" fmla="*/ 35 h 41"/>
                <a:gd name="T12" fmla="*/ 2 w 27"/>
                <a:gd name="T13" fmla="*/ 41 h 41"/>
                <a:gd name="T14" fmla="*/ 4 w 27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41">
                  <a:moveTo>
                    <a:pt x="4" y="41"/>
                  </a:moveTo>
                  <a:cubicBezTo>
                    <a:pt x="6" y="41"/>
                    <a:pt x="7" y="40"/>
                    <a:pt x="8" y="39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5"/>
                    <a:pt x="26" y="2"/>
                    <a:pt x="24" y="1"/>
                  </a:cubicBezTo>
                  <a:cubicBezTo>
                    <a:pt x="22" y="0"/>
                    <a:pt x="20" y="1"/>
                    <a:pt x="19" y="3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7"/>
                    <a:pt x="0" y="39"/>
                    <a:pt x="2" y="41"/>
                  </a:cubicBezTo>
                  <a:cubicBezTo>
                    <a:pt x="3" y="41"/>
                    <a:pt x="4" y="41"/>
                    <a:pt x="4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0" name="Freeform 182"/>
            <p:cNvSpPr>
              <a:spLocks/>
            </p:cNvSpPr>
            <p:nvPr/>
          </p:nvSpPr>
          <p:spPr bwMode="auto">
            <a:xfrm>
              <a:off x="3798305" y="3772056"/>
              <a:ext cx="119491" cy="163069"/>
            </a:xfrm>
            <a:custGeom>
              <a:avLst/>
              <a:gdLst>
                <a:gd name="T0" fmla="*/ 1 w 47"/>
                <a:gd name="T1" fmla="*/ 53 h 64"/>
                <a:gd name="T2" fmla="*/ 1 w 47"/>
                <a:gd name="T3" fmla="*/ 56 h 64"/>
                <a:gd name="T4" fmla="*/ 4 w 47"/>
                <a:gd name="T5" fmla="*/ 59 h 64"/>
                <a:gd name="T6" fmla="*/ 10 w 47"/>
                <a:gd name="T7" fmla="*/ 63 h 64"/>
                <a:gd name="T8" fmla="*/ 18 w 47"/>
                <a:gd name="T9" fmla="*/ 61 h 64"/>
                <a:gd name="T10" fmla="*/ 47 w 47"/>
                <a:gd name="T11" fmla="*/ 9 h 64"/>
                <a:gd name="T12" fmla="*/ 46 w 47"/>
                <a:gd name="T13" fmla="*/ 9 h 64"/>
                <a:gd name="T14" fmla="*/ 30 w 47"/>
                <a:gd name="T15" fmla="*/ 0 h 64"/>
                <a:gd name="T16" fmla="*/ 1 w 47"/>
                <a:gd name="T17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64">
                  <a:moveTo>
                    <a:pt x="1" y="53"/>
                  </a:moveTo>
                  <a:cubicBezTo>
                    <a:pt x="1" y="54"/>
                    <a:pt x="0" y="55"/>
                    <a:pt x="1" y="56"/>
                  </a:cubicBezTo>
                  <a:cubicBezTo>
                    <a:pt x="1" y="58"/>
                    <a:pt x="2" y="59"/>
                    <a:pt x="4" y="59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3" y="64"/>
                    <a:pt x="16" y="63"/>
                    <a:pt x="18" y="61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1" name="Freeform 183"/>
            <p:cNvSpPr>
              <a:spLocks/>
            </p:cNvSpPr>
            <p:nvPr/>
          </p:nvSpPr>
          <p:spPr bwMode="auto">
            <a:xfrm>
              <a:off x="3789870" y="3940749"/>
              <a:ext cx="26710" cy="35145"/>
            </a:xfrm>
            <a:custGeom>
              <a:avLst/>
              <a:gdLst>
                <a:gd name="T0" fmla="*/ 2 w 10"/>
                <a:gd name="T1" fmla="*/ 0 h 14"/>
                <a:gd name="T2" fmla="*/ 0 w 10"/>
                <a:gd name="T3" fmla="*/ 14 h 14"/>
                <a:gd name="T4" fmla="*/ 10 w 10"/>
                <a:gd name="T5" fmla="*/ 4 h 14"/>
                <a:gd name="T6" fmla="*/ 9 w 10"/>
                <a:gd name="T7" fmla="*/ 4 h 14"/>
                <a:gd name="T8" fmla="*/ 3 w 10"/>
                <a:gd name="T9" fmla="*/ 1 h 14"/>
                <a:gd name="T10" fmla="*/ 2 w 1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4">
                  <a:moveTo>
                    <a:pt x="2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9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2" name="Freeform 184"/>
            <p:cNvSpPr>
              <a:spLocks noEditPoints="1"/>
            </p:cNvSpPr>
            <p:nvPr/>
          </p:nvSpPr>
          <p:spPr bwMode="auto">
            <a:xfrm>
              <a:off x="3535426" y="3762216"/>
              <a:ext cx="454064" cy="333168"/>
            </a:xfrm>
            <a:custGeom>
              <a:avLst/>
              <a:gdLst>
                <a:gd name="T0" fmla="*/ 168 w 178"/>
                <a:gd name="T1" fmla="*/ 1 h 131"/>
                <a:gd name="T2" fmla="*/ 158 w 178"/>
                <a:gd name="T3" fmla="*/ 17 h 131"/>
                <a:gd name="T4" fmla="*/ 157 w 178"/>
                <a:gd name="T5" fmla="*/ 16 h 131"/>
                <a:gd name="T6" fmla="*/ 128 w 178"/>
                <a:gd name="T7" fmla="*/ 69 h 131"/>
                <a:gd name="T8" fmla="*/ 125 w 178"/>
                <a:gd name="T9" fmla="*/ 72 h 131"/>
                <a:gd name="T10" fmla="*/ 124 w 178"/>
                <a:gd name="T11" fmla="*/ 73 h 131"/>
                <a:gd name="T12" fmla="*/ 97 w 178"/>
                <a:gd name="T13" fmla="*/ 96 h 131"/>
                <a:gd name="T14" fmla="*/ 94 w 178"/>
                <a:gd name="T15" fmla="*/ 97 h 131"/>
                <a:gd name="T16" fmla="*/ 92 w 178"/>
                <a:gd name="T17" fmla="*/ 97 h 131"/>
                <a:gd name="T18" fmla="*/ 90 w 178"/>
                <a:gd name="T19" fmla="*/ 93 h 131"/>
                <a:gd name="T20" fmla="*/ 95 w 178"/>
                <a:gd name="T21" fmla="*/ 58 h 131"/>
                <a:gd name="T22" fmla="*/ 96 w 178"/>
                <a:gd name="T23" fmla="*/ 56 h 131"/>
                <a:gd name="T24" fmla="*/ 97 w 178"/>
                <a:gd name="T25" fmla="*/ 53 h 131"/>
                <a:gd name="T26" fmla="*/ 126 w 178"/>
                <a:gd name="T27" fmla="*/ 1 h 131"/>
                <a:gd name="T28" fmla="*/ 124 w 178"/>
                <a:gd name="T29" fmla="*/ 0 h 131"/>
                <a:gd name="T30" fmla="*/ 124 w 178"/>
                <a:gd name="T31" fmla="*/ 0 h 131"/>
                <a:gd name="T32" fmla="*/ 16 w 178"/>
                <a:gd name="T33" fmla="*/ 0 h 131"/>
                <a:gd name="T34" fmla="*/ 0 w 178"/>
                <a:gd name="T35" fmla="*/ 15 h 131"/>
                <a:gd name="T36" fmla="*/ 0 w 178"/>
                <a:gd name="T37" fmla="*/ 115 h 131"/>
                <a:gd name="T38" fmla="*/ 16 w 178"/>
                <a:gd name="T39" fmla="*/ 131 h 131"/>
                <a:gd name="T40" fmla="*/ 162 w 178"/>
                <a:gd name="T41" fmla="*/ 131 h 131"/>
                <a:gd name="T42" fmla="*/ 178 w 178"/>
                <a:gd name="T43" fmla="*/ 115 h 131"/>
                <a:gd name="T44" fmla="*/ 178 w 178"/>
                <a:gd name="T45" fmla="*/ 15 h 131"/>
                <a:gd name="T46" fmla="*/ 168 w 178"/>
                <a:gd name="T47" fmla="*/ 1 h 131"/>
                <a:gd name="T48" fmla="*/ 71 w 178"/>
                <a:gd name="T49" fmla="*/ 110 h 131"/>
                <a:gd name="T50" fmla="*/ 24 w 178"/>
                <a:gd name="T51" fmla="*/ 110 h 131"/>
                <a:gd name="T52" fmla="*/ 20 w 178"/>
                <a:gd name="T53" fmla="*/ 106 h 131"/>
                <a:gd name="T54" fmla="*/ 24 w 178"/>
                <a:gd name="T55" fmla="*/ 102 h 131"/>
                <a:gd name="T56" fmla="*/ 71 w 178"/>
                <a:gd name="T57" fmla="*/ 102 h 131"/>
                <a:gd name="T58" fmla="*/ 75 w 178"/>
                <a:gd name="T59" fmla="*/ 106 h 131"/>
                <a:gd name="T60" fmla="*/ 71 w 178"/>
                <a:gd name="T61" fmla="*/ 110 h 131"/>
                <a:gd name="T62" fmla="*/ 71 w 178"/>
                <a:gd name="T63" fmla="*/ 72 h 131"/>
                <a:gd name="T64" fmla="*/ 24 w 178"/>
                <a:gd name="T65" fmla="*/ 72 h 131"/>
                <a:gd name="T66" fmla="*/ 20 w 178"/>
                <a:gd name="T67" fmla="*/ 68 h 131"/>
                <a:gd name="T68" fmla="*/ 24 w 178"/>
                <a:gd name="T69" fmla="*/ 64 h 131"/>
                <a:gd name="T70" fmla="*/ 71 w 178"/>
                <a:gd name="T71" fmla="*/ 64 h 131"/>
                <a:gd name="T72" fmla="*/ 75 w 178"/>
                <a:gd name="T73" fmla="*/ 68 h 131"/>
                <a:gd name="T74" fmla="*/ 71 w 178"/>
                <a:gd name="T75" fmla="*/ 72 h 131"/>
                <a:gd name="T76" fmla="*/ 71 w 178"/>
                <a:gd name="T77" fmla="*/ 35 h 131"/>
                <a:gd name="T78" fmla="*/ 24 w 178"/>
                <a:gd name="T79" fmla="*/ 35 h 131"/>
                <a:gd name="T80" fmla="*/ 20 w 178"/>
                <a:gd name="T81" fmla="*/ 31 h 131"/>
                <a:gd name="T82" fmla="*/ 24 w 178"/>
                <a:gd name="T83" fmla="*/ 27 h 131"/>
                <a:gd name="T84" fmla="*/ 71 w 178"/>
                <a:gd name="T85" fmla="*/ 27 h 131"/>
                <a:gd name="T86" fmla="*/ 75 w 178"/>
                <a:gd name="T87" fmla="*/ 31 h 131"/>
                <a:gd name="T88" fmla="*/ 71 w 178"/>
                <a:gd name="T89" fmla="*/ 3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8" h="131">
                  <a:moveTo>
                    <a:pt x="168" y="1"/>
                  </a:moveTo>
                  <a:cubicBezTo>
                    <a:pt x="158" y="17"/>
                    <a:pt x="158" y="17"/>
                    <a:pt x="158" y="17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7" y="70"/>
                    <a:pt x="126" y="71"/>
                    <a:pt x="125" y="72"/>
                  </a:cubicBezTo>
                  <a:cubicBezTo>
                    <a:pt x="125" y="72"/>
                    <a:pt x="125" y="73"/>
                    <a:pt x="124" y="73"/>
                  </a:cubicBezTo>
                  <a:cubicBezTo>
                    <a:pt x="97" y="96"/>
                    <a:pt x="97" y="96"/>
                    <a:pt x="97" y="96"/>
                  </a:cubicBezTo>
                  <a:cubicBezTo>
                    <a:pt x="96" y="97"/>
                    <a:pt x="95" y="97"/>
                    <a:pt x="94" y="97"/>
                  </a:cubicBezTo>
                  <a:cubicBezTo>
                    <a:pt x="94" y="97"/>
                    <a:pt x="93" y="97"/>
                    <a:pt x="92" y="97"/>
                  </a:cubicBezTo>
                  <a:cubicBezTo>
                    <a:pt x="91" y="96"/>
                    <a:pt x="90" y="94"/>
                    <a:pt x="90" y="93"/>
                  </a:cubicBezTo>
                  <a:cubicBezTo>
                    <a:pt x="95" y="58"/>
                    <a:pt x="95" y="58"/>
                    <a:pt x="95" y="58"/>
                  </a:cubicBezTo>
                  <a:cubicBezTo>
                    <a:pt x="95" y="57"/>
                    <a:pt x="96" y="57"/>
                    <a:pt x="96" y="56"/>
                  </a:cubicBezTo>
                  <a:cubicBezTo>
                    <a:pt x="96" y="55"/>
                    <a:pt x="97" y="54"/>
                    <a:pt x="97" y="53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4"/>
                    <a:pt x="7" y="131"/>
                    <a:pt x="16" y="131"/>
                  </a:cubicBezTo>
                  <a:cubicBezTo>
                    <a:pt x="162" y="131"/>
                    <a:pt x="162" y="131"/>
                    <a:pt x="162" y="131"/>
                  </a:cubicBezTo>
                  <a:cubicBezTo>
                    <a:pt x="171" y="131"/>
                    <a:pt x="178" y="124"/>
                    <a:pt x="178" y="115"/>
                  </a:cubicBezTo>
                  <a:cubicBezTo>
                    <a:pt x="178" y="15"/>
                    <a:pt x="178" y="15"/>
                    <a:pt x="178" y="15"/>
                  </a:cubicBezTo>
                  <a:cubicBezTo>
                    <a:pt x="178" y="9"/>
                    <a:pt x="174" y="3"/>
                    <a:pt x="168" y="1"/>
                  </a:cubicBezTo>
                  <a:close/>
                  <a:moveTo>
                    <a:pt x="71" y="110"/>
                  </a:moveTo>
                  <a:cubicBezTo>
                    <a:pt x="24" y="110"/>
                    <a:pt x="24" y="110"/>
                    <a:pt x="24" y="110"/>
                  </a:cubicBezTo>
                  <a:cubicBezTo>
                    <a:pt x="22" y="110"/>
                    <a:pt x="20" y="108"/>
                    <a:pt x="20" y="106"/>
                  </a:cubicBezTo>
                  <a:cubicBezTo>
                    <a:pt x="20" y="104"/>
                    <a:pt x="22" y="102"/>
                    <a:pt x="24" y="102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74" y="102"/>
                    <a:pt x="75" y="104"/>
                    <a:pt x="75" y="106"/>
                  </a:cubicBezTo>
                  <a:cubicBezTo>
                    <a:pt x="75" y="108"/>
                    <a:pt x="74" y="110"/>
                    <a:pt x="71" y="110"/>
                  </a:cubicBezTo>
                  <a:close/>
                  <a:moveTo>
                    <a:pt x="71" y="72"/>
                  </a:moveTo>
                  <a:cubicBezTo>
                    <a:pt x="24" y="72"/>
                    <a:pt x="24" y="72"/>
                    <a:pt x="24" y="72"/>
                  </a:cubicBezTo>
                  <a:cubicBezTo>
                    <a:pt x="22" y="72"/>
                    <a:pt x="20" y="71"/>
                    <a:pt x="20" y="68"/>
                  </a:cubicBezTo>
                  <a:cubicBezTo>
                    <a:pt x="20" y="66"/>
                    <a:pt x="22" y="64"/>
                    <a:pt x="24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4" y="64"/>
                    <a:pt x="75" y="66"/>
                    <a:pt x="75" y="68"/>
                  </a:cubicBezTo>
                  <a:cubicBezTo>
                    <a:pt x="75" y="71"/>
                    <a:pt x="74" y="72"/>
                    <a:pt x="71" y="72"/>
                  </a:cubicBezTo>
                  <a:close/>
                  <a:moveTo>
                    <a:pt x="71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2" y="35"/>
                    <a:pt x="20" y="33"/>
                    <a:pt x="20" y="31"/>
                  </a:cubicBezTo>
                  <a:cubicBezTo>
                    <a:pt x="20" y="29"/>
                    <a:pt x="22" y="27"/>
                    <a:pt x="24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4" y="27"/>
                    <a:pt x="75" y="29"/>
                    <a:pt x="75" y="31"/>
                  </a:cubicBezTo>
                  <a:cubicBezTo>
                    <a:pt x="75" y="33"/>
                    <a:pt x="74" y="35"/>
                    <a:pt x="7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3" name="Freeform 185"/>
            <p:cNvSpPr>
              <a:spLocks/>
            </p:cNvSpPr>
            <p:nvPr/>
          </p:nvSpPr>
          <p:spPr bwMode="auto">
            <a:xfrm>
              <a:off x="3899520" y="3763622"/>
              <a:ext cx="40768" cy="15464"/>
            </a:xfrm>
            <a:custGeom>
              <a:avLst/>
              <a:gdLst>
                <a:gd name="T0" fmla="*/ 13 w 29"/>
                <a:gd name="T1" fmla="*/ 6 h 11"/>
                <a:gd name="T2" fmla="*/ 22 w 29"/>
                <a:gd name="T3" fmla="*/ 11 h 11"/>
                <a:gd name="T4" fmla="*/ 29 w 29"/>
                <a:gd name="T5" fmla="*/ 0 h 11"/>
                <a:gd name="T6" fmla="*/ 0 w 29"/>
                <a:gd name="T7" fmla="*/ 0 h 11"/>
                <a:gd name="T8" fmla="*/ 13 w 29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">
                  <a:moveTo>
                    <a:pt x="13" y="6"/>
                  </a:moveTo>
                  <a:lnTo>
                    <a:pt x="22" y="1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1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44" name="文本框 50"/>
          <p:cNvSpPr txBox="1"/>
          <p:nvPr/>
        </p:nvSpPr>
        <p:spPr>
          <a:xfrm>
            <a:off x="2417814" y="2832335"/>
            <a:ext cx="1707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Екологична </a:t>
            </a: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оценка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45" name="文本框 51"/>
          <p:cNvSpPr txBox="1"/>
          <p:nvPr/>
        </p:nvSpPr>
        <p:spPr>
          <a:xfrm>
            <a:off x="4739561" y="2849656"/>
            <a:ext cx="2146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ea typeface="微软雅黑"/>
                <a:cs typeface="+mn-ea"/>
                <a:sym typeface="+mn-lt"/>
              </a:rPr>
              <a:t>Информационни събития</a:t>
            </a:r>
          </a:p>
        </p:txBody>
      </p:sp>
      <p:pic>
        <p:nvPicPr>
          <p:cNvPr id="53" name="Picture 5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TextBox 53"/>
          <p:cNvSpPr txBox="1"/>
          <p:nvPr/>
        </p:nvSpPr>
        <p:spPr>
          <a:xfrm>
            <a:off x="2149458" y="738575"/>
            <a:ext cx="773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Напредък в подготовката на новите два приоритета</a:t>
            </a: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761815" y="2905978"/>
            <a:ext cx="12795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Task force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56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3113946" y="1895130"/>
            <a:ext cx="385689" cy="45923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57200" y="3953362"/>
            <a:ext cx="11447585" cy="202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+mn-cs"/>
              </a:rPr>
              <a:t>Извършена екологична оценка и оценка на съвместимостта с предмета и целите на опазване на защитените зони;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+mn-cs"/>
              </a:rPr>
              <a:t>Съгласувано изменение и допълнение на ПРР от министъра на околната среда и водите със становище по екологична оценка № 3-2/ 2023 от 10.02.2023 г.;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+mn-cs"/>
              </a:rPr>
              <a:t>Проведена информационна кампания в Кюстендил, Стара Загора и Перник;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+mn-cs"/>
              </a:rPr>
              <a:t>Сформиран временен екип в работен формат/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+mn-cs"/>
              </a:rPr>
              <a:t>Task force </a:t>
            </a: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+mn-cs"/>
              </a:rPr>
              <a:t>за подпомагане УО с конкретни предложения при финализиране на двата приоритета;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+mn-cs"/>
              </a:rPr>
              <a:t>Отразени по </a:t>
            </a:r>
            <a:r>
              <a:rPr kumimoji="0" lang="bg-BG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+mn-cs"/>
              </a:rPr>
              <a:t>релевантност</a:t>
            </a: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+mn-cs"/>
              </a:rPr>
              <a:t> предложения на участниците в събитията и принос от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+mn-cs"/>
              </a:rPr>
              <a:t>Task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+mn-cs"/>
              </a:rPr>
              <a:t>force</a:t>
            </a: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+mn-cs"/>
              </a:rPr>
              <a:t>. </a:t>
            </a:r>
          </a:p>
        </p:txBody>
      </p:sp>
      <p:sp>
        <p:nvSpPr>
          <p:cNvPr id="59" name="Google Shape;197;p2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+mn-cs"/>
              </a:rPr>
              <a:t>3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39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E489031-1FC3-490C-8A9A-CD723F2EC77D}"/>
              </a:ext>
            </a:extLst>
          </p:cNvPr>
          <p:cNvGrpSpPr/>
          <p:nvPr/>
        </p:nvGrpSpPr>
        <p:grpSpPr>
          <a:xfrm>
            <a:off x="9109936" y="874210"/>
            <a:ext cx="2394101" cy="2088232"/>
            <a:chOff x="5248647" y="1608813"/>
            <a:chExt cx="970807" cy="84677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8F43922-68DF-4834-8C1D-015C8707A511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D53A1F5-9C31-4F5D-A1BB-544EAAB23E7B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orgia" panose="02040502050405020303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88E0A1C-56D1-4063-9CF9-AD34F2CC59AC}"/>
              </a:ext>
            </a:extLst>
          </p:cNvPr>
          <p:cNvSpPr txBox="1"/>
          <p:nvPr/>
        </p:nvSpPr>
        <p:spPr>
          <a:xfrm>
            <a:off x="9518473" y="1660852"/>
            <a:ext cx="1962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altLang="ko-K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eorgia" panose="02040502050405020303" pitchFamily="18" charset="0"/>
                <a:cs typeface="Arial" pitchFamily="34" charset="0"/>
              </a:rPr>
              <a:t>Икономически преход, базиран на внедряване на нови устойчиви енергийни решения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63CF3B-1CDE-450A-A6FB-E26C99CC6F55}"/>
              </a:ext>
            </a:extLst>
          </p:cNvPr>
          <p:cNvSpPr txBox="1"/>
          <p:nvPr/>
        </p:nvSpPr>
        <p:spPr>
          <a:xfrm>
            <a:off x="9653613" y="1051672"/>
            <a:ext cx="9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01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Georgia" panose="02040502050405020303" pitchFamily="18" charset="0"/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EF0604-7258-44C1-BACD-EE3E848A42FF}"/>
              </a:ext>
            </a:extLst>
          </p:cNvPr>
          <p:cNvGrpSpPr/>
          <p:nvPr/>
        </p:nvGrpSpPr>
        <p:grpSpPr>
          <a:xfrm>
            <a:off x="6767870" y="2296303"/>
            <a:ext cx="2394101" cy="2088232"/>
            <a:chOff x="5248647" y="1608813"/>
            <a:chExt cx="970807" cy="84677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2C997F5-CF4D-4D1E-95EC-156EDCAA9413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04DEDEF-DCAF-4A84-86C5-1AA681388FA2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orgia" panose="02040502050405020303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F0AA94E-A3B3-4647-A4CE-6C556E4DF171}"/>
              </a:ext>
            </a:extLst>
          </p:cNvPr>
          <p:cNvSpPr txBox="1"/>
          <p:nvPr/>
        </p:nvSpPr>
        <p:spPr>
          <a:xfrm>
            <a:off x="7123027" y="3044573"/>
            <a:ext cx="1989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Социален преход, базиран на квалифицирана заетост, предприемачество,</a:t>
            </a:r>
            <a:r>
              <a:rPr kumimoji="0" lang="bg-BG" altLang="ko-KR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 социални услуги и защита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6DE444-1191-4421-959C-77F87B5BB87C}"/>
              </a:ext>
            </a:extLst>
          </p:cNvPr>
          <p:cNvSpPr txBox="1"/>
          <p:nvPr/>
        </p:nvSpPr>
        <p:spPr>
          <a:xfrm>
            <a:off x="7350398" y="2439936"/>
            <a:ext cx="9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24A8C2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02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24A8C2"/>
              </a:solidFill>
              <a:effectLst/>
              <a:uLnTx/>
              <a:uFillTx/>
              <a:latin typeface="Georgia" panose="02040502050405020303" pitchFamily="18" charset="0"/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B98CED-F2F1-4F27-9704-FE263F710FE4}"/>
              </a:ext>
            </a:extLst>
          </p:cNvPr>
          <p:cNvGrpSpPr/>
          <p:nvPr/>
        </p:nvGrpSpPr>
        <p:grpSpPr>
          <a:xfrm>
            <a:off x="9109936" y="3997252"/>
            <a:ext cx="2394101" cy="2088232"/>
            <a:chOff x="5248647" y="1608813"/>
            <a:chExt cx="970807" cy="84677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D9D462D-E883-410D-934F-17D1E4E11674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F2391A9-1166-499D-A92A-DF3A15E46FF8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orgia" panose="02040502050405020303" pitchFamily="18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0119C03-D81F-4756-B545-785645A8A3FF}"/>
              </a:ext>
            </a:extLst>
          </p:cNvPr>
          <p:cNvSpPr txBox="1"/>
          <p:nvPr/>
        </p:nvSpPr>
        <p:spPr>
          <a:xfrm>
            <a:off x="9550808" y="4812704"/>
            <a:ext cx="1867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Икономическа диверсификация</a:t>
            </a:r>
            <a:r>
              <a:rPr kumimoji="0" lang="bg-BG" altLang="ko-KR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 на местната икономика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0A9EAC3-5DB7-4523-9F31-4B0AF82A8BA8}"/>
              </a:ext>
            </a:extLst>
          </p:cNvPr>
          <p:cNvSpPr txBox="1"/>
          <p:nvPr/>
        </p:nvSpPr>
        <p:spPr>
          <a:xfrm>
            <a:off x="9645304" y="4131729"/>
            <a:ext cx="9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2CB8AE"/>
                </a:solidFill>
                <a:effectLst/>
                <a:uLnTx/>
                <a:uFillTx/>
                <a:latin typeface="Georgia" panose="02040502050405020303" pitchFamily="18" charset="0"/>
                <a:cs typeface="Arial" pitchFamily="34" charset="0"/>
              </a:rPr>
              <a:t>03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2CB8AE"/>
              </a:solidFill>
              <a:effectLst/>
              <a:uLnTx/>
              <a:uFillTx/>
              <a:latin typeface="Georgia" panose="02040502050405020303" pitchFamily="18" charset="0"/>
              <a:cs typeface="Arial" pitchFamily="34" charset="0"/>
            </a:endParaRPr>
          </a:p>
        </p:txBody>
      </p:sp>
      <p:pic>
        <p:nvPicPr>
          <p:cNvPr id="46" name="Picture 4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TextBox 46"/>
          <p:cNvSpPr txBox="1"/>
          <p:nvPr/>
        </p:nvSpPr>
        <p:spPr>
          <a:xfrm>
            <a:off x="2129785" y="732176"/>
            <a:ext cx="773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Приоритет „Справедлив преход“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4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33" name="Freeform 63">
            <a:extLst>
              <a:ext uri="{FF2B5EF4-FFF2-40B4-BE49-F238E27FC236}">
                <a16:creationId xmlns:a16="http://schemas.microsoft.com/office/drawing/2014/main" id="{05E09344-31A4-4FB0-9EFE-D6967040034C}"/>
              </a:ext>
            </a:extLst>
          </p:cNvPr>
          <p:cNvSpPr>
            <a:spLocks noEditPoints="1"/>
          </p:cNvSpPr>
          <p:nvPr/>
        </p:nvSpPr>
        <p:spPr bwMode="auto">
          <a:xfrm>
            <a:off x="10704689" y="731713"/>
            <a:ext cx="602566" cy="597617"/>
          </a:xfrm>
          <a:custGeom>
            <a:avLst/>
            <a:gdLst>
              <a:gd name="T0" fmla="*/ 84 w 304"/>
              <a:gd name="T1" fmla="*/ 118 h 356"/>
              <a:gd name="T2" fmla="*/ 68 w 304"/>
              <a:gd name="T3" fmla="*/ 173 h 356"/>
              <a:gd name="T4" fmla="*/ 125 w 304"/>
              <a:gd name="T5" fmla="*/ 171 h 356"/>
              <a:gd name="T6" fmla="*/ 143 w 304"/>
              <a:gd name="T7" fmla="*/ 133 h 356"/>
              <a:gd name="T8" fmla="*/ 108 w 304"/>
              <a:gd name="T9" fmla="*/ 137 h 356"/>
              <a:gd name="T10" fmla="*/ 157 w 304"/>
              <a:gd name="T11" fmla="*/ 91 h 356"/>
              <a:gd name="T12" fmla="*/ 218 w 304"/>
              <a:gd name="T13" fmla="*/ 61 h 356"/>
              <a:gd name="T14" fmla="*/ 233 w 304"/>
              <a:gd name="T15" fmla="*/ 1 h 356"/>
              <a:gd name="T16" fmla="*/ 246 w 304"/>
              <a:gd name="T17" fmla="*/ 61 h 356"/>
              <a:gd name="T18" fmla="*/ 295 w 304"/>
              <a:gd name="T19" fmla="*/ 112 h 356"/>
              <a:gd name="T20" fmla="*/ 275 w 304"/>
              <a:gd name="T21" fmla="*/ 109 h 356"/>
              <a:gd name="T22" fmla="*/ 282 w 304"/>
              <a:gd name="T23" fmla="*/ 181 h 356"/>
              <a:gd name="T24" fmla="*/ 286 w 304"/>
              <a:gd name="T25" fmla="*/ 287 h 356"/>
              <a:gd name="T26" fmla="*/ 289 w 304"/>
              <a:gd name="T27" fmla="*/ 350 h 356"/>
              <a:gd name="T28" fmla="*/ 248 w 304"/>
              <a:gd name="T29" fmla="*/ 330 h 356"/>
              <a:gd name="T30" fmla="*/ 252 w 304"/>
              <a:gd name="T31" fmla="*/ 258 h 356"/>
              <a:gd name="T32" fmla="*/ 208 w 304"/>
              <a:gd name="T33" fmla="*/ 353 h 356"/>
              <a:gd name="T34" fmla="*/ 155 w 304"/>
              <a:gd name="T35" fmla="*/ 325 h 356"/>
              <a:gd name="T36" fmla="*/ 130 w 304"/>
              <a:gd name="T37" fmla="*/ 300 h 356"/>
              <a:gd name="T38" fmla="*/ 88 w 304"/>
              <a:gd name="T39" fmla="*/ 353 h 356"/>
              <a:gd name="T40" fmla="*/ 7 w 304"/>
              <a:gd name="T41" fmla="*/ 328 h 356"/>
              <a:gd name="T42" fmla="*/ 135 w 304"/>
              <a:gd name="T43" fmla="*/ 211 h 356"/>
              <a:gd name="T44" fmla="*/ 7 w 304"/>
              <a:gd name="T45" fmla="*/ 260 h 356"/>
              <a:gd name="T46" fmla="*/ 3 w 304"/>
              <a:gd name="T47" fmla="*/ 226 h 356"/>
              <a:gd name="T48" fmla="*/ 48 w 304"/>
              <a:gd name="T49" fmla="*/ 158 h 356"/>
              <a:gd name="T50" fmla="*/ 23 w 304"/>
              <a:gd name="T51" fmla="*/ 121 h 356"/>
              <a:gd name="T52" fmla="*/ 15 w 304"/>
              <a:gd name="T53" fmla="*/ 109 h 356"/>
              <a:gd name="T54" fmla="*/ 51 w 304"/>
              <a:gd name="T55" fmla="*/ 47 h 356"/>
              <a:gd name="T56" fmla="*/ 64 w 304"/>
              <a:gd name="T57" fmla="*/ 47 h 356"/>
              <a:gd name="T58" fmla="*/ 86 w 304"/>
              <a:gd name="T59" fmla="*/ 101 h 356"/>
              <a:gd name="T60" fmla="*/ 193 w 304"/>
              <a:gd name="T61" fmla="*/ 138 h 356"/>
              <a:gd name="T62" fmla="*/ 160 w 304"/>
              <a:gd name="T63" fmla="*/ 134 h 356"/>
              <a:gd name="T64" fmla="*/ 173 w 304"/>
              <a:gd name="T65" fmla="*/ 172 h 356"/>
              <a:gd name="T66" fmla="*/ 222 w 304"/>
              <a:gd name="T67" fmla="*/ 159 h 356"/>
              <a:gd name="T68" fmla="*/ 214 w 304"/>
              <a:gd name="T69" fmla="*/ 95 h 356"/>
              <a:gd name="T70" fmla="*/ 193 w 304"/>
              <a:gd name="T71" fmla="*/ 13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04" h="356">
                <a:moveTo>
                  <a:pt x="112" y="124"/>
                </a:moveTo>
                <a:cubicBezTo>
                  <a:pt x="100" y="128"/>
                  <a:pt x="92" y="123"/>
                  <a:pt x="84" y="118"/>
                </a:cubicBezTo>
                <a:cubicBezTo>
                  <a:pt x="71" y="109"/>
                  <a:pt x="64" y="109"/>
                  <a:pt x="65" y="128"/>
                </a:cubicBezTo>
                <a:cubicBezTo>
                  <a:pt x="66" y="143"/>
                  <a:pt x="60" y="163"/>
                  <a:pt x="68" y="173"/>
                </a:cubicBezTo>
                <a:cubicBezTo>
                  <a:pt x="77" y="184"/>
                  <a:pt x="96" y="172"/>
                  <a:pt x="111" y="172"/>
                </a:cubicBezTo>
                <a:cubicBezTo>
                  <a:pt x="116" y="172"/>
                  <a:pt x="120" y="172"/>
                  <a:pt x="125" y="171"/>
                </a:cubicBezTo>
                <a:cubicBezTo>
                  <a:pt x="131" y="171"/>
                  <a:pt x="140" y="173"/>
                  <a:pt x="142" y="165"/>
                </a:cubicBezTo>
                <a:cubicBezTo>
                  <a:pt x="145" y="155"/>
                  <a:pt x="146" y="144"/>
                  <a:pt x="143" y="133"/>
                </a:cubicBezTo>
                <a:cubicBezTo>
                  <a:pt x="142" y="128"/>
                  <a:pt x="137" y="132"/>
                  <a:pt x="133" y="133"/>
                </a:cubicBezTo>
                <a:cubicBezTo>
                  <a:pt x="126" y="136"/>
                  <a:pt x="120" y="143"/>
                  <a:pt x="108" y="137"/>
                </a:cubicBezTo>
                <a:cubicBezTo>
                  <a:pt x="133" y="120"/>
                  <a:pt x="156" y="103"/>
                  <a:pt x="145" y="64"/>
                </a:cubicBezTo>
                <a:cubicBezTo>
                  <a:pt x="161" y="74"/>
                  <a:pt x="157" y="83"/>
                  <a:pt x="157" y="91"/>
                </a:cubicBezTo>
                <a:cubicBezTo>
                  <a:pt x="158" y="104"/>
                  <a:pt x="163" y="110"/>
                  <a:pt x="174" y="100"/>
                </a:cubicBezTo>
                <a:cubicBezTo>
                  <a:pt x="189" y="87"/>
                  <a:pt x="209" y="82"/>
                  <a:pt x="218" y="61"/>
                </a:cubicBezTo>
                <a:cubicBezTo>
                  <a:pt x="225" y="46"/>
                  <a:pt x="220" y="31"/>
                  <a:pt x="225" y="16"/>
                </a:cubicBezTo>
                <a:cubicBezTo>
                  <a:pt x="227" y="11"/>
                  <a:pt x="224" y="0"/>
                  <a:pt x="233" y="1"/>
                </a:cubicBezTo>
                <a:cubicBezTo>
                  <a:pt x="239" y="2"/>
                  <a:pt x="238" y="11"/>
                  <a:pt x="240" y="16"/>
                </a:cubicBezTo>
                <a:cubicBezTo>
                  <a:pt x="244" y="31"/>
                  <a:pt x="239" y="46"/>
                  <a:pt x="246" y="61"/>
                </a:cubicBezTo>
                <a:cubicBezTo>
                  <a:pt x="255" y="80"/>
                  <a:pt x="272" y="86"/>
                  <a:pt x="286" y="98"/>
                </a:cubicBezTo>
                <a:cubicBezTo>
                  <a:pt x="291" y="101"/>
                  <a:pt x="300" y="105"/>
                  <a:pt x="295" y="112"/>
                </a:cubicBezTo>
                <a:cubicBezTo>
                  <a:pt x="292" y="118"/>
                  <a:pt x="285" y="113"/>
                  <a:pt x="279" y="111"/>
                </a:cubicBezTo>
                <a:cubicBezTo>
                  <a:pt x="278" y="110"/>
                  <a:pt x="277" y="110"/>
                  <a:pt x="275" y="109"/>
                </a:cubicBezTo>
                <a:cubicBezTo>
                  <a:pt x="241" y="94"/>
                  <a:pt x="241" y="94"/>
                  <a:pt x="241" y="133"/>
                </a:cubicBezTo>
                <a:cubicBezTo>
                  <a:pt x="241" y="175"/>
                  <a:pt x="241" y="176"/>
                  <a:pt x="282" y="181"/>
                </a:cubicBezTo>
                <a:cubicBezTo>
                  <a:pt x="297" y="183"/>
                  <a:pt x="304" y="184"/>
                  <a:pt x="294" y="202"/>
                </a:cubicBezTo>
                <a:cubicBezTo>
                  <a:pt x="280" y="228"/>
                  <a:pt x="284" y="258"/>
                  <a:pt x="286" y="287"/>
                </a:cubicBezTo>
                <a:cubicBezTo>
                  <a:pt x="287" y="301"/>
                  <a:pt x="290" y="316"/>
                  <a:pt x="292" y="330"/>
                </a:cubicBezTo>
                <a:cubicBezTo>
                  <a:pt x="293" y="337"/>
                  <a:pt x="297" y="347"/>
                  <a:pt x="289" y="350"/>
                </a:cubicBezTo>
                <a:cubicBezTo>
                  <a:pt x="279" y="356"/>
                  <a:pt x="266" y="355"/>
                  <a:pt x="254" y="351"/>
                </a:cubicBezTo>
                <a:cubicBezTo>
                  <a:pt x="244" y="348"/>
                  <a:pt x="247" y="338"/>
                  <a:pt x="248" y="330"/>
                </a:cubicBezTo>
                <a:cubicBezTo>
                  <a:pt x="250" y="311"/>
                  <a:pt x="252" y="292"/>
                  <a:pt x="254" y="273"/>
                </a:cubicBezTo>
                <a:cubicBezTo>
                  <a:pt x="255" y="268"/>
                  <a:pt x="257" y="264"/>
                  <a:pt x="252" y="258"/>
                </a:cubicBezTo>
                <a:cubicBezTo>
                  <a:pt x="238" y="282"/>
                  <a:pt x="228" y="306"/>
                  <a:pt x="228" y="333"/>
                </a:cubicBezTo>
                <a:cubicBezTo>
                  <a:pt x="228" y="348"/>
                  <a:pt x="223" y="354"/>
                  <a:pt x="208" y="353"/>
                </a:cubicBezTo>
                <a:cubicBezTo>
                  <a:pt x="198" y="352"/>
                  <a:pt x="188" y="353"/>
                  <a:pt x="178" y="353"/>
                </a:cubicBezTo>
                <a:cubicBezTo>
                  <a:pt x="152" y="353"/>
                  <a:pt x="151" y="352"/>
                  <a:pt x="155" y="325"/>
                </a:cubicBezTo>
                <a:cubicBezTo>
                  <a:pt x="160" y="293"/>
                  <a:pt x="170" y="263"/>
                  <a:pt x="191" y="237"/>
                </a:cubicBezTo>
                <a:cubicBezTo>
                  <a:pt x="163" y="251"/>
                  <a:pt x="143" y="273"/>
                  <a:pt x="130" y="300"/>
                </a:cubicBezTo>
                <a:cubicBezTo>
                  <a:pt x="124" y="310"/>
                  <a:pt x="119" y="321"/>
                  <a:pt x="117" y="332"/>
                </a:cubicBezTo>
                <a:cubicBezTo>
                  <a:pt x="113" y="349"/>
                  <a:pt x="104" y="354"/>
                  <a:pt x="88" y="353"/>
                </a:cubicBezTo>
                <a:cubicBezTo>
                  <a:pt x="67" y="352"/>
                  <a:pt x="46" y="353"/>
                  <a:pt x="26" y="353"/>
                </a:cubicBezTo>
                <a:cubicBezTo>
                  <a:pt x="4" y="353"/>
                  <a:pt x="1" y="350"/>
                  <a:pt x="7" y="328"/>
                </a:cubicBezTo>
                <a:cubicBezTo>
                  <a:pt x="15" y="294"/>
                  <a:pt x="37" y="271"/>
                  <a:pt x="64" y="251"/>
                </a:cubicBezTo>
                <a:cubicBezTo>
                  <a:pt x="86" y="234"/>
                  <a:pt x="110" y="222"/>
                  <a:pt x="135" y="211"/>
                </a:cubicBezTo>
                <a:cubicBezTo>
                  <a:pt x="95" y="218"/>
                  <a:pt x="57" y="231"/>
                  <a:pt x="23" y="253"/>
                </a:cubicBezTo>
                <a:cubicBezTo>
                  <a:pt x="18" y="257"/>
                  <a:pt x="14" y="264"/>
                  <a:pt x="7" y="260"/>
                </a:cubicBezTo>
                <a:cubicBezTo>
                  <a:pt x="1" y="257"/>
                  <a:pt x="4" y="250"/>
                  <a:pt x="3" y="244"/>
                </a:cubicBezTo>
                <a:cubicBezTo>
                  <a:pt x="3" y="238"/>
                  <a:pt x="4" y="232"/>
                  <a:pt x="3" y="226"/>
                </a:cubicBezTo>
                <a:cubicBezTo>
                  <a:pt x="1" y="209"/>
                  <a:pt x="7" y="197"/>
                  <a:pt x="24" y="193"/>
                </a:cubicBezTo>
                <a:cubicBezTo>
                  <a:pt x="44" y="189"/>
                  <a:pt x="49" y="177"/>
                  <a:pt x="48" y="158"/>
                </a:cubicBezTo>
                <a:cubicBezTo>
                  <a:pt x="46" y="143"/>
                  <a:pt x="47" y="127"/>
                  <a:pt x="47" y="109"/>
                </a:cubicBezTo>
                <a:cubicBezTo>
                  <a:pt x="38" y="114"/>
                  <a:pt x="30" y="118"/>
                  <a:pt x="23" y="121"/>
                </a:cubicBezTo>
                <a:cubicBezTo>
                  <a:pt x="16" y="124"/>
                  <a:pt x="8" y="131"/>
                  <a:pt x="3" y="123"/>
                </a:cubicBezTo>
                <a:cubicBezTo>
                  <a:pt x="0" y="116"/>
                  <a:pt x="10" y="113"/>
                  <a:pt x="15" y="109"/>
                </a:cubicBezTo>
                <a:cubicBezTo>
                  <a:pt x="23" y="103"/>
                  <a:pt x="33" y="99"/>
                  <a:pt x="40" y="90"/>
                </a:cubicBezTo>
                <a:cubicBezTo>
                  <a:pt x="50" y="77"/>
                  <a:pt x="49" y="62"/>
                  <a:pt x="51" y="47"/>
                </a:cubicBezTo>
                <a:cubicBezTo>
                  <a:pt x="51" y="41"/>
                  <a:pt x="49" y="32"/>
                  <a:pt x="57" y="32"/>
                </a:cubicBezTo>
                <a:cubicBezTo>
                  <a:pt x="64" y="33"/>
                  <a:pt x="64" y="41"/>
                  <a:pt x="64" y="47"/>
                </a:cubicBezTo>
                <a:cubicBezTo>
                  <a:pt x="65" y="53"/>
                  <a:pt x="65" y="59"/>
                  <a:pt x="65" y="65"/>
                </a:cubicBezTo>
                <a:cubicBezTo>
                  <a:pt x="66" y="80"/>
                  <a:pt x="72" y="93"/>
                  <a:pt x="86" y="101"/>
                </a:cubicBezTo>
                <a:cubicBezTo>
                  <a:pt x="95" y="107"/>
                  <a:pt x="106" y="112"/>
                  <a:pt x="112" y="124"/>
                </a:cubicBezTo>
                <a:close/>
                <a:moveTo>
                  <a:pt x="193" y="138"/>
                </a:moveTo>
                <a:cubicBezTo>
                  <a:pt x="189" y="142"/>
                  <a:pt x="186" y="140"/>
                  <a:pt x="182" y="139"/>
                </a:cubicBezTo>
                <a:cubicBezTo>
                  <a:pt x="175" y="138"/>
                  <a:pt x="167" y="126"/>
                  <a:pt x="160" y="134"/>
                </a:cubicBezTo>
                <a:cubicBezTo>
                  <a:pt x="154" y="141"/>
                  <a:pt x="159" y="152"/>
                  <a:pt x="160" y="161"/>
                </a:cubicBezTo>
                <a:cubicBezTo>
                  <a:pt x="161" y="169"/>
                  <a:pt x="166" y="171"/>
                  <a:pt x="173" y="172"/>
                </a:cubicBezTo>
                <a:cubicBezTo>
                  <a:pt x="183" y="173"/>
                  <a:pt x="193" y="174"/>
                  <a:pt x="202" y="175"/>
                </a:cubicBezTo>
                <a:cubicBezTo>
                  <a:pt x="215" y="177"/>
                  <a:pt x="221" y="171"/>
                  <a:pt x="222" y="159"/>
                </a:cubicBezTo>
                <a:cubicBezTo>
                  <a:pt x="222" y="140"/>
                  <a:pt x="223" y="121"/>
                  <a:pt x="223" y="103"/>
                </a:cubicBezTo>
                <a:cubicBezTo>
                  <a:pt x="223" y="97"/>
                  <a:pt x="222" y="91"/>
                  <a:pt x="214" y="95"/>
                </a:cubicBezTo>
                <a:cubicBezTo>
                  <a:pt x="200" y="103"/>
                  <a:pt x="186" y="110"/>
                  <a:pt x="172" y="117"/>
                </a:cubicBezTo>
                <a:cubicBezTo>
                  <a:pt x="179" y="126"/>
                  <a:pt x="190" y="127"/>
                  <a:pt x="193" y="138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34" name="Google Shape;10390;p74"/>
          <p:cNvGrpSpPr/>
          <p:nvPr/>
        </p:nvGrpSpPr>
        <p:grpSpPr>
          <a:xfrm>
            <a:off x="8481899" y="2315372"/>
            <a:ext cx="601574" cy="509383"/>
            <a:chOff x="3497300" y="3227275"/>
            <a:chExt cx="296175" cy="296175"/>
          </a:xfrm>
          <a:solidFill>
            <a:srgbClr val="24A8C2"/>
          </a:solidFill>
        </p:grpSpPr>
        <p:sp>
          <p:nvSpPr>
            <p:cNvPr id="35" name="Google Shape;10391;p74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" name="Google Shape;10392;p74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" name="Google Shape;10393;p74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" name="Google Shape;10394;p74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" name="Google Shape;10395;p74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" name="Google Shape;10396;p74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4" name="Google Shape;10397;p74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5" name="Google Shape;10398;p74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56" name="Freeform 7">
            <a:extLst>
              <a:ext uri="{FF2B5EF4-FFF2-40B4-BE49-F238E27FC236}">
                <a16:creationId xmlns:a16="http://schemas.microsoft.com/office/drawing/2014/main" id="{FD8D2A6C-D57C-4D5B-BD7C-7CB3E91A1952}"/>
              </a:ext>
            </a:extLst>
          </p:cNvPr>
          <p:cNvSpPr>
            <a:spLocks noEditPoints="1"/>
          </p:cNvSpPr>
          <p:nvPr/>
        </p:nvSpPr>
        <p:spPr bwMode="auto">
          <a:xfrm>
            <a:off x="10628102" y="3978123"/>
            <a:ext cx="682123" cy="592573"/>
          </a:xfrm>
          <a:custGeom>
            <a:avLst/>
            <a:gdLst>
              <a:gd name="T0" fmla="*/ 177 w 478"/>
              <a:gd name="T1" fmla="*/ 391 h 439"/>
              <a:gd name="T2" fmla="*/ 32 w 478"/>
              <a:gd name="T3" fmla="*/ 295 h 439"/>
              <a:gd name="T4" fmla="*/ 43 w 478"/>
              <a:gd name="T5" fmla="*/ 172 h 439"/>
              <a:gd name="T6" fmla="*/ 58 w 478"/>
              <a:gd name="T7" fmla="*/ 149 h 439"/>
              <a:gd name="T8" fmla="*/ 264 w 478"/>
              <a:gd name="T9" fmla="*/ 5 h 439"/>
              <a:gd name="T10" fmla="*/ 457 w 478"/>
              <a:gd name="T11" fmla="*/ 182 h 439"/>
              <a:gd name="T12" fmla="*/ 227 w 478"/>
              <a:gd name="T13" fmla="*/ 413 h 439"/>
              <a:gd name="T14" fmla="*/ 186 w 478"/>
              <a:gd name="T15" fmla="*/ 361 h 439"/>
              <a:gd name="T16" fmla="*/ 212 w 478"/>
              <a:gd name="T17" fmla="*/ 284 h 439"/>
              <a:gd name="T18" fmla="*/ 205 w 478"/>
              <a:gd name="T19" fmla="*/ 254 h 439"/>
              <a:gd name="T20" fmla="*/ 192 w 478"/>
              <a:gd name="T21" fmla="*/ 196 h 439"/>
              <a:gd name="T22" fmla="*/ 225 w 478"/>
              <a:gd name="T23" fmla="*/ 135 h 439"/>
              <a:gd name="T24" fmla="*/ 265 w 478"/>
              <a:gd name="T25" fmla="*/ 118 h 439"/>
              <a:gd name="T26" fmla="*/ 289 w 478"/>
              <a:gd name="T27" fmla="*/ 109 h 439"/>
              <a:gd name="T28" fmla="*/ 308 w 478"/>
              <a:gd name="T29" fmla="*/ 81 h 439"/>
              <a:gd name="T30" fmla="*/ 325 w 478"/>
              <a:gd name="T31" fmla="*/ 75 h 439"/>
              <a:gd name="T32" fmla="*/ 326 w 478"/>
              <a:gd name="T33" fmla="*/ 93 h 439"/>
              <a:gd name="T34" fmla="*/ 306 w 478"/>
              <a:gd name="T35" fmla="*/ 124 h 439"/>
              <a:gd name="T36" fmla="*/ 315 w 478"/>
              <a:gd name="T37" fmla="*/ 151 h 439"/>
              <a:gd name="T38" fmla="*/ 343 w 478"/>
              <a:gd name="T39" fmla="*/ 149 h 439"/>
              <a:gd name="T40" fmla="*/ 365 w 478"/>
              <a:gd name="T41" fmla="*/ 116 h 439"/>
              <a:gd name="T42" fmla="*/ 381 w 478"/>
              <a:gd name="T43" fmla="*/ 111 h 439"/>
              <a:gd name="T44" fmla="*/ 383 w 478"/>
              <a:gd name="T45" fmla="*/ 127 h 439"/>
              <a:gd name="T46" fmla="*/ 371 w 478"/>
              <a:gd name="T47" fmla="*/ 146 h 439"/>
              <a:gd name="T48" fmla="*/ 367 w 478"/>
              <a:gd name="T49" fmla="*/ 193 h 439"/>
              <a:gd name="T50" fmla="*/ 361 w 478"/>
              <a:gd name="T51" fmla="*/ 227 h 439"/>
              <a:gd name="T52" fmla="*/ 315 w 478"/>
              <a:gd name="T53" fmla="*/ 283 h 439"/>
              <a:gd name="T54" fmla="*/ 264 w 478"/>
              <a:gd name="T55" fmla="*/ 293 h 439"/>
              <a:gd name="T56" fmla="*/ 238 w 478"/>
              <a:gd name="T57" fmla="*/ 300 h 439"/>
              <a:gd name="T58" fmla="*/ 220 w 478"/>
              <a:gd name="T59" fmla="*/ 343 h 439"/>
              <a:gd name="T60" fmla="*/ 247 w 478"/>
              <a:gd name="T61" fmla="*/ 379 h 439"/>
              <a:gd name="T62" fmla="*/ 425 w 478"/>
              <a:gd name="T63" fmla="*/ 238 h 439"/>
              <a:gd name="T64" fmla="*/ 322 w 478"/>
              <a:gd name="T65" fmla="*/ 52 h 439"/>
              <a:gd name="T66" fmla="*/ 90 w 478"/>
              <a:gd name="T67" fmla="*/ 135 h 439"/>
              <a:gd name="T68" fmla="*/ 101 w 478"/>
              <a:gd name="T69" fmla="*/ 157 h 439"/>
              <a:gd name="T70" fmla="*/ 167 w 478"/>
              <a:gd name="T71" fmla="*/ 249 h 439"/>
              <a:gd name="T72" fmla="*/ 165 w 478"/>
              <a:gd name="T73" fmla="*/ 318 h 439"/>
              <a:gd name="T74" fmla="*/ 177 w 478"/>
              <a:gd name="T75" fmla="*/ 391 h 439"/>
              <a:gd name="T76" fmla="*/ 328 w 478"/>
              <a:gd name="T77" fmla="*/ 207 h 439"/>
              <a:gd name="T78" fmla="*/ 324 w 478"/>
              <a:gd name="T79" fmla="*/ 201 h 439"/>
              <a:gd name="T80" fmla="*/ 262 w 478"/>
              <a:gd name="T81" fmla="*/ 159 h 439"/>
              <a:gd name="T82" fmla="*/ 253 w 478"/>
              <a:gd name="T83" fmla="*/ 160 h 439"/>
              <a:gd name="T84" fmla="*/ 255 w 478"/>
              <a:gd name="T85" fmla="*/ 171 h 439"/>
              <a:gd name="T86" fmla="*/ 318 w 478"/>
              <a:gd name="T87" fmla="*/ 213 h 439"/>
              <a:gd name="T88" fmla="*/ 328 w 478"/>
              <a:gd name="T89" fmla="*/ 207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78" h="439">
                <a:moveTo>
                  <a:pt x="177" y="391"/>
                </a:moveTo>
                <a:cubicBezTo>
                  <a:pt x="121" y="366"/>
                  <a:pt x="70" y="340"/>
                  <a:pt x="32" y="295"/>
                </a:cubicBezTo>
                <a:cubicBezTo>
                  <a:pt x="4" y="262"/>
                  <a:pt x="0" y="200"/>
                  <a:pt x="43" y="172"/>
                </a:cubicBezTo>
                <a:cubicBezTo>
                  <a:pt x="51" y="167"/>
                  <a:pt x="55" y="158"/>
                  <a:pt x="58" y="149"/>
                </a:cubicBezTo>
                <a:cubicBezTo>
                  <a:pt x="87" y="58"/>
                  <a:pt x="174" y="0"/>
                  <a:pt x="264" y="5"/>
                </a:cubicBezTo>
                <a:cubicBezTo>
                  <a:pt x="364" y="11"/>
                  <a:pt x="443" y="85"/>
                  <a:pt x="457" y="182"/>
                </a:cubicBezTo>
                <a:cubicBezTo>
                  <a:pt x="478" y="318"/>
                  <a:pt x="356" y="439"/>
                  <a:pt x="227" y="413"/>
                </a:cubicBezTo>
                <a:cubicBezTo>
                  <a:pt x="198" y="407"/>
                  <a:pt x="185" y="391"/>
                  <a:pt x="186" y="361"/>
                </a:cubicBezTo>
                <a:cubicBezTo>
                  <a:pt x="186" y="332"/>
                  <a:pt x="199" y="308"/>
                  <a:pt x="212" y="284"/>
                </a:cubicBezTo>
                <a:cubicBezTo>
                  <a:pt x="220" y="270"/>
                  <a:pt x="218" y="263"/>
                  <a:pt x="205" y="254"/>
                </a:cubicBezTo>
                <a:cubicBezTo>
                  <a:pt x="179" y="237"/>
                  <a:pt x="177" y="224"/>
                  <a:pt x="192" y="196"/>
                </a:cubicBezTo>
                <a:cubicBezTo>
                  <a:pt x="203" y="176"/>
                  <a:pt x="214" y="155"/>
                  <a:pt x="225" y="135"/>
                </a:cubicBezTo>
                <a:cubicBezTo>
                  <a:pt x="233" y="118"/>
                  <a:pt x="247" y="111"/>
                  <a:pt x="265" y="118"/>
                </a:cubicBezTo>
                <a:cubicBezTo>
                  <a:pt x="277" y="123"/>
                  <a:pt x="283" y="119"/>
                  <a:pt x="289" y="109"/>
                </a:cubicBezTo>
                <a:cubicBezTo>
                  <a:pt x="295" y="100"/>
                  <a:pt x="301" y="90"/>
                  <a:pt x="308" y="81"/>
                </a:cubicBezTo>
                <a:cubicBezTo>
                  <a:pt x="312" y="76"/>
                  <a:pt x="317" y="70"/>
                  <a:pt x="325" y="75"/>
                </a:cubicBezTo>
                <a:cubicBezTo>
                  <a:pt x="332" y="80"/>
                  <a:pt x="330" y="87"/>
                  <a:pt x="326" y="93"/>
                </a:cubicBezTo>
                <a:cubicBezTo>
                  <a:pt x="320" y="103"/>
                  <a:pt x="313" y="114"/>
                  <a:pt x="306" y="124"/>
                </a:cubicBezTo>
                <a:cubicBezTo>
                  <a:pt x="295" y="139"/>
                  <a:pt x="305" y="144"/>
                  <a:pt x="315" y="151"/>
                </a:cubicBezTo>
                <a:cubicBezTo>
                  <a:pt x="325" y="157"/>
                  <a:pt x="334" y="164"/>
                  <a:pt x="343" y="149"/>
                </a:cubicBezTo>
                <a:cubicBezTo>
                  <a:pt x="350" y="138"/>
                  <a:pt x="358" y="127"/>
                  <a:pt x="365" y="116"/>
                </a:cubicBezTo>
                <a:cubicBezTo>
                  <a:pt x="369" y="111"/>
                  <a:pt x="374" y="107"/>
                  <a:pt x="381" y="111"/>
                </a:cubicBezTo>
                <a:cubicBezTo>
                  <a:pt x="387" y="115"/>
                  <a:pt x="386" y="122"/>
                  <a:pt x="383" y="127"/>
                </a:cubicBezTo>
                <a:cubicBezTo>
                  <a:pt x="380" y="134"/>
                  <a:pt x="376" y="140"/>
                  <a:pt x="371" y="146"/>
                </a:cubicBezTo>
                <a:cubicBezTo>
                  <a:pt x="361" y="161"/>
                  <a:pt x="350" y="174"/>
                  <a:pt x="367" y="193"/>
                </a:cubicBezTo>
                <a:cubicBezTo>
                  <a:pt x="376" y="202"/>
                  <a:pt x="371" y="216"/>
                  <a:pt x="361" y="227"/>
                </a:cubicBezTo>
                <a:cubicBezTo>
                  <a:pt x="346" y="245"/>
                  <a:pt x="330" y="264"/>
                  <a:pt x="315" y="283"/>
                </a:cubicBezTo>
                <a:cubicBezTo>
                  <a:pt x="299" y="303"/>
                  <a:pt x="286" y="307"/>
                  <a:pt x="264" y="293"/>
                </a:cubicBezTo>
                <a:cubicBezTo>
                  <a:pt x="251" y="285"/>
                  <a:pt x="244" y="286"/>
                  <a:pt x="238" y="300"/>
                </a:cubicBezTo>
                <a:cubicBezTo>
                  <a:pt x="232" y="314"/>
                  <a:pt x="223" y="327"/>
                  <a:pt x="220" y="343"/>
                </a:cubicBezTo>
                <a:cubicBezTo>
                  <a:pt x="217" y="363"/>
                  <a:pt x="226" y="377"/>
                  <a:pt x="247" y="379"/>
                </a:cubicBezTo>
                <a:cubicBezTo>
                  <a:pt x="339" y="390"/>
                  <a:pt x="413" y="322"/>
                  <a:pt x="425" y="238"/>
                </a:cubicBezTo>
                <a:cubicBezTo>
                  <a:pt x="436" y="157"/>
                  <a:pt x="394" y="85"/>
                  <a:pt x="322" y="52"/>
                </a:cubicBezTo>
                <a:cubicBezTo>
                  <a:pt x="240" y="15"/>
                  <a:pt x="129" y="55"/>
                  <a:pt x="90" y="135"/>
                </a:cubicBezTo>
                <a:cubicBezTo>
                  <a:pt x="83" y="149"/>
                  <a:pt x="84" y="154"/>
                  <a:pt x="101" y="157"/>
                </a:cubicBezTo>
                <a:cubicBezTo>
                  <a:pt x="144" y="163"/>
                  <a:pt x="173" y="205"/>
                  <a:pt x="167" y="249"/>
                </a:cubicBezTo>
                <a:cubicBezTo>
                  <a:pt x="164" y="272"/>
                  <a:pt x="159" y="295"/>
                  <a:pt x="165" y="318"/>
                </a:cubicBezTo>
                <a:cubicBezTo>
                  <a:pt x="170" y="340"/>
                  <a:pt x="172" y="363"/>
                  <a:pt x="177" y="391"/>
                </a:cubicBezTo>
                <a:close/>
                <a:moveTo>
                  <a:pt x="328" y="207"/>
                </a:moveTo>
                <a:cubicBezTo>
                  <a:pt x="327" y="206"/>
                  <a:pt x="326" y="203"/>
                  <a:pt x="324" y="201"/>
                </a:cubicBezTo>
                <a:cubicBezTo>
                  <a:pt x="305" y="185"/>
                  <a:pt x="283" y="173"/>
                  <a:pt x="262" y="159"/>
                </a:cubicBezTo>
                <a:cubicBezTo>
                  <a:pt x="259" y="158"/>
                  <a:pt x="255" y="157"/>
                  <a:pt x="253" y="160"/>
                </a:cubicBezTo>
                <a:cubicBezTo>
                  <a:pt x="250" y="164"/>
                  <a:pt x="252" y="168"/>
                  <a:pt x="255" y="171"/>
                </a:cubicBezTo>
                <a:cubicBezTo>
                  <a:pt x="275" y="187"/>
                  <a:pt x="296" y="200"/>
                  <a:pt x="318" y="213"/>
                </a:cubicBezTo>
                <a:cubicBezTo>
                  <a:pt x="322" y="215"/>
                  <a:pt x="327" y="215"/>
                  <a:pt x="328" y="207"/>
                </a:cubicBezTo>
                <a:close/>
              </a:path>
            </a:pathLst>
          </a:custGeom>
          <a:solidFill>
            <a:srgbClr val="2CB8A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8DD6B70-3F18-4FF5-8D3E-9F28B589BF25}"/>
              </a:ext>
            </a:extLst>
          </p:cNvPr>
          <p:cNvGrpSpPr/>
          <p:nvPr/>
        </p:nvGrpSpPr>
        <p:grpSpPr>
          <a:xfrm>
            <a:off x="808259" y="1473926"/>
            <a:ext cx="3137072" cy="338554"/>
            <a:chOff x="533041" y="1650555"/>
            <a:chExt cx="3137072" cy="33855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98F754F-E320-4C76-8AEB-3AE668006555}"/>
                </a:ext>
              </a:extLst>
            </p:cNvPr>
            <p:cNvSpPr txBox="1"/>
            <p:nvPr/>
          </p:nvSpPr>
          <p:spPr>
            <a:xfrm>
              <a:off x="912852" y="1650555"/>
              <a:ext cx="27572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g-BG" altLang="ko-KR" sz="1600" b="1" kern="0" dirty="0" smtClean="0">
                  <a:solidFill>
                    <a:schemeClr val="accent1">
                      <a:lumMod val="50000"/>
                    </a:schemeClr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Териториален обхват</a:t>
              </a:r>
              <a:endPara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AD01918-5BFA-4BB9-8C63-42CBFED1961F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BBEB0C2B-25F6-43D6-99D9-4CCCCCFC76DB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Chevron 12">
                <a:extLst>
                  <a:ext uri="{FF2B5EF4-FFF2-40B4-BE49-F238E27FC236}">
                    <a16:creationId xmlns:a16="http://schemas.microsoft.com/office/drawing/2014/main" id="{00E891EF-EB1C-4BC2-B0FD-DCE61BF3FBD2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82FD69E9-4DBE-4F09-B3C6-F5E030CF593A}"/>
              </a:ext>
            </a:extLst>
          </p:cNvPr>
          <p:cNvSpPr txBox="1"/>
          <p:nvPr/>
        </p:nvSpPr>
        <p:spPr>
          <a:xfrm>
            <a:off x="1136037" y="2139741"/>
            <a:ext cx="4694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Област Стара Загора </a:t>
            </a:r>
            <a:r>
              <a:rPr kumimoji="0" lang="bg-BG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и прилежащи общини,</a:t>
            </a:r>
            <a:r>
              <a:rPr kumimoji="0" lang="bg-BG" altLang="ko-KR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 свързани с Маришкия басейн по линия на заетост и мобилност на работна сила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846B2C2-A2FF-4687-8630-B09849DBE1AB}"/>
              </a:ext>
            </a:extLst>
          </p:cNvPr>
          <p:cNvSpPr txBox="1"/>
          <p:nvPr/>
        </p:nvSpPr>
        <p:spPr>
          <a:xfrm>
            <a:off x="1119601" y="3102164"/>
            <a:ext cx="2514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Област Кюстендил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846B2C2-A2FF-4687-8630-B09849DBE1AB}"/>
              </a:ext>
            </a:extLst>
          </p:cNvPr>
          <p:cNvSpPr txBox="1"/>
          <p:nvPr/>
        </p:nvSpPr>
        <p:spPr>
          <a:xfrm>
            <a:off x="1144850" y="3813787"/>
            <a:ext cx="2848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Област Перник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6617883-A73B-4D5C-ADF0-EE8F46A35407}"/>
              </a:ext>
            </a:extLst>
          </p:cNvPr>
          <p:cNvGrpSpPr/>
          <p:nvPr/>
        </p:nvGrpSpPr>
        <p:grpSpPr>
          <a:xfrm>
            <a:off x="2421751" y="4743566"/>
            <a:ext cx="3137072" cy="338554"/>
            <a:chOff x="533041" y="1650555"/>
            <a:chExt cx="3137072" cy="338554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1939732-8D73-43D2-BF78-991D357ADB1D}"/>
                </a:ext>
              </a:extLst>
            </p:cNvPr>
            <p:cNvSpPr txBox="1"/>
            <p:nvPr/>
          </p:nvSpPr>
          <p:spPr>
            <a:xfrm>
              <a:off x="912852" y="1650555"/>
              <a:ext cx="27572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ko-K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rPr>
                <a:t>Бюджет – 1,1 млрд.</a:t>
              </a:r>
              <a:endPara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CE4711C1-A417-4B8B-A963-ECB6E418E5C5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32EF07A2-601D-4202-B117-396ECDCED227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Chevron 7">
                <a:extLst>
                  <a:ext uri="{FF2B5EF4-FFF2-40B4-BE49-F238E27FC236}">
                    <a16:creationId xmlns:a16="http://schemas.microsoft.com/office/drawing/2014/main" id="{BEA9E7CC-BA21-4CDD-B96E-280E303968E2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73" name="Picture 2" descr="Climate Action | LinkedI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02" r="41148"/>
          <a:stretch/>
        </p:blipFill>
        <p:spPr bwMode="auto">
          <a:xfrm>
            <a:off x="0" y="5262167"/>
            <a:ext cx="5435601" cy="159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91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4">
            <a:extLst>
              <a:ext uri="{FF2B5EF4-FFF2-40B4-BE49-F238E27FC236}">
                <a16:creationId xmlns:a16="http://schemas.microsoft.com/office/drawing/2014/main" id="{99ABD6BD-DD26-4276-9DAE-09DF22C0DC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5603107"/>
              </p:ext>
            </p:extLst>
          </p:nvPr>
        </p:nvGraphicFramePr>
        <p:xfrm>
          <a:off x="2423960" y="3924806"/>
          <a:ext cx="1603641" cy="1556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5">
            <a:extLst>
              <a:ext uri="{FF2B5EF4-FFF2-40B4-BE49-F238E27FC236}">
                <a16:creationId xmlns:a16="http://schemas.microsoft.com/office/drawing/2014/main" id="{ECF4C54B-195A-41AA-91C1-D425B6442608}"/>
              </a:ext>
            </a:extLst>
          </p:cNvPr>
          <p:cNvSpPr/>
          <p:nvPr/>
        </p:nvSpPr>
        <p:spPr>
          <a:xfrm>
            <a:off x="2882435" y="4294510"/>
            <a:ext cx="753982" cy="753982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BCE04E9A-F853-49ED-9012-22117CEA8275}"/>
              </a:ext>
            </a:extLst>
          </p:cNvPr>
          <p:cNvSpPr txBox="1"/>
          <p:nvPr/>
        </p:nvSpPr>
        <p:spPr>
          <a:xfrm>
            <a:off x="2898314" y="4470948"/>
            <a:ext cx="724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g-BG" altLang="ko-KR" sz="2000" b="1" dirty="0" smtClean="0">
                <a:solidFill>
                  <a:srgbClr val="99CB38"/>
                </a:solidFill>
                <a:latin typeface="Arial"/>
                <a:ea typeface="Arial Unicode MS"/>
                <a:cs typeface="Arial" pitchFamily="34" charset="0"/>
              </a:rPr>
              <a:t>69%</a:t>
            </a:r>
            <a:endParaRPr lang="ko-KR" altLang="en-US" sz="1600" b="1" dirty="0">
              <a:solidFill>
                <a:srgbClr val="99CB38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26E7CC1E-0924-4290-BD4F-9A42846374D5}"/>
              </a:ext>
            </a:extLst>
          </p:cNvPr>
          <p:cNvSpPr/>
          <p:nvPr/>
        </p:nvSpPr>
        <p:spPr>
          <a:xfrm>
            <a:off x="2576298" y="3708350"/>
            <a:ext cx="600514" cy="600514"/>
          </a:xfrm>
          <a:prstGeom prst="ellipse">
            <a:avLst/>
          </a:prstGeom>
          <a:solidFill>
            <a:srgbClr val="99CB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aphicFrame>
        <p:nvGraphicFramePr>
          <p:cNvPr id="9" name="Chart 12">
            <a:extLst>
              <a:ext uri="{FF2B5EF4-FFF2-40B4-BE49-F238E27FC236}">
                <a16:creationId xmlns:a16="http://schemas.microsoft.com/office/drawing/2014/main" id="{3C576CD5-C38B-4E97-B387-8D3392C909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2422735"/>
              </p:ext>
            </p:extLst>
          </p:nvPr>
        </p:nvGraphicFramePr>
        <p:xfrm>
          <a:off x="4919682" y="3908046"/>
          <a:ext cx="1603641" cy="1556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val 13">
            <a:extLst>
              <a:ext uri="{FF2B5EF4-FFF2-40B4-BE49-F238E27FC236}">
                <a16:creationId xmlns:a16="http://schemas.microsoft.com/office/drawing/2014/main" id="{48638206-04DC-46AC-A87A-92F1603B14CB}"/>
              </a:ext>
            </a:extLst>
          </p:cNvPr>
          <p:cNvSpPr/>
          <p:nvPr/>
        </p:nvSpPr>
        <p:spPr>
          <a:xfrm>
            <a:off x="5365081" y="4300401"/>
            <a:ext cx="753982" cy="753982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119ADCB7-D894-4AE3-A52A-4B0445BCF0B7}"/>
              </a:ext>
            </a:extLst>
          </p:cNvPr>
          <p:cNvSpPr txBox="1"/>
          <p:nvPr/>
        </p:nvSpPr>
        <p:spPr>
          <a:xfrm>
            <a:off x="5396056" y="4463117"/>
            <a:ext cx="724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g-BG" altLang="ko-KR" sz="2000" b="1" dirty="0" smtClean="0">
                <a:solidFill>
                  <a:srgbClr val="44C1A3"/>
                </a:solidFill>
                <a:latin typeface="Arial"/>
                <a:ea typeface="Arial Unicode MS"/>
                <a:cs typeface="Arial" pitchFamily="34" charset="0"/>
              </a:rPr>
              <a:t>18</a:t>
            </a:r>
            <a:r>
              <a:rPr lang="en-US" altLang="ko-KR" sz="1600" b="1" dirty="0" smtClean="0">
                <a:solidFill>
                  <a:srgbClr val="44C1A3"/>
                </a:solidFill>
                <a:latin typeface="Arial"/>
                <a:ea typeface="Arial Unicode MS"/>
                <a:cs typeface="Arial" pitchFamily="34" charset="0"/>
              </a:rPr>
              <a:t>%</a:t>
            </a:r>
            <a:endParaRPr lang="ko-KR" altLang="en-US" sz="1600" b="1" dirty="0">
              <a:solidFill>
                <a:srgbClr val="44C1A3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12" name="Oval 15">
            <a:extLst>
              <a:ext uri="{FF2B5EF4-FFF2-40B4-BE49-F238E27FC236}">
                <a16:creationId xmlns:a16="http://schemas.microsoft.com/office/drawing/2014/main" id="{DFCA9DEF-9F82-4CDA-AD04-46B38CA633D8}"/>
              </a:ext>
            </a:extLst>
          </p:cNvPr>
          <p:cNvSpPr/>
          <p:nvPr/>
        </p:nvSpPr>
        <p:spPr>
          <a:xfrm>
            <a:off x="5072020" y="3714240"/>
            <a:ext cx="600514" cy="600514"/>
          </a:xfrm>
          <a:prstGeom prst="ellipse">
            <a:avLst/>
          </a:prstGeom>
          <a:solidFill>
            <a:srgbClr val="44C1A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aphicFrame>
        <p:nvGraphicFramePr>
          <p:cNvPr id="14" name="Chart 20">
            <a:extLst>
              <a:ext uri="{FF2B5EF4-FFF2-40B4-BE49-F238E27FC236}">
                <a16:creationId xmlns:a16="http://schemas.microsoft.com/office/drawing/2014/main" id="{AC2D6F27-7043-4710-AEFC-36BE52E1EC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5916583"/>
              </p:ext>
            </p:extLst>
          </p:nvPr>
        </p:nvGraphicFramePr>
        <p:xfrm>
          <a:off x="7398295" y="3924807"/>
          <a:ext cx="1603641" cy="1556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Oval 21">
            <a:extLst>
              <a:ext uri="{FF2B5EF4-FFF2-40B4-BE49-F238E27FC236}">
                <a16:creationId xmlns:a16="http://schemas.microsoft.com/office/drawing/2014/main" id="{6CD6AF8C-2558-463F-96B7-AE8F5789D12A}"/>
              </a:ext>
            </a:extLst>
          </p:cNvPr>
          <p:cNvSpPr/>
          <p:nvPr/>
        </p:nvSpPr>
        <p:spPr>
          <a:xfrm>
            <a:off x="7843694" y="4294511"/>
            <a:ext cx="753982" cy="753982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DDE0A824-7BD5-44C5-936E-3AAC41B27027}"/>
              </a:ext>
            </a:extLst>
          </p:cNvPr>
          <p:cNvSpPr txBox="1"/>
          <p:nvPr/>
        </p:nvSpPr>
        <p:spPr>
          <a:xfrm>
            <a:off x="7874669" y="4457227"/>
            <a:ext cx="724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g-BG" altLang="ko-KR" sz="2000" b="1" dirty="0" smtClean="0">
                <a:solidFill>
                  <a:srgbClr val="37A76F"/>
                </a:solidFill>
                <a:latin typeface="Arial"/>
                <a:ea typeface="Arial Unicode MS"/>
                <a:cs typeface="Arial" pitchFamily="34" charset="0"/>
              </a:rPr>
              <a:t>13</a:t>
            </a:r>
            <a:r>
              <a:rPr lang="en-US" altLang="ko-KR" sz="1600" b="1" dirty="0" smtClean="0">
                <a:solidFill>
                  <a:srgbClr val="37A76F"/>
                </a:solidFill>
                <a:latin typeface="Arial"/>
                <a:ea typeface="Arial Unicode MS"/>
                <a:cs typeface="Arial" pitchFamily="34" charset="0"/>
              </a:rPr>
              <a:t>%</a:t>
            </a:r>
            <a:endParaRPr lang="ko-KR" altLang="en-US" sz="1600" b="1" dirty="0">
              <a:solidFill>
                <a:srgbClr val="37A76F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17" name="Oval 23">
            <a:extLst>
              <a:ext uri="{FF2B5EF4-FFF2-40B4-BE49-F238E27FC236}">
                <a16:creationId xmlns:a16="http://schemas.microsoft.com/office/drawing/2014/main" id="{73CCFDD7-0EB0-4E64-BDB1-540DAB0B9BEC}"/>
              </a:ext>
            </a:extLst>
          </p:cNvPr>
          <p:cNvSpPr/>
          <p:nvPr/>
        </p:nvSpPr>
        <p:spPr>
          <a:xfrm>
            <a:off x="7550633" y="3708350"/>
            <a:ext cx="600514" cy="600514"/>
          </a:xfrm>
          <a:prstGeom prst="ellipse">
            <a:avLst/>
          </a:prstGeom>
          <a:solidFill>
            <a:srgbClr val="37A7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2129785" y="732176"/>
            <a:ext cx="773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Индикативно финансово разпределение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1541" y="1311807"/>
            <a:ext cx="92609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Georgia" panose="02040502050405020303" pitchFamily="18" charset="0"/>
              </a:rPr>
              <a:t>За </a:t>
            </a:r>
            <a:r>
              <a:rPr lang="ru-RU" sz="1600" dirty="0">
                <a:latin typeface="Georgia" panose="02040502050405020303" pitchFamily="18" charset="0"/>
              </a:rPr>
              <a:t>разпределението на предоставените средства за финансиране на допустимите NUTS 3 региони в страната са използвани следните индикатори/компоненти</a:t>
            </a:r>
            <a:r>
              <a:rPr lang="ru-RU" sz="1600" dirty="0" smtClean="0">
                <a:latin typeface="Georgia" panose="02040502050405020303" pitchFamily="18" charset="0"/>
              </a:rPr>
              <a:t>:</a:t>
            </a:r>
          </a:p>
          <a:p>
            <a:endParaRPr lang="ru-RU" sz="16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eorgia" panose="02040502050405020303" pitchFamily="18" charset="0"/>
              </a:rPr>
              <a:t>Население </a:t>
            </a:r>
            <a:r>
              <a:rPr lang="ru-RU" sz="1600" dirty="0">
                <a:latin typeface="Georgia" panose="02040502050405020303" pitchFamily="18" charset="0"/>
              </a:rPr>
              <a:t>на регион NUTS 2 (2022 г.) - брой на общото население; тегло 20%; (източник - НСИ</a:t>
            </a:r>
            <a:r>
              <a:rPr lang="ru-RU" sz="1600" dirty="0" smtClean="0">
                <a:latin typeface="Georgia" panose="02040502050405020303" pitchFamily="18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eorgia" panose="02040502050405020303" pitchFamily="18" charset="0"/>
              </a:rPr>
              <a:t>Брутна </a:t>
            </a:r>
            <a:r>
              <a:rPr lang="ru-RU" sz="1600" dirty="0">
                <a:latin typeface="Georgia" panose="02040502050405020303" pitchFamily="18" charset="0"/>
              </a:rPr>
              <a:t>добавена стойност (БДС) - млн. лв. (2021 г.); тегло 20%. – (източник – НСИ</a:t>
            </a:r>
            <a:r>
              <a:rPr lang="ru-RU" sz="1600" dirty="0" smtClean="0">
                <a:latin typeface="Georgia" panose="02040502050405020303" pitchFamily="18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eorgia" panose="02040502050405020303" pitchFamily="18" charset="0"/>
              </a:rPr>
              <a:t>Общо </a:t>
            </a:r>
            <a:r>
              <a:rPr lang="ru-RU" sz="1600" dirty="0">
                <a:latin typeface="Georgia" panose="02040502050405020303" pitchFamily="18" charset="0"/>
              </a:rPr>
              <a:t>засегнати работни места като % от общо заетите (пряко + непряко), тегло 60% - (източник Доклад за предизвикателствата, нуждите и плановете за действие на най-засегнатите територии - PwC</a:t>
            </a:r>
            <a:r>
              <a:rPr lang="ru-RU" sz="1600" dirty="0" smtClean="0">
                <a:latin typeface="Georgia" panose="02040502050405020303" pitchFamily="18" charset="0"/>
              </a:rPr>
              <a:t>).</a:t>
            </a:r>
            <a:endParaRPr lang="ru-RU" sz="1600" dirty="0">
              <a:latin typeface="Georgia" panose="02040502050405020303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6476" y="5698246"/>
            <a:ext cx="2860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dirty="0" smtClean="0">
                <a:latin typeface="Georgia" panose="02040502050405020303" pitchFamily="18" charset="0"/>
              </a:rPr>
              <a:t>Регион Стара Загора</a:t>
            </a:r>
            <a:endParaRPr lang="en-US" sz="1600" dirty="0">
              <a:latin typeface="Georgia" panose="02040502050405020303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65109" y="5698247"/>
            <a:ext cx="19864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sz="1600" dirty="0" smtClean="0">
                <a:latin typeface="Georgia" panose="02040502050405020303" pitchFamily="18" charset="0"/>
              </a:rPr>
              <a:t>Регион Кюстендил</a:t>
            </a:r>
            <a:endParaRPr lang="en-US" sz="1600" dirty="0">
              <a:latin typeface="Georgia" panose="02040502050405020303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86378" y="5698247"/>
            <a:ext cx="16546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sz="1600" dirty="0" smtClean="0">
                <a:latin typeface="Georgia" panose="02040502050405020303" pitchFamily="18" charset="0"/>
              </a:rPr>
              <a:t>Регион Перник</a:t>
            </a:r>
            <a:endParaRPr lang="en-US" sz="1600" dirty="0">
              <a:latin typeface="Georgia" panose="02040502050405020303" pitchFamily="18" charset="0"/>
            </a:endParaRPr>
          </a:p>
        </p:txBody>
      </p:sp>
      <p:pic>
        <p:nvPicPr>
          <p:cNvPr id="26" name="Picture 25" descr="2023г.: По пътя към енергийната ефективност - Бизнес новините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5" y="1581212"/>
            <a:ext cx="1806362" cy="1195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2" name="Picture 2" descr="Renewable Energy | Department of Energ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608" y="3290666"/>
            <a:ext cx="1908237" cy="1268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4" name="Picture 4" descr="The countries most ready for the global energy transition - Sonnenseite -  Ökologische Kommunikation mit Franz Al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701" y="5134882"/>
            <a:ext cx="2065666" cy="1126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9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5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58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9575" y="833970"/>
            <a:ext cx="10999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ko-KR" sz="14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Икономически </a:t>
            </a:r>
            <a:r>
              <a:rPr lang="ru-RU" altLang="ko-KR" sz="14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преход, базиран на устойчиви енергийни решения чрез диверсификация и нови възможности за развитие </a:t>
            </a:r>
            <a:endParaRPr lang="ko-KR" altLang="en-US" sz="1400" b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94" y="5054484"/>
            <a:ext cx="2004202" cy="1428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8F43922-68DF-4834-8C1D-015C8707A511}"/>
              </a:ext>
            </a:extLst>
          </p:cNvPr>
          <p:cNvSpPr/>
          <p:nvPr/>
        </p:nvSpPr>
        <p:spPr>
          <a:xfrm>
            <a:off x="2630680" y="1631826"/>
            <a:ext cx="8692042" cy="45309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D53A1F5-9C31-4F5D-A1BB-544EAAB23E7B}"/>
              </a:ext>
            </a:extLst>
          </p:cNvPr>
          <p:cNvSpPr/>
          <p:nvPr/>
        </p:nvSpPr>
        <p:spPr>
          <a:xfrm>
            <a:off x="4197858" y="1761134"/>
            <a:ext cx="7317675" cy="4572000"/>
          </a:xfrm>
          <a:prstGeom prst="roundRect">
            <a:avLst/>
          </a:prstGeom>
          <a:gradFill flip="none" rotWithShape="1">
            <a:gsLst>
              <a:gs pos="0">
                <a:sysClr val="window" lastClr="FFFFFF">
                  <a:lumMod val="87000"/>
                </a:sysClr>
              </a:gs>
              <a:gs pos="100000">
                <a:sysClr val="window" lastClr="FFFFFF"/>
              </a:gs>
            </a:gsLst>
            <a:lin ang="8100000" scaled="1"/>
            <a:tileRect/>
          </a:gra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bg-BG" sz="12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Рекултивация на минните терени;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Развитие на капацитет за производство и/или рециклиране на батерии (регион Стара Загора);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Инвестиции във фотоволтаични паркове със съоръжения за съхранение на енергия и/или за произвдоство на зелен водород и свързваща инфраструктура;</a:t>
            </a:r>
            <a:endParaRPr lang="ru-RU" sz="1200" b="1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Подкрепа за произвдоство на енергия от вятърни турбини;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Подпомагане на изграждането на инсталации, сглобяване и рецилиране на ВЕИ и нови мощности за произвдоство на енергия (регион Кюстендил);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Подкрепа за използването на геотермална енергия за търговски цели и за </a:t>
            </a:r>
            <a:r>
              <a:rPr lang="ru-RU" sz="1200" b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централно оправление (регион Кюстендил</a:t>
            </a:r>
            <a:r>
              <a:rPr lang="ru-RU" sz="12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  <a:endParaRPr lang="ru-RU" sz="1200" b="1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Енергийна ефективност в сграден фонд, вкл. за целите за намаляване на енергийната бедност и плавен зелен преход чрез насърчаване на потребителите да станат производители, създаване на енергийни общности;</a:t>
            </a:r>
            <a:endParaRPr lang="ru-RU" sz="1200" b="1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Въвеждане на зона с ниски емисии за транспорта и ускоряване на нисковъглеродни транспортни решения</a:t>
            </a:r>
            <a:endParaRPr lang="en-US" sz="1200" b="1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30680" y="3643190"/>
            <a:ext cx="14714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b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Предложени</a:t>
            </a:r>
          </a:p>
          <a:p>
            <a:pPr algn="ctr"/>
            <a:r>
              <a:rPr lang="bg-BG" sz="14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д</a:t>
            </a:r>
            <a:r>
              <a:rPr lang="bg-BG" sz="1400" b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опустими </a:t>
            </a:r>
            <a:r>
              <a:rPr lang="bg-BG" sz="1400" b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дейности</a:t>
            </a:r>
            <a:endParaRPr lang="bg-BG" sz="1400" b="1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3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6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/>
          <p:cNvSpPr/>
          <p:nvPr/>
        </p:nvSpPr>
        <p:spPr>
          <a:xfrm>
            <a:off x="10555695" y="1236134"/>
            <a:ext cx="1219200" cy="113770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01</a:t>
            </a:r>
            <a:endParaRPr lang="bg-BG" sz="2000" b="1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85" y="1650926"/>
            <a:ext cx="1755422" cy="1698527"/>
          </a:xfrm>
          <a:prstGeom prst="rect">
            <a:avLst/>
          </a:prstGeom>
        </p:spPr>
      </p:pic>
      <p:pic>
        <p:nvPicPr>
          <p:cNvPr id="7170" name="Picture 2" descr="Why Your Company Should be Procuring Green Energ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66" y="3366078"/>
            <a:ext cx="1941859" cy="1456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6629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8F43922-68DF-4834-8C1D-015C8707A511}"/>
              </a:ext>
            </a:extLst>
          </p:cNvPr>
          <p:cNvSpPr/>
          <p:nvPr/>
        </p:nvSpPr>
        <p:spPr>
          <a:xfrm>
            <a:off x="2547621" y="2058081"/>
            <a:ext cx="8692042" cy="4278608"/>
          </a:xfrm>
          <a:prstGeom prst="roundRect">
            <a:avLst/>
          </a:prstGeom>
          <a:solidFill>
            <a:srgbClr val="B8E0EB">
              <a:lumMod val="50000"/>
            </a:srgb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D53A1F5-9C31-4F5D-A1BB-544EAAB23E7B}"/>
              </a:ext>
            </a:extLst>
          </p:cNvPr>
          <p:cNvSpPr/>
          <p:nvPr/>
        </p:nvSpPr>
        <p:spPr>
          <a:xfrm>
            <a:off x="4114799" y="2187388"/>
            <a:ext cx="7317675" cy="4149301"/>
          </a:xfrm>
          <a:prstGeom prst="roundRect">
            <a:avLst/>
          </a:prstGeom>
          <a:gradFill flip="none" rotWithShape="1">
            <a:gsLst>
              <a:gs pos="0">
                <a:sysClr val="window" lastClr="FFFFFF">
                  <a:lumMod val="87000"/>
                </a:sysClr>
              </a:gs>
              <a:gs pos="100000">
                <a:sysClr val="window" lastClr="FFFFFF"/>
              </a:gs>
            </a:gsLst>
            <a:lin ang="8100000" scaled="1"/>
            <a:tileRect/>
          </a:gra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indent="-285750" algn="just" defTabSz="457200">
              <a:spcBef>
                <a:spcPts val="600"/>
              </a:spcBef>
              <a:spcAft>
                <a:spcPts val="600"/>
              </a:spcAft>
              <a:buClr>
                <a:srgbClr val="CAEDDC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Картографиране на нуждите и възможностите от квалификация и преквалификация на работниците в засегнатите региони;</a:t>
            </a:r>
          </a:p>
          <a:p>
            <a:pPr marL="285750" indent="-285750" algn="just" defTabSz="457200">
              <a:spcBef>
                <a:spcPts val="600"/>
              </a:spcBef>
              <a:spcAft>
                <a:spcPts val="600"/>
              </a:spcAft>
              <a:buClr>
                <a:srgbClr val="CAEDDC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Повишаване на квалификацията и преквалификацията на работниците и търсещите работа;</a:t>
            </a:r>
          </a:p>
          <a:p>
            <a:pPr marL="285750" indent="-285750" algn="just" defTabSz="457200">
              <a:spcBef>
                <a:spcPts val="600"/>
              </a:spcBef>
              <a:spcAft>
                <a:spcPts val="600"/>
              </a:spcAft>
              <a:buClr>
                <a:srgbClr val="CAEDDC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Подкрепа за организация за професионално образование и обучение, кариерна ориентация и квалификация;</a:t>
            </a:r>
            <a:endParaRPr lang="ru-RU" sz="1600" b="1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 defTabSz="457200">
              <a:spcBef>
                <a:spcPts val="600"/>
              </a:spcBef>
              <a:spcAft>
                <a:spcPts val="600"/>
              </a:spcAft>
              <a:buClr>
                <a:srgbClr val="CAEDDC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bg-BG" sz="16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Насърчаване на предприемачеството като форма на създаване на работни места, вкл. чрез самостоятелна заетост</a:t>
            </a:r>
            <a:endParaRPr lang="bg-BG" sz="1600" b="1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95507" y="3904997"/>
            <a:ext cx="14714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400" b="1" dirty="0" smtClean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Предложени допустими </a:t>
            </a:r>
            <a:r>
              <a:rPr lang="bg-BG" sz="1400" b="1" dirty="0" smtClean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дейности</a:t>
            </a:r>
            <a:endParaRPr lang="bg-BG" sz="1400" b="1" dirty="0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7597" y="1176982"/>
            <a:ext cx="103039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altLang="ko-KR" sz="1600" b="1" dirty="0" smtClean="0">
                <a:solidFill>
                  <a:srgbClr val="003399"/>
                </a:solidFill>
                <a:latin typeface="Georgia" panose="02040502050405020303" pitchFamily="18" charset="0"/>
                <a:cs typeface="Arial" pitchFamily="34" charset="0"/>
              </a:rPr>
              <a:t>Социален </a:t>
            </a:r>
            <a:r>
              <a:rPr lang="ru-RU" altLang="ko-KR" sz="1600" b="1" dirty="0">
                <a:solidFill>
                  <a:srgbClr val="003399"/>
                </a:solidFill>
                <a:latin typeface="Georgia" panose="02040502050405020303" pitchFamily="18" charset="0"/>
                <a:cs typeface="Arial" pitchFamily="34" charset="0"/>
              </a:rPr>
              <a:t>преход, базиран на квалифицирана заетост, предприемачество, социални услуги и </a:t>
            </a:r>
            <a:r>
              <a:rPr lang="ru-RU" altLang="ko-KR" sz="1600" b="1" dirty="0" smtClean="0">
                <a:solidFill>
                  <a:srgbClr val="003399"/>
                </a:solidFill>
                <a:latin typeface="Georgia" panose="02040502050405020303" pitchFamily="18" charset="0"/>
                <a:cs typeface="Arial" pitchFamily="34" charset="0"/>
              </a:rPr>
              <a:t>защита</a:t>
            </a:r>
            <a:endParaRPr lang="ru-RU" altLang="ko-KR" sz="1600" b="1" dirty="0">
              <a:solidFill>
                <a:srgbClr val="003399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pic>
        <p:nvPicPr>
          <p:cNvPr id="21" name="Picture 20" descr="Manpower: Хора ще се наемат, но е необходима повече квалификация | Кирил  Кирчев, Кариери | Новини - Karieri.b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22" y="4931986"/>
            <a:ext cx="2213488" cy="1352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1" descr="Половин милион души ще бъдат обучавани на дигитални умения | Зорница  Славова, И.П.И, Кариери | Новини - Karieri.b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04" y="3253733"/>
            <a:ext cx="2233364" cy="1410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2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val 14"/>
          <p:cNvSpPr/>
          <p:nvPr/>
        </p:nvSpPr>
        <p:spPr>
          <a:xfrm>
            <a:off x="10425710" y="1614066"/>
            <a:ext cx="1219200" cy="1137701"/>
          </a:xfrm>
          <a:prstGeom prst="ellipse">
            <a:avLst/>
          </a:prstGeom>
          <a:solidFill>
            <a:srgbClr val="B8E0EB">
              <a:lumMod val="50000"/>
            </a:srgbClr>
          </a:solidFill>
          <a:ln w="12700" cap="flat" cmpd="sng" algn="ctr">
            <a:solidFill>
              <a:srgbClr val="B8E0E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02</a:t>
            </a:r>
          </a:p>
        </p:txBody>
      </p:sp>
      <p:pic>
        <p:nvPicPr>
          <p:cNvPr id="24" name="Picture 23" descr="Нови умения - обучения, квалификация и преквалификация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22" y="2002828"/>
            <a:ext cx="2233364" cy="1160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7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6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8F43922-68DF-4834-8C1D-015C8707A511}"/>
              </a:ext>
            </a:extLst>
          </p:cNvPr>
          <p:cNvSpPr/>
          <p:nvPr/>
        </p:nvSpPr>
        <p:spPr>
          <a:xfrm>
            <a:off x="2570037" y="2011771"/>
            <a:ext cx="8684486" cy="4278608"/>
          </a:xfrm>
          <a:prstGeom prst="roundRect">
            <a:avLst/>
          </a:prstGeom>
          <a:solidFill>
            <a:srgbClr val="B9E7FC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D53A1F5-9C31-4F5D-A1BB-544EAAB23E7B}"/>
              </a:ext>
            </a:extLst>
          </p:cNvPr>
          <p:cNvSpPr/>
          <p:nvPr/>
        </p:nvSpPr>
        <p:spPr>
          <a:xfrm>
            <a:off x="4223066" y="2118623"/>
            <a:ext cx="7198298" cy="4401671"/>
          </a:xfrm>
          <a:prstGeom prst="roundRect">
            <a:avLst/>
          </a:prstGeom>
          <a:gradFill flip="none" rotWithShape="1">
            <a:gsLst>
              <a:gs pos="0">
                <a:sysClr val="window" lastClr="FFFFFF">
                  <a:lumMod val="87000"/>
                </a:sysClr>
              </a:gs>
              <a:gs pos="100000">
                <a:sysClr val="window" lastClr="FFFFFF"/>
              </a:gs>
            </a:gsLst>
            <a:lin ang="8100000" scaled="1"/>
            <a:tileRect/>
          </a:gra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 defTabSz="457200">
              <a:spcBef>
                <a:spcPts val="600"/>
              </a:spcBef>
              <a:spcAft>
                <a:spcPts val="600"/>
              </a:spcAft>
              <a:buClr>
                <a:srgbClr val="CAEDDC">
                  <a:lumMod val="75000"/>
                </a:srgbClr>
              </a:buClr>
            </a:pPr>
            <a:endParaRPr lang="bg-BG" sz="1500" b="1" dirty="0" smtClean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 defTabSz="457200">
              <a:spcBef>
                <a:spcPts val="600"/>
              </a:spcBef>
              <a:spcAft>
                <a:spcPts val="600"/>
              </a:spcAft>
              <a:buClr>
                <a:srgbClr val="CAEDDC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bg-BG" sz="14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Създаване на индустриални зони (вкл. паркове </a:t>
            </a:r>
            <a:br>
              <a:rPr lang="bg-BG" sz="14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bg-BG" sz="14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 чисти технологии с нулеви емисии);</a:t>
            </a:r>
          </a:p>
          <a:p>
            <a:pPr marL="285750" indent="-285750" algn="just" defTabSz="457200">
              <a:spcBef>
                <a:spcPts val="600"/>
              </a:spcBef>
              <a:spcAft>
                <a:spcPts val="600"/>
              </a:spcAft>
              <a:buClr>
                <a:srgbClr val="CAEDDC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bg-BG" sz="14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Подкрепа за МСП, фокусирани върху научноизследователската и развойната дейност, проектирането и монтажа на фотоволтаични панели (региони Перник и Кюстендил);</a:t>
            </a:r>
          </a:p>
          <a:p>
            <a:pPr marL="285750" indent="-285750" algn="just" defTabSz="457200">
              <a:spcBef>
                <a:spcPts val="600"/>
              </a:spcBef>
              <a:spcAft>
                <a:spcPts val="600"/>
              </a:spcAft>
              <a:buClr>
                <a:srgbClr val="CAEDDC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bg-BG" sz="14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Производство и разпределение на биометан, вкл. за подкрепа на МСП, насочени към инсталации за биогаз (биометан);</a:t>
            </a:r>
          </a:p>
          <a:p>
            <a:pPr marL="285750" indent="-285750" algn="just" defTabSz="457200">
              <a:spcBef>
                <a:spcPts val="600"/>
              </a:spcBef>
              <a:spcAft>
                <a:spcPts val="600"/>
              </a:spcAft>
              <a:buClr>
                <a:srgbClr val="CAEDDC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bg-BG" sz="14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Подкрепа за научни изследвания и иновации, вкл. инфраструктура за оборудване, разработване и внедряване на иновативни технологии с ниски емисии на СО2;</a:t>
            </a:r>
          </a:p>
          <a:p>
            <a:pPr marL="285750" indent="-285750" algn="just" defTabSz="457200">
              <a:spcBef>
                <a:spcPts val="600"/>
              </a:spcBef>
              <a:spcAft>
                <a:spcPts val="600"/>
              </a:spcAft>
              <a:buClr>
                <a:srgbClr val="CAEDDC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bg-BG" sz="1400" b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Подкрепа за производствени инсталации в МСП, вкл. стартиращи, с приоритетна насоченост към потенциални за отделните региони сектори</a:t>
            </a:r>
            <a:endParaRPr lang="ko-KR" altLang="en-US" sz="1400" kern="0" dirty="0" smtClean="0">
              <a:solidFill>
                <a:prstClr val="black">
                  <a:lumMod val="65000"/>
                  <a:lumOff val="35000"/>
                </a:prstClr>
              </a:solidFill>
              <a:latin typeface="Georgia" panose="02040502050405020303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70037" y="3803448"/>
            <a:ext cx="1519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g-BG" sz="1400" b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Предложени допустими </a:t>
            </a:r>
            <a:r>
              <a:rPr lang="bg-BG" sz="1400" b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дейности</a:t>
            </a:r>
            <a:endParaRPr lang="bg-BG" sz="1400" b="1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74210" y="1135287"/>
            <a:ext cx="8908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altLang="ko-KR" b="1" dirty="0" smtClean="0">
                <a:solidFill>
                  <a:srgbClr val="003399"/>
                </a:solidFill>
                <a:latin typeface="Georgia" panose="02040502050405020303" pitchFamily="18" charset="0"/>
                <a:cs typeface="Arial" pitchFamily="34" charset="0"/>
              </a:rPr>
              <a:t>Икономическа диверсификация на местната икономика</a:t>
            </a:r>
            <a:endParaRPr lang="ru-RU" altLang="ko-KR" b="1" dirty="0">
              <a:solidFill>
                <a:srgbClr val="003399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pic>
        <p:nvPicPr>
          <p:cNvPr id="20" name="Picture 19" descr="Евростат: България е сред отличниците в ЕС по използване на зелена енерги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6" y="1760087"/>
            <a:ext cx="2335138" cy="1352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0" descr="Програма енергийна ефективност | Klimakontro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4" y="5234567"/>
            <a:ext cx="2312722" cy="1354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2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Oval 13"/>
          <p:cNvSpPr/>
          <p:nvPr/>
        </p:nvSpPr>
        <p:spPr>
          <a:xfrm>
            <a:off x="10072968" y="1586970"/>
            <a:ext cx="1219200" cy="1137701"/>
          </a:xfrm>
          <a:prstGeom prst="ellipse">
            <a:avLst/>
          </a:prstGeom>
          <a:solidFill>
            <a:srgbClr val="B9E7F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03</a:t>
            </a:r>
          </a:p>
        </p:txBody>
      </p:sp>
      <p:pic>
        <p:nvPicPr>
          <p:cNvPr id="8194" name="Picture 2" descr="Biomethan: Ein Energieträger mit Perspektive? | en:form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4" y="3544436"/>
            <a:ext cx="2345710" cy="1409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8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8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35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0"/>
          <p:cNvSpPr/>
          <p:nvPr/>
        </p:nvSpPr>
        <p:spPr>
          <a:xfrm>
            <a:off x="0" y="1505068"/>
            <a:ext cx="12192000" cy="430037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6567" y="1521327"/>
            <a:ext cx="11344940" cy="5011271"/>
            <a:chOff x="-115750" y="1577107"/>
            <a:chExt cx="10721859" cy="5011271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3887700147"/>
                </p:ext>
              </p:extLst>
            </p:nvPr>
          </p:nvGraphicFramePr>
          <p:xfrm>
            <a:off x="-115750" y="1577107"/>
            <a:ext cx="10721859" cy="501127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5" name="Picture 4" descr="НАПОО: Българите на възраст между 40 и 50 г. са по-склонни да се обучават  за нова професия – Асоциация на индустриалния капитал в България (АИКБ)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318" y="2140552"/>
              <a:ext cx="958361" cy="5634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C:\Users\StoykovaL\AppData\Local\Microsoft\Windows\INetCache\Content.MSO\11F6E671.tmp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6877" y="2139007"/>
              <a:ext cx="914400" cy="5449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човешки ресурси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390" y="3790710"/>
              <a:ext cx="938216" cy="5840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 descr="C:\Users\StoykovaL\AppData\Local\Microsoft\Windows\INetCache\Content.MSO\E4B5A49B.tmp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6877" y="3790710"/>
              <a:ext cx="914400" cy="4921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Кратка история на неправителствените организации | Общество | Новини от  България и Света | OFFNews.bg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071" y="5509765"/>
              <a:ext cx="923366" cy="55329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Picture 9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41" y="42225"/>
            <a:ext cx="2791822" cy="6166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129785" y="905454"/>
            <a:ext cx="773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Целеви групи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197;p22"/>
          <p:cNvSpPr txBox="1">
            <a:spLocks/>
          </p:cNvSpPr>
          <p:nvPr/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dirty="0" smtClean="0">
                <a:solidFill>
                  <a:prstClr val="black"/>
                </a:solidFill>
                <a:latin typeface="Georgia" panose="02040502050405020303" pitchFamily="18" charset="0"/>
              </a:rPr>
              <a:t>9</a:t>
            </a:r>
            <a:endParaRPr lang="bg-BG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47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1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 Yellow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  <a:fontScheme name="ALLPPT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Green Yellow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  <a:fontScheme name="ALLPPT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Green Yellow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  <a:fontScheme name="ALLPPT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977</Words>
  <Application>Microsoft Office PowerPoint</Application>
  <PresentationFormat>Widescreen</PresentationFormat>
  <Paragraphs>131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微软雅黑</vt:lpstr>
      <vt:lpstr>Arial</vt:lpstr>
      <vt:lpstr>Arial Unicode MS</vt:lpstr>
      <vt:lpstr>Book Antiqua</vt:lpstr>
      <vt:lpstr>Calibri</vt:lpstr>
      <vt:lpstr>Georgia</vt:lpstr>
      <vt:lpstr>Lato Bold</vt:lpstr>
      <vt:lpstr>Times New Roman</vt:lpstr>
      <vt:lpstr>Wingdings</vt:lpstr>
      <vt:lpstr>Cover and End Slide Master</vt:lpstr>
      <vt:lpstr>Contents Slide Master</vt:lpstr>
      <vt:lpstr>1_Contents Slide Master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TEREZA VALENTINOVA YOTOVA</dc:creator>
  <cp:lastModifiedBy>IVAYLO HRISTOV STOYANOV</cp:lastModifiedBy>
  <cp:revision>76</cp:revision>
  <cp:lastPrinted>2023-06-27T06:38:59Z</cp:lastPrinted>
  <dcterms:created xsi:type="dcterms:W3CDTF">2023-06-22T12:05:17Z</dcterms:created>
  <dcterms:modified xsi:type="dcterms:W3CDTF">2023-06-27T07:47:42Z</dcterms:modified>
</cp:coreProperties>
</file>