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13"/>
  </p:notesMasterIdLst>
  <p:sldIdLst>
    <p:sldId id="351" r:id="rId3"/>
    <p:sldId id="360" r:id="rId4"/>
    <p:sldId id="359" r:id="rId5"/>
    <p:sldId id="324" r:id="rId6"/>
    <p:sldId id="333" r:id="rId7"/>
    <p:sldId id="358" r:id="rId8"/>
    <p:sldId id="365" r:id="rId9"/>
    <p:sldId id="366" r:id="rId10"/>
    <p:sldId id="368" r:id="rId11"/>
    <p:sldId id="35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1A4"/>
    <a:srgbClr val="B9D533"/>
    <a:srgbClr val="BFB1D0"/>
    <a:srgbClr val="4BACC6"/>
    <a:srgbClr val="86BFDB"/>
    <a:srgbClr val="A5D5E2"/>
    <a:srgbClr val="DCEA99"/>
    <a:srgbClr val="A2E0D1"/>
    <a:srgbClr val="0E7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44" autoAdjust="0"/>
    <p:restoredTop sz="94660"/>
  </p:normalViewPr>
  <p:slideViewPr>
    <p:cSldViewPr snapToGrid="0" showGuides="1">
      <p:cViewPr varScale="1">
        <p:scale>
          <a:sx n="115" d="100"/>
          <a:sy n="115" d="100"/>
        </p:scale>
        <p:origin x="606" y="108"/>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66666666666666E-3"/>
          <c:y val="1.4384035454393963E-2"/>
          <c:w val="0.96625115510484016"/>
          <c:h val="0.98535557681090991"/>
        </c:manualLayout>
      </c:layout>
      <c:doughnutChart>
        <c:varyColors val="1"/>
        <c:ser>
          <c:idx val="0"/>
          <c:order val="0"/>
          <c:tx>
            <c:strRef>
              <c:f>Sheet1!$B$1</c:f>
              <c:strCache>
                <c:ptCount val="1"/>
                <c:pt idx="0">
                  <c:v>Sales</c:v>
                </c:pt>
              </c:strCache>
            </c:strRef>
          </c:tx>
          <c:spPr>
            <a:solidFill>
              <a:srgbClr val="F8A432"/>
            </a:solidFill>
          </c:spPr>
          <c:dPt>
            <c:idx val="0"/>
            <c:bubble3D val="0"/>
            <c:spPr>
              <a:solidFill>
                <a:schemeClr val="accent4"/>
              </a:solidFill>
            </c:spPr>
            <c:extLst>
              <c:ext xmlns:c16="http://schemas.microsoft.com/office/drawing/2014/chart" uri="{C3380CC4-5D6E-409C-BE32-E72D297353CC}">
                <c16:uniqueId val="{00000001-CE40-411D-AA9A-AFAB6408A84D}"/>
              </c:ext>
            </c:extLst>
          </c:dPt>
          <c:dPt>
            <c:idx val="1"/>
            <c:bubble3D val="0"/>
            <c:spPr>
              <a:solidFill>
                <a:schemeClr val="accent4"/>
              </a:solidFill>
            </c:spPr>
            <c:extLst>
              <c:ext xmlns:c16="http://schemas.microsoft.com/office/drawing/2014/chart" uri="{C3380CC4-5D6E-409C-BE32-E72D297353CC}">
                <c16:uniqueId val="{00000003-CE40-411D-AA9A-AFAB6408A84D}"/>
              </c:ext>
            </c:extLst>
          </c:dPt>
          <c:dPt>
            <c:idx val="2"/>
            <c:bubble3D val="0"/>
            <c:spPr>
              <a:solidFill>
                <a:schemeClr val="accent2"/>
              </a:solidFill>
            </c:spPr>
            <c:extLst>
              <c:ext xmlns:c16="http://schemas.microsoft.com/office/drawing/2014/chart" uri="{C3380CC4-5D6E-409C-BE32-E72D297353CC}">
                <c16:uniqueId val="{00000005-CE40-411D-AA9A-AFAB6408A84D}"/>
              </c:ext>
            </c:extLst>
          </c:dPt>
          <c:dPt>
            <c:idx val="3"/>
            <c:bubble3D val="0"/>
            <c:spPr>
              <a:solidFill>
                <a:schemeClr val="accent1"/>
              </a:solidFill>
            </c:spPr>
            <c:extLst>
              <c:ext xmlns:c16="http://schemas.microsoft.com/office/drawing/2014/chart" uri="{C3380CC4-5D6E-409C-BE32-E72D297353CC}">
                <c16:uniqueId val="{00000007-CE40-411D-AA9A-AFAB6408A84D}"/>
              </c:ext>
            </c:extLst>
          </c:dPt>
          <c:cat>
            <c:strRef>
              <c:f>Sheet1!$A$2:$A$5</c:f>
              <c:strCache>
                <c:ptCount val="4"/>
                <c:pt idx="0">
                  <c:v>Text 1</c:v>
                </c:pt>
                <c:pt idx="1">
                  <c:v>Text 2</c:v>
                </c:pt>
                <c:pt idx="2">
                  <c:v>Text 3</c:v>
                </c:pt>
                <c:pt idx="3">
                  <c:v>Text 4</c:v>
                </c:pt>
              </c:strCache>
            </c:strRef>
          </c:cat>
          <c:val>
            <c:numRef>
              <c:f>Sheet1!$B$2:$B$5</c:f>
              <c:numCache>
                <c:formatCode>General</c:formatCode>
                <c:ptCount val="4"/>
                <c:pt idx="0">
                  <c:v>0</c:v>
                </c:pt>
                <c:pt idx="1">
                  <c:v>7</c:v>
                </c:pt>
                <c:pt idx="2">
                  <c:v>93</c:v>
                </c:pt>
                <c:pt idx="3">
                  <c:v>0</c:v>
                </c:pt>
              </c:numCache>
            </c:numRef>
          </c:val>
          <c:extLst>
            <c:ext xmlns:c16="http://schemas.microsoft.com/office/drawing/2014/chart" uri="{C3380CC4-5D6E-409C-BE32-E72D297353CC}">
              <c16:uniqueId val="{00000008-CE40-411D-AA9A-AFAB6408A84D}"/>
            </c:ext>
          </c:extLst>
        </c:ser>
        <c:dLbls>
          <c:showLegendKey val="0"/>
          <c:showVal val="0"/>
          <c:showCatName val="0"/>
          <c:showSerName val="0"/>
          <c:showPercent val="0"/>
          <c:showBubbleSize val="0"/>
          <c:showLeaderLines val="1"/>
        </c:dLbls>
        <c:firstSliceAng val="0"/>
        <c:holeSize val="70"/>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D6A35F10-F8C9-483A-8AFB-79FA5FFC5386}"/>
              </a:ext>
            </a:extLst>
          </p:cNvPr>
          <p:cNvGrpSpPr/>
          <p:nvPr userDrawn="1"/>
        </p:nvGrpSpPr>
        <p:grpSpPr>
          <a:xfrm>
            <a:off x="6193770" y="1868656"/>
            <a:ext cx="5517728" cy="4339787"/>
            <a:chOff x="2444748" y="555045"/>
            <a:chExt cx="7282048" cy="5727454"/>
          </a:xfrm>
        </p:grpSpPr>
        <p:sp>
          <p:nvSpPr>
            <p:cNvPr id="3" name="Freeform: Shape 2">
              <a:extLst>
                <a:ext uri="{FF2B5EF4-FFF2-40B4-BE49-F238E27FC236}">
                  <a16:creationId xmlns:a16="http://schemas.microsoft.com/office/drawing/2014/main" id="{DADFAD96-56A8-406B-B78E-CE8CE437FBB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A5AD587F-4E2F-4181-A771-EB326A50E8A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88E07C60-58DC-4355-BD9C-3B0CFD24076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3430B78-BE31-48B2-BA07-16793A56C16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BE8C4E13-2645-446C-8DE3-9F9D12FBFC8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DDAD9016-04F8-4C66-BB86-7B27891B7865}"/>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B732113-BFA6-4856-B4C4-86914A7E81F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3ACA4A-43E7-4062-A174-42412222902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4828225E-7668-4770-A9A9-A02CFF93FC78}"/>
              </a:ext>
            </a:extLst>
          </p:cNvPr>
          <p:cNvSpPr>
            <a:spLocks noGrp="1"/>
          </p:cNvSpPr>
          <p:nvPr>
            <p:ph type="pic" sz="quarter" idx="14" hasCustomPrompt="1"/>
          </p:nvPr>
        </p:nvSpPr>
        <p:spPr>
          <a:xfrm>
            <a:off x="6388295" y="2022196"/>
            <a:ext cx="5121540" cy="299092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Text Placeholder 9">
            <a:extLst>
              <a:ext uri="{FF2B5EF4-FFF2-40B4-BE49-F238E27FC236}">
                <a16:creationId xmlns:a16="http://schemas.microsoft.com/office/drawing/2014/main" id="{701CE205-5693-4CCD-ADC7-38E6965B435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98632ED5-A07F-4C0D-BE24-42B14668E16B}"/>
              </a:ext>
            </a:extLst>
          </p:cNvPr>
          <p:cNvSpPr/>
          <p:nvPr userDrawn="1"/>
        </p:nvSpPr>
        <p:spPr>
          <a:xfrm>
            <a:off x="912647" y="1403773"/>
            <a:ext cx="2222208" cy="4320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a:extLst>
              <a:ext uri="{FF2B5EF4-FFF2-40B4-BE49-F238E27FC236}">
                <a16:creationId xmlns:a16="http://schemas.microsoft.com/office/drawing/2014/main" id="{0CF1D0E0-A003-400B-8684-37FE61773361}"/>
              </a:ext>
            </a:extLst>
          </p:cNvPr>
          <p:cNvSpPr/>
          <p:nvPr userDrawn="1"/>
        </p:nvSpPr>
        <p:spPr>
          <a:xfrm>
            <a:off x="912647"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Picture Placeholder 2">
            <a:extLst>
              <a:ext uri="{FF2B5EF4-FFF2-40B4-BE49-F238E27FC236}">
                <a16:creationId xmlns:a16="http://schemas.microsoft.com/office/drawing/2014/main" id="{55B60AF5-72FC-4A3D-BC56-77C65120ED82}"/>
              </a:ext>
            </a:extLst>
          </p:cNvPr>
          <p:cNvSpPr>
            <a:spLocks noGrp="1"/>
          </p:cNvSpPr>
          <p:nvPr>
            <p:ph type="pic" sz="quarter" idx="11" hasCustomPrompt="1"/>
          </p:nvPr>
        </p:nvSpPr>
        <p:spPr>
          <a:xfrm>
            <a:off x="1213751"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EA66E13D-AB77-4DD8-A09B-AB5DB9FEF2E6}"/>
              </a:ext>
            </a:extLst>
          </p:cNvPr>
          <p:cNvSpPr/>
          <p:nvPr userDrawn="1"/>
        </p:nvSpPr>
        <p:spPr>
          <a:xfrm>
            <a:off x="3626311" y="1403773"/>
            <a:ext cx="2222208" cy="432000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7534DF34-069C-4224-B7F5-05E1F1166D56}"/>
              </a:ext>
            </a:extLst>
          </p:cNvPr>
          <p:cNvSpPr/>
          <p:nvPr userDrawn="1"/>
        </p:nvSpPr>
        <p:spPr>
          <a:xfrm>
            <a:off x="3626311"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id="{C01D622C-6570-4AA4-B1B0-B541A4BD95CB}"/>
              </a:ext>
            </a:extLst>
          </p:cNvPr>
          <p:cNvSpPr>
            <a:spLocks noGrp="1"/>
          </p:cNvSpPr>
          <p:nvPr>
            <p:ph type="pic" sz="quarter" idx="12" hasCustomPrompt="1"/>
          </p:nvPr>
        </p:nvSpPr>
        <p:spPr>
          <a:xfrm>
            <a:off x="3927415"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id="{F51B9CEA-EE94-4685-A50B-55FA6D623BFF}"/>
              </a:ext>
            </a:extLst>
          </p:cNvPr>
          <p:cNvSpPr/>
          <p:nvPr userDrawn="1"/>
        </p:nvSpPr>
        <p:spPr>
          <a:xfrm>
            <a:off x="6339975" y="1403773"/>
            <a:ext cx="2222208" cy="4320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9D0A7D00-6360-4DFB-9AC2-D99DA6B13DC7}"/>
              </a:ext>
            </a:extLst>
          </p:cNvPr>
          <p:cNvSpPr/>
          <p:nvPr userDrawn="1"/>
        </p:nvSpPr>
        <p:spPr>
          <a:xfrm>
            <a:off x="6339975"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Picture Placeholder 2">
            <a:extLst>
              <a:ext uri="{FF2B5EF4-FFF2-40B4-BE49-F238E27FC236}">
                <a16:creationId xmlns:a16="http://schemas.microsoft.com/office/drawing/2014/main" id="{EE95A9AB-9D07-4D24-A094-B0314860CC06}"/>
              </a:ext>
            </a:extLst>
          </p:cNvPr>
          <p:cNvSpPr>
            <a:spLocks noGrp="1"/>
          </p:cNvSpPr>
          <p:nvPr>
            <p:ph type="pic" sz="quarter" idx="13" hasCustomPrompt="1"/>
          </p:nvPr>
        </p:nvSpPr>
        <p:spPr>
          <a:xfrm>
            <a:off x="6641079"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sp>
        <p:nvSpPr>
          <p:cNvPr id="13" name="Rectangle 12">
            <a:extLst>
              <a:ext uri="{FF2B5EF4-FFF2-40B4-BE49-F238E27FC236}">
                <a16:creationId xmlns:a16="http://schemas.microsoft.com/office/drawing/2014/main" id="{3E2B5C41-77E7-44F9-B07F-F8D1EC01BB64}"/>
              </a:ext>
            </a:extLst>
          </p:cNvPr>
          <p:cNvSpPr/>
          <p:nvPr userDrawn="1"/>
        </p:nvSpPr>
        <p:spPr>
          <a:xfrm>
            <a:off x="9053639" y="1403773"/>
            <a:ext cx="2222208" cy="4320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13">
            <a:extLst>
              <a:ext uri="{FF2B5EF4-FFF2-40B4-BE49-F238E27FC236}">
                <a16:creationId xmlns:a16="http://schemas.microsoft.com/office/drawing/2014/main" id="{AB68E317-9A8F-42E8-8C04-9B86A860AA01}"/>
              </a:ext>
            </a:extLst>
          </p:cNvPr>
          <p:cNvSpPr/>
          <p:nvPr userDrawn="1"/>
        </p:nvSpPr>
        <p:spPr>
          <a:xfrm>
            <a:off x="9053639"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Picture Placeholder 2">
            <a:extLst>
              <a:ext uri="{FF2B5EF4-FFF2-40B4-BE49-F238E27FC236}">
                <a16:creationId xmlns:a16="http://schemas.microsoft.com/office/drawing/2014/main" id="{DD6FC17C-3188-435C-AD8C-0699468E951D}"/>
              </a:ext>
            </a:extLst>
          </p:cNvPr>
          <p:cNvSpPr>
            <a:spLocks noGrp="1"/>
          </p:cNvSpPr>
          <p:nvPr>
            <p:ph type="pic" sz="quarter" idx="14" hasCustomPrompt="1"/>
          </p:nvPr>
        </p:nvSpPr>
        <p:spPr>
          <a:xfrm>
            <a:off x="9354743"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grpSp>
        <p:nvGrpSpPr>
          <p:cNvPr id="16" name="그룹 7">
            <a:extLst>
              <a:ext uri="{FF2B5EF4-FFF2-40B4-BE49-F238E27FC236}">
                <a16:creationId xmlns:a16="http://schemas.microsoft.com/office/drawing/2014/main" id="{075CE920-CE28-4A7F-AF42-D10B4D7A71D8}"/>
              </a:ext>
            </a:extLst>
          </p:cNvPr>
          <p:cNvGrpSpPr/>
          <p:nvPr userDrawn="1"/>
        </p:nvGrpSpPr>
        <p:grpSpPr>
          <a:xfrm>
            <a:off x="1089097" y="3374691"/>
            <a:ext cx="1872207" cy="2308988"/>
            <a:chOff x="1089096" y="3288431"/>
            <a:chExt cx="1872207" cy="2308988"/>
          </a:xfrm>
        </p:grpSpPr>
        <p:sp>
          <p:nvSpPr>
            <p:cNvPr id="17" name="Text Placeholder 3">
              <a:extLst>
                <a:ext uri="{FF2B5EF4-FFF2-40B4-BE49-F238E27FC236}">
                  <a16:creationId xmlns:a16="http://schemas.microsoft.com/office/drawing/2014/main" id="{71143A8F-52BD-40FC-A4BB-974498924FA1}"/>
                </a:ext>
              </a:extLst>
            </p:cNvPr>
            <p:cNvSpPr txBox="1">
              <a:spLocks/>
            </p:cNvSpPr>
            <p:nvPr/>
          </p:nvSpPr>
          <p:spPr>
            <a:xfrm rot="10800000" flipV="1">
              <a:off x="1089096" y="3288431"/>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MANGER</a:t>
              </a:r>
              <a:endParaRPr lang="ko-KR" altLang="en-US" sz="1800" b="1" dirty="0">
                <a:solidFill>
                  <a:schemeClr val="bg1"/>
                </a:solidFill>
                <a:cs typeface="Arial" pitchFamily="34" charset="0"/>
              </a:endParaRPr>
            </a:p>
          </p:txBody>
        </p:sp>
        <p:sp>
          <p:nvSpPr>
            <p:cNvPr id="18" name="Text Placeholder 20">
              <a:extLst>
                <a:ext uri="{FF2B5EF4-FFF2-40B4-BE49-F238E27FC236}">
                  <a16:creationId xmlns:a16="http://schemas.microsoft.com/office/drawing/2014/main" id="{1966D3B4-0E79-4496-B5EA-B5B371487F1B}"/>
                </a:ext>
              </a:extLst>
            </p:cNvPr>
            <p:cNvSpPr txBox="1">
              <a:spLocks/>
            </p:cNvSpPr>
            <p:nvPr/>
          </p:nvSpPr>
          <p:spPr>
            <a:xfrm>
              <a:off x="1089097"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19" name="Text Placeholder 4">
              <a:extLst>
                <a:ext uri="{FF2B5EF4-FFF2-40B4-BE49-F238E27FC236}">
                  <a16:creationId xmlns:a16="http://schemas.microsoft.com/office/drawing/2014/main" id="{2935AEF3-27D6-4D21-95C1-C6A1A7F94044}"/>
                </a:ext>
              </a:extLst>
            </p:cNvPr>
            <p:cNvSpPr txBox="1">
              <a:spLocks/>
            </p:cNvSpPr>
            <p:nvPr/>
          </p:nvSpPr>
          <p:spPr>
            <a:xfrm>
              <a:off x="1089097"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20" name="그룹 8">
            <a:extLst>
              <a:ext uri="{FF2B5EF4-FFF2-40B4-BE49-F238E27FC236}">
                <a16:creationId xmlns:a16="http://schemas.microsoft.com/office/drawing/2014/main" id="{1FB619A6-76BA-44B3-9E43-E3929B6F857D}"/>
              </a:ext>
            </a:extLst>
          </p:cNvPr>
          <p:cNvGrpSpPr/>
          <p:nvPr userDrawn="1"/>
        </p:nvGrpSpPr>
        <p:grpSpPr>
          <a:xfrm>
            <a:off x="3803299" y="3374691"/>
            <a:ext cx="1872207" cy="2308988"/>
            <a:chOff x="3803298" y="3288431"/>
            <a:chExt cx="1872207" cy="2308988"/>
          </a:xfrm>
        </p:grpSpPr>
        <p:sp>
          <p:nvSpPr>
            <p:cNvPr id="21" name="Text Placeholder 3">
              <a:extLst>
                <a:ext uri="{FF2B5EF4-FFF2-40B4-BE49-F238E27FC236}">
                  <a16:creationId xmlns:a16="http://schemas.microsoft.com/office/drawing/2014/main" id="{ADDFE364-38D6-42C8-A0F3-BF16099DF2A6}"/>
                </a:ext>
              </a:extLst>
            </p:cNvPr>
            <p:cNvSpPr txBox="1">
              <a:spLocks/>
            </p:cNvSpPr>
            <p:nvPr/>
          </p:nvSpPr>
          <p:spPr>
            <a:xfrm rot="10800000" flipV="1">
              <a:off x="3803298" y="3288431"/>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DESIGNER</a:t>
              </a:r>
              <a:endParaRPr lang="ko-KR" altLang="en-US" sz="1800" b="1" dirty="0">
                <a:solidFill>
                  <a:schemeClr val="bg1"/>
                </a:solidFill>
                <a:cs typeface="Arial" pitchFamily="34" charset="0"/>
              </a:endParaRPr>
            </a:p>
          </p:txBody>
        </p:sp>
        <p:sp>
          <p:nvSpPr>
            <p:cNvPr id="22" name="Text Placeholder 20">
              <a:extLst>
                <a:ext uri="{FF2B5EF4-FFF2-40B4-BE49-F238E27FC236}">
                  <a16:creationId xmlns:a16="http://schemas.microsoft.com/office/drawing/2014/main" id="{92EEB1A0-BE37-4C27-9E1D-07CCC8300546}"/>
                </a:ext>
              </a:extLst>
            </p:cNvPr>
            <p:cNvSpPr txBox="1">
              <a:spLocks/>
            </p:cNvSpPr>
            <p:nvPr/>
          </p:nvSpPr>
          <p:spPr>
            <a:xfrm>
              <a:off x="3803299"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23" name="Text Placeholder 4">
              <a:extLst>
                <a:ext uri="{FF2B5EF4-FFF2-40B4-BE49-F238E27FC236}">
                  <a16:creationId xmlns:a16="http://schemas.microsoft.com/office/drawing/2014/main" id="{FF9B23A0-905F-41D1-A289-6E30A57869D8}"/>
                </a:ext>
              </a:extLst>
            </p:cNvPr>
            <p:cNvSpPr txBox="1">
              <a:spLocks/>
            </p:cNvSpPr>
            <p:nvPr/>
          </p:nvSpPr>
          <p:spPr>
            <a:xfrm>
              <a:off x="3803299"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24" name="그룹 10">
            <a:extLst>
              <a:ext uri="{FF2B5EF4-FFF2-40B4-BE49-F238E27FC236}">
                <a16:creationId xmlns:a16="http://schemas.microsoft.com/office/drawing/2014/main" id="{C3E37826-BA96-4543-8E7B-043B25B6AE01}"/>
              </a:ext>
            </a:extLst>
          </p:cNvPr>
          <p:cNvGrpSpPr/>
          <p:nvPr userDrawn="1"/>
        </p:nvGrpSpPr>
        <p:grpSpPr>
          <a:xfrm>
            <a:off x="6517501" y="3374691"/>
            <a:ext cx="1872207" cy="2308988"/>
            <a:chOff x="6517500" y="3288431"/>
            <a:chExt cx="1872207" cy="2308988"/>
          </a:xfrm>
        </p:grpSpPr>
        <p:sp>
          <p:nvSpPr>
            <p:cNvPr id="25" name="Text Placeholder 3">
              <a:extLst>
                <a:ext uri="{FF2B5EF4-FFF2-40B4-BE49-F238E27FC236}">
                  <a16:creationId xmlns:a16="http://schemas.microsoft.com/office/drawing/2014/main" id="{FF2BDC80-E91B-42FC-ACA6-29119E75CEA5}"/>
                </a:ext>
              </a:extLst>
            </p:cNvPr>
            <p:cNvSpPr txBox="1">
              <a:spLocks/>
            </p:cNvSpPr>
            <p:nvPr/>
          </p:nvSpPr>
          <p:spPr>
            <a:xfrm rot="10800000" flipV="1">
              <a:off x="6517500" y="3288431"/>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MARKETING</a:t>
              </a:r>
              <a:endParaRPr lang="ko-KR" altLang="en-US" sz="1800" b="1" dirty="0">
                <a:solidFill>
                  <a:schemeClr val="bg1"/>
                </a:solidFill>
                <a:cs typeface="Arial" pitchFamily="34" charset="0"/>
              </a:endParaRPr>
            </a:p>
          </p:txBody>
        </p:sp>
        <p:sp>
          <p:nvSpPr>
            <p:cNvPr id="26" name="Text Placeholder 20">
              <a:extLst>
                <a:ext uri="{FF2B5EF4-FFF2-40B4-BE49-F238E27FC236}">
                  <a16:creationId xmlns:a16="http://schemas.microsoft.com/office/drawing/2014/main" id="{B8915C91-E986-4019-9A3F-12B1970C26E1}"/>
                </a:ext>
              </a:extLst>
            </p:cNvPr>
            <p:cNvSpPr txBox="1">
              <a:spLocks/>
            </p:cNvSpPr>
            <p:nvPr/>
          </p:nvSpPr>
          <p:spPr>
            <a:xfrm>
              <a:off x="6517501"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27" name="Text Placeholder 4">
              <a:extLst>
                <a:ext uri="{FF2B5EF4-FFF2-40B4-BE49-F238E27FC236}">
                  <a16:creationId xmlns:a16="http://schemas.microsoft.com/office/drawing/2014/main" id="{D028D197-9135-47C7-864B-AB564FABE325}"/>
                </a:ext>
              </a:extLst>
            </p:cNvPr>
            <p:cNvSpPr txBox="1">
              <a:spLocks/>
            </p:cNvSpPr>
            <p:nvPr/>
          </p:nvSpPr>
          <p:spPr>
            <a:xfrm>
              <a:off x="6517501"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28" name="그룹 11">
            <a:extLst>
              <a:ext uri="{FF2B5EF4-FFF2-40B4-BE49-F238E27FC236}">
                <a16:creationId xmlns:a16="http://schemas.microsoft.com/office/drawing/2014/main" id="{D9D4E523-8F0B-46B8-9578-EA54F9C0E0FD}"/>
              </a:ext>
            </a:extLst>
          </p:cNvPr>
          <p:cNvGrpSpPr/>
          <p:nvPr userDrawn="1"/>
        </p:nvGrpSpPr>
        <p:grpSpPr>
          <a:xfrm>
            <a:off x="9231702" y="3374693"/>
            <a:ext cx="1872207" cy="2308987"/>
            <a:chOff x="9231701" y="3288432"/>
            <a:chExt cx="1872207" cy="2308987"/>
          </a:xfrm>
        </p:grpSpPr>
        <p:sp>
          <p:nvSpPr>
            <p:cNvPr id="29" name="Text Placeholder 3">
              <a:extLst>
                <a:ext uri="{FF2B5EF4-FFF2-40B4-BE49-F238E27FC236}">
                  <a16:creationId xmlns:a16="http://schemas.microsoft.com/office/drawing/2014/main" id="{BC5CFC53-617F-43D4-B00F-EEC8443029C3}"/>
                </a:ext>
              </a:extLst>
            </p:cNvPr>
            <p:cNvSpPr txBox="1">
              <a:spLocks/>
            </p:cNvSpPr>
            <p:nvPr/>
          </p:nvSpPr>
          <p:spPr>
            <a:xfrm rot="10800000" flipV="1">
              <a:off x="9231701" y="3288432"/>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PLANNER</a:t>
              </a:r>
              <a:endParaRPr lang="ko-KR" altLang="en-US" sz="1800" b="1" dirty="0">
                <a:solidFill>
                  <a:schemeClr val="bg1"/>
                </a:solidFill>
                <a:cs typeface="Arial" pitchFamily="34" charset="0"/>
              </a:endParaRPr>
            </a:p>
          </p:txBody>
        </p:sp>
        <p:sp>
          <p:nvSpPr>
            <p:cNvPr id="30" name="Text Placeholder 20">
              <a:extLst>
                <a:ext uri="{FF2B5EF4-FFF2-40B4-BE49-F238E27FC236}">
                  <a16:creationId xmlns:a16="http://schemas.microsoft.com/office/drawing/2014/main" id="{91DB98F0-61F1-4C0A-951F-54754B7695F0}"/>
                </a:ext>
              </a:extLst>
            </p:cNvPr>
            <p:cNvSpPr txBox="1">
              <a:spLocks/>
            </p:cNvSpPr>
            <p:nvPr/>
          </p:nvSpPr>
          <p:spPr>
            <a:xfrm>
              <a:off x="9231702"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31" name="Text Placeholder 4">
              <a:extLst>
                <a:ext uri="{FF2B5EF4-FFF2-40B4-BE49-F238E27FC236}">
                  <a16:creationId xmlns:a16="http://schemas.microsoft.com/office/drawing/2014/main" id="{E667B578-689E-41DF-A899-AFBAF8EEB350}"/>
                </a:ext>
              </a:extLst>
            </p:cNvPr>
            <p:cNvSpPr txBox="1">
              <a:spLocks/>
            </p:cNvSpPr>
            <p:nvPr/>
          </p:nvSpPr>
          <p:spPr>
            <a:xfrm>
              <a:off x="9231702"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32" name="그룹 39">
            <a:extLst>
              <a:ext uri="{FF2B5EF4-FFF2-40B4-BE49-F238E27FC236}">
                <a16:creationId xmlns:a16="http://schemas.microsoft.com/office/drawing/2014/main" id="{59AEC0C2-1658-4DBE-A16E-C1F68C32F0D4}"/>
              </a:ext>
            </a:extLst>
          </p:cNvPr>
          <p:cNvGrpSpPr/>
          <p:nvPr userDrawn="1"/>
        </p:nvGrpSpPr>
        <p:grpSpPr>
          <a:xfrm>
            <a:off x="1172149" y="5825666"/>
            <a:ext cx="1706103" cy="448703"/>
            <a:chOff x="1172148" y="5704896"/>
            <a:chExt cx="1706103" cy="448703"/>
          </a:xfrm>
        </p:grpSpPr>
        <p:sp>
          <p:nvSpPr>
            <p:cNvPr id="33" name="Oval 32">
              <a:extLst>
                <a:ext uri="{FF2B5EF4-FFF2-40B4-BE49-F238E27FC236}">
                  <a16:creationId xmlns:a16="http://schemas.microsoft.com/office/drawing/2014/main" id="{B597B0E5-8C02-4EFD-818E-FCAB1C18F1D7}"/>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34" name="Oval 33">
              <a:extLst>
                <a:ext uri="{FF2B5EF4-FFF2-40B4-BE49-F238E27FC236}">
                  <a16:creationId xmlns:a16="http://schemas.microsoft.com/office/drawing/2014/main" id="{FB810BBB-1805-4634-A844-1590B698A393}"/>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35" name="Oval 34">
              <a:extLst>
                <a:ext uri="{FF2B5EF4-FFF2-40B4-BE49-F238E27FC236}">
                  <a16:creationId xmlns:a16="http://schemas.microsoft.com/office/drawing/2014/main" id="{3E1D6AF9-FBD8-499A-9802-37FE243D9214}"/>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36" name="Rounded Rectangle 2">
              <a:extLst>
                <a:ext uri="{FF2B5EF4-FFF2-40B4-BE49-F238E27FC236}">
                  <a16:creationId xmlns:a16="http://schemas.microsoft.com/office/drawing/2014/main" id="{900D5429-4621-47B3-9333-D168EC750557}"/>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7" name="Rounded Rectangle 8">
              <a:extLst>
                <a:ext uri="{FF2B5EF4-FFF2-40B4-BE49-F238E27FC236}">
                  <a16:creationId xmlns:a16="http://schemas.microsoft.com/office/drawing/2014/main" id="{20FA3F5A-EF38-495A-85BC-7A4BC8204CBC}"/>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8" name="Rounded Rectangle 3">
              <a:extLst>
                <a:ext uri="{FF2B5EF4-FFF2-40B4-BE49-F238E27FC236}">
                  <a16:creationId xmlns:a16="http://schemas.microsoft.com/office/drawing/2014/main" id="{73C13622-917A-4A5D-917A-6EEACECCBE27}"/>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39" name="그룹 82">
            <a:extLst>
              <a:ext uri="{FF2B5EF4-FFF2-40B4-BE49-F238E27FC236}">
                <a16:creationId xmlns:a16="http://schemas.microsoft.com/office/drawing/2014/main" id="{5669B4A0-592B-4E36-BFA0-0A71B26E0A09}"/>
              </a:ext>
            </a:extLst>
          </p:cNvPr>
          <p:cNvGrpSpPr/>
          <p:nvPr userDrawn="1"/>
        </p:nvGrpSpPr>
        <p:grpSpPr>
          <a:xfrm>
            <a:off x="3888290" y="5825666"/>
            <a:ext cx="1706103" cy="448703"/>
            <a:chOff x="1172148" y="5704896"/>
            <a:chExt cx="1706103" cy="448703"/>
          </a:xfrm>
        </p:grpSpPr>
        <p:sp>
          <p:nvSpPr>
            <p:cNvPr id="40" name="Oval 20">
              <a:extLst>
                <a:ext uri="{FF2B5EF4-FFF2-40B4-BE49-F238E27FC236}">
                  <a16:creationId xmlns:a16="http://schemas.microsoft.com/office/drawing/2014/main" id="{599F04BF-25B6-4E36-962F-802C34CDA95A}"/>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1" name="Oval 45">
              <a:extLst>
                <a:ext uri="{FF2B5EF4-FFF2-40B4-BE49-F238E27FC236}">
                  <a16:creationId xmlns:a16="http://schemas.microsoft.com/office/drawing/2014/main" id="{37A998EF-EFA4-4EC9-9935-396EBC2673DC}"/>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2" name="Oval 46">
              <a:extLst>
                <a:ext uri="{FF2B5EF4-FFF2-40B4-BE49-F238E27FC236}">
                  <a16:creationId xmlns:a16="http://schemas.microsoft.com/office/drawing/2014/main" id="{887F7825-B4C6-4C30-A3DA-649096950BD2}"/>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3" name="Rounded Rectangle 2">
              <a:extLst>
                <a:ext uri="{FF2B5EF4-FFF2-40B4-BE49-F238E27FC236}">
                  <a16:creationId xmlns:a16="http://schemas.microsoft.com/office/drawing/2014/main" id="{CC8C9F95-79E4-4681-A018-584937EAB059}"/>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ounded Rectangle 8">
              <a:extLst>
                <a:ext uri="{FF2B5EF4-FFF2-40B4-BE49-F238E27FC236}">
                  <a16:creationId xmlns:a16="http://schemas.microsoft.com/office/drawing/2014/main" id="{27D5CC66-2190-4C0B-B967-8C85C6E3A7B6}"/>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5" name="Rounded Rectangle 3">
              <a:extLst>
                <a:ext uri="{FF2B5EF4-FFF2-40B4-BE49-F238E27FC236}">
                  <a16:creationId xmlns:a16="http://schemas.microsoft.com/office/drawing/2014/main" id="{799A6A43-1315-4301-BA90-3742B4CA6F01}"/>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46" name="그룹 99">
            <a:extLst>
              <a:ext uri="{FF2B5EF4-FFF2-40B4-BE49-F238E27FC236}">
                <a16:creationId xmlns:a16="http://schemas.microsoft.com/office/drawing/2014/main" id="{14FBE38F-6791-4534-9C7F-E5FC4EBE0C34}"/>
              </a:ext>
            </a:extLst>
          </p:cNvPr>
          <p:cNvGrpSpPr/>
          <p:nvPr userDrawn="1"/>
        </p:nvGrpSpPr>
        <p:grpSpPr>
          <a:xfrm>
            <a:off x="6604431" y="5825666"/>
            <a:ext cx="1706103" cy="448703"/>
            <a:chOff x="1172148" y="5704896"/>
            <a:chExt cx="1706103" cy="448703"/>
          </a:xfrm>
        </p:grpSpPr>
        <p:sp>
          <p:nvSpPr>
            <p:cNvPr id="47" name="Oval 20">
              <a:extLst>
                <a:ext uri="{FF2B5EF4-FFF2-40B4-BE49-F238E27FC236}">
                  <a16:creationId xmlns:a16="http://schemas.microsoft.com/office/drawing/2014/main" id="{DE5CBEB4-5221-4560-BA20-5B7423CE37E6}"/>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8" name="Oval 45">
              <a:extLst>
                <a:ext uri="{FF2B5EF4-FFF2-40B4-BE49-F238E27FC236}">
                  <a16:creationId xmlns:a16="http://schemas.microsoft.com/office/drawing/2014/main" id="{5D7AC624-8B71-4B8A-8968-361EB3920100}"/>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9" name="Oval 46">
              <a:extLst>
                <a:ext uri="{FF2B5EF4-FFF2-40B4-BE49-F238E27FC236}">
                  <a16:creationId xmlns:a16="http://schemas.microsoft.com/office/drawing/2014/main" id="{2054EE83-F252-4A8B-B69F-A4BE4F167F6D}"/>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0" name="Rounded Rectangle 2">
              <a:extLst>
                <a:ext uri="{FF2B5EF4-FFF2-40B4-BE49-F238E27FC236}">
                  <a16:creationId xmlns:a16="http://schemas.microsoft.com/office/drawing/2014/main" id="{D1848CAF-CCAB-4EF2-BE70-971384DE4665}"/>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1" name="Rounded Rectangle 8">
              <a:extLst>
                <a:ext uri="{FF2B5EF4-FFF2-40B4-BE49-F238E27FC236}">
                  <a16:creationId xmlns:a16="http://schemas.microsoft.com/office/drawing/2014/main" id="{E42C9D05-4FC5-4CE1-BA6B-A302BA896861}"/>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2" name="Rounded Rectangle 3">
              <a:extLst>
                <a:ext uri="{FF2B5EF4-FFF2-40B4-BE49-F238E27FC236}">
                  <a16:creationId xmlns:a16="http://schemas.microsoft.com/office/drawing/2014/main" id="{6EC8A3FE-8DBA-43BC-9637-0B30E0FD76AE}"/>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53" name="그룹 106">
            <a:extLst>
              <a:ext uri="{FF2B5EF4-FFF2-40B4-BE49-F238E27FC236}">
                <a16:creationId xmlns:a16="http://schemas.microsoft.com/office/drawing/2014/main" id="{9CFB75F3-2FF5-4FE9-A476-6CEE2DF67E07}"/>
              </a:ext>
            </a:extLst>
          </p:cNvPr>
          <p:cNvGrpSpPr/>
          <p:nvPr userDrawn="1"/>
        </p:nvGrpSpPr>
        <p:grpSpPr>
          <a:xfrm>
            <a:off x="9320573" y="5825666"/>
            <a:ext cx="1706103" cy="448703"/>
            <a:chOff x="1172148" y="5704896"/>
            <a:chExt cx="1706103" cy="448703"/>
          </a:xfrm>
        </p:grpSpPr>
        <p:sp>
          <p:nvSpPr>
            <p:cNvPr id="54" name="Oval 20">
              <a:extLst>
                <a:ext uri="{FF2B5EF4-FFF2-40B4-BE49-F238E27FC236}">
                  <a16:creationId xmlns:a16="http://schemas.microsoft.com/office/drawing/2014/main" id="{E50EC360-D0C4-4C08-8F61-8902777F2F21}"/>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5" name="Oval 45">
              <a:extLst>
                <a:ext uri="{FF2B5EF4-FFF2-40B4-BE49-F238E27FC236}">
                  <a16:creationId xmlns:a16="http://schemas.microsoft.com/office/drawing/2014/main" id="{1883D97F-8E28-47C0-8A2F-1E8F8994063D}"/>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6" name="Oval 46">
              <a:extLst>
                <a:ext uri="{FF2B5EF4-FFF2-40B4-BE49-F238E27FC236}">
                  <a16:creationId xmlns:a16="http://schemas.microsoft.com/office/drawing/2014/main" id="{E9327789-7EAA-458A-B577-77EDE0B58AF0}"/>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7" name="Rounded Rectangle 2">
              <a:extLst>
                <a:ext uri="{FF2B5EF4-FFF2-40B4-BE49-F238E27FC236}">
                  <a16:creationId xmlns:a16="http://schemas.microsoft.com/office/drawing/2014/main" id="{2D69E672-703B-4D98-B532-F677B80C730B}"/>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Rounded Rectangle 8">
              <a:extLst>
                <a:ext uri="{FF2B5EF4-FFF2-40B4-BE49-F238E27FC236}">
                  <a16:creationId xmlns:a16="http://schemas.microsoft.com/office/drawing/2014/main" id="{43DDDC3B-1FBB-4157-ACE3-548390E7C39F}"/>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9" name="Rounded Rectangle 3">
              <a:extLst>
                <a:ext uri="{FF2B5EF4-FFF2-40B4-BE49-F238E27FC236}">
                  <a16:creationId xmlns:a16="http://schemas.microsoft.com/office/drawing/2014/main" id="{0F7A12F7-CD03-46EC-9D73-8AE4AEFA34DA}"/>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Tree>
    <p:extLst>
      <p:ext uri="{BB962C8B-B14F-4D97-AF65-F5344CB8AC3E}">
        <p14:creationId xmlns:p14="http://schemas.microsoft.com/office/powerpoint/2010/main" val="7686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A00C50C-9DE3-4415-89A4-D76E721FBFE9}"/>
              </a:ext>
            </a:extLst>
          </p:cNvPr>
          <p:cNvSpPr>
            <a:spLocks noGrp="1"/>
          </p:cNvSpPr>
          <p:nvPr>
            <p:ph type="pic" idx="13" hasCustomPrompt="1"/>
          </p:nvPr>
        </p:nvSpPr>
        <p:spPr>
          <a:xfrm>
            <a:off x="900000" y="1538722"/>
            <a:ext cx="10392002" cy="2727360"/>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Text Placeholder 9">
            <a:extLst>
              <a:ext uri="{FF2B5EF4-FFF2-40B4-BE49-F238E27FC236}">
                <a16:creationId xmlns:a16="http://schemas.microsoft.com/office/drawing/2014/main" id="{30C8FDB2-DCD9-459E-8313-5C629CBD922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62244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79" r:id="rId6"/>
    <p:sldLayoutId id="2147483680" r:id="rId7"/>
    <p:sldLayoutId id="2147483691" r:id="rId8"/>
    <p:sldLayoutId id="2147483682" r:id="rId9"/>
    <p:sldLayoutId id="2147483685" r:id="rId10"/>
    <p:sldLayoutId id="2147483684" r:id="rId11"/>
    <p:sldLayoutId id="2147483686" r:id="rId12"/>
    <p:sldLayoutId id="2147483687" r:id="rId13"/>
    <p:sldLayoutId id="2147483688" r:id="rId14"/>
    <p:sldLayoutId id="2147483672" r:id="rId15"/>
    <p:sldLayoutId id="214748367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eumis2020.government.bg/bg/s/8d3ebf57-ff75-4ad5-afa1-5747f558ee98/Procedure/Info/f9ae12c3-d4d4-44ef-b402-2f0a81ca0a42"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31AD7E-CFC1-418F-98A2-18CC1568DE7A}"/>
              </a:ext>
            </a:extLst>
          </p:cNvPr>
          <p:cNvGrpSpPr/>
          <p:nvPr/>
        </p:nvGrpSpPr>
        <p:grpSpPr>
          <a:xfrm>
            <a:off x="0" y="1918544"/>
            <a:ext cx="11431630" cy="1405526"/>
            <a:chOff x="0" y="2023474"/>
            <a:chExt cx="11431630" cy="1405526"/>
          </a:xfrm>
          <a:solidFill>
            <a:schemeClr val="accent1"/>
          </a:solidFill>
        </p:grpSpPr>
        <p:sp>
          <p:nvSpPr>
            <p:cNvPr id="4" name="Rectangle 3">
              <a:extLst>
                <a:ext uri="{FF2B5EF4-FFF2-40B4-BE49-F238E27FC236}">
                  <a16:creationId xmlns:a16="http://schemas.microsoft.com/office/drawing/2014/main" id="{4C0A3FD7-9EFF-42EC-8BCC-8DC54EFB8BBE}"/>
                </a:ext>
              </a:extLst>
            </p:cNvPr>
            <p:cNvSpPr/>
            <p:nvPr userDrawn="1"/>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13F97A-86EF-43CD-8CB7-E32D10AD6927}"/>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7203772E-A1FB-4E49-8AF7-B31C59999691}"/>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31E7180-931A-4C17-9E5B-1625B2C7DEC1}"/>
              </a:ext>
            </a:extLst>
          </p:cNvPr>
          <p:cNvGrpSpPr/>
          <p:nvPr/>
        </p:nvGrpSpPr>
        <p:grpSpPr>
          <a:xfrm rot="10800000">
            <a:off x="5518929" y="3559557"/>
            <a:ext cx="6673071" cy="1405526"/>
            <a:chOff x="4758559" y="2023474"/>
            <a:chExt cx="6673071" cy="1405526"/>
          </a:xfrm>
          <a:solidFill>
            <a:schemeClr val="accent1"/>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758559" y="3200400"/>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22">
            <a:extLst>
              <a:ext uri="{FF2B5EF4-FFF2-40B4-BE49-F238E27FC236}">
                <a16:creationId xmlns:a16="http://schemas.microsoft.com/office/drawing/2014/main" id="{0DB0ED16-09AE-4582-838F-58270E448DE2}"/>
              </a:ext>
            </a:extLst>
          </p:cNvPr>
          <p:cNvSpPr txBox="1">
            <a:spLocks/>
          </p:cNvSpPr>
          <p:nvPr/>
        </p:nvSpPr>
        <p:spPr>
          <a:xfrm>
            <a:off x="508766" y="1872486"/>
            <a:ext cx="6318161" cy="4320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g-BG" altLang="ko-KR" sz="4000" b="1" dirty="0" smtClean="0">
                <a:solidFill>
                  <a:srgbClr val="92D050"/>
                </a:solidFill>
                <a:cs typeface="Arial" pitchFamily="34" charset="0"/>
              </a:rPr>
              <a:t>ИНФОРМАЦИОНЕН ДЕН</a:t>
            </a:r>
            <a:endParaRPr lang="ko-KR" altLang="en-US" sz="4000" b="1" dirty="0">
              <a:solidFill>
                <a:srgbClr val="92D050"/>
              </a:solidFill>
              <a:cs typeface="Arial" pitchFamily="34" charset="0"/>
            </a:endParaRPr>
          </a:p>
        </p:txBody>
      </p:sp>
      <p:sp>
        <p:nvSpPr>
          <p:cNvPr id="36" name="TextBox 35">
            <a:extLst>
              <a:ext uri="{FF2B5EF4-FFF2-40B4-BE49-F238E27FC236}">
                <a16:creationId xmlns:a16="http://schemas.microsoft.com/office/drawing/2014/main" id="{55D379AF-5D01-414D-97B8-5A8C1EB8BF11}"/>
              </a:ext>
            </a:extLst>
          </p:cNvPr>
          <p:cNvSpPr txBox="1"/>
          <p:nvPr/>
        </p:nvSpPr>
        <p:spPr>
          <a:xfrm>
            <a:off x="441739" y="3612791"/>
            <a:ext cx="6678152" cy="2169825"/>
          </a:xfrm>
          <a:prstGeom prst="rect">
            <a:avLst/>
          </a:prstGeom>
          <a:noFill/>
        </p:spPr>
        <p:txBody>
          <a:bodyPr wrap="square" rtlCol="0" anchor="ctr">
            <a:spAutoFit/>
          </a:bodyPr>
          <a:lstStyle/>
          <a:p>
            <a:r>
              <a:rPr lang="ru-RU" altLang="ko-KR" sz="2700" b="1" cap="all" dirty="0">
                <a:cs typeface="Arial" pitchFamily="34" charset="0"/>
              </a:rPr>
              <a:t>процедура </a:t>
            </a:r>
            <a:endParaRPr lang="ru-RU" altLang="ko-KR" sz="2700" b="1" cap="all" dirty="0" smtClean="0">
              <a:cs typeface="Arial" pitchFamily="34" charset="0"/>
            </a:endParaRPr>
          </a:p>
          <a:p>
            <a:r>
              <a:rPr lang="ru-RU" altLang="ko-KR" sz="2700" b="1" cap="all" dirty="0" smtClean="0">
                <a:cs typeface="Arial" pitchFamily="34" charset="0"/>
              </a:rPr>
              <a:t>BG16FFPR003-2.005 </a:t>
            </a:r>
          </a:p>
          <a:p>
            <a:r>
              <a:rPr lang="ru-RU" altLang="ko-KR" sz="2700" b="1" cap="all" dirty="0" smtClean="0">
                <a:cs typeface="Arial" pitchFamily="34" charset="0"/>
              </a:rPr>
              <a:t>Техническа подкрепа</a:t>
            </a:r>
          </a:p>
          <a:p>
            <a:r>
              <a:rPr lang="ru-RU" altLang="ko-KR" sz="2700" b="1" cap="all" dirty="0" smtClean="0">
                <a:cs typeface="Arial" pitchFamily="34" charset="0"/>
              </a:rPr>
              <a:t>за </a:t>
            </a:r>
            <a:r>
              <a:rPr lang="ru-RU" altLang="ko-KR" sz="2700" b="1" cap="all" dirty="0">
                <a:cs typeface="Arial" pitchFamily="34" charset="0"/>
              </a:rPr>
              <a:t>изпълнение на </a:t>
            </a:r>
            <a:r>
              <a:rPr lang="ru-RU" altLang="ko-KR" sz="2700" b="1" cap="all" dirty="0" smtClean="0">
                <a:cs typeface="Arial" pitchFamily="34" charset="0"/>
              </a:rPr>
              <a:t>ИТИ инструмента</a:t>
            </a:r>
            <a:endParaRPr lang="en-US" altLang="ko-KR" sz="2700" b="1" cap="all" dirty="0">
              <a:cs typeface="Arial" pitchFamily="34" charset="0"/>
            </a:endParaRPr>
          </a:p>
        </p:txBody>
      </p:sp>
      <p:pic>
        <p:nvPicPr>
          <p:cNvPr id="2" name="Picture Placeholder 1"/>
          <p:cNvPicPr>
            <a:picLocks noGrp="1" noChangeAspect="1"/>
          </p:cNvPicPr>
          <p:nvPr>
            <p:ph type="pic" idx="12"/>
          </p:nvPr>
        </p:nvPicPr>
        <p:blipFill>
          <a:blip r:embed="rId2">
            <a:extLst>
              <a:ext uri="{28A0092B-C50C-407E-A947-70E740481C1C}">
                <a14:useLocalDpi xmlns:a14="http://schemas.microsoft.com/office/drawing/2010/main" val="0"/>
              </a:ext>
            </a:extLst>
          </a:blip>
          <a:srcRect l="12485" r="12485"/>
          <a:stretch>
            <a:fillRect/>
          </a:stretch>
        </p:blipFill>
        <p:spPr/>
      </p:pic>
      <p:sp>
        <p:nvSpPr>
          <p:cNvPr id="37" name="Text Placeholder 20">
            <a:extLst>
              <a:ext uri="{FF2B5EF4-FFF2-40B4-BE49-F238E27FC236}">
                <a16:creationId xmlns:a16="http://schemas.microsoft.com/office/drawing/2014/main" id="{EF5396CC-43A7-4689-A75C-B0B19CF5FD86}"/>
              </a:ext>
            </a:extLst>
          </p:cNvPr>
          <p:cNvSpPr txBox="1">
            <a:spLocks/>
          </p:cNvSpPr>
          <p:nvPr/>
        </p:nvSpPr>
        <p:spPr>
          <a:xfrm>
            <a:off x="506572" y="2476280"/>
            <a:ext cx="5122909" cy="45382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g-BG" altLang="ko-KR" sz="1800" b="1" dirty="0" smtClean="0">
                <a:solidFill>
                  <a:schemeClr val="accent1"/>
                </a:solidFill>
                <a:cs typeface="Arial" pitchFamily="34" charset="0"/>
              </a:rPr>
              <a:t>30 АПРИЛ 2025</a:t>
            </a:r>
            <a:endParaRPr lang="ko-KR" altLang="en-US" sz="1800" b="1" dirty="0">
              <a:solidFill>
                <a:schemeClr val="accent1"/>
              </a:solidFill>
              <a:cs typeface="Arial" pitchFamily="34" charset="0"/>
            </a:endParaRPr>
          </a:p>
        </p:txBody>
      </p:sp>
    </p:spTree>
    <p:extLst>
      <p:ext uri="{BB962C8B-B14F-4D97-AF65-F5344CB8AC3E}">
        <p14:creationId xmlns:p14="http://schemas.microsoft.com/office/powerpoint/2010/main" val="81081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2894AB-D42D-4C72-AF38-625276C2FFA8}"/>
              </a:ext>
            </a:extLst>
          </p:cNvPr>
          <p:cNvSpPr/>
          <p:nvPr/>
        </p:nvSpPr>
        <p:spPr>
          <a:xfrm>
            <a:off x="-1" y="2406075"/>
            <a:ext cx="12192001" cy="233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31E7180-931A-4C17-9E5B-1625B2C7DEC1}"/>
              </a:ext>
            </a:extLst>
          </p:cNvPr>
          <p:cNvGrpSpPr/>
          <p:nvPr/>
        </p:nvGrpSpPr>
        <p:grpSpPr>
          <a:xfrm rot="10800000">
            <a:off x="5518929" y="3559557"/>
            <a:ext cx="6673071" cy="1405526"/>
            <a:chOff x="4758559" y="2023474"/>
            <a:chExt cx="6673071" cy="1405526"/>
          </a:xfrm>
          <a:solidFill>
            <a:schemeClr val="accent1"/>
          </a:solidFill>
        </p:grpSpPr>
        <p:sp>
          <p:nvSpPr>
            <p:cNvPr id="6" name="Rectangle 5">
              <a:extLst>
                <a:ext uri="{FF2B5EF4-FFF2-40B4-BE49-F238E27FC236}">
                  <a16:creationId xmlns:a16="http://schemas.microsoft.com/office/drawing/2014/main" id="{AE8DF00D-8E76-4614-88B8-767E8BE23F4E}"/>
                </a:ext>
              </a:extLst>
            </p:cNvPr>
            <p:cNvSpPr/>
            <p:nvPr userDrawn="1"/>
          </p:nvSpPr>
          <p:spPr>
            <a:xfrm>
              <a:off x="4758559" y="3200400"/>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31C40D-47AF-4709-89BF-A81A115A5003}"/>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9">
              <a:extLst>
                <a:ext uri="{FF2B5EF4-FFF2-40B4-BE49-F238E27FC236}">
                  <a16:creationId xmlns:a16="http://schemas.microsoft.com/office/drawing/2014/main" id="{BF08A5D7-6365-49D1-8A3E-659608ED74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413F97A-86EF-43CD-8CB7-E32D10AD6927}"/>
              </a:ext>
            </a:extLst>
          </p:cNvPr>
          <p:cNvSpPr/>
          <p:nvPr/>
        </p:nvSpPr>
        <p:spPr>
          <a:xfrm rot="2727637">
            <a:off x="7154945" y="343777"/>
            <a:ext cx="228600" cy="3413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5">
            <a:extLst>
              <a:ext uri="{FF2B5EF4-FFF2-40B4-BE49-F238E27FC236}">
                <a16:creationId xmlns:a16="http://schemas.microsoft.com/office/drawing/2014/main" id="{7203772E-A1FB-4E49-8AF7-B31C59999691}"/>
              </a:ext>
            </a:extLst>
          </p:cNvPr>
          <p:cNvSpPr/>
          <p:nvPr/>
        </p:nvSpPr>
        <p:spPr>
          <a:xfrm rot="18872363" flipH="1">
            <a:off x="9542351" y="25786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5D379AF-5D01-414D-97B8-5A8C1EB8BF11}"/>
              </a:ext>
            </a:extLst>
          </p:cNvPr>
          <p:cNvSpPr txBox="1"/>
          <p:nvPr/>
        </p:nvSpPr>
        <p:spPr>
          <a:xfrm>
            <a:off x="474022" y="3683510"/>
            <a:ext cx="6730159" cy="523220"/>
          </a:xfrm>
          <a:prstGeom prst="rect">
            <a:avLst/>
          </a:prstGeom>
          <a:noFill/>
        </p:spPr>
        <p:txBody>
          <a:bodyPr wrap="square" rtlCol="0" anchor="ctr">
            <a:spAutoFit/>
          </a:bodyPr>
          <a:lstStyle/>
          <a:p>
            <a:r>
              <a:rPr lang="bg-BG" altLang="ko-KR" sz="2800" b="1" dirty="0" smtClean="0">
                <a:solidFill>
                  <a:schemeClr val="accent1"/>
                </a:solidFill>
                <a:cs typeface="Arial" pitchFamily="34" charset="0"/>
              </a:rPr>
              <a:t>БЛАГОДАРЯ ЗА ВНИМАНИЕТО</a:t>
            </a:r>
            <a:endParaRPr lang="en-US" altLang="ko-KR" sz="2800" b="1" dirty="0">
              <a:solidFill>
                <a:schemeClr val="accent1"/>
              </a:solidFill>
              <a:cs typeface="Arial" pitchFamily="34" charset="0"/>
            </a:endParaRPr>
          </a:p>
        </p:txBody>
      </p:sp>
      <p:pic>
        <p:nvPicPr>
          <p:cNvPr id="23" name="Picture Placeholder 22"/>
          <p:cNvPicPr>
            <a:picLocks noGrp="1" noChangeAspect="1"/>
          </p:cNvPicPr>
          <p:nvPr>
            <p:ph type="pic" idx="12"/>
          </p:nvPr>
        </p:nvPicPr>
        <p:blipFill>
          <a:blip r:embed="rId2">
            <a:extLst>
              <a:ext uri="{28A0092B-C50C-407E-A947-70E740481C1C}">
                <a14:useLocalDpi xmlns:a14="http://schemas.microsoft.com/office/drawing/2010/main" val="0"/>
              </a:ext>
            </a:extLst>
          </a:blip>
          <a:srcRect l="30742" r="30742"/>
          <a:stretch>
            <a:fillRect/>
          </a:stretch>
        </p:blipFill>
        <p:spPr/>
      </p:pic>
      <p:grpSp>
        <p:nvGrpSpPr>
          <p:cNvPr id="12" name="Group 11">
            <a:extLst>
              <a:ext uri="{FF2B5EF4-FFF2-40B4-BE49-F238E27FC236}">
                <a16:creationId xmlns:a16="http://schemas.microsoft.com/office/drawing/2014/main" id="{FE31AD7E-CFC1-418F-98A2-18CC1568DE7A}"/>
              </a:ext>
            </a:extLst>
          </p:cNvPr>
          <p:cNvGrpSpPr/>
          <p:nvPr/>
        </p:nvGrpSpPr>
        <p:grpSpPr>
          <a:xfrm>
            <a:off x="0" y="1918544"/>
            <a:ext cx="11431630" cy="1405526"/>
            <a:chOff x="0" y="2023474"/>
            <a:chExt cx="11431630" cy="1405526"/>
          </a:xfrm>
          <a:solidFill>
            <a:schemeClr val="accent1"/>
          </a:solidFill>
        </p:grpSpPr>
        <p:sp>
          <p:nvSpPr>
            <p:cNvPr id="13" name="Rectangle 12">
              <a:extLst>
                <a:ext uri="{FF2B5EF4-FFF2-40B4-BE49-F238E27FC236}">
                  <a16:creationId xmlns:a16="http://schemas.microsoft.com/office/drawing/2014/main" id="{4C0A3FD7-9EFF-42EC-8BCC-8DC54EFB8BBE}"/>
                </a:ext>
              </a:extLst>
            </p:cNvPr>
            <p:cNvSpPr/>
            <p:nvPr userDrawn="1"/>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13F97A-86EF-43CD-8CB7-E32D10AD6927}"/>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5">
              <a:extLst>
                <a:ext uri="{FF2B5EF4-FFF2-40B4-BE49-F238E27FC236}">
                  <a16:creationId xmlns:a16="http://schemas.microsoft.com/office/drawing/2014/main" id="{7203772E-A1FB-4E49-8AF7-B31C59999691}"/>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694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18843" y="73175"/>
            <a:ext cx="11573197" cy="724247"/>
          </a:xfrm>
        </p:spPr>
        <p:txBody>
          <a:bodyPr/>
          <a:lstStyle/>
          <a:p>
            <a:pPr algn="r"/>
            <a:r>
              <a:rPr lang="bg-BG" sz="4400" b="1" dirty="0" smtClean="0"/>
              <a:t>Параметри на процедурата</a:t>
            </a:r>
            <a:endParaRPr lang="en-US" sz="4400" b="1" dirty="0"/>
          </a:p>
        </p:txBody>
      </p:sp>
      <p:grpSp>
        <p:nvGrpSpPr>
          <p:cNvPr id="3" name="Group 2">
            <a:extLst>
              <a:ext uri="{FF2B5EF4-FFF2-40B4-BE49-F238E27FC236}">
                <a16:creationId xmlns:a16="http://schemas.microsoft.com/office/drawing/2014/main" id="{0B11B82D-F56C-479A-AE80-4E0E168BCCA1}"/>
              </a:ext>
            </a:extLst>
          </p:cNvPr>
          <p:cNvGrpSpPr/>
          <p:nvPr/>
        </p:nvGrpSpPr>
        <p:grpSpPr>
          <a:xfrm>
            <a:off x="2119704" y="1589103"/>
            <a:ext cx="6757966" cy="1875411"/>
            <a:chOff x="1096128" y="1731300"/>
            <a:chExt cx="3597956" cy="1594914"/>
          </a:xfrm>
        </p:grpSpPr>
        <p:sp>
          <p:nvSpPr>
            <p:cNvPr id="4" name="Parallelogram 3">
              <a:extLst>
                <a:ext uri="{FF2B5EF4-FFF2-40B4-BE49-F238E27FC236}">
                  <a16:creationId xmlns:a16="http://schemas.microsoft.com/office/drawing/2014/main" id="{70411F84-04A9-4B6D-AB7F-F57EA87D0B1E}"/>
                </a:ext>
              </a:extLst>
            </p:cNvPr>
            <p:cNvSpPr/>
            <p:nvPr/>
          </p:nvSpPr>
          <p:spPr>
            <a:xfrm>
              <a:off x="1096128" y="1731300"/>
              <a:ext cx="3401707" cy="1364082"/>
            </a:xfrm>
            <a:prstGeom prst="parallelogram">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arallelogram 39">
              <a:extLst>
                <a:ext uri="{FF2B5EF4-FFF2-40B4-BE49-F238E27FC236}">
                  <a16:creationId xmlns:a16="http://schemas.microsoft.com/office/drawing/2014/main" id="{9D135EC3-D0D3-41C4-B177-6A8223EB2207}"/>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7" name="TextBox 6">
            <a:extLst>
              <a:ext uri="{FF2B5EF4-FFF2-40B4-BE49-F238E27FC236}">
                <a16:creationId xmlns:a16="http://schemas.microsoft.com/office/drawing/2014/main" id="{26DD225F-7B07-4E4F-A8CF-EC56FEDD3452}"/>
              </a:ext>
            </a:extLst>
          </p:cNvPr>
          <p:cNvSpPr txBox="1"/>
          <p:nvPr/>
        </p:nvSpPr>
        <p:spPr>
          <a:xfrm>
            <a:off x="2689934" y="1971563"/>
            <a:ext cx="5592932" cy="1077218"/>
          </a:xfrm>
          <a:prstGeom prst="rect">
            <a:avLst/>
          </a:prstGeom>
          <a:noFill/>
        </p:spPr>
        <p:txBody>
          <a:bodyPr wrap="square" rtlCol="0">
            <a:spAutoFit/>
          </a:bodyPr>
          <a:lstStyle/>
          <a:p>
            <a:r>
              <a:rPr lang="ru-RU" altLang="ko-KR" sz="1600" dirty="0">
                <a:solidFill>
                  <a:schemeClr val="tx1">
                    <a:lumMod val="75000"/>
                    <a:lumOff val="25000"/>
                  </a:schemeClr>
                </a:solidFill>
                <a:cs typeface="Arial" pitchFamily="34" charset="0"/>
              </a:rPr>
              <a:t>Да се осигури подготовката на концепции за интегрирани териториални инвестиции </a:t>
            </a:r>
            <a:r>
              <a:rPr lang="en-US" altLang="ko-KR" sz="1600" dirty="0" smtClean="0">
                <a:solidFill>
                  <a:schemeClr val="tx1">
                    <a:lumMod val="75000"/>
                    <a:lumOff val="25000"/>
                  </a:schemeClr>
                </a:solidFill>
                <a:cs typeface="Arial" pitchFamily="34" charset="0"/>
              </a:rPr>
              <a:t>(</a:t>
            </a:r>
            <a:r>
              <a:rPr lang="bg-BG" altLang="ko-KR" sz="1600" dirty="0" smtClean="0">
                <a:solidFill>
                  <a:schemeClr val="tx1">
                    <a:lumMod val="75000"/>
                    <a:lumOff val="25000"/>
                  </a:schemeClr>
                </a:solidFill>
                <a:cs typeface="Arial" pitchFamily="34" charset="0"/>
              </a:rPr>
              <a:t>КИТИ) </a:t>
            </a:r>
            <a:r>
              <a:rPr lang="ru-RU" altLang="ko-KR" sz="1600" dirty="0" smtClean="0">
                <a:solidFill>
                  <a:schemeClr val="tx1">
                    <a:lumMod val="75000"/>
                    <a:lumOff val="25000"/>
                  </a:schemeClr>
                </a:solidFill>
                <a:cs typeface="Arial" pitchFamily="34" charset="0"/>
              </a:rPr>
              <a:t>и </a:t>
            </a:r>
            <a:r>
              <a:rPr lang="ru-RU" altLang="ko-KR" sz="1600" dirty="0">
                <a:solidFill>
                  <a:schemeClr val="tx1">
                    <a:lumMod val="75000"/>
                    <a:lumOff val="25000"/>
                  </a:schemeClr>
                </a:solidFill>
                <a:cs typeface="Arial" pitchFamily="34" charset="0"/>
              </a:rPr>
              <a:t>проектни предложения </a:t>
            </a:r>
            <a:r>
              <a:rPr lang="ru-RU" altLang="ko-KR" sz="1600" dirty="0" smtClean="0">
                <a:solidFill>
                  <a:schemeClr val="tx1">
                    <a:lumMod val="75000"/>
                    <a:lumOff val="25000"/>
                  </a:schemeClr>
                </a:solidFill>
                <a:cs typeface="Arial" pitchFamily="34" charset="0"/>
              </a:rPr>
              <a:t>(ПП) по </a:t>
            </a:r>
            <a:r>
              <a:rPr lang="ru-RU" altLang="ko-KR" sz="1600" dirty="0">
                <a:solidFill>
                  <a:schemeClr val="tx1">
                    <a:lumMod val="75000"/>
                    <a:lumOff val="25000"/>
                  </a:schemeClr>
                </a:solidFill>
                <a:cs typeface="Arial" pitchFamily="34" charset="0"/>
              </a:rPr>
              <a:t>процедура „Подкрепа за интегрирано градско развитие в 40 градски общини – 2“</a:t>
            </a:r>
            <a:endParaRPr lang="en-US" altLang="ko-KR" sz="1600" dirty="0">
              <a:solidFill>
                <a:schemeClr val="tx1">
                  <a:lumMod val="75000"/>
                  <a:lumOff val="25000"/>
                </a:schemeClr>
              </a:solidFill>
              <a:cs typeface="Arial" pitchFamily="34" charset="0"/>
            </a:endParaRPr>
          </a:p>
        </p:txBody>
      </p:sp>
      <p:grpSp>
        <p:nvGrpSpPr>
          <p:cNvPr id="9" name="Group 8">
            <a:extLst>
              <a:ext uri="{FF2B5EF4-FFF2-40B4-BE49-F238E27FC236}">
                <a16:creationId xmlns:a16="http://schemas.microsoft.com/office/drawing/2014/main" id="{DFC8153E-A0A0-426B-BA2C-F9E78D3F5D47}"/>
              </a:ext>
            </a:extLst>
          </p:cNvPr>
          <p:cNvGrpSpPr/>
          <p:nvPr/>
        </p:nvGrpSpPr>
        <p:grpSpPr>
          <a:xfrm>
            <a:off x="1919831" y="2087693"/>
            <a:ext cx="777316" cy="777316"/>
            <a:chOff x="896255" y="1986583"/>
            <a:chExt cx="777316" cy="777316"/>
          </a:xfrm>
        </p:grpSpPr>
        <p:sp>
          <p:nvSpPr>
            <p:cNvPr id="10" name="Oval 9">
              <a:extLst>
                <a:ext uri="{FF2B5EF4-FFF2-40B4-BE49-F238E27FC236}">
                  <a16:creationId xmlns:a16="http://schemas.microsoft.com/office/drawing/2014/main" id="{FCB3318E-23C1-4FFB-84A6-74FEAB7130ED}"/>
                </a:ext>
              </a:extLst>
            </p:cNvPr>
            <p:cNvSpPr/>
            <p:nvPr/>
          </p:nvSpPr>
          <p:spPr>
            <a:xfrm>
              <a:off x="896255" y="1986583"/>
              <a:ext cx="777316" cy="777316"/>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9E5F6C01-1ADC-4182-8195-2797C80B1834}"/>
                </a:ext>
              </a:extLst>
            </p:cNvPr>
            <p:cNvSpPr/>
            <p:nvPr/>
          </p:nvSpPr>
          <p:spPr>
            <a:xfrm>
              <a:off x="987877" y="2078205"/>
              <a:ext cx="594072" cy="5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13" name="Group 12">
            <a:extLst>
              <a:ext uri="{FF2B5EF4-FFF2-40B4-BE49-F238E27FC236}">
                <a16:creationId xmlns:a16="http://schemas.microsoft.com/office/drawing/2014/main" id="{6B497D03-EF79-48DD-B93C-482CDBCC386A}"/>
              </a:ext>
            </a:extLst>
          </p:cNvPr>
          <p:cNvGrpSpPr/>
          <p:nvPr/>
        </p:nvGrpSpPr>
        <p:grpSpPr>
          <a:xfrm>
            <a:off x="8112472" y="3275869"/>
            <a:ext cx="3890140" cy="1772982"/>
            <a:chOff x="1096128" y="1731300"/>
            <a:chExt cx="3605453" cy="1602942"/>
          </a:xfrm>
        </p:grpSpPr>
        <p:sp>
          <p:nvSpPr>
            <p:cNvPr id="14" name="Parallelogram 13">
              <a:extLst>
                <a:ext uri="{FF2B5EF4-FFF2-40B4-BE49-F238E27FC236}">
                  <a16:creationId xmlns:a16="http://schemas.microsoft.com/office/drawing/2014/main" id="{4EAA93C1-D0BE-4A04-8BA4-2DCE38543559}"/>
                </a:ext>
              </a:extLst>
            </p:cNvPr>
            <p:cNvSpPr/>
            <p:nvPr/>
          </p:nvSpPr>
          <p:spPr>
            <a:xfrm>
              <a:off x="1096128" y="1731300"/>
              <a:ext cx="3401707" cy="1364082"/>
            </a:xfrm>
            <a:prstGeom prst="parallelogram">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Parallelogram 39">
              <a:extLst>
                <a:ext uri="{FF2B5EF4-FFF2-40B4-BE49-F238E27FC236}">
                  <a16:creationId xmlns:a16="http://schemas.microsoft.com/office/drawing/2014/main" id="{6B4EA99B-4654-45FB-9EC6-6895CA63BC04}"/>
                </a:ext>
              </a:extLst>
            </p:cNvPr>
            <p:cNvSpPr/>
            <p:nvPr/>
          </p:nvSpPr>
          <p:spPr>
            <a:xfrm>
              <a:off x="1329863" y="1970160"/>
              <a:ext cx="3371718" cy="1364082"/>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0981 w 3401707"/>
                <a:gd name="connsiteY5" fmla="*/ 1221491 h 1364082"/>
                <a:gd name="connsiteX6" fmla="*/ 3206721 w 3401707"/>
                <a:gd name="connsiteY6" fmla="*/ 0 h 1364082"/>
                <a:gd name="connsiteX0" fmla="*/ 3206721 w 3371718"/>
                <a:gd name="connsiteY0" fmla="*/ 0 h 1364082"/>
                <a:gd name="connsiteX1" fmla="*/ 3371718 w 3371718"/>
                <a:gd name="connsiteY1" fmla="*/ 0 h 1364082"/>
                <a:gd name="connsiteX2" fmla="*/ 3060687 w 3371718"/>
                <a:gd name="connsiteY2" fmla="*/ 1364082 h 1364082"/>
                <a:gd name="connsiteX3" fmla="*/ 0 w 3371718"/>
                <a:gd name="connsiteY3" fmla="*/ 1364082 h 1364082"/>
                <a:gd name="connsiteX4" fmla="*/ 37796 w 3371718"/>
                <a:gd name="connsiteY4" fmla="*/ 1212899 h 1364082"/>
                <a:gd name="connsiteX5" fmla="*/ 2940981 w 3371718"/>
                <a:gd name="connsiteY5" fmla="*/ 1221491 h 1364082"/>
                <a:gd name="connsiteX6" fmla="*/ 3206721 w 3371718"/>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718" h="1364082">
                  <a:moveTo>
                    <a:pt x="3206721" y="0"/>
                  </a:moveTo>
                  <a:lnTo>
                    <a:pt x="3371718" y="0"/>
                  </a:lnTo>
                  <a:lnTo>
                    <a:pt x="3060687" y="1364082"/>
                  </a:lnTo>
                  <a:lnTo>
                    <a:pt x="0" y="1364082"/>
                  </a:lnTo>
                  <a:lnTo>
                    <a:pt x="37796" y="1212899"/>
                  </a:lnTo>
                  <a:lnTo>
                    <a:pt x="2940981" y="1221491"/>
                  </a:lnTo>
                  <a:cubicBezTo>
                    <a:pt x="3042056" y="817191"/>
                    <a:pt x="3105646" y="404300"/>
                    <a:pt x="32067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6" name="Group 15">
            <a:extLst>
              <a:ext uri="{FF2B5EF4-FFF2-40B4-BE49-F238E27FC236}">
                <a16:creationId xmlns:a16="http://schemas.microsoft.com/office/drawing/2014/main" id="{6811EE50-A038-4FA8-8916-2D833D7D1AFB}"/>
              </a:ext>
            </a:extLst>
          </p:cNvPr>
          <p:cNvGrpSpPr/>
          <p:nvPr/>
        </p:nvGrpSpPr>
        <p:grpSpPr>
          <a:xfrm>
            <a:off x="1982008" y="4047138"/>
            <a:ext cx="2818592" cy="566984"/>
            <a:chOff x="2135876" y="1607735"/>
            <a:chExt cx="2138114" cy="566984"/>
          </a:xfrm>
        </p:grpSpPr>
        <p:sp>
          <p:nvSpPr>
            <p:cNvPr id="17" name="TextBox 16">
              <a:extLst>
                <a:ext uri="{FF2B5EF4-FFF2-40B4-BE49-F238E27FC236}">
                  <a16:creationId xmlns:a16="http://schemas.microsoft.com/office/drawing/2014/main" id="{994908BD-5A57-4D98-84E0-38F7F8217523}"/>
                </a:ext>
              </a:extLst>
            </p:cNvPr>
            <p:cNvSpPr txBox="1"/>
            <p:nvPr/>
          </p:nvSpPr>
          <p:spPr>
            <a:xfrm>
              <a:off x="2135876" y="1897720"/>
              <a:ext cx="2138114"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03900B95-27D7-404D-858E-83250CC5567B}"/>
                </a:ext>
              </a:extLst>
            </p:cNvPr>
            <p:cNvSpPr txBox="1"/>
            <p:nvPr/>
          </p:nvSpPr>
          <p:spPr>
            <a:xfrm>
              <a:off x="2135876" y="1607735"/>
              <a:ext cx="2138114" cy="276999"/>
            </a:xfrm>
            <a:prstGeom prst="rect">
              <a:avLst/>
            </a:prstGeom>
            <a:noFill/>
          </p:spPr>
          <p:txBody>
            <a:bodyPr wrap="square" rtlCol="0" anchor="ctr">
              <a:spAutoFit/>
            </a:bodyPr>
            <a:lstStyle/>
            <a:p>
              <a:endParaRPr lang="ko-KR" altLang="en-US" sz="12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id="{A8E36D28-7D78-439A-9E0D-DE1348FE69DA}"/>
              </a:ext>
            </a:extLst>
          </p:cNvPr>
          <p:cNvGrpSpPr/>
          <p:nvPr/>
        </p:nvGrpSpPr>
        <p:grpSpPr>
          <a:xfrm>
            <a:off x="7912596" y="3556608"/>
            <a:ext cx="777316" cy="777316"/>
            <a:chOff x="896255" y="1986583"/>
            <a:chExt cx="777316" cy="777316"/>
          </a:xfrm>
        </p:grpSpPr>
        <p:sp>
          <p:nvSpPr>
            <p:cNvPr id="20" name="Oval 19">
              <a:extLst>
                <a:ext uri="{FF2B5EF4-FFF2-40B4-BE49-F238E27FC236}">
                  <a16:creationId xmlns:a16="http://schemas.microsoft.com/office/drawing/2014/main" id="{2F084C1D-AB86-41DF-81E5-EDB9FB8D183C}"/>
                </a:ext>
              </a:extLst>
            </p:cNvPr>
            <p:cNvSpPr/>
            <p:nvPr/>
          </p:nvSpPr>
          <p:spPr>
            <a:xfrm>
              <a:off x="896255" y="1986583"/>
              <a:ext cx="777316" cy="777316"/>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Oval 20">
              <a:extLst>
                <a:ext uri="{FF2B5EF4-FFF2-40B4-BE49-F238E27FC236}">
                  <a16:creationId xmlns:a16="http://schemas.microsoft.com/office/drawing/2014/main" id="{ADF68A48-C59B-42B5-B5A5-CBBCB4C702C4}"/>
                </a:ext>
              </a:extLst>
            </p:cNvPr>
            <p:cNvSpPr/>
            <p:nvPr/>
          </p:nvSpPr>
          <p:spPr>
            <a:xfrm>
              <a:off x="987877" y="2078205"/>
              <a:ext cx="594072" cy="594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33" name="Group 32">
            <a:extLst>
              <a:ext uri="{FF2B5EF4-FFF2-40B4-BE49-F238E27FC236}">
                <a16:creationId xmlns:a16="http://schemas.microsoft.com/office/drawing/2014/main" id="{218E2E1C-B31F-4738-98BB-50D0DA8828EA}"/>
              </a:ext>
            </a:extLst>
          </p:cNvPr>
          <p:cNvGrpSpPr>
            <a:grpSpLocks noChangeAspect="1"/>
          </p:cNvGrpSpPr>
          <p:nvPr/>
        </p:nvGrpSpPr>
        <p:grpSpPr>
          <a:xfrm>
            <a:off x="1100675" y="4124469"/>
            <a:ext cx="6409833" cy="2018878"/>
            <a:chOff x="1096128" y="1731300"/>
            <a:chExt cx="3597956" cy="1594915"/>
          </a:xfrm>
        </p:grpSpPr>
        <p:sp>
          <p:nvSpPr>
            <p:cNvPr id="34" name="Parallelogram 33">
              <a:extLst>
                <a:ext uri="{FF2B5EF4-FFF2-40B4-BE49-F238E27FC236}">
                  <a16:creationId xmlns:a16="http://schemas.microsoft.com/office/drawing/2014/main" id="{DC7964C8-B08B-4355-A8DD-FB9B6638AD1C}"/>
                </a:ext>
              </a:extLst>
            </p:cNvPr>
            <p:cNvSpPr/>
            <p:nvPr/>
          </p:nvSpPr>
          <p:spPr>
            <a:xfrm>
              <a:off x="1096128" y="1731300"/>
              <a:ext cx="3401707" cy="1364082"/>
            </a:xfrm>
            <a:prstGeom prst="parallelogram">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Parallelogram 39">
              <a:extLst>
                <a:ext uri="{FF2B5EF4-FFF2-40B4-BE49-F238E27FC236}">
                  <a16:creationId xmlns:a16="http://schemas.microsoft.com/office/drawing/2014/main" id="{CDF92F57-4E3E-4D07-A177-4E5D04D82B45}"/>
                </a:ext>
              </a:extLst>
            </p:cNvPr>
            <p:cNvSpPr/>
            <p:nvPr/>
          </p:nvSpPr>
          <p:spPr>
            <a:xfrm>
              <a:off x="1329863" y="1962133"/>
              <a:ext cx="3364221" cy="1364082"/>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7" name="TextBox 36">
            <a:extLst>
              <a:ext uri="{FF2B5EF4-FFF2-40B4-BE49-F238E27FC236}">
                <a16:creationId xmlns:a16="http://schemas.microsoft.com/office/drawing/2014/main" id="{AAD9CFCF-F523-40B3-BB7C-0586289A9847}"/>
              </a:ext>
            </a:extLst>
          </p:cNvPr>
          <p:cNvSpPr txBox="1"/>
          <p:nvPr/>
        </p:nvSpPr>
        <p:spPr>
          <a:xfrm>
            <a:off x="1699486" y="4538824"/>
            <a:ext cx="5225094" cy="1323439"/>
          </a:xfrm>
          <a:prstGeom prst="rect">
            <a:avLst/>
          </a:prstGeom>
          <a:noFill/>
        </p:spPr>
        <p:txBody>
          <a:bodyPr wrap="square" rtlCol="0">
            <a:spAutoFit/>
          </a:bodyPr>
          <a:lstStyle/>
          <a:p>
            <a:r>
              <a:rPr lang="ru-RU" altLang="ko-KR" sz="1600" dirty="0">
                <a:solidFill>
                  <a:schemeClr val="tx1">
                    <a:lumMod val="75000"/>
                    <a:lumOff val="25000"/>
                  </a:schemeClr>
                </a:solidFill>
                <a:cs typeface="Arial" pitchFamily="34" charset="0"/>
              </a:rPr>
              <a:t>Процедура чрез директно предоставяне на безвъзмездна финансова помощ (БФП), съгл. чл. 25, ал. 1, т. 2 и чл. 43, ал. 2, т. 1 от Закон за управление на средствата от Европейските фондове при споделено управление (ЗУСЕФСУ) </a:t>
            </a:r>
            <a:endParaRPr lang="en-US" altLang="ko-KR" sz="1600" dirty="0">
              <a:solidFill>
                <a:schemeClr val="tx1">
                  <a:lumMod val="75000"/>
                  <a:lumOff val="25000"/>
                </a:schemeClr>
              </a:solidFill>
              <a:cs typeface="Arial" pitchFamily="34" charset="0"/>
            </a:endParaRPr>
          </a:p>
        </p:txBody>
      </p:sp>
      <p:grpSp>
        <p:nvGrpSpPr>
          <p:cNvPr id="39" name="Group 38">
            <a:extLst>
              <a:ext uri="{FF2B5EF4-FFF2-40B4-BE49-F238E27FC236}">
                <a16:creationId xmlns:a16="http://schemas.microsoft.com/office/drawing/2014/main" id="{68CD44CE-2AC3-452B-80F8-CC525A4A82B5}"/>
              </a:ext>
            </a:extLst>
          </p:cNvPr>
          <p:cNvGrpSpPr/>
          <p:nvPr/>
        </p:nvGrpSpPr>
        <p:grpSpPr>
          <a:xfrm>
            <a:off x="954072" y="4575058"/>
            <a:ext cx="777316" cy="777316"/>
            <a:chOff x="896255" y="1986583"/>
            <a:chExt cx="777316" cy="777316"/>
          </a:xfrm>
        </p:grpSpPr>
        <p:sp>
          <p:nvSpPr>
            <p:cNvPr id="40" name="Oval 39">
              <a:extLst>
                <a:ext uri="{FF2B5EF4-FFF2-40B4-BE49-F238E27FC236}">
                  <a16:creationId xmlns:a16="http://schemas.microsoft.com/office/drawing/2014/main" id="{A8CEAE27-A1A8-4D92-AD62-10AB954F3650}"/>
                </a:ext>
              </a:extLst>
            </p:cNvPr>
            <p:cNvSpPr/>
            <p:nvPr/>
          </p:nvSpPr>
          <p:spPr>
            <a:xfrm>
              <a:off x="896255" y="1986583"/>
              <a:ext cx="777316" cy="777316"/>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Oval 40">
              <a:extLst>
                <a:ext uri="{FF2B5EF4-FFF2-40B4-BE49-F238E27FC236}">
                  <a16:creationId xmlns:a16="http://schemas.microsoft.com/office/drawing/2014/main" id="{8AC1808B-4580-4764-B032-C7E6A87F25BF}"/>
                </a:ext>
              </a:extLst>
            </p:cNvPr>
            <p:cNvSpPr/>
            <p:nvPr/>
          </p:nvSpPr>
          <p:spPr>
            <a:xfrm>
              <a:off x="978999" y="2069327"/>
              <a:ext cx="594072" cy="594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43" name="Donut 24">
            <a:extLst>
              <a:ext uri="{FF2B5EF4-FFF2-40B4-BE49-F238E27FC236}">
                <a16:creationId xmlns:a16="http://schemas.microsoft.com/office/drawing/2014/main" id="{2358F6B7-5407-478C-BBCE-24DB33354B70}"/>
              </a:ext>
            </a:extLst>
          </p:cNvPr>
          <p:cNvSpPr>
            <a:spLocks noChangeAspect="1"/>
          </p:cNvSpPr>
          <p:nvPr/>
        </p:nvSpPr>
        <p:spPr>
          <a:xfrm>
            <a:off x="2116016" y="2278315"/>
            <a:ext cx="370505" cy="37352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4" name="Rectangle 43"/>
          <p:cNvSpPr/>
          <p:nvPr/>
        </p:nvSpPr>
        <p:spPr>
          <a:xfrm>
            <a:off x="2685784" y="1637472"/>
            <a:ext cx="1314399" cy="369332"/>
          </a:xfrm>
          <a:prstGeom prst="rect">
            <a:avLst/>
          </a:prstGeom>
        </p:spPr>
        <p:txBody>
          <a:bodyPr wrap="none">
            <a:spAutoFit/>
          </a:bodyPr>
          <a:lstStyle/>
          <a:p>
            <a:r>
              <a:rPr lang="bg-BG" b="1" dirty="0"/>
              <a:t>Обща </a:t>
            </a:r>
            <a:r>
              <a:rPr lang="bg-BG" b="1" dirty="0" smtClean="0"/>
              <a:t>цел</a:t>
            </a:r>
            <a:endParaRPr lang="en-US" b="1" dirty="0"/>
          </a:p>
        </p:txBody>
      </p:sp>
      <p:sp>
        <p:nvSpPr>
          <p:cNvPr id="45" name="Rectangle 44"/>
          <p:cNvSpPr/>
          <p:nvPr/>
        </p:nvSpPr>
        <p:spPr>
          <a:xfrm>
            <a:off x="8646874" y="3262094"/>
            <a:ext cx="1232004" cy="369332"/>
          </a:xfrm>
          <a:prstGeom prst="rect">
            <a:avLst/>
          </a:prstGeom>
        </p:spPr>
        <p:txBody>
          <a:bodyPr wrap="none">
            <a:spAutoFit/>
          </a:bodyPr>
          <a:lstStyle/>
          <a:p>
            <a:r>
              <a:rPr lang="bg-BG" b="1" dirty="0"/>
              <a:t>Бюджет:</a:t>
            </a:r>
            <a:r>
              <a:rPr lang="bg-BG" dirty="0"/>
              <a:t> </a:t>
            </a:r>
            <a:endParaRPr lang="en-US" dirty="0"/>
          </a:p>
        </p:txBody>
      </p:sp>
      <p:sp>
        <p:nvSpPr>
          <p:cNvPr id="46" name="Rectangle 45"/>
          <p:cNvSpPr/>
          <p:nvPr/>
        </p:nvSpPr>
        <p:spPr>
          <a:xfrm>
            <a:off x="8667565" y="3611863"/>
            <a:ext cx="2731363" cy="1077218"/>
          </a:xfrm>
          <a:prstGeom prst="rect">
            <a:avLst/>
          </a:prstGeom>
        </p:spPr>
        <p:txBody>
          <a:bodyPr wrap="square">
            <a:spAutoFit/>
          </a:bodyPr>
          <a:lstStyle/>
          <a:p>
            <a:r>
              <a:rPr lang="ru-RU" sz="1600" dirty="0">
                <a:solidFill>
                  <a:schemeClr val="tx1">
                    <a:lumMod val="75000"/>
                    <a:lumOff val="25000"/>
                  </a:schemeClr>
                </a:solidFill>
                <a:cs typeface="Arial" pitchFamily="34" charset="0"/>
              </a:rPr>
              <a:t>2 500 000,00 лв. </a:t>
            </a:r>
            <a:endParaRPr lang="ru-RU" sz="1600" dirty="0" smtClean="0">
              <a:solidFill>
                <a:schemeClr val="tx1">
                  <a:lumMod val="75000"/>
                  <a:lumOff val="25000"/>
                </a:schemeClr>
              </a:solidFill>
              <a:cs typeface="Arial" pitchFamily="34" charset="0"/>
            </a:endParaRPr>
          </a:p>
          <a:p>
            <a:r>
              <a:rPr lang="ru-RU" sz="1600" dirty="0" smtClean="0">
                <a:solidFill>
                  <a:schemeClr val="tx1">
                    <a:lumMod val="75000"/>
                    <a:lumOff val="25000"/>
                  </a:schemeClr>
                </a:solidFill>
                <a:cs typeface="Arial" pitchFamily="34" charset="0"/>
              </a:rPr>
              <a:t>(</a:t>
            </a:r>
            <a:r>
              <a:rPr lang="ru-RU" sz="1600" dirty="0">
                <a:solidFill>
                  <a:schemeClr val="tx1">
                    <a:lumMod val="75000"/>
                    <a:lumOff val="25000"/>
                  </a:schemeClr>
                </a:solidFill>
                <a:cs typeface="Arial" pitchFamily="34" charset="0"/>
              </a:rPr>
              <a:t>1 278 229,70 евро)</a:t>
            </a:r>
          </a:p>
          <a:p>
            <a:r>
              <a:rPr lang="ru-RU" sz="1600" dirty="0">
                <a:solidFill>
                  <a:schemeClr val="tx1">
                    <a:lumMod val="75000"/>
                    <a:lumOff val="25000"/>
                  </a:schemeClr>
                </a:solidFill>
                <a:cs typeface="Arial" pitchFamily="34" charset="0"/>
              </a:rPr>
              <a:t>европейско и национално съфинансиране</a:t>
            </a:r>
            <a:endParaRPr lang="en-US" sz="1600" dirty="0">
              <a:solidFill>
                <a:schemeClr val="tx1">
                  <a:lumMod val="75000"/>
                  <a:lumOff val="25000"/>
                </a:schemeClr>
              </a:solidFill>
              <a:cs typeface="Arial" pitchFamily="34" charset="0"/>
            </a:endParaRPr>
          </a:p>
        </p:txBody>
      </p:sp>
      <p:sp>
        <p:nvSpPr>
          <p:cNvPr id="47" name="Rounded Rectangle 32">
            <a:extLst>
              <a:ext uri="{FF2B5EF4-FFF2-40B4-BE49-F238E27FC236}">
                <a16:creationId xmlns:a16="http://schemas.microsoft.com/office/drawing/2014/main" id="{A7C45BCB-0B8E-4E0E-842A-DD554B68B1C0}"/>
              </a:ext>
            </a:extLst>
          </p:cNvPr>
          <p:cNvSpPr>
            <a:spLocks noChangeAspect="1"/>
          </p:cNvSpPr>
          <p:nvPr/>
        </p:nvSpPr>
        <p:spPr>
          <a:xfrm>
            <a:off x="8111106" y="3756633"/>
            <a:ext cx="355707" cy="35570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ectangle 47"/>
          <p:cNvSpPr/>
          <p:nvPr/>
        </p:nvSpPr>
        <p:spPr>
          <a:xfrm>
            <a:off x="1684372" y="4167609"/>
            <a:ext cx="2633285" cy="369332"/>
          </a:xfrm>
          <a:prstGeom prst="rect">
            <a:avLst/>
          </a:prstGeom>
        </p:spPr>
        <p:txBody>
          <a:bodyPr wrap="none">
            <a:spAutoFit/>
          </a:bodyPr>
          <a:lstStyle/>
          <a:p>
            <a:r>
              <a:rPr lang="bg-BG" b="1" dirty="0"/>
              <a:t>Начин на реализация</a:t>
            </a:r>
            <a:endParaRPr lang="en-US" b="1" dirty="0"/>
          </a:p>
        </p:txBody>
      </p:sp>
      <p:sp>
        <p:nvSpPr>
          <p:cNvPr id="49" name="Frame 17">
            <a:extLst>
              <a:ext uri="{FF2B5EF4-FFF2-40B4-BE49-F238E27FC236}">
                <a16:creationId xmlns:a16="http://schemas.microsoft.com/office/drawing/2014/main" id="{1278BF84-DDF3-43F8-88E4-A0F28E4079EF}"/>
              </a:ext>
            </a:extLst>
          </p:cNvPr>
          <p:cNvSpPr>
            <a:spLocks noChangeAspect="1"/>
          </p:cNvSpPr>
          <p:nvPr/>
        </p:nvSpPr>
        <p:spPr>
          <a:xfrm>
            <a:off x="1153646" y="4773222"/>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50" name="Picture 49"/>
          <p:cNvPicPr>
            <a:picLocks noChangeAspect="1"/>
          </p:cNvPicPr>
          <p:nvPr/>
        </p:nvPicPr>
        <p:blipFill>
          <a:blip r:embed="rId2"/>
          <a:stretch>
            <a:fillRect/>
          </a:stretch>
        </p:blipFill>
        <p:spPr>
          <a:xfrm>
            <a:off x="85771" y="58533"/>
            <a:ext cx="3499407" cy="743776"/>
          </a:xfrm>
          <a:prstGeom prst="rect">
            <a:avLst/>
          </a:prstGeom>
        </p:spPr>
      </p:pic>
    </p:spTree>
    <p:extLst>
      <p:ext uri="{BB962C8B-B14F-4D97-AF65-F5344CB8AC3E}">
        <p14:creationId xmlns:p14="http://schemas.microsoft.com/office/powerpoint/2010/main" val="354767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85771" y="58533"/>
            <a:ext cx="3499407" cy="743776"/>
          </a:xfrm>
          <a:prstGeom prst="rect">
            <a:avLst/>
          </a:prstGeom>
        </p:spPr>
      </p:pic>
      <p:sp>
        <p:nvSpPr>
          <p:cNvPr id="2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18843" y="73175"/>
            <a:ext cx="11573197" cy="724247"/>
          </a:xfrm>
        </p:spPr>
        <p:txBody>
          <a:bodyPr/>
          <a:lstStyle/>
          <a:p>
            <a:pPr algn="r"/>
            <a:r>
              <a:rPr lang="bg-BG" sz="4400" b="1" dirty="0" smtClean="0"/>
              <a:t>Допустими кандидати</a:t>
            </a:r>
            <a:endParaRPr lang="en-US" sz="4400" b="1" dirty="0"/>
          </a:p>
        </p:txBody>
      </p:sp>
      <p:sp>
        <p:nvSpPr>
          <p:cNvPr id="24" name="TextBox 23"/>
          <p:cNvSpPr txBox="1"/>
          <p:nvPr/>
        </p:nvSpPr>
        <p:spPr>
          <a:xfrm>
            <a:off x="896644" y="4101481"/>
            <a:ext cx="8416032" cy="2308324"/>
          </a:xfrm>
          <a:prstGeom prst="rect">
            <a:avLst/>
          </a:prstGeom>
          <a:noFill/>
          <a:ln w="38100">
            <a:solidFill>
              <a:schemeClr val="accent6"/>
            </a:solidFill>
          </a:ln>
        </p:spPr>
        <p:txBody>
          <a:bodyPr wrap="square" rtlCol="0">
            <a:spAutoFit/>
          </a:bodyPr>
          <a:lstStyle/>
          <a:p>
            <a:pPr lvl="0" algn="ctr" latinLnBrk="1">
              <a:defRPr/>
            </a:pPr>
            <a:r>
              <a:rPr lang="ru-RU" altLang="ko-KR" b="1" dirty="0">
                <a:solidFill>
                  <a:schemeClr val="tx1">
                    <a:lumMod val="75000"/>
                    <a:lumOff val="25000"/>
                  </a:schemeClr>
                </a:solidFill>
                <a:cs typeface="Arial" pitchFamily="34" charset="0"/>
              </a:rPr>
              <a:t>Конкретни бенефициенти по процедурата са 40 градски общини в България, допустими кандидати по Приоритет 2 на ПРР:</a:t>
            </a:r>
            <a:endParaRPr lang="ko-KR" altLang="en-US" b="1" dirty="0">
              <a:solidFill>
                <a:schemeClr val="tx1">
                  <a:lumMod val="75000"/>
                  <a:lumOff val="25000"/>
                </a:schemeClr>
              </a:solidFill>
              <a:cs typeface="Arial" pitchFamily="34" charset="0"/>
            </a:endParaRPr>
          </a:p>
          <a:p>
            <a:pPr algn="ctr" latinLnBrk="1">
              <a:defRPr/>
            </a:pPr>
            <a:r>
              <a:rPr lang="bg-BG" altLang="ko-KR" dirty="0">
                <a:solidFill>
                  <a:schemeClr val="tx1">
                    <a:lumMod val="75000"/>
                    <a:lumOff val="25000"/>
                  </a:schemeClr>
                </a:solidFill>
                <a:cs typeface="Arial" pitchFamily="34" charset="0"/>
              </a:rPr>
              <a:t>Айтос, Асеновград, Ботевград, Велинград, Враца, Габрово, Горна Оряховица, Гоце Делчев, Димитровград, Добрич, Дупница, Казанлък, Карлово, Карнобат, Кърджали, Кюстендил, Ловеч, Лом, Монтана, Нова Загора, Пазарджик, Панагюрище, Перник, Петрич, Пещера, Разград, Самоков, Сандански, Свиленград, Свищов, Севлиево, Силистра, Сливен, Смолян, Троян, Търговище, Харманли, Хасково, Шумен, </a:t>
            </a:r>
            <a:r>
              <a:rPr lang="bg-BG" altLang="ko-KR" dirty="0" smtClean="0">
                <a:solidFill>
                  <a:schemeClr val="tx1">
                    <a:lumMod val="75000"/>
                    <a:lumOff val="25000"/>
                  </a:schemeClr>
                </a:solidFill>
                <a:cs typeface="Arial" pitchFamily="34" charset="0"/>
              </a:rPr>
              <a:t>Ямбол</a:t>
            </a:r>
          </a:p>
        </p:txBody>
      </p:sp>
      <p:pic>
        <p:nvPicPr>
          <p:cNvPr id="31" name="Picture Placeholder 30"/>
          <p:cNvPicPr>
            <a:picLocks noGrp="1" noChangeAspect="1"/>
          </p:cNvPicPr>
          <p:nvPr>
            <p:ph type="pic" idx="13"/>
          </p:nvPr>
        </p:nvPicPr>
        <p:blipFill>
          <a:blip r:embed="rId3" cstate="hqprint">
            <a:extLst>
              <a:ext uri="{28A0092B-C50C-407E-A947-70E740481C1C}">
                <a14:useLocalDpi xmlns:a14="http://schemas.microsoft.com/office/drawing/2010/main" val="0"/>
              </a:ext>
            </a:extLst>
          </a:blip>
          <a:srcRect t="30316" b="30316"/>
          <a:stretch>
            <a:fillRect/>
          </a:stretch>
        </p:blipFill>
        <p:spPr>
          <a:xfrm>
            <a:off x="900000" y="1121473"/>
            <a:ext cx="10392002" cy="2727360"/>
          </a:xfrm>
        </p:spPr>
      </p:pic>
      <p:grpSp>
        <p:nvGrpSpPr>
          <p:cNvPr id="32" name="Group 31">
            <a:extLst>
              <a:ext uri="{FF2B5EF4-FFF2-40B4-BE49-F238E27FC236}">
                <a16:creationId xmlns:a16="http://schemas.microsoft.com/office/drawing/2014/main" id="{6B497D03-EF79-48DD-B93C-482CDBCC386A}"/>
              </a:ext>
            </a:extLst>
          </p:cNvPr>
          <p:cNvGrpSpPr/>
          <p:nvPr/>
        </p:nvGrpSpPr>
        <p:grpSpPr>
          <a:xfrm>
            <a:off x="9419208" y="3657601"/>
            <a:ext cx="2772790" cy="1615735"/>
            <a:chOff x="1096128" y="1731300"/>
            <a:chExt cx="3605453" cy="1602942"/>
          </a:xfrm>
        </p:grpSpPr>
        <p:sp>
          <p:nvSpPr>
            <p:cNvPr id="33" name="Parallelogram 32">
              <a:extLst>
                <a:ext uri="{FF2B5EF4-FFF2-40B4-BE49-F238E27FC236}">
                  <a16:creationId xmlns:a16="http://schemas.microsoft.com/office/drawing/2014/main" id="{4EAA93C1-D0BE-4A04-8BA4-2DCE38543559}"/>
                </a:ext>
              </a:extLst>
            </p:cNvPr>
            <p:cNvSpPr/>
            <p:nvPr/>
          </p:nvSpPr>
          <p:spPr>
            <a:xfrm>
              <a:off x="1096128" y="1731300"/>
              <a:ext cx="3401707" cy="1364082"/>
            </a:xfrm>
            <a:prstGeom prst="parallelogram">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Parallelogram 39">
              <a:extLst>
                <a:ext uri="{FF2B5EF4-FFF2-40B4-BE49-F238E27FC236}">
                  <a16:creationId xmlns:a16="http://schemas.microsoft.com/office/drawing/2014/main" id="{6B4EA99B-4654-45FB-9EC6-6895CA63BC04}"/>
                </a:ext>
              </a:extLst>
            </p:cNvPr>
            <p:cNvSpPr/>
            <p:nvPr/>
          </p:nvSpPr>
          <p:spPr>
            <a:xfrm>
              <a:off x="1329863" y="1970160"/>
              <a:ext cx="3371718" cy="1364082"/>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0981 w 3401707"/>
                <a:gd name="connsiteY5" fmla="*/ 1221491 h 1364082"/>
                <a:gd name="connsiteX6" fmla="*/ 3206721 w 3401707"/>
                <a:gd name="connsiteY6" fmla="*/ 0 h 1364082"/>
                <a:gd name="connsiteX0" fmla="*/ 3206721 w 3371718"/>
                <a:gd name="connsiteY0" fmla="*/ 0 h 1364082"/>
                <a:gd name="connsiteX1" fmla="*/ 3371718 w 3371718"/>
                <a:gd name="connsiteY1" fmla="*/ 0 h 1364082"/>
                <a:gd name="connsiteX2" fmla="*/ 3060687 w 3371718"/>
                <a:gd name="connsiteY2" fmla="*/ 1364082 h 1364082"/>
                <a:gd name="connsiteX3" fmla="*/ 0 w 3371718"/>
                <a:gd name="connsiteY3" fmla="*/ 1364082 h 1364082"/>
                <a:gd name="connsiteX4" fmla="*/ 37796 w 3371718"/>
                <a:gd name="connsiteY4" fmla="*/ 1212899 h 1364082"/>
                <a:gd name="connsiteX5" fmla="*/ 2940981 w 3371718"/>
                <a:gd name="connsiteY5" fmla="*/ 1221491 h 1364082"/>
                <a:gd name="connsiteX6" fmla="*/ 3206721 w 3371718"/>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718" h="1364082">
                  <a:moveTo>
                    <a:pt x="3206721" y="0"/>
                  </a:moveTo>
                  <a:lnTo>
                    <a:pt x="3371718" y="0"/>
                  </a:lnTo>
                  <a:lnTo>
                    <a:pt x="3060687" y="1364082"/>
                  </a:lnTo>
                  <a:lnTo>
                    <a:pt x="0" y="1364082"/>
                  </a:lnTo>
                  <a:lnTo>
                    <a:pt x="37796" y="1212899"/>
                  </a:lnTo>
                  <a:lnTo>
                    <a:pt x="2940981" y="1221491"/>
                  </a:lnTo>
                  <a:cubicBezTo>
                    <a:pt x="3042056" y="817191"/>
                    <a:pt x="3105646" y="404300"/>
                    <a:pt x="32067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6" name="TextBox 25"/>
          <p:cNvSpPr txBox="1"/>
          <p:nvPr/>
        </p:nvSpPr>
        <p:spPr>
          <a:xfrm>
            <a:off x="9945949" y="3764131"/>
            <a:ext cx="2405849" cy="1200329"/>
          </a:xfrm>
          <a:prstGeom prst="rect">
            <a:avLst/>
          </a:prstGeom>
          <a:noFill/>
        </p:spPr>
        <p:txBody>
          <a:bodyPr wrap="square" rtlCol="0">
            <a:spAutoFit/>
          </a:bodyPr>
          <a:lstStyle/>
          <a:p>
            <a:r>
              <a:rPr lang="ru-RU" dirty="0"/>
              <a:t>Н</a:t>
            </a:r>
            <a:r>
              <a:rPr lang="ru-RU" dirty="0" smtClean="0"/>
              <a:t>е </a:t>
            </a:r>
            <a:r>
              <a:rPr lang="ru-RU" dirty="0"/>
              <a:t>е допустимо участието на </a:t>
            </a:r>
            <a:r>
              <a:rPr lang="ru-RU" dirty="0" smtClean="0"/>
              <a:t>партньори</a:t>
            </a:r>
            <a:r>
              <a:rPr lang="en-US" dirty="0" smtClean="0"/>
              <a:t> </a:t>
            </a:r>
            <a:r>
              <a:rPr lang="bg-BG" dirty="0" smtClean="0"/>
              <a:t>п</a:t>
            </a:r>
            <a:r>
              <a:rPr lang="ru-RU" dirty="0" smtClean="0"/>
              <a:t>о процедурата</a:t>
            </a:r>
            <a:endParaRPr lang="ru-RU" dirty="0"/>
          </a:p>
        </p:txBody>
      </p:sp>
      <p:sp>
        <p:nvSpPr>
          <p:cNvPr id="35" name="TextBox 34"/>
          <p:cNvSpPr txBox="1"/>
          <p:nvPr/>
        </p:nvSpPr>
        <p:spPr>
          <a:xfrm>
            <a:off x="9641150" y="3968319"/>
            <a:ext cx="168676" cy="830997"/>
          </a:xfrm>
          <a:prstGeom prst="rect">
            <a:avLst/>
          </a:prstGeom>
          <a:noFill/>
        </p:spPr>
        <p:txBody>
          <a:bodyPr wrap="square" rtlCol="0">
            <a:spAutoFit/>
          </a:bodyPr>
          <a:lstStyle/>
          <a:p>
            <a:r>
              <a:rPr lang="en-US" sz="4800" dirty="0" smtClean="0">
                <a:solidFill>
                  <a:schemeClr val="accent4"/>
                </a:solidFill>
              </a:rPr>
              <a:t>!</a:t>
            </a:r>
            <a:endParaRPr lang="en-US" sz="4800" dirty="0">
              <a:solidFill>
                <a:schemeClr val="accent4"/>
              </a:solidFill>
            </a:endParaRPr>
          </a:p>
        </p:txBody>
      </p:sp>
    </p:spTree>
    <p:extLst>
      <p:ext uri="{BB962C8B-B14F-4D97-AF65-F5344CB8AC3E}">
        <p14:creationId xmlns:p14="http://schemas.microsoft.com/office/powerpoint/2010/main" val="203787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011EA-0348-461F-9CE2-FAB220A0822A}"/>
              </a:ext>
            </a:extLst>
          </p:cNvPr>
          <p:cNvSpPr/>
          <p:nvPr/>
        </p:nvSpPr>
        <p:spPr>
          <a:xfrm>
            <a:off x="882635" y="1716974"/>
            <a:ext cx="2376264" cy="4292525"/>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4" name="Rectangle 3">
            <a:extLst>
              <a:ext uri="{FF2B5EF4-FFF2-40B4-BE49-F238E27FC236}">
                <a16:creationId xmlns:a16="http://schemas.microsoft.com/office/drawing/2014/main" id="{1681071C-9D57-49F3-8383-46B596CA9CEC}"/>
              </a:ext>
            </a:extLst>
          </p:cNvPr>
          <p:cNvSpPr/>
          <p:nvPr/>
        </p:nvSpPr>
        <p:spPr>
          <a:xfrm>
            <a:off x="3533313" y="1704513"/>
            <a:ext cx="2413070" cy="1606858"/>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5" name="Rectangle 4">
            <a:extLst>
              <a:ext uri="{FF2B5EF4-FFF2-40B4-BE49-F238E27FC236}">
                <a16:creationId xmlns:a16="http://schemas.microsoft.com/office/drawing/2014/main" id="{24195CBB-4466-4781-9BC5-10883B284C83}"/>
              </a:ext>
            </a:extLst>
          </p:cNvPr>
          <p:cNvSpPr/>
          <p:nvPr/>
        </p:nvSpPr>
        <p:spPr>
          <a:xfrm>
            <a:off x="6278777" y="1722268"/>
            <a:ext cx="2376264" cy="1615736"/>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6" name="Rectangle 5">
            <a:extLst>
              <a:ext uri="{FF2B5EF4-FFF2-40B4-BE49-F238E27FC236}">
                <a16:creationId xmlns:a16="http://schemas.microsoft.com/office/drawing/2014/main" id="{BE59B38D-ACE5-47D5-80D4-1FA7E3AB3A47}"/>
              </a:ext>
            </a:extLst>
          </p:cNvPr>
          <p:cNvSpPr/>
          <p:nvPr/>
        </p:nvSpPr>
        <p:spPr>
          <a:xfrm>
            <a:off x="6266314" y="4487840"/>
            <a:ext cx="2376264" cy="1592683"/>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7" name="Rectangle 6">
            <a:extLst>
              <a:ext uri="{FF2B5EF4-FFF2-40B4-BE49-F238E27FC236}">
                <a16:creationId xmlns:a16="http://schemas.microsoft.com/office/drawing/2014/main" id="{DF86CAE2-2F79-4DAF-9FC0-2C7F5230E599}"/>
              </a:ext>
            </a:extLst>
          </p:cNvPr>
          <p:cNvSpPr/>
          <p:nvPr/>
        </p:nvSpPr>
        <p:spPr>
          <a:xfrm>
            <a:off x="3570119" y="3497801"/>
            <a:ext cx="2376264" cy="2582719"/>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8" name="Right Arrow 7">
            <a:extLst>
              <a:ext uri="{FF2B5EF4-FFF2-40B4-BE49-F238E27FC236}">
                <a16:creationId xmlns:a16="http://schemas.microsoft.com/office/drawing/2014/main" id="{6585C5E2-6409-4265-9B87-97E1E34BE98D}"/>
              </a:ext>
            </a:extLst>
          </p:cNvPr>
          <p:cNvSpPr/>
          <p:nvPr/>
        </p:nvSpPr>
        <p:spPr>
          <a:xfrm>
            <a:off x="3152923" y="2370052"/>
            <a:ext cx="747760" cy="484632"/>
          </a:xfrm>
          <a:prstGeom prst="rightArrow">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ight Arrow 8">
            <a:extLst>
              <a:ext uri="{FF2B5EF4-FFF2-40B4-BE49-F238E27FC236}">
                <a16:creationId xmlns:a16="http://schemas.microsoft.com/office/drawing/2014/main" id="{A9A4CA86-0E8A-4469-AE18-45838D1F1462}"/>
              </a:ext>
            </a:extLst>
          </p:cNvPr>
          <p:cNvSpPr/>
          <p:nvPr/>
        </p:nvSpPr>
        <p:spPr>
          <a:xfrm>
            <a:off x="5845990" y="2370052"/>
            <a:ext cx="747760" cy="484632"/>
          </a:xfrm>
          <a:prstGeom prst="rightArrow">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Right Arrow 9">
            <a:extLst>
              <a:ext uri="{FF2B5EF4-FFF2-40B4-BE49-F238E27FC236}">
                <a16:creationId xmlns:a16="http://schemas.microsoft.com/office/drawing/2014/main" id="{E946FB30-1E5A-46AA-9136-A17BA44D54B9}"/>
              </a:ext>
            </a:extLst>
          </p:cNvPr>
          <p:cNvSpPr/>
          <p:nvPr/>
        </p:nvSpPr>
        <p:spPr>
          <a:xfrm rot="10800000">
            <a:off x="5617301" y="5362097"/>
            <a:ext cx="747760" cy="484632"/>
          </a:xfrm>
          <a:prstGeom prst="right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Right Arrow 10">
            <a:extLst>
              <a:ext uri="{FF2B5EF4-FFF2-40B4-BE49-F238E27FC236}">
                <a16:creationId xmlns:a16="http://schemas.microsoft.com/office/drawing/2014/main" id="{D36E2B58-EFD5-4C0F-B8A6-3371508CB11D}"/>
              </a:ext>
            </a:extLst>
          </p:cNvPr>
          <p:cNvSpPr/>
          <p:nvPr/>
        </p:nvSpPr>
        <p:spPr>
          <a:xfrm rot="10800000">
            <a:off x="2946399" y="5362098"/>
            <a:ext cx="747760" cy="484632"/>
          </a:xfrm>
          <a:prstGeom prst="rightArrow">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Rectangle 11">
            <a:extLst>
              <a:ext uri="{FF2B5EF4-FFF2-40B4-BE49-F238E27FC236}">
                <a16:creationId xmlns:a16="http://schemas.microsoft.com/office/drawing/2014/main" id="{9AC47A6D-2629-4106-82F9-50ABCCCA8F94}"/>
              </a:ext>
            </a:extLst>
          </p:cNvPr>
          <p:cNvSpPr/>
          <p:nvPr/>
        </p:nvSpPr>
        <p:spPr>
          <a:xfrm>
            <a:off x="891777" y="1262455"/>
            <a:ext cx="2376000" cy="4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Rectangle 12">
            <a:extLst>
              <a:ext uri="{FF2B5EF4-FFF2-40B4-BE49-F238E27FC236}">
                <a16:creationId xmlns:a16="http://schemas.microsoft.com/office/drawing/2014/main" id="{196DC21F-3F7F-43ED-BB1C-1368E48FC49F}"/>
              </a:ext>
            </a:extLst>
          </p:cNvPr>
          <p:cNvSpPr/>
          <p:nvPr/>
        </p:nvSpPr>
        <p:spPr>
          <a:xfrm>
            <a:off x="3570383" y="1280209"/>
            <a:ext cx="23760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Rectangle 13">
            <a:extLst>
              <a:ext uri="{FF2B5EF4-FFF2-40B4-BE49-F238E27FC236}">
                <a16:creationId xmlns:a16="http://schemas.microsoft.com/office/drawing/2014/main" id="{837CE453-0FBA-47A4-B8F2-F8BB0C9EB9B6}"/>
              </a:ext>
            </a:extLst>
          </p:cNvPr>
          <p:cNvSpPr/>
          <p:nvPr/>
        </p:nvSpPr>
        <p:spPr>
          <a:xfrm>
            <a:off x="6279041" y="1297802"/>
            <a:ext cx="237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Rectangle 14">
            <a:extLst>
              <a:ext uri="{FF2B5EF4-FFF2-40B4-BE49-F238E27FC236}">
                <a16:creationId xmlns:a16="http://schemas.microsoft.com/office/drawing/2014/main" id="{2C489769-921C-4627-B5CF-C9333D94F7EA}"/>
              </a:ext>
            </a:extLst>
          </p:cNvPr>
          <p:cNvSpPr/>
          <p:nvPr/>
        </p:nvSpPr>
        <p:spPr>
          <a:xfrm>
            <a:off x="6257701" y="3440274"/>
            <a:ext cx="2376000" cy="4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Rectangle 15">
            <a:extLst>
              <a:ext uri="{FF2B5EF4-FFF2-40B4-BE49-F238E27FC236}">
                <a16:creationId xmlns:a16="http://schemas.microsoft.com/office/drawing/2014/main" id="{35362776-1A73-4C42-8DC0-54AF4B95025C}"/>
              </a:ext>
            </a:extLst>
          </p:cNvPr>
          <p:cNvSpPr/>
          <p:nvPr/>
        </p:nvSpPr>
        <p:spPr>
          <a:xfrm>
            <a:off x="3570119" y="3432853"/>
            <a:ext cx="2376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TextBox 16">
            <a:extLst>
              <a:ext uri="{FF2B5EF4-FFF2-40B4-BE49-F238E27FC236}">
                <a16:creationId xmlns:a16="http://schemas.microsoft.com/office/drawing/2014/main" id="{9E0DD8B3-CBFF-4879-A35A-590E5B2555E5}"/>
              </a:ext>
            </a:extLst>
          </p:cNvPr>
          <p:cNvSpPr txBox="1"/>
          <p:nvPr/>
        </p:nvSpPr>
        <p:spPr>
          <a:xfrm>
            <a:off x="905518" y="1232378"/>
            <a:ext cx="67782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18" name="TextBox 17">
            <a:extLst>
              <a:ext uri="{FF2B5EF4-FFF2-40B4-BE49-F238E27FC236}">
                <a16:creationId xmlns:a16="http://schemas.microsoft.com/office/drawing/2014/main" id="{561A7A4B-43B7-4812-A55A-BF654454B807}"/>
              </a:ext>
            </a:extLst>
          </p:cNvPr>
          <p:cNvSpPr txBox="1"/>
          <p:nvPr/>
        </p:nvSpPr>
        <p:spPr>
          <a:xfrm>
            <a:off x="3569372" y="1262405"/>
            <a:ext cx="67782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9" name="TextBox 18">
            <a:extLst>
              <a:ext uri="{FF2B5EF4-FFF2-40B4-BE49-F238E27FC236}">
                <a16:creationId xmlns:a16="http://schemas.microsoft.com/office/drawing/2014/main" id="{50140D7E-6D8F-4644-BC43-180F773A67B4}"/>
              </a:ext>
            </a:extLst>
          </p:cNvPr>
          <p:cNvSpPr txBox="1"/>
          <p:nvPr/>
        </p:nvSpPr>
        <p:spPr>
          <a:xfrm>
            <a:off x="6265125" y="1272919"/>
            <a:ext cx="67782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0" name="TextBox 19">
            <a:extLst>
              <a:ext uri="{FF2B5EF4-FFF2-40B4-BE49-F238E27FC236}">
                <a16:creationId xmlns:a16="http://schemas.microsoft.com/office/drawing/2014/main" id="{C8716B45-7B6C-4E49-AE83-86FF1307EC4B}"/>
              </a:ext>
            </a:extLst>
          </p:cNvPr>
          <p:cNvSpPr txBox="1"/>
          <p:nvPr/>
        </p:nvSpPr>
        <p:spPr>
          <a:xfrm>
            <a:off x="6241701" y="3436853"/>
            <a:ext cx="67782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sp>
        <p:nvSpPr>
          <p:cNvPr id="21" name="TextBox 20">
            <a:extLst>
              <a:ext uri="{FF2B5EF4-FFF2-40B4-BE49-F238E27FC236}">
                <a16:creationId xmlns:a16="http://schemas.microsoft.com/office/drawing/2014/main" id="{19B0F4F5-6552-41C7-A8FB-E787100BB9D5}"/>
              </a:ext>
            </a:extLst>
          </p:cNvPr>
          <p:cNvSpPr txBox="1"/>
          <p:nvPr/>
        </p:nvSpPr>
        <p:spPr>
          <a:xfrm>
            <a:off x="3574370" y="3413337"/>
            <a:ext cx="67782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06</a:t>
            </a:r>
            <a:endParaRPr lang="ko-KR" altLang="en-US" sz="2400" b="1" dirty="0">
              <a:solidFill>
                <a:schemeClr val="bg1"/>
              </a:solidFill>
              <a:cs typeface="Arial" pitchFamily="34" charset="0"/>
            </a:endParaRPr>
          </a:p>
        </p:txBody>
      </p:sp>
      <p:sp>
        <p:nvSpPr>
          <p:cNvPr id="23" name="TextBox 22">
            <a:extLst>
              <a:ext uri="{FF2B5EF4-FFF2-40B4-BE49-F238E27FC236}">
                <a16:creationId xmlns:a16="http://schemas.microsoft.com/office/drawing/2014/main" id="{619994EA-C986-4C64-B60E-A442B8EE1A27}"/>
              </a:ext>
            </a:extLst>
          </p:cNvPr>
          <p:cNvSpPr txBox="1"/>
          <p:nvPr/>
        </p:nvSpPr>
        <p:spPr>
          <a:xfrm>
            <a:off x="905523" y="1747234"/>
            <a:ext cx="2246050" cy="4154984"/>
          </a:xfrm>
          <a:prstGeom prst="rect">
            <a:avLst/>
          </a:prstGeom>
          <a:noFill/>
        </p:spPr>
        <p:txBody>
          <a:bodyPr wrap="square" rtlCol="0">
            <a:spAutoFit/>
          </a:bodyPr>
          <a:lstStyle/>
          <a:p>
            <a:r>
              <a:rPr lang="ru-RU" altLang="ko-KR" sz="1200" dirty="0" smtClean="0">
                <a:solidFill>
                  <a:schemeClr val="tx1">
                    <a:lumMod val="65000"/>
                    <a:lumOff val="35000"/>
                  </a:schemeClr>
                </a:solidFill>
                <a:cs typeface="Arial" pitchFamily="34" charset="0"/>
              </a:rPr>
              <a:t>Проучване</a:t>
            </a:r>
            <a:r>
              <a:rPr lang="ru-RU" altLang="ko-KR" sz="1200" dirty="0">
                <a:solidFill>
                  <a:schemeClr val="tx1">
                    <a:lumMod val="65000"/>
                    <a:lumOff val="35000"/>
                  </a:schemeClr>
                </a:solidFill>
                <a:cs typeface="Arial" pitchFamily="34" charset="0"/>
              </a:rPr>
              <a:t>, анализ и оценка на възможностите за трансфер на знания и обмен на добри практики за целите на придобиване на ноу-хау с оглед повишаване капацитета на конкретните общини-бенефициенти в контекста на управление и изпълнение на инструменти за </a:t>
            </a:r>
            <a:r>
              <a:rPr lang="ru-RU" altLang="ko-KR" sz="1200" dirty="0" smtClean="0">
                <a:solidFill>
                  <a:schemeClr val="tx1">
                    <a:lumMod val="65000"/>
                    <a:lumOff val="35000"/>
                  </a:schemeClr>
                </a:solidFill>
                <a:cs typeface="Arial" pitchFamily="34" charset="0"/>
              </a:rPr>
              <a:t>ИТИ за периода </a:t>
            </a:r>
            <a:r>
              <a:rPr lang="ru-RU" altLang="ko-KR" sz="1200" dirty="0">
                <a:solidFill>
                  <a:schemeClr val="tx1">
                    <a:lumMod val="65000"/>
                    <a:lumOff val="35000"/>
                  </a:schemeClr>
                </a:solidFill>
                <a:cs typeface="Arial" pitchFamily="34" charset="0"/>
              </a:rPr>
              <a:t>2021-2027 г., </a:t>
            </a:r>
            <a:r>
              <a:rPr lang="ru-RU" altLang="ko-KR" sz="1200" dirty="0" smtClean="0">
                <a:solidFill>
                  <a:schemeClr val="tx1">
                    <a:lumMod val="65000"/>
                    <a:lumOff val="35000"/>
                  </a:schemeClr>
                </a:solidFill>
                <a:cs typeface="Arial" pitchFamily="34" charset="0"/>
              </a:rPr>
              <a:t>вкл. </a:t>
            </a:r>
            <a:r>
              <a:rPr lang="ru-RU" altLang="ko-KR" sz="1200" dirty="0">
                <a:solidFill>
                  <a:schemeClr val="tx1">
                    <a:lumMod val="65000"/>
                    <a:lumOff val="35000"/>
                  </a:schemeClr>
                </a:solidFill>
                <a:cs typeface="Arial" pitchFamily="34" charset="0"/>
              </a:rPr>
              <a:t>на принципа peer to peer с други общини за </a:t>
            </a:r>
            <a:r>
              <a:rPr lang="ru-RU" altLang="ko-KR" sz="1200" dirty="0" smtClean="0">
                <a:solidFill>
                  <a:schemeClr val="tx1">
                    <a:lumMod val="65000"/>
                    <a:lumOff val="35000"/>
                  </a:schemeClr>
                </a:solidFill>
                <a:cs typeface="Arial" pitchFamily="34" charset="0"/>
              </a:rPr>
              <a:t>подготовка </a:t>
            </a:r>
            <a:r>
              <a:rPr lang="ru-RU" altLang="ko-KR" sz="1200" dirty="0">
                <a:solidFill>
                  <a:schemeClr val="tx1">
                    <a:lumMod val="65000"/>
                    <a:lumOff val="35000"/>
                  </a:schemeClr>
                </a:solidFill>
                <a:cs typeface="Arial" pitchFamily="34" charset="0"/>
              </a:rPr>
              <a:t>и </a:t>
            </a:r>
            <a:r>
              <a:rPr lang="ru-RU" altLang="ko-KR" sz="1200" dirty="0" smtClean="0">
                <a:solidFill>
                  <a:schemeClr val="tx1">
                    <a:lumMod val="65000"/>
                    <a:lumOff val="35000"/>
                  </a:schemeClr>
                </a:solidFill>
                <a:cs typeface="Arial" pitchFamily="34" charset="0"/>
              </a:rPr>
              <a:t>изпълнение </a:t>
            </a:r>
            <a:r>
              <a:rPr lang="ru-RU" altLang="ko-KR" sz="1200" dirty="0">
                <a:solidFill>
                  <a:schemeClr val="tx1">
                    <a:lumMod val="65000"/>
                    <a:lumOff val="35000"/>
                  </a:schemeClr>
                </a:solidFill>
                <a:cs typeface="Arial" pitchFamily="34" charset="0"/>
              </a:rPr>
              <a:t>на инвестиции в рамките на </a:t>
            </a:r>
            <a:r>
              <a:rPr lang="ru-RU" altLang="ko-KR" sz="1200" dirty="0" smtClean="0">
                <a:solidFill>
                  <a:schemeClr val="tx1">
                    <a:lumMod val="65000"/>
                    <a:lumOff val="35000"/>
                  </a:schemeClr>
                </a:solidFill>
                <a:cs typeface="Arial" pitchFamily="34" charset="0"/>
              </a:rPr>
              <a:t>КИТИ</a:t>
            </a:r>
            <a:r>
              <a:rPr lang="ru-RU" altLang="ko-KR" sz="1200" dirty="0">
                <a:solidFill>
                  <a:schemeClr val="tx1">
                    <a:lumMod val="65000"/>
                    <a:lumOff val="35000"/>
                  </a:schemeClr>
                </a:solidFill>
                <a:cs typeface="Arial" pitchFamily="34" charset="0"/>
              </a:rPr>
              <a:t>, </a:t>
            </a:r>
            <a:r>
              <a:rPr lang="ru-RU" altLang="ko-KR" sz="1200" dirty="0" smtClean="0">
                <a:solidFill>
                  <a:schemeClr val="tx1">
                    <a:lumMod val="65000"/>
                    <a:lumOff val="35000"/>
                  </a:schemeClr>
                </a:solidFill>
                <a:cs typeface="Arial" pitchFamily="34" charset="0"/>
              </a:rPr>
              <a:t>създаване </a:t>
            </a:r>
            <a:r>
              <a:rPr lang="ru-RU" altLang="ko-KR" sz="1200" dirty="0">
                <a:solidFill>
                  <a:schemeClr val="tx1">
                    <a:lumMod val="65000"/>
                    <a:lumOff val="35000"/>
                  </a:schemeClr>
                </a:solidFill>
                <a:cs typeface="Arial" pitchFamily="34" charset="0"/>
              </a:rPr>
              <a:t>на партньорства и прилагане на придобитите теоретико-практически знания при </a:t>
            </a:r>
            <a:r>
              <a:rPr lang="ru-RU" altLang="ko-KR" sz="1200" dirty="0" smtClean="0">
                <a:solidFill>
                  <a:schemeClr val="tx1">
                    <a:lumMod val="65000"/>
                    <a:lumOff val="35000"/>
                  </a:schemeClr>
                </a:solidFill>
                <a:cs typeface="Arial" pitchFamily="34" charset="0"/>
              </a:rPr>
              <a:t>подготовка </a:t>
            </a:r>
            <a:r>
              <a:rPr lang="ru-RU" altLang="ko-KR" sz="1200" dirty="0">
                <a:solidFill>
                  <a:schemeClr val="tx1">
                    <a:lumMod val="65000"/>
                    <a:lumOff val="35000"/>
                  </a:schemeClr>
                </a:solidFill>
                <a:cs typeface="Arial" pitchFamily="34" charset="0"/>
              </a:rPr>
              <a:t>и </a:t>
            </a:r>
            <a:r>
              <a:rPr lang="ru-RU" altLang="ko-KR" sz="1200" dirty="0" smtClean="0">
                <a:solidFill>
                  <a:schemeClr val="tx1">
                    <a:lumMod val="65000"/>
                    <a:lumOff val="35000"/>
                  </a:schemeClr>
                </a:solidFill>
                <a:cs typeface="Arial" pitchFamily="34" charset="0"/>
              </a:rPr>
              <a:t>изпълнение </a:t>
            </a:r>
            <a:r>
              <a:rPr lang="ru-RU" altLang="ko-KR" sz="1200" dirty="0">
                <a:solidFill>
                  <a:schemeClr val="tx1">
                    <a:lumMod val="65000"/>
                    <a:lumOff val="35000"/>
                  </a:schemeClr>
                </a:solidFill>
                <a:cs typeface="Arial" pitchFamily="34" charset="0"/>
              </a:rPr>
              <a:t>на интегрирани проекти по Приоритет 2 на ПРР</a:t>
            </a:r>
            <a:endParaRPr lang="ko-KR" altLang="en-US" sz="1200" dirty="0">
              <a:solidFill>
                <a:schemeClr val="tx1">
                  <a:lumMod val="65000"/>
                  <a:lumOff val="35000"/>
                </a:schemeClr>
              </a:solidFill>
              <a:cs typeface="Arial" pitchFamily="34" charset="0"/>
            </a:endParaRPr>
          </a:p>
        </p:txBody>
      </p:sp>
      <p:sp>
        <p:nvSpPr>
          <p:cNvPr id="24" name="TextBox 23">
            <a:extLst>
              <a:ext uri="{FF2B5EF4-FFF2-40B4-BE49-F238E27FC236}">
                <a16:creationId xmlns:a16="http://schemas.microsoft.com/office/drawing/2014/main" id="{2FB1F2E9-827D-4448-BE1E-483F9299A464}"/>
              </a:ext>
            </a:extLst>
          </p:cNvPr>
          <p:cNvSpPr txBox="1"/>
          <p:nvPr/>
        </p:nvSpPr>
        <p:spPr>
          <a:xfrm>
            <a:off x="3666478" y="1718287"/>
            <a:ext cx="2308194" cy="1569660"/>
          </a:xfrm>
          <a:prstGeom prst="rect">
            <a:avLst/>
          </a:prstGeom>
          <a:noFill/>
        </p:spPr>
        <p:txBody>
          <a:bodyPr wrap="square" rtlCol="0">
            <a:spAutoFit/>
          </a:bodyPr>
          <a:lstStyle/>
          <a:p>
            <a:r>
              <a:rPr lang="ru-RU" altLang="ko-KR" sz="1200" dirty="0" smtClean="0">
                <a:solidFill>
                  <a:schemeClr val="tx1">
                    <a:lumMod val="65000"/>
                    <a:lumOff val="35000"/>
                  </a:schemeClr>
                </a:solidFill>
                <a:cs typeface="Arial" pitchFamily="34" charset="0"/>
              </a:rPr>
              <a:t>Оценка </a:t>
            </a:r>
            <a:r>
              <a:rPr lang="ru-RU" altLang="ko-KR" sz="1200" dirty="0">
                <a:solidFill>
                  <a:schemeClr val="tx1">
                    <a:lumMod val="65000"/>
                    <a:lumOff val="35000"/>
                  </a:schemeClr>
                </a:solidFill>
                <a:cs typeface="Arial" pitchFamily="34" charset="0"/>
              </a:rPr>
              <a:t>на приноса на проектни идеи на конкретна община, планирани за включване като дейности в </a:t>
            </a:r>
            <a:r>
              <a:rPr lang="ru-RU" altLang="ko-KR" sz="1200" dirty="0" smtClean="0">
                <a:solidFill>
                  <a:schemeClr val="tx1">
                    <a:lumMod val="65000"/>
                    <a:lumOff val="35000"/>
                  </a:schemeClr>
                </a:solidFill>
                <a:cs typeface="Arial" pitchFamily="34" charset="0"/>
              </a:rPr>
              <a:t>КИТИ/ ПП, </a:t>
            </a:r>
            <a:r>
              <a:rPr lang="ru-RU" altLang="ko-KR" sz="1200" dirty="0">
                <a:solidFill>
                  <a:schemeClr val="tx1">
                    <a:lumMod val="65000"/>
                    <a:lumOff val="35000"/>
                  </a:schemeClr>
                </a:solidFill>
                <a:cs typeface="Arial" pitchFamily="34" charset="0"/>
              </a:rPr>
              <a:t>към приоритетите и специфичните цели за развитието на съответния район за планиране</a:t>
            </a:r>
            <a:endParaRPr lang="ko-KR" altLang="en-US" sz="1200" dirty="0">
              <a:solidFill>
                <a:schemeClr val="tx1">
                  <a:lumMod val="65000"/>
                  <a:lumOff val="35000"/>
                </a:schemeClr>
              </a:solidFill>
              <a:cs typeface="Arial" pitchFamily="34" charset="0"/>
            </a:endParaRPr>
          </a:p>
        </p:txBody>
      </p:sp>
      <p:sp>
        <p:nvSpPr>
          <p:cNvPr id="25" name="TextBox 24">
            <a:extLst>
              <a:ext uri="{FF2B5EF4-FFF2-40B4-BE49-F238E27FC236}">
                <a16:creationId xmlns:a16="http://schemas.microsoft.com/office/drawing/2014/main" id="{D8D2DAF7-4A82-4F43-883C-A6B579634EB7}"/>
              </a:ext>
            </a:extLst>
          </p:cNvPr>
          <p:cNvSpPr txBox="1"/>
          <p:nvPr/>
        </p:nvSpPr>
        <p:spPr>
          <a:xfrm>
            <a:off x="3728621" y="3913862"/>
            <a:ext cx="2095129" cy="1938992"/>
          </a:xfrm>
          <a:prstGeom prst="rect">
            <a:avLst/>
          </a:prstGeom>
          <a:noFill/>
        </p:spPr>
        <p:txBody>
          <a:bodyPr wrap="square" rtlCol="0">
            <a:spAutoFit/>
          </a:bodyPr>
          <a:lstStyle/>
          <a:p>
            <a:r>
              <a:rPr lang="ru-RU" altLang="ko-KR" sz="1200" dirty="0" smtClean="0">
                <a:solidFill>
                  <a:schemeClr val="tx1">
                    <a:lumMod val="65000"/>
                    <a:lumOff val="35000"/>
                  </a:schemeClr>
                </a:solidFill>
                <a:cs typeface="Arial" pitchFamily="34" charset="0"/>
              </a:rPr>
              <a:t>Подпомагане </a:t>
            </a:r>
            <a:r>
              <a:rPr lang="ru-RU" altLang="ko-KR" sz="1200" dirty="0">
                <a:solidFill>
                  <a:schemeClr val="tx1">
                    <a:lumMod val="65000"/>
                    <a:lumOff val="35000"/>
                  </a:schemeClr>
                </a:solidFill>
                <a:cs typeface="Arial" pitchFamily="34" charset="0"/>
              </a:rPr>
              <a:t>при съставянето на списък с проектни идеи и мерките, които да бъдат включени в обхвата на </a:t>
            </a:r>
            <a:r>
              <a:rPr lang="ru-RU" altLang="ko-KR" sz="1200" dirty="0" smtClean="0">
                <a:solidFill>
                  <a:schemeClr val="tx1">
                    <a:lumMod val="65000"/>
                    <a:lumOff val="35000"/>
                  </a:schemeClr>
                </a:solidFill>
                <a:cs typeface="Arial" pitchFamily="34" charset="0"/>
              </a:rPr>
              <a:t>КИТИ</a:t>
            </a:r>
            <a:r>
              <a:rPr lang="ru-RU" altLang="ko-KR" sz="1200" dirty="0">
                <a:solidFill>
                  <a:schemeClr val="tx1">
                    <a:lumMod val="65000"/>
                    <a:lumOff val="35000"/>
                  </a:schemeClr>
                </a:solidFill>
                <a:cs typeface="Arial" pitchFamily="34" charset="0"/>
              </a:rPr>
              <a:t>, както и при подготовката на </a:t>
            </a:r>
            <a:r>
              <a:rPr lang="ru-RU" altLang="ko-KR" sz="1200" dirty="0" smtClean="0">
                <a:solidFill>
                  <a:schemeClr val="tx1">
                    <a:lumMod val="65000"/>
                    <a:lumOff val="35000"/>
                  </a:schemeClr>
                </a:solidFill>
                <a:cs typeface="Arial" pitchFamily="34" charset="0"/>
              </a:rPr>
              <a:t>ПП </a:t>
            </a:r>
            <a:r>
              <a:rPr lang="ru-RU" altLang="ko-KR" sz="1200" dirty="0">
                <a:solidFill>
                  <a:schemeClr val="tx1">
                    <a:lumMod val="65000"/>
                    <a:lumOff val="35000"/>
                  </a:schemeClr>
                </a:solidFill>
                <a:cs typeface="Arial" pitchFamily="34" charset="0"/>
              </a:rPr>
              <a:t>по процедура „Подкрепа за интегрирано градско развитие в 40 градски общини – 2“.</a:t>
            </a:r>
            <a:endParaRPr lang="ko-KR" altLang="en-US" sz="1200" dirty="0">
              <a:solidFill>
                <a:schemeClr val="tx1">
                  <a:lumMod val="65000"/>
                  <a:lumOff val="35000"/>
                </a:schemeClr>
              </a:solidFill>
              <a:cs typeface="Arial" pitchFamily="34" charset="0"/>
            </a:endParaRPr>
          </a:p>
        </p:txBody>
      </p:sp>
      <p:sp>
        <p:nvSpPr>
          <p:cNvPr id="26" name="TextBox 25">
            <a:extLst>
              <a:ext uri="{FF2B5EF4-FFF2-40B4-BE49-F238E27FC236}">
                <a16:creationId xmlns:a16="http://schemas.microsoft.com/office/drawing/2014/main" id="{A16305AD-C7E5-4C3F-B831-D7815DDEDA81}"/>
              </a:ext>
            </a:extLst>
          </p:cNvPr>
          <p:cNvSpPr txBox="1"/>
          <p:nvPr/>
        </p:nvSpPr>
        <p:spPr>
          <a:xfrm>
            <a:off x="6303146" y="1773868"/>
            <a:ext cx="2201662" cy="1384995"/>
          </a:xfrm>
          <a:prstGeom prst="rect">
            <a:avLst/>
          </a:prstGeom>
          <a:noFill/>
        </p:spPr>
        <p:txBody>
          <a:bodyPr wrap="square" rtlCol="0">
            <a:spAutoFit/>
          </a:bodyPr>
          <a:lstStyle/>
          <a:p>
            <a:r>
              <a:rPr lang="ru-RU" altLang="ko-KR" sz="1200" dirty="0" smtClean="0">
                <a:solidFill>
                  <a:schemeClr val="tx1">
                    <a:lumMod val="65000"/>
                    <a:lumOff val="35000"/>
                  </a:schemeClr>
                </a:solidFill>
                <a:cs typeface="Arial" pitchFamily="34" charset="0"/>
              </a:rPr>
              <a:t>Оценка </a:t>
            </a:r>
            <a:r>
              <a:rPr lang="ru-RU" altLang="ko-KR" sz="1200" dirty="0">
                <a:solidFill>
                  <a:schemeClr val="tx1">
                    <a:lumMod val="65000"/>
                    <a:lumOff val="35000"/>
                  </a:schemeClr>
                </a:solidFill>
                <a:cs typeface="Arial" pitchFamily="34" charset="0"/>
              </a:rPr>
              <a:t>на потенциала на проектни идеи на конкретна община за включване в </a:t>
            </a:r>
            <a:r>
              <a:rPr lang="ru-RU" altLang="ko-KR" sz="1200" dirty="0" smtClean="0">
                <a:solidFill>
                  <a:schemeClr val="tx1">
                    <a:lumMod val="65000"/>
                    <a:lumOff val="35000"/>
                  </a:schemeClr>
                </a:solidFill>
                <a:cs typeface="Arial" pitchFamily="34" charset="0"/>
              </a:rPr>
              <a:t>КИТИ/ ПП, </a:t>
            </a:r>
            <a:r>
              <a:rPr lang="ru-RU" altLang="ko-KR" sz="1200" dirty="0">
                <a:solidFill>
                  <a:schemeClr val="tx1">
                    <a:lumMod val="65000"/>
                    <a:lumOff val="35000"/>
                  </a:schemeClr>
                </a:solidFill>
                <a:cs typeface="Arial" pitchFamily="34" charset="0"/>
              </a:rPr>
              <a:t>вкл. интегритета им с други проектни идеи в Концепцията и очаквания синергичен ефект</a:t>
            </a:r>
            <a:endParaRPr lang="ko-KR" altLang="en-US" sz="1200" dirty="0">
              <a:solidFill>
                <a:schemeClr val="tx1">
                  <a:lumMod val="65000"/>
                  <a:lumOff val="35000"/>
                </a:schemeClr>
              </a:solidFill>
              <a:cs typeface="Arial" pitchFamily="34" charset="0"/>
            </a:endParaRPr>
          </a:p>
        </p:txBody>
      </p:sp>
      <p:sp>
        <p:nvSpPr>
          <p:cNvPr id="27" name="TextBox 26">
            <a:extLst>
              <a:ext uri="{FF2B5EF4-FFF2-40B4-BE49-F238E27FC236}">
                <a16:creationId xmlns:a16="http://schemas.microsoft.com/office/drawing/2014/main" id="{B65711F8-FA63-46FE-A20E-9DBCFEA35626}"/>
              </a:ext>
            </a:extLst>
          </p:cNvPr>
          <p:cNvSpPr txBox="1"/>
          <p:nvPr/>
        </p:nvSpPr>
        <p:spPr>
          <a:xfrm>
            <a:off x="6365289" y="3983132"/>
            <a:ext cx="2148395" cy="1569660"/>
          </a:xfrm>
          <a:prstGeom prst="rect">
            <a:avLst/>
          </a:prstGeom>
          <a:noFill/>
        </p:spPr>
        <p:txBody>
          <a:bodyPr wrap="square" rtlCol="0">
            <a:spAutoFit/>
          </a:bodyPr>
          <a:lstStyle/>
          <a:p>
            <a:r>
              <a:rPr lang="ru-RU" altLang="ko-KR" sz="1200" dirty="0" smtClean="0">
                <a:solidFill>
                  <a:schemeClr val="tx1">
                    <a:lumMod val="65000"/>
                    <a:lumOff val="35000"/>
                  </a:schemeClr>
                </a:solidFill>
                <a:cs typeface="Arial" pitchFamily="34" charset="0"/>
              </a:rPr>
              <a:t>Проучване </a:t>
            </a:r>
            <a:r>
              <a:rPr lang="ru-RU" altLang="ko-KR" sz="1200" dirty="0">
                <a:solidFill>
                  <a:schemeClr val="tx1">
                    <a:lumMod val="65000"/>
                    <a:lumOff val="35000"/>
                  </a:schemeClr>
                </a:solidFill>
                <a:cs typeface="Arial" pitchFamily="34" charset="0"/>
              </a:rPr>
              <a:t>на възможностите за групиране на проектни идеи на заинтересованите страни в интегрирани проекти, приоритетни за развитието на целевата територия</a:t>
            </a:r>
            <a:endParaRPr lang="ko-KR" altLang="en-US" sz="1200" dirty="0">
              <a:solidFill>
                <a:schemeClr val="tx1">
                  <a:lumMod val="65000"/>
                  <a:lumOff val="35000"/>
                </a:schemeClr>
              </a:solidFill>
              <a:cs typeface="Arial" pitchFamily="34" charset="0"/>
            </a:endParaRPr>
          </a:p>
        </p:txBody>
      </p:sp>
      <p:sp>
        <p:nvSpPr>
          <p:cNvPr id="32" name="Rectangle 5">
            <a:extLst>
              <a:ext uri="{FF2B5EF4-FFF2-40B4-BE49-F238E27FC236}">
                <a16:creationId xmlns:a16="http://schemas.microsoft.com/office/drawing/2014/main" id="{9532CA4D-D301-48FB-AA63-F78964EA8D0A}"/>
              </a:ext>
            </a:extLst>
          </p:cNvPr>
          <p:cNvSpPr/>
          <p:nvPr/>
        </p:nvSpPr>
        <p:spPr>
          <a:xfrm>
            <a:off x="8868792" y="1777365"/>
            <a:ext cx="2435009" cy="4304687"/>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33" name="Rectangle 14">
            <a:extLst>
              <a:ext uri="{FF2B5EF4-FFF2-40B4-BE49-F238E27FC236}">
                <a16:creationId xmlns:a16="http://schemas.microsoft.com/office/drawing/2014/main" id="{8ABBDC0E-FEF1-4F09-A91B-E5B80D4CD4B0}"/>
              </a:ext>
            </a:extLst>
          </p:cNvPr>
          <p:cNvSpPr/>
          <p:nvPr/>
        </p:nvSpPr>
        <p:spPr>
          <a:xfrm>
            <a:off x="8865657" y="1312646"/>
            <a:ext cx="2376000"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4" name="TextBox 33">
            <a:extLst>
              <a:ext uri="{FF2B5EF4-FFF2-40B4-BE49-F238E27FC236}">
                <a16:creationId xmlns:a16="http://schemas.microsoft.com/office/drawing/2014/main" id="{3F102276-4E81-4023-9EE6-BEFC9FF840EF}"/>
              </a:ext>
            </a:extLst>
          </p:cNvPr>
          <p:cNvSpPr txBox="1"/>
          <p:nvPr/>
        </p:nvSpPr>
        <p:spPr>
          <a:xfrm>
            <a:off x="8867413" y="1297813"/>
            <a:ext cx="67782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36" name="TextBox 35">
            <a:extLst>
              <a:ext uri="{FF2B5EF4-FFF2-40B4-BE49-F238E27FC236}">
                <a16:creationId xmlns:a16="http://schemas.microsoft.com/office/drawing/2014/main" id="{E7BEA6E0-BC4A-4F24-834B-A38520C99CE2}"/>
              </a:ext>
            </a:extLst>
          </p:cNvPr>
          <p:cNvSpPr txBox="1"/>
          <p:nvPr/>
        </p:nvSpPr>
        <p:spPr>
          <a:xfrm>
            <a:off x="8886548" y="1779687"/>
            <a:ext cx="2352582" cy="4339650"/>
          </a:xfrm>
          <a:prstGeom prst="rect">
            <a:avLst/>
          </a:prstGeom>
          <a:noFill/>
        </p:spPr>
        <p:txBody>
          <a:bodyPr wrap="square" rtlCol="0">
            <a:spAutoFit/>
          </a:bodyPr>
          <a:lstStyle/>
          <a:p>
            <a:r>
              <a:rPr lang="ru-RU" altLang="ko-KR" sz="1200" dirty="0" smtClean="0">
                <a:solidFill>
                  <a:schemeClr val="tx1">
                    <a:lumMod val="65000"/>
                    <a:lumOff val="35000"/>
                  </a:schemeClr>
                </a:solidFill>
                <a:cs typeface="Arial" pitchFamily="34" charset="0"/>
              </a:rPr>
              <a:t>Проучване </a:t>
            </a:r>
            <a:r>
              <a:rPr lang="ru-RU" altLang="ko-KR" sz="1200" dirty="0">
                <a:solidFill>
                  <a:schemeClr val="tx1">
                    <a:lumMod val="65000"/>
                    <a:lumOff val="35000"/>
                  </a:schemeClr>
                </a:solidFill>
                <a:cs typeface="Arial" pitchFamily="34" charset="0"/>
              </a:rPr>
              <a:t>и анализ за съответствие на проектни идеи на конкретната община, планирани за включване като дейности в </a:t>
            </a:r>
            <a:r>
              <a:rPr lang="ru-RU" altLang="ko-KR" sz="1200" dirty="0" smtClean="0">
                <a:solidFill>
                  <a:schemeClr val="tx1">
                    <a:lumMod val="65000"/>
                    <a:lumOff val="35000"/>
                  </a:schemeClr>
                </a:solidFill>
                <a:cs typeface="Arial" pitchFamily="34" charset="0"/>
              </a:rPr>
              <a:t>КИТИ/ ПП с:  </a:t>
            </a:r>
            <a:endParaRPr lang="ru-RU" altLang="ko-KR" sz="1200" dirty="0">
              <a:solidFill>
                <a:schemeClr val="tx1">
                  <a:lumMod val="65000"/>
                  <a:lumOff val="35000"/>
                </a:schemeClr>
              </a:solidFill>
              <a:cs typeface="Arial" pitchFamily="34" charset="0"/>
            </a:endParaRPr>
          </a:p>
          <a:p>
            <a:pPr marL="171450" indent="-171450">
              <a:buFont typeface="Wingdings" panose="05000000000000000000" pitchFamily="2" charset="2"/>
              <a:buChar char="§"/>
            </a:pPr>
            <a:r>
              <a:rPr lang="ru-RU" altLang="ko-KR" sz="1200" dirty="0" smtClean="0">
                <a:solidFill>
                  <a:schemeClr val="tx1">
                    <a:lumMod val="65000"/>
                    <a:lumOff val="35000"/>
                  </a:schemeClr>
                </a:solidFill>
                <a:cs typeface="Arial" pitchFamily="34" charset="0"/>
              </a:rPr>
              <a:t>приети </a:t>
            </a:r>
            <a:r>
              <a:rPr lang="ru-RU" altLang="ko-KR" sz="1200" dirty="0">
                <a:solidFill>
                  <a:schemeClr val="tx1">
                    <a:lumMod val="65000"/>
                    <a:lumOff val="35000"/>
                  </a:schemeClr>
                </a:solidFill>
                <a:cs typeface="Arial" pitchFamily="34" charset="0"/>
              </a:rPr>
              <a:t>национални, регионални, областни и </a:t>
            </a:r>
            <a:r>
              <a:rPr lang="ru-RU" altLang="ko-KR" sz="1200" dirty="0" smtClean="0">
                <a:solidFill>
                  <a:schemeClr val="tx1">
                    <a:lumMod val="65000"/>
                    <a:lumOff val="35000"/>
                  </a:schemeClr>
                </a:solidFill>
                <a:cs typeface="Arial" pitchFamily="34" charset="0"/>
              </a:rPr>
              <a:t>др. </a:t>
            </a:r>
            <a:r>
              <a:rPr lang="ru-RU" altLang="ko-KR" sz="1200" dirty="0">
                <a:solidFill>
                  <a:schemeClr val="tx1">
                    <a:lumMod val="65000"/>
                    <a:lumOff val="35000"/>
                  </a:schemeClr>
                </a:solidFill>
                <a:cs typeface="Arial" pitchFamily="34" charset="0"/>
              </a:rPr>
              <a:t>документи за </a:t>
            </a:r>
            <a:r>
              <a:rPr lang="ru-RU" altLang="ko-KR" sz="1200" dirty="0" smtClean="0">
                <a:solidFill>
                  <a:schemeClr val="tx1">
                    <a:lumMod val="65000"/>
                    <a:lumOff val="35000"/>
                  </a:schemeClr>
                </a:solidFill>
                <a:cs typeface="Arial" pitchFamily="34" charset="0"/>
              </a:rPr>
              <a:t>стратегическо </a:t>
            </a:r>
            <a:r>
              <a:rPr lang="ru-RU" altLang="ko-KR" sz="1200" dirty="0">
                <a:solidFill>
                  <a:schemeClr val="tx1">
                    <a:lumMod val="65000"/>
                    <a:lumOff val="35000"/>
                  </a:schemeClr>
                </a:solidFill>
                <a:cs typeface="Arial" pitchFamily="34" charset="0"/>
              </a:rPr>
              <a:t>планиране на </a:t>
            </a:r>
            <a:r>
              <a:rPr lang="ru-RU" altLang="ko-KR" sz="1200" dirty="0" smtClean="0">
                <a:solidFill>
                  <a:schemeClr val="tx1">
                    <a:lumMod val="65000"/>
                    <a:lumOff val="35000"/>
                  </a:schemeClr>
                </a:solidFill>
                <a:cs typeface="Arial" pitchFamily="34" charset="0"/>
              </a:rPr>
              <a:t>територ. </a:t>
            </a:r>
            <a:r>
              <a:rPr lang="ru-RU" altLang="ko-KR" sz="1200" dirty="0">
                <a:solidFill>
                  <a:schemeClr val="tx1">
                    <a:lumMod val="65000"/>
                    <a:lumOff val="35000"/>
                  </a:schemeClr>
                </a:solidFill>
                <a:cs typeface="Arial" pitchFamily="34" charset="0"/>
              </a:rPr>
              <a:t>п</a:t>
            </a:r>
            <a:r>
              <a:rPr lang="ru-RU" altLang="ko-KR" sz="1200" dirty="0" smtClean="0">
                <a:solidFill>
                  <a:schemeClr val="tx1">
                    <a:lumMod val="65000"/>
                    <a:lumOff val="35000"/>
                  </a:schemeClr>
                </a:solidFill>
                <a:cs typeface="Arial" pitchFamily="34" charset="0"/>
              </a:rPr>
              <a:t>ростр. </a:t>
            </a:r>
            <a:r>
              <a:rPr lang="ru-RU" altLang="ko-KR" sz="1200" dirty="0">
                <a:solidFill>
                  <a:schemeClr val="tx1">
                    <a:lumMod val="65000"/>
                    <a:lumOff val="35000"/>
                  </a:schemeClr>
                </a:solidFill>
                <a:cs typeface="Arial" pitchFamily="34" charset="0"/>
              </a:rPr>
              <a:t>развитие за периода 2021-2027 </a:t>
            </a:r>
            <a:r>
              <a:rPr lang="ru-RU" altLang="ko-KR" sz="1200" dirty="0" smtClean="0">
                <a:solidFill>
                  <a:schemeClr val="tx1">
                    <a:lumMod val="65000"/>
                    <a:lumOff val="35000"/>
                  </a:schemeClr>
                </a:solidFill>
                <a:cs typeface="Arial" pitchFamily="34" charset="0"/>
              </a:rPr>
              <a:t>г., </a:t>
            </a:r>
            <a:r>
              <a:rPr lang="ru-RU" altLang="ko-KR" sz="1200" dirty="0">
                <a:solidFill>
                  <a:schemeClr val="tx1">
                    <a:lumMod val="65000"/>
                    <a:lumOff val="35000"/>
                  </a:schemeClr>
                </a:solidFill>
                <a:cs typeface="Arial" pitchFamily="34" charset="0"/>
              </a:rPr>
              <a:t>и/или</a:t>
            </a:r>
          </a:p>
          <a:p>
            <a:pPr marL="171450" indent="-171450">
              <a:buFont typeface="Wingdings" panose="05000000000000000000" pitchFamily="2" charset="2"/>
              <a:buChar char="§"/>
            </a:pPr>
            <a:r>
              <a:rPr lang="ru-RU" altLang="ko-KR" sz="1200" dirty="0" smtClean="0">
                <a:solidFill>
                  <a:schemeClr val="tx1">
                    <a:lumMod val="65000"/>
                    <a:lumOff val="35000"/>
                  </a:schemeClr>
                </a:solidFill>
                <a:cs typeface="Arial" pitchFamily="34" charset="0"/>
              </a:rPr>
              <a:t>одобрените </a:t>
            </a:r>
            <a:r>
              <a:rPr lang="ru-RU" altLang="ko-KR" sz="1200" dirty="0">
                <a:solidFill>
                  <a:schemeClr val="tx1">
                    <a:lumMod val="65000"/>
                    <a:lumOff val="35000"/>
                  </a:schemeClr>
                </a:solidFill>
                <a:cs typeface="Arial" pitchFamily="34" charset="0"/>
              </a:rPr>
              <a:t>програми за програмен период 2021-2027 </a:t>
            </a:r>
            <a:r>
              <a:rPr lang="ru-RU" altLang="ko-KR" sz="1200" dirty="0" smtClean="0">
                <a:solidFill>
                  <a:schemeClr val="tx1">
                    <a:lumMod val="65000"/>
                    <a:lumOff val="35000"/>
                  </a:schemeClr>
                </a:solidFill>
                <a:cs typeface="Arial" pitchFamily="34" charset="0"/>
              </a:rPr>
              <a:t>г., </a:t>
            </a:r>
            <a:r>
              <a:rPr lang="ru-RU" altLang="ko-KR" sz="1200" dirty="0">
                <a:solidFill>
                  <a:schemeClr val="tx1">
                    <a:lumMod val="65000"/>
                    <a:lumOff val="35000"/>
                  </a:schemeClr>
                </a:solidFill>
                <a:cs typeface="Arial" pitchFamily="34" charset="0"/>
              </a:rPr>
              <a:t>прилагащи инструмента ИТИ, приложими конкретно за втория прием, вкл. секторното картиране и/или </a:t>
            </a:r>
          </a:p>
          <a:p>
            <a:pPr marL="171450" indent="-171450">
              <a:buFont typeface="Wingdings" panose="05000000000000000000" pitchFamily="2" charset="2"/>
              <a:buChar char="§"/>
            </a:pPr>
            <a:r>
              <a:rPr lang="ru-RU" altLang="ko-KR" sz="1200" dirty="0" smtClean="0">
                <a:solidFill>
                  <a:schemeClr val="tx1">
                    <a:lumMod val="65000"/>
                    <a:lumOff val="35000"/>
                  </a:schemeClr>
                </a:solidFill>
                <a:cs typeface="Arial" pitchFamily="34" charset="0"/>
              </a:rPr>
              <a:t>„</a:t>
            </a:r>
            <a:r>
              <a:rPr lang="ru-RU" altLang="ko-KR" sz="1200" dirty="0">
                <a:solidFill>
                  <a:schemeClr val="tx1">
                    <a:lumMod val="65000"/>
                    <a:lumOff val="35000"/>
                  </a:schemeClr>
                </a:solidFill>
                <a:cs typeface="Arial" pitchFamily="34" charset="0"/>
              </a:rPr>
              <a:t>Действия за гарантиране на равенство, приобщаване и недискриминация“ (при адресиране на Уязвими групи</a:t>
            </a:r>
            <a:r>
              <a:rPr lang="ru-RU" altLang="ko-KR" sz="1200" dirty="0" smtClean="0">
                <a:solidFill>
                  <a:schemeClr val="tx1">
                    <a:lumMod val="65000"/>
                    <a:lumOff val="35000"/>
                  </a:schemeClr>
                </a:solidFill>
                <a:cs typeface="Arial" pitchFamily="34" charset="0"/>
              </a:rPr>
              <a:t>)</a:t>
            </a:r>
            <a:endParaRPr lang="ru-RU" altLang="ko-KR" sz="1200" dirty="0">
              <a:solidFill>
                <a:schemeClr val="tx1">
                  <a:lumMod val="65000"/>
                  <a:lumOff val="35000"/>
                </a:schemeClr>
              </a:solidFill>
              <a:cs typeface="Arial" pitchFamily="34" charset="0"/>
            </a:endParaRPr>
          </a:p>
        </p:txBody>
      </p:sp>
      <p:sp>
        <p:nvSpPr>
          <p:cNvPr id="37" name="Right Arrow 8">
            <a:extLst>
              <a:ext uri="{FF2B5EF4-FFF2-40B4-BE49-F238E27FC236}">
                <a16:creationId xmlns:a16="http://schemas.microsoft.com/office/drawing/2014/main" id="{90278122-47F8-42DF-A596-E9DB8BA1A960}"/>
              </a:ext>
            </a:extLst>
          </p:cNvPr>
          <p:cNvSpPr/>
          <p:nvPr/>
        </p:nvSpPr>
        <p:spPr>
          <a:xfrm>
            <a:off x="8539058" y="2373630"/>
            <a:ext cx="747760" cy="484632"/>
          </a:xfrm>
          <a:prstGeom prst="rightArrow">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Right Arrow 15">
            <a:extLst>
              <a:ext uri="{FF2B5EF4-FFF2-40B4-BE49-F238E27FC236}">
                <a16:creationId xmlns:a16="http://schemas.microsoft.com/office/drawing/2014/main" id="{CC8EAE3F-2158-44E2-BE00-CD2744B2EC5F}"/>
              </a:ext>
            </a:extLst>
          </p:cNvPr>
          <p:cNvSpPr/>
          <p:nvPr/>
        </p:nvSpPr>
        <p:spPr>
          <a:xfrm flipH="1">
            <a:off x="8314706" y="5362098"/>
            <a:ext cx="747760" cy="484632"/>
          </a:xfrm>
          <a:prstGeom prst="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9" name="Picture 38"/>
          <p:cNvPicPr>
            <a:picLocks noChangeAspect="1"/>
          </p:cNvPicPr>
          <p:nvPr/>
        </p:nvPicPr>
        <p:blipFill>
          <a:blip r:embed="rId2"/>
          <a:stretch>
            <a:fillRect/>
          </a:stretch>
        </p:blipFill>
        <p:spPr>
          <a:xfrm>
            <a:off x="85771" y="58533"/>
            <a:ext cx="3499407" cy="743776"/>
          </a:xfrm>
          <a:prstGeom prst="rect">
            <a:avLst/>
          </a:prstGeom>
        </p:spPr>
      </p:pic>
      <p:sp>
        <p:nvSpPr>
          <p:cNvPr id="41"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18843" y="73175"/>
            <a:ext cx="11573197" cy="724247"/>
          </a:xfrm>
        </p:spPr>
        <p:txBody>
          <a:bodyPr/>
          <a:lstStyle/>
          <a:p>
            <a:pPr algn="r"/>
            <a:r>
              <a:rPr lang="bg-BG" sz="4400" b="1" dirty="0" smtClean="0"/>
              <a:t>Допустими дейности</a:t>
            </a:r>
            <a:endParaRPr lang="en-US" sz="4400" b="1" dirty="0"/>
          </a:p>
        </p:txBody>
      </p:sp>
    </p:spTree>
    <p:extLst>
      <p:ext uri="{BB962C8B-B14F-4D97-AF65-F5344CB8AC3E}">
        <p14:creationId xmlns:p14="http://schemas.microsoft.com/office/powerpoint/2010/main" val="119340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3">
            <a:extLst>
              <a:ext uri="{FF2B5EF4-FFF2-40B4-BE49-F238E27FC236}">
                <a16:creationId xmlns:a16="http://schemas.microsoft.com/office/drawing/2014/main" id="{94DD652A-4588-48C8-BC97-5A8C5923840C}"/>
              </a:ext>
            </a:extLst>
          </p:cNvPr>
          <p:cNvSpPr>
            <a:spLocks noChangeAspect="1"/>
          </p:cNvSpPr>
          <p:nvPr/>
        </p:nvSpPr>
        <p:spPr>
          <a:xfrm>
            <a:off x="989160" y="1887479"/>
            <a:ext cx="3314394" cy="3314394"/>
          </a:xfrm>
          <a:prstGeom prst="donut">
            <a:avLst>
              <a:gd name="adj" fmla="val 25809"/>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aphicFrame>
        <p:nvGraphicFramePr>
          <p:cNvPr id="4" name="Chart 3">
            <a:extLst>
              <a:ext uri="{FF2B5EF4-FFF2-40B4-BE49-F238E27FC236}">
                <a16:creationId xmlns:a16="http://schemas.microsoft.com/office/drawing/2014/main" id="{B86E1CCC-7213-4E25-B788-803B7111AFCD}"/>
              </a:ext>
            </a:extLst>
          </p:cNvPr>
          <p:cNvGraphicFramePr/>
          <p:nvPr>
            <p:extLst>
              <p:ext uri="{D42A27DB-BD31-4B8C-83A1-F6EECF244321}">
                <p14:modId xmlns:p14="http://schemas.microsoft.com/office/powerpoint/2010/main" val="4030611201"/>
              </p:ext>
            </p:extLst>
          </p:nvPr>
        </p:nvGraphicFramePr>
        <p:xfrm>
          <a:off x="1152938" y="2029205"/>
          <a:ext cx="3061267" cy="299323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4F68FA3-4904-4991-BE8C-E87450CC6FEF}"/>
              </a:ext>
            </a:extLst>
          </p:cNvPr>
          <p:cNvSpPr/>
          <p:nvPr/>
        </p:nvSpPr>
        <p:spPr>
          <a:xfrm>
            <a:off x="5758817" y="1376040"/>
            <a:ext cx="5826542" cy="18288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Rectangle 5">
            <a:extLst>
              <a:ext uri="{FF2B5EF4-FFF2-40B4-BE49-F238E27FC236}">
                <a16:creationId xmlns:a16="http://schemas.microsoft.com/office/drawing/2014/main" id="{88261E08-A83D-4FCD-913B-D86E03B1DE9B}"/>
              </a:ext>
            </a:extLst>
          </p:cNvPr>
          <p:cNvSpPr/>
          <p:nvPr/>
        </p:nvSpPr>
        <p:spPr>
          <a:xfrm>
            <a:off x="5776572" y="3559933"/>
            <a:ext cx="5844298" cy="1873189"/>
          </a:xfrm>
          <a:prstGeom prst="rect">
            <a:avLst/>
          </a:prstGeom>
          <a:solidFill>
            <a:srgbClr val="4BA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4" name="TextBox 13">
            <a:extLst>
              <a:ext uri="{FF2B5EF4-FFF2-40B4-BE49-F238E27FC236}">
                <a16:creationId xmlns:a16="http://schemas.microsoft.com/office/drawing/2014/main" id="{04A0E613-33BC-4F9A-B0C6-A00359B16CC9}"/>
              </a:ext>
            </a:extLst>
          </p:cNvPr>
          <p:cNvSpPr txBox="1"/>
          <p:nvPr/>
        </p:nvSpPr>
        <p:spPr>
          <a:xfrm>
            <a:off x="5948038" y="1915569"/>
            <a:ext cx="5459768" cy="1246495"/>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ru-RU" altLang="ko-KR" sz="1400" dirty="0" smtClean="0">
                <a:solidFill>
                  <a:schemeClr val="bg1"/>
                </a:solidFill>
                <a:cs typeface="Arial" pitchFamily="34" charset="0"/>
              </a:rPr>
              <a:t>Разходи </a:t>
            </a:r>
            <a:r>
              <a:rPr lang="ru-RU" altLang="ko-KR" sz="1400" dirty="0">
                <a:solidFill>
                  <a:schemeClr val="bg1"/>
                </a:solidFill>
                <a:cs typeface="Arial" pitchFamily="34" charset="0"/>
              </a:rPr>
              <a:t>за организация и управление на </a:t>
            </a:r>
            <a:r>
              <a:rPr lang="ru-RU" altLang="ko-KR" sz="1400" dirty="0" smtClean="0">
                <a:solidFill>
                  <a:schemeClr val="bg1"/>
                </a:solidFill>
                <a:cs typeface="Arial" pitchFamily="34" charset="0"/>
              </a:rPr>
              <a:t>ПП </a:t>
            </a:r>
            <a:r>
              <a:rPr lang="ru-RU" altLang="ko-KR" sz="1400" dirty="0">
                <a:solidFill>
                  <a:schemeClr val="bg1"/>
                </a:solidFill>
                <a:cs typeface="Arial" pitchFamily="34" charset="0"/>
              </a:rPr>
              <a:t>(разходи за възнаграждения, вкл. здравни и осигурителни вноски за сметка на работодателя</a:t>
            </a:r>
            <a:r>
              <a:rPr lang="ru-RU" altLang="ko-KR" sz="1400" dirty="0" smtClean="0">
                <a:solidFill>
                  <a:schemeClr val="bg1"/>
                </a:solidFill>
                <a:cs typeface="Arial" pitchFamily="34" charset="0"/>
              </a:rPr>
              <a:t>)</a:t>
            </a:r>
            <a:endParaRPr lang="ru-RU" altLang="ko-KR" sz="1400" dirty="0">
              <a:solidFill>
                <a:schemeClr val="bg1"/>
              </a:solidFill>
              <a:cs typeface="Arial" pitchFamily="34" charset="0"/>
            </a:endParaRPr>
          </a:p>
          <a:p>
            <a:pPr marL="285750" indent="-285750">
              <a:spcBef>
                <a:spcPts val="600"/>
              </a:spcBef>
              <a:buFont typeface="Wingdings" panose="05000000000000000000" pitchFamily="2" charset="2"/>
              <a:buChar char="§"/>
            </a:pPr>
            <a:r>
              <a:rPr lang="ru-RU" altLang="ko-KR" sz="1400" dirty="0" smtClean="0">
                <a:solidFill>
                  <a:schemeClr val="bg1"/>
                </a:solidFill>
                <a:cs typeface="Arial" pitchFamily="34" charset="0"/>
              </a:rPr>
              <a:t>Разходи </a:t>
            </a:r>
            <a:r>
              <a:rPr lang="ru-RU" altLang="ko-KR" sz="1400" dirty="0">
                <a:solidFill>
                  <a:schemeClr val="bg1"/>
                </a:solidFill>
                <a:cs typeface="Arial" pitchFamily="34" charset="0"/>
              </a:rPr>
              <a:t>за изпълнение на мерки за видимост, прозрачност и комуникация.</a:t>
            </a:r>
          </a:p>
        </p:txBody>
      </p:sp>
      <p:sp>
        <p:nvSpPr>
          <p:cNvPr id="21" name="Rectangle 20">
            <a:extLst>
              <a:ext uri="{FF2B5EF4-FFF2-40B4-BE49-F238E27FC236}">
                <a16:creationId xmlns:a16="http://schemas.microsoft.com/office/drawing/2014/main" id="{45008BC6-1E71-409E-9A62-9E63A2568102}"/>
              </a:ext>
            </a:extLst>
          </p:cNvPr>
          <p:cNvSpPr/>
          <p:nvPr/>
        </p:nvSpPr>
        <p:spPr>
          <a:xfrm>
            <a:off x="2526728" y="2017128"/>
            <a:ext cx="775765" cy="523220"/>
          </a:xfrm>
          <a:prstGeom prst="rect">
            <a:avLst/>
          </a:prstGeom>
        </p:spPr>
        <p:txBody>
          <a:bodyPr wrap="square" anchor="ctr">
            <a:spAutoFit/>
          </a:bodyPr>
          <a:lstStyle/>
          <a:p>
            <a:pPr algn="ctr"/>
            <a:r>
              <a:rPr lang="bg-BG" altLang="ko-KR" sz="2800" b="1" dirty="0">
                <a:solidFill>
                  <a:schemeClr val="bg1"/>
                </a:solidFill>
                <a:cs typeface="Arial" pitchFamily="34" charset="0"/>
              </a:rPr>
              <a:t>7</a:t>
            </a:r>
            <a:r>
              <a:rPr lang="en-US" altLang="ko-KR" sz="1600" b="1" dirty="0" smtClean="0">
                <a:solidFill>
                  <a:schemeClr val="bg1"/>
                </a:solidFill>
                <a:cs typeface="Arial" pitchFamily="34" charset="0"/>
              </a:rPr>
              <a:t>%</a:t>
            </a:r>
            <a:endParaRPr lang="ko-KR" altLang="en-US" sz="1600" dirty="0">
              <a:solidFill>
                <a:schemeClr val="bg1"/>
              </a:solidFill>
              <a:cs typeface="Arial" pitchFamily="34" charset="0"/>
            </a:endParaRPr>
          </a:p>
        </p:txBody>
      </p:sp>
      <p:sp>
        <p:nvSpPr>
          <p:cNvPr id="22" name="Rectangle 21">
            <a:extLst>
              <a:ext uri="{FF2B5EF4-FFF2-40B4-BE49-F238E27FC236}">
                <a16:creationId xmlns:a16="http://schemas.microsoft.com/office/drawing/2014/main" id="{9967CDE1-C86C-4275-814B-A4984958AA7A}"/>
              </a:ext>
            </a:extLst>
          </p:cNvPr>
          <p:cNvSpPr/>
          <p:nvPr/>
        </p:nvSpPr>
        <p:spPr>
          <a:xfrm>
            <a:off x="3062797" y="4258310"/>
            <a:ext cx="763480" cy="523220"/>
          </a:xfrm>
          <a:prstGeom prst="rect">
            <a:avLst/>
          </a:prstGeom>
        </p:spPr>
        <p:txBody>
          <a:bodyPr wrap="square" anchor="ctr">
            <a:spAutoFit/>
          </a:bodyPr>
          <a:lstStyle/>
          <a:p>
            <a:pPr algn="ctr"/>
            <a:r>
              <a:rPr lang="bg-BG" altLang="ko-KR" sz="2800" b="1" dirty="0" smtClean="0">
                <a:solidFill>
                  <a:schemeClr val="bg1"/>
                </a:solidFill>
                <a:cs typeface="Arial" pitchFamily="34" charset="0"/>
              </a:rPr>
              <a:t>93</a:t>
            </a:r>
            <a:r>
              <a:rPr lang="en-US" altLang="ko-KR" sz="1600" b="1" dirty="0" smtClean="0">
                <a:solidFill>
                  <a:schemeClr val="bg1"/>
                </a:solidFill>
                <a:cs typeface="Arial" pitchFamily="34" charset="0"/>
              </a:rPr>
              <a:t>%</a:t>
            </a:r>
            <a:endParaRPr lang="ko-KR" altLang="en-US" sz="1600" dirty="0">
              <a:solidFill>
                <a:schemeClr val="bg1"/>
              </a:solidFill>
              <a:cs typeface="Arial" pitchFamily="34" charset="0"/>
            </a:endParaRPr>
          </a:p>
        </p:txBody>
      </p:sp>
      <p:cxnSp>
        <p:nvCxnSpPr>
          <p:cNvPr id="26" name="Elbow Connector 29">
            <a:extLst>
              <a:ext uri="{FF2B5EF4-FFF2-40B4-BE49-F238E27FC236}">
                <a16:creationId xmlns:a16="http://schemas.microsoft.com/office/drawing/2014/main" id="{7C8FF9F1-61BC-42FF-92AA-FE9A98F154AA}"/>
              </a:ext>
            </a:extLst>
          </p:cNvPr>
          <p:cNvCxnSpPr>
            <a:cxnSpLocks/>
          </p:cNvCxnSpPr>
          <p:nvPr/>
        </p:nvCxnSpPr>
        <p:spPr>
          <a:xfrm>
            <a:off x="3151573" y="2095130"/>
            <a:ext cx="2521258" cy="168676"/>
          </a:xfrm>
          <a:prstGeom prst="bentConnector3">
            <a:avLst>
              <a:gd name="adj1" fmla="val 50000"/>
            </a:avLst>
          </a:prstGeom>
          <a:ln w="15875">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31">
            <a:extLst>
              <a:ext uri="{FF2B5EF4-FFF2-40B4-BE49-F238E27FC236}">
                <a16:creationId xmlns:a16="http://schemas.microsoft.com/office/drawing/2014/main" id="{AF5AC2CA-593F-420F-847A-C403C90E4997}"/>
              </a:ext>
            </a:extLst>
          </p:cNvPr>
          <p:cNvCxnSpPr>
            <a:cxnSpLocks/>
          </p:cNvCxnSpPr>
          <p:nvPr/>
        </p:nvCxnSpPr>
        <p:spPr>
          <a:xfrm>
            <a:off x="3719744" y="4287915"/>
            <a:ext cx="2006353" cy="221941"/>
          </a:xfrm>
          <a:prstGeom prst="bentConnector3">
            <a:avLst>
              <a:gd name="adj1" fmla="val 50000"/>
            </a:avLst>
          </a:prstGeom>
          <a:ln w="15875">
            <a:solidFill>
              <a:srgbClr val="4BACC6"/>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107837" y="3599425"/>
            <a:ext cx="3826173" cy="369332"/>
          </a:xfrm>
          <a:prstGeom prst="rect">
            <a:avLst/>
          </a:prstGeom>
        </p:spPr>
        <p:txBody>
          <a:bodyPr wrap="square">
            <a:spAutoFit/>
          </a:bodyPr>
          <a:lstStyle/>
          <a:p>
            <a:r>
              <a:rPr lang="bg-BG" b="1" dirty="0">
                <a:solidFill>
                  <a:schemeClr val="bg1"/>
                </a:solidFill>
              </a:rPr>
              <a:t>Преки допустими разходи </a:t>
            </a:r>
            <a:endParaRPr lang="en-US" b="1" dirty="0">
              <a:solidFill>
                <a:schemeClr val="bg1"/>
              </a:solidFill>
            </a:endParaRPr>
          </a:p>
        </p:txBody>
      </p:sp>
      <p:sp>
        <p:nvSpPr>
          <p:cNvPr id="32" name="Rectangle 31"/>
          <p:cNvSpPr/>
          <p:nvPr/>
        </p:nvSpPr>
        <p:spPr>
          <a:xfrm>
            <a:off x="5939161" y="3984673"/>
            <a:ext cx="5548544" cy="1323439"/>
          </a:xfrm>
          <a:prstGeom prst="rect">
            <a:avLst/>
          </a:prstGeom>
        </p:spPr>
        <p:txBody>
          <a:bodyPr wrap="square">
            <a:spAutoFit/>
          </a:bodyPr>
          <a:lstStyle/>
          <a:p>
            <a:pPr marL="285750" indent="-285750">
              <a:spcBef>
                <a:spcPts val="600"/>
              </a:spcBef>
              <a:buFont typeface="Wingdings" panose="05000000000000000000" pitchFamily="2" charset="2"/>
              <a:buChar char="§"/>
            </a:pPr>
            <a:r>
              <a:rPr lang="ru-RU" sz="1400" dirty="0">
                <a:solidFill>
                  <a:schemeClr val="bg1"/>
                </a:solidFill>
                <a:cs typeface="Arial" pitchFamily="34" charset="0"/>
              </a:rPr>
              <a:t>Разходи за услуги за осигуряване на консултантска подкрепа на общините за разработване на КИТИ и ПП по Приоритет 2</a:t>
            </a:r>
          </a:p>
          <a:p>
            <a:pPr marL="285750" indent="-285750">
              <a:spcBef>
                <a:spcPts val="600"/>
              </a:spcBef>
              <a:buFont typeface="Wingdings" panose="05000000000000000000" pitchFamily="2" charset="2"/>
              <a:buChar char="§"/>
            </a:pPr>
            <a:r>
              <a:rPr lang="ru-RU" sz="1400" dirty="0">
                <a:solidFill>
                  <a:schemeClr val="bg1"/>
                </a:solidFill>
                <a:cs typeface="Arial" pitchFamily="34" charset="0"/>
              </a:rPr>
              <a:t>Невъзстановим ДДС</a:t>
            </a:r>
          </a:p>
          <a:p>
            <a:pPr marL="285750" indent="-285750">
              <a:spcBef>
                <a:spcPts val="600"/>
              </a:spcBef>
              <a:buFont typeface="Wingdings" panose="05000000000000000000" pitchFamily="2" charset="2"/>
              <a:buChar char="§"/>
            </a:pPr>
            <a:r>
              <a:rPr lang="ru-RU" sz="1400" dirty="0">
                <a:solidFill>
                  <a:schemeClr val="bg1"/>
                </a:solidFill>
                <a:cs typeface="Arial" pitchFamily="34" charset="0"/>
              </a:rPr>
              <a:t>Други разходи, в съотв. с допустимите дейности и разпоредбите на Регламент (ЕС) </a:t>
            </a:r>
            <a:r>
              <a:rPr lang="ru-RU" sz="1400" dirty="0" smtClean="0">
                <a:solidFill>
                  <a:schemeClr val="bg1"/>
                </a:solidFill>
                <a:cs typeface="Arial" pitchFamily="34" charset="0"/>
              </a:rPr>
              <a:t>2021/1060</a:t>
            </a:r>
            <a:endParaRPr lang="ru-RU" sz="1400" dirty="0">
              <a:solidFill>
                <a:schemeClr val="bg1"/>
              </a:solidFill>
              <a:cs typeface="Arial" pitchFamily="34" charset="0"/>
            </a:endParaRPr>
          </a:p>
        </p:txBody>
      </p:sp>
      <p:sp>
        <p:nvSpPr>
          <p:cNvPr id="35" name="Rectangle 34"/>
          <p:cNvSpPr/>
          <p:nvPr/>
        </p:nvSpPr>
        <p:spPr>
          <a:xfrm>
            <a:off x="6081204" y="1380022"/>
            <a:ext cx="5370989" cy="584775"/>
          </a:xfrm>
          <a:prstGeom prst="rect">
            <a:avLst/>
          </a:prstGeom>
        </p:spPr>
        <p:txBody>
          <a:bodyPr wrap="square">
            <a:spAutoFit/>
          </a:bodyPr>
          <a:lstStyle/>
          <a:p>
            <a:r>
              <a:rPr lang="bg-BG" b="1" dirty="0" smtClean="0">
                <a:solidFill>
                  <a:schemeClr val="bg1"/>
                </a:solidFill>
              </a:rPr>
              <a:t>Непреки разходи </a:t>
            </a:r>
            <a:r>
              <a:rPr lang="ru-RU" sz="1400" b="1" dirty="0" smtClean="0">
                <a:solidFill>
                  <a:schemeClr val="bg1"/>
                </a:solidFill>
              </a:rPr>
              <a:t>(изчислени </a:t>
            </a:r>
            <a:r>
              <a:rPr lang="ru-RU" sz="1400" b="1" dirty="0">
                <a:solidFill>
                  <a:schemeClr val="bg1"/>
                </a:solidFill>
              </a:rPr>
              <a:t>като единна ставка </a:t>
            </a:r>
            <a:r>
              <a:rPr lang="ru-RU" sz="1400" b="1" dirty="0" smtClean="0">
                <a:solidFill>
                  <a:schemeClr val="bg1"/>
                </a:solidFill>
              </a:rPr>
              <a:t>в размер на точно 7% от </a:t>
            </a:r>
            <a:r>
              <a:rPr lang="ru-RU" sz="1400" b="1" dirty="0">
                <a:solidFill>
                  <a:schemeClr val="bg1"/>
                </a:solidFill>
              </a:rPr>
              <a:t>допустимите преки </a:t>
            </a:r>
            <a:r>
              <a:rPr lang="ru-RU" sz="1400" b="1" dirty="0" smtClean="0">
                <a:solidFill>
                  <a:schemeClr val="bg1"/>
                </a:solidFill>
              </a:rPr>
              <a:t>разходи)</a:t>
            </a:r>
            <a:endParaRPr lang="bg-BG" sz="1400" b="1" dirty="0">
              <a:solidFill>
                <a:schemeClr val="bg1"/>
              </a:solidFill>
            </a:endParaRPr>
          </a:p>
        </p:txBody>
      </p:sp>
      <p:pic>
        <p:nvPicPr>
          <p:cNvPr id="39" name="Picture 38"/>
          <p:cNvPicPr>
            <a:picLocks noChangeAspect="1"/>
          </p:cNvPicPr>
          <p:nvPr/>
        </p:nvPicPr>
        <p:blipFill>
          <a:blip r:embed="rId3"/>
          <a:stretch>
            <a:fillRect/>
          </a:stretch>
        </p:blipFill>
        <p:spPr>
          <a:xfrm>
            <a:off x="85771" y="58533"/>
            <a:ext cx="3499407" cy="743776"/>
          </a:xfrm>
          <a:prstGeom prst="rect">
            <a:avLst/>
          </a:prstGeom>
        </p:spPr>
      </p:pic>
      <p:sp>
        <p:nvSpPr>
          <p:cNvPr id="40"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18843" y="73175"/>
            <a:ext cx="11573197" cy="724247"/>
          </a:xfrm>
        </p:spPr>
        <p:txBody>
          <a:bodyPr/>
          <a:lstStyle/>
          <a:p>
            <a:pPr algn="r"/>
            <a:r>
              <a:rPr lang="bg-BG" sz="4400" b="1" dirty="0" smtClean="0"/>
              <a:t>Допустими разходи</a:t>
            </a:r>
            <a:endParaRPr lang="en-US" sz="4400" b="1" dirty="0"/>
          </a:p>
        </p:txBody>
      </p:sp>
      <p:sp>
        <p:nvSpPr>
          <p:cNvPr id="41" name="Rectangle 40">
            <a:extLst>
              <a:ext uri="{FF2B5EF4-FFF2-40B4-BE49-F238E27FC236}">
                <a16:creationId xmlns:a16="http://schemas.microsoft.com/office/drawing/2014/main" id="{64F68FA3-4904-4991-BE8C-E87450CC6FEF}"/>
              </a:ext>
            </a:extLst>
          </p:cNvPr>
          <p:cNvSpPr/>
          <p:nvPr/>
        </p:nvSpPr>
        <p:spPr>
          <a:xfrm>
            <a:off x="479395" y="5317724"/>
            <a:ext cx="5104660" cy="1358284"/>
          </a:xfrm>
          <a:prstGeom prst="rect">
            <a:avLst/>
          </a:prstGeom>
          <a:solidFill>
            <a:schemeClr val="bg1">
              <a:lumMod val="95000"/>
              <a:alpha val="47000"/>
            </a:schemeClr>
          </a:solidFill>
          <a:ln w="25400">
            <a:solidFill>
              <a:schemeClr val="bg1">
                <a:lumMod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ru-RU" altLang="ko-KR" sz="1400" dirty="0" smtClean="0">
                <a:solidFill>
                  <a:schemeClr val="tx1"/>
                </a:solidFill>
              </a:rPr>
              <a:t>Разходите са </a:t>
            </a:r>
            <a:r>
              <a:rPr lang="ru-RU" altLang="ko-KR" sz="1400" dirty="0">
                <a:solidFill>
                  <a:schemeClr val="tx1"/>
                </a:solidFill>
              </a:rPr>
              <a:t>допустими за финансиране, ако са действително направени и платени в периода от </a:t>
            </a:r>
            <a:r>
              <a:rPr lang="ru-RU" altLang="ko-KR" sz="1400" b="1" dirty="0">
                <a:solidFill>
                  <a:schemeClr val="tx1"/>
                </a:solidFill>
              </a:rPr>
              <a:t>29.11.2024 г.</a:t>
            </a:r>
            <a:r>
              <a:rPr lang="ru-RU" altLang="ko-KR" sz="1400" dirty="0">
                <a:solidFill>
                  <a:schemeClr val="tx1"/>
                </a:solidFill>
              </a:rPr>
              <a:t> </a:t>
            </a:r>
            <a:r>
              <a:rPr lang="ru-RU" altLang="ko-KR" sz="1400" b="1" dirty="0">
                <a:solidFill>
                  <a:schemeClr val="tx1"/>
                </a:solidFill>
              </a:rPr>
              <a:t>до по-ранната от следните дати – 31.12.2029 г. или крайната </a:t>
            </a:r>
            <a:r>
              <a:rPr lang="ru-RU" altLang="ko-KR" sz="1400" b="1" dirty="0" smtClean="0">
                <a:solidFill>
                  <a:schemeClr val="tx1"/>
                </a:solidFill>
              </a:rPr>
              <a:t>дата </a:t>
            </a:r>
            <a:r>
              <a:rPr lang="ru-RU" altLang="ko-KR" sz="1400" b="1" dirty="0">
                <a:solidFill>
                  <a:schemeClr val="tx1"/>
                </a:solidFill>
              </a:rPr>
              <a:t>на проекта</a:t>
            </a:r>
            <a:r>
              <a:rPr lang="ru-RU" altLang="ko-KR" sz="1400" dirty="0">
                <a:solidFill>
                  <a:schemeClr val="tx1"/>
                </a:solidFill>
              </a:rPr>
              <a:t>, </a:t>
            </a:r>
            <a:r>
              <a:rPr lang="ru-RU" altLang="ko-KR" sz="1400" dirty="0" smtClean="0">
                <a:solidFill>
                  <a:schemeClr val="tx1"/>
                </a:solidFill>
              </a:rPr>
              <a:t>съгл. </a:t>
            </a:r>
            <a:r>
              <a:rPr lang="ru-RU" altLang="ko-KR" sz="1400" dirty="0">
                <a:solidFill>
                  <a:schemeClr val="tx1"/>
                </a:solidFill>
              </a:rPr>
              <a:t>сключения </a:t>
            </a:r>
            <a:r>
              <a:rPr lang="ru-RU" altLang="ko-KR" sz="1400" dirty="0" smtClean="0">
                <a:solidFill>
                  <a:schemeClr val="tx1"/>
                </a:solidFill>
              </a:rPr>
              <a:t>договор </a:t>
            </a:r>
            <a:r>
              <a:rPr lang="ru-RU" altLang="ko-KR" sz="1400" dirty="0">
                <a:solidFill>
                  <a:schemeClr val="tx1"/>
                </a:solidFill>
              </a:rPr>
              <a:t>за БФП.</a:t>
            </a:r>
          </a:p>
        </p:txBody>
      </p:sp>
      <p:sp>
        <p:nvSpPr>
          <p:cNvPr id="50" name="Rectangle 49"/>
          <p:cNvSpPr/>
          <p:nvPr/>
        </p:nvSpPr>
        <p:spPr>
          <a:xfrm>
            <a:off x="6828890" y="6005289"/>
            <a:ext cx="4500014" cy="369332"/>
          </a:xfrm>
          <a:prstGeom prst="rect">
            <a:avLst/>
          </a:prstGeom>
        </p:spPr>
        <p:txBody>
          <a:bodyPr wrap="none">
            <a:spAutoFit/>
          </a:bodyPr>
          <a:lstStyle/>
          <a:p>
            <a:pPr algn="just"/>
            <a:r>
              <a:rPr lang="ru-RU" altLang="ko-KR" b="1" dirty="0"/>
              <a:t>Период на допустимост на разходите</a:t>
            </a:r>
            <a:endParaRPr lang="ru-RU" altLang="ko-KR" dirty="0"/>
          </a:p>
        </p:txBody>
      </p:sp>
      <p:sp>
        <p:nvSpPr>
          <p:cNvPr id="51" name="TextBox 50"/>
          <p:cNvSpPr txBox="1"/>
          <p:nvPr/>
        </p:nvSpPr>
        <p:spPr>
          <a:xfrm>
            <a:off x="106532" y="5548543"/>
            <a:ext cx="683580" cy="707886"/>
          </a:xfrm>
          <a:prstGeom prst="rect">
            <a:avLst/>
          </a:prstGeom>
          <a:noFill/>
        </p:spPr>
        <p:txBody>
          <a:bodyPr wrap="square" rtlCol="0">
            <a:spAutoFit/>
          </a:bodyPr>
          <a:lstStyle/>
          <a:p>
            <a:r>
              <a:rPr lang="ru-RU" altLang="ko-KR" sz="4000" b="1" dirty="0"/>
              <a:t>!</a:t>
            </a:r>
            <a:endParaRPr lang="en-US" sz="4000" dirty="0"/>
          </a:p>
        </p:txBody>
      </p:sp>
      <p:sp>
        <p:nvSpPr>
          <p:cNvPr id="52" name="Right Arrow 15">
            <a:extLst>
              <a:ext uri="{FF2B5EF4-FFF2-40B4-BE49-F238E27FC236}">
                <a16:creationId xmlns:a16="http://schemas.microsoft.com/office/drawing/2014/main" id="{CC8EAE3F-2158-44E2-BE00-CD2744B2EC5F}"/>
              </a:ext>
            </a:extLst>
          </p:cNvPr>
          <p:cNvSpPr/>
          <p:nvPr/>
        </p:nvSpPr>
        <p:spPr>
          <a:xfrm flipH="1">
            <a:off x="5846715" y="5948023"/>
            <a:ext cx="747760" cy="48463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394000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71" y="58533"/>
            <a:ext cx="3499407" cy="743776"/>
          </a:xfrm>
          <a:prstGeom prst="rect">
            <a:avLst/>
          </a:prstGeom>
        </p:spPr>
      </p:pic>
      <p:sp>
        <p:nvSpPr>
          <p:cNvPr id="7" name="TextBox 6"/>
          <p:cNvSpPr txBox="1"/>
          <p:nvPr/>
        </p:nvSpPr>
        <p:spPr>
          <a:xfrm>
            <a:off x="962762" y="1377988"/>
            <a:ext cx="9971314" cy="4939814"/>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ПП </a:t>
            </a:r>
            <a:r>
              <a:rPr lang="ru-RU" altLang="ko-KR" sz="1600" dirty="0">
                <a:solidFill>
                  <a:schemeClr val="tx1">
                    <a:lumMod val="75000"/>
                    <a:lumOff val="25000"/>
                  </a:schemeClr>
                </a:solidFill>
                <a:cs typeface="Arial" pitchFamily="34" charset="0"/>
              </a:rPr>
              <a:t>е подадено от лицето, представляващо кандидата, или от оправомощено лице и е приложен документ за оправомощаване/ упълномощаване.</a:t>
            </a: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Всички </a:t>
            </a:r>
            <a:r>
              <a:rPr lang="ru-RU" altLang="ko-KR" sz="1600" dirty="0">
                <a:solidFill>
                  <a:schemeClr val="tx1">
                    <a:lumMod val="75000"/>
                    <a:lumOff val="25000"/>
                  </a:schemeClr>
                </a:solidFill>
                <a:cs typeface="Arial" pitchFamily="34" charset="0"/>
              </a:rPr>
              <a:t>раздели на </a:t>
            </a:r>
            <a:r>
              <a:rPr lang="ru-RU" altLang="ko-KR" sz="1600" dirty="0" smtClean="0">
                <a:solidFill>
                  <a:schemeClr val="tx1">
                    <a:lumMod val="75000"/>
                    <a:lumOff val="25000"/>
                  </a:schemeClr>
                </a:solidFill>
                <a:cs typeface="Arial" pitchFamily="34" charset="0"/>
              </a:rPr>
              <a:t>ФК в </a:t>
            </a:r>
            <a:r>
              <a:rPr lang="ru-RU" altLang="ko-KR" sz="1600" dirty="0">
                <a:solidFill>
                  <a:schemeClr val="tx1">
                    <a:lumMod val="75000"/>
                    <a:lumOff val="25000"/>
                  </a:schemeClr>
                </a:solidFill>
                <a:cs typeface="Arial" pitchFamily="34" charset="0"/>
              </a:rPr>
              <a:t>ИСУН 2020 са попълнени с изискуемата информация, </a:t>
            </a:r>
            <a:r>
              <a:rPr lang="ru-RU" altLang="ko-KR" sz="1600" dirty="0" smtClean="0">
                <a:solidFill>
                  <a:schemeClr val="tx1">
                    <a:lumMod val="75000"/>
                    <a:lumOff val="25000"/>
                  </a:schemeClr>
                </a:solidFill>
                <a:cs typeface="Arial" pitchFamily="34" charset="0"/>
              </a:rPr>
              <a:t>съгласно НК.</a:t>
            </a:r>
            <a:endParaRPr lang="ru-RU" altLang="ko-KR" sz="1600" dirty="0">
              <a:solidFill>
                <a:schemeClr val="tx1">
                  <a:lumMod val="75000"/>
                  <a:lumOff val="25000"/>
                </a:schemeClr>
              </a:solidFill>
              <a:cs typeface="Arial" pitchFamily="34" charset="0"/>
            </a:endParaRP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Кандидатът </a:t>
            </a:r>
            <a:r>
              <a:rPr lang="ru-RU" altLang="ko-KR" sz="1600" dirty="0">
                <a:solidFill>
                  <a:schemeClr val="tx1">
                    <a:lumMod val="75000"/>
                    <a:lumOff val="25000"/>
                  </a:schemeClr>
                </a:solidFill>
                <a:cs typeface="Arial" pitchFamily="34" charset="0"/>
              </a:rPr>
              <a:t>е допустим по настоящата процедура и отговаря на изискванията </a:t>
            </a:r>
            <a:r>
              <a:rPr lang="ru-RU" altLang="ko-KR" sz="1600" dirty="0" smtClean="0">
                <a:solidFill>
                  <a:schemeClr val="tx1">
                    <a:lumMod val="75000"/>
                    <a:lumOff val="25000"/>
                  </a:schemeClr>
                </a:solidFill>
                <a:cs typeface="Arial" pitchFamily="34" charset="0"/>
              </a:rPr>
              <a:t>на НК.</a:t>
            </a:r>
            <a:endParaRPr lang="ru-RU" altLang="ko-KR" sz="1600" dirty="0">
              <a:solidFill>
                <a:schemeClr val="tx1">
                  <a:lumMod val="75000"/>
                  <a:lumOff val="25000"/>
                </a:schemeClr>
              </a:solidFill>
              <a:cs typeface="Arial" pitchFamily="34" charset="0"/>
            </a:endParaRP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Към ПП са </a:t>
            </a:r>
            <a:r>
              <a:rPr lang="ru-RU" altLang="ko-KR" sz="1600" dirty="0">
                <a:solidFill>
                  <a:schemeClr val="tx1">
                    <a:lumMod val="75000"/>
                    <a:lumOff val="25000"/>
                  </a:schemeClr>
                </a:solidFill>
                <a:cs typeface="Arial" pitchFamily="34" charset="0"/>
              </a:rPr>
              <a:t>приложени всички изискуеми документи от кандидата, </a:t>
            </a:r>
            <a:r>
              <a:rPr lang="ru-RU" altLang="ko-KR" sz="1600" dirty="0" smtClean="0">
                <a:solidFill>
                  <a:schemeClr val="tx1">
                    <a:lumMod val="75000"/>
                    <a:lumOff val="25000"/>
                  </a:schemeClr>
                </a:solidFill>
                <a:cs typeface="Arial" pitchFamily="34" charset="0"/>
              </a:rPr>
              <a:t>съгласно НК.</a:t>
            </a:r>
            <a:endParaRPr lang="ru-RU" altLang="ko-KR" sz="1600" dirty="0">
              <a:solidFill>
                <a:schemeClr val="tx1">
                  <a:lumMod val="75000"/>
                  <a:lumOff val="25000"/>
                </a:schemeClr>
              </a:solidFill>
              <a:cs typeface="Arial" pitchFamily="34" charset="0"/>
            </a:endParaRP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Продължителността </a:t>
            </a:r>
            <a:r>
              <a:rPr lang="ru-RU" altLang="ko-KR" sz="1600" dirty="0">
                <a:solidFill>
                  <a:schemeClr val="tx1">
                    <a:lumMod val="75000"/>
                    <a:lumOff val="25000"/>
                  </a:schemeClr>
                </a:solidFill>
                <a:cs typeface="Arial" pitchFamily="34" charset="0"/>
              </a:rPr>
              <a:t>на </a:t>
            </a:r>
            <a:r>
              <a:rPr lang="ru-RU" altLang="ko-KR" sz="1600" dirty="0" smtClean="0">
                <a:solidFill>
                  <a:schemeClr val="tx1">
                    <a:lumMod val="75000"/>
                    <a:lumOff val="25000"/>
                  </a:schemeClr>
                </a:solidFill>
                <a:cs typeface="Arial" pitchFamily="34" charset="0"/>
              </a:rPr>
              <a:t>ПП не </a:t>
            </a:r>
            <a:r>
              <a:rPr lang="ru-RU" altLang="ko-KR" sz="1600" dirty="0">
                <a:solidFill>
                  <a:schemeClr val="tx1">
                    <a:lumMod val="75000"/>
                    <a:lumOff val="25000"/>
                  </a:schemeClr>
                </a:solidFill>
                <a:cs typeface="Arial" pitchFamily="34" charset="0"/>
              </a:rPr>
              <a:t>надвишава максимално допустимия период на изпълнение, </a:t>
            </a:r>
            <a:r>
              <a:rPr lang="ru-RU" altLang="ko-KR" sz="1600" dirty="0" smtClean="0">
                <a:solidFill>
                  <a:schemeClr val="tx1">
                    <a:lumMod val="75000"/>
                    <a:lumOff val="25000"/>
                  </a:schemeClr>
                </a:solidFill>
                <a:cs typeface="Arial" pitchFamily="34" charset="0"/>
              </a:rPr>
              <a:t>съгласно НК.</a:t>
            </a:r>
            <a:endParaRPr lang="ru-RU" altLang="ko-KR" sz="1600" dirty="0">
              <a:solidFill>
                <a:schemeClr val="tx1">
                  <a:lumMod val="75000"/>
                  <a:lumOff val="25000"/>
                </a:schemeClr>
              </a:solidFill>
              <a:cs typeface="Arial" pitchFamily="34" charset="0"/>
            </a:endParaRP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Дейностите в ПП, </a:t>
            </a:r>
            <a:r>
              <a:rPr lang="ru-RU" altLang="ko-KR" sz="1600" dirty="0">
                <a:solidFill>
                  <a:schemeClr val="tx1">
                    <a:lumMod val="75000"/>
                    <a:lumOff val="25000"/>
                  </a:schemeClr>
                </a:solidFill>
                <a:cs typeface="Arial" pitchFamily="34" charset="0"/>
              </a:rPr>
              <a:t>съответстват на допустимите дейности по настоящата процедура, </a:t>
            </a:r>
            <a:r>
              <a:rPr lang="ru-RU" altLang="ko-KR" sz="1600" dirty="0" smtClean="0">
                <a:solidFill>
                  <a:schemeClr val="tx1">
                    <a:lumMod val="75000"/>
                    <a:lumOff val="25000"/>
                  </a:schemeClr>
                </a:solidFill>
                <a:cs typeface="Arial" pitchFamily="34" charset="0"/>
              </a:rPr>
              <a:t>съгласно НК.</a:t>
            </a:r>
            <a:endParaRPr lang="ru-RU" altLang="ko-KR" sz="1600" dirty="0">
              <a:solidFill>
                <a:schemeClr val="tx1">
                  <a:lumMod val="75000"/>
                  <a:lumOff val="25000"/>
                </a:schemeClr>
              </a:solidFill>
              <a:cs typeface="Arial" pitchFamily="34" charset="0"/>
            </a:endParaRP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ПП предвижда </a:t>
            </a:r>
            <a:r>
              <a:rPr lang="ru-RU" altLang="ko-KR" sz="1600" dirty="0">
                <a:solidFill>
                  <a:schemeClr val="tx1">
                    <a:lumMod val="75000"/>
                    <a:lumOff val="25000"/>
                  </a:schemeClr>
                </a:solidFill>
                <a:cs typeface="Arial" pitchFamily="34" charset="0"/>
              </a:rPr>
              <a:t>мерки за информация, публичност  и видимост, съгласно НК.</a:t>
            </a: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Разходите </a:t>
            </a:r>
            <a:r>
              <a:rPr lang="ru-RU" altLang="ko-KR" sz="1600" dirty="0">
                <a:solidFill>
                  <a:schemeClr val="tx1">
                    <a:lumMod val="75000"/>
                    <a:lumOff val="25000"/>
                  </a:schemeClr>
                </a:solidFill>
                <a:cs typeface="Arial" pitchFamily="34" charset="0"/>
              </a:rPr>
              <a:t>в </a:t>
            </a:r>
            <a:r>
              <a:rPr lang="ru-RU" altLang="ko-KR" sz="1600" dirty="0" smtClean="0">
                <a:solidFill>
                  <a:schemeClr val="tx1">
                    <a:lumMod val="75000"/>
                    <a:lumOff val="25000"/>
                  </a:schemeClr>
                </a:solidFill>
                <a:cs typeface="Arial" pitchFamily="34" charset="0"/>
              </a:rPr>
              <a:t>ПП са </a:t>
            </a:r>
            <a:r>
              <a:rPr lang="ru-RU" altLang="ko-KR" sz="1600" dirty="0">
                <a:solidFill>
                  <a:schemeClr val="tx1">
                    <a:lumMod val="75000"/>
                    <a:lumOff val="25000"/>
                  </a:schemeClr>
                </a:solidFill>
                <a:cs typeface="Arial" pitchFamily="34" charset="0"/>
              </a:rPr>
              <a:t>допустими за финансиране по процедурата и съответстват на предвидените дейности </a:t>
            </a:r>
            <a:r>
              <a:rPr lang="ru-RU" altLang="ko-KR" sz="1600" dirty="0" smtClean="0">
                <a:solidFill>
                  <a:schemeClr val="tx1">
                    <a:lumMod val="75000"/>
                    <a:lumOff val="25000"/>
                  </a:schemeClr>
                </a:solidFill>
                <a:cs typeface="Arial" pitchFamily="34" charset="0"/>
              </a:rPr>
              <a:t>в ПП.</a:t>
            </a:r>
            <a:endParaRPr lang="ru-RU" altLang="ko-KR" sz="1600" dirty="0">
              <a:solidFill>
                <a:schemeClr val="tx1">
                  <a:lumMod val="75000"/>
                  <a:lumOff val="25000"/>
                </a:schemeClr>
              </a:solidFill>
              <a:cs typeface="Arial" pitchFamily="34" charset="0"/>
            </a:endParaRP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Кандидатът </a:t>
            </a:r>
            <a:r>
              <a:rPr lang="ru-RU" altLang="ko-KR" sz="1600" dirty="0">
                <a:solidFill>
                  <a:schemeClr val="tx1">
                    <a:lumMod val="75000"/>
                    <a:lumOff val="25000"/>
                  </a:schemeClr>
                </a:solidFill>
                <a:cs typeface="Arial" pitchFamily="34" charset="0"/>
              </a:rPr>
              <a:t>е представил финансова обосновка за реалистичност и съответствие с пазарните цени за разходите, за които се предвижда финансиране с безвъзмездни средства, съгласно изискванията </a:t>
            </a:r>
            <a:r>
              <a:rPr lang="ru-RU" altLang="ko-KR" sz="1600" dirty="0" smtClean="0">
                <a:solidFill>
                  <a:schemeClr val="tx1">
                    <a:lumMod val="75000"/>
                    <a:lumOff val="25000"/>
                  </a:schemeClr>
                </a:solidFill>
                <a:cs typeface="Arial" pitchFamily="34" charset="0"/>
              </a:rPr>
              <a:t>на НК.</a:t>
            </a:r>
            <a:endParaRPr lang="ru-RU" altLang="ko-KR" sz="1600" dirty="0">
              <a:solidFill>
                <a:schemeClr val="tx1">
                  <a:lumMod val="75000"/>
                  <a:lumOff val="25000"/>
                </a:schemeClr>
              </a:solidFill>
              <a:cs typeface="Arial" pitchFamily="34" charset="0"/>
            </a:endParaRPr>
          </a:p>
          <a:p>
            <a:pPr marL="285750" indent="-285750">
              <a:spcBef>
                <a:spcPts val="600"/>
              </a:spcBef>
              <a:buFont typeface="Wingdings" panose="05000000000000000000" pitchFamily="2" charset="2"/>
              <a:buChar char="§"/>
            </a:pPr>
            <a:r>
              <a:rPr lang="ru-RU" altLang="ko-KR" sz="1600" dirty="0" smtClean="0">
                <a:solidFill>
                  <a:schemeClr val="tx1">
                    <a:lumMod val="75000"/>
                    <a:lumOff val="25000"/>
                  </a:schemeClr>
                </a:solidFill>
                <a:cs typeface="Arial" pitchFamily="34" charset="0"/>
              </a:rPr>
              <a:t>Общата </a:t>
            </a:r>
            <a:r>
              <a:rPr lang="ru-RU" altLang="ko-KR" sz="1600" dirty="0">
                <a:solidFill>
                  <a:schemeClr val="tx1">
                    <a:lumMod val="75000"/>
                    <a:lumOff val="25000"/>
                  </a:schemeClr>
                </a:solidFill>
                <a:cs typeface="Arial" pitchFamily="34" charset="0"/>
              </a:rPr>
              <a:t>стойност на разходите в </a:t>
            </a:r>
            <a:r>
              <a:rPr lang="ru-RU" altLang="ko-KR" sz="1600" dirty="0" smtClean="0">
                <a:solidFill>
                  <a:schemeClr val="tx1">
                    <a:lumMod val="75000"/>
                    <a:lumOff val="25000"/>
                  </a:schemeClr>
                </a:solidFill>
                <a:cs typeface="Arial" pitchFamily="34" charset="0"/>
              </a:rPr>
              <a:t>ПП не </a:t>
            </a:r>
            <a:r>
              <a:rPr lang="ru-RU" altLang="ko-KR" sz="1600" dirty="0">
                <a:solidFill>
                  <a:schemeClr val="tx1">
                    <a:lumMod val="75000"/>
                    <a:lumOff val="25000"/>
                  </a:schemeClr>
                </a:solidFill>
                <a:cs typeface="Arial" pitchFamily="34" charset="0"/>
              </a:rPr>
              <a:t>надвишава определения за съответния конкретен бенефициент максимален размер</a:t>
            </a:r>
            <a:r>
              <a:rPr lang="ru-RU" altLang="ko-KR" sz="1600" dirty="0" smtClean="0">
                <a:solidFill>
                  <a:schemeClr val="tx1">
                    <a:lumMod val="75000"/>
                    <a:lumOff val="25000"/>
                  </a:schemeClr>
                </a:solidFill>
                <a:cs typeface="Arial" pitchFamily="34" charset="0"/>
              </a:rPr>
              <a:t>,</a:t>
            </a:r>
            <a:r>
              <a:rPr lang="ru-RU" altLang="ko-KR" sz="1600" dirty="0">
                <a:solidFill>
                  <a:schemeClr val="tx1">
                    <a:lumMod val="75000"/>
                    <a:lumOff val="25000"/>
                  </a:schemeClr>
                </a:solidFill>
                <a:cs typeface="Arial" pitchFamily="34" charset="0"/>
              </a:rPr>
              <a:t> съгласно НК</a:t>
            </a:r>
            <a:r>
              <a:rPr lang="ru-RU" altLang="ko-KR" sz="1600" dirty="0" smtClean="0">
                <a:solidFill>
                  <a:schemeClr val="tx1">
                    <a:lumMod val="75000"/>
                    <a:lumOff val="25000"/>
                  </a:schemeClr>
                </a:solidFill>
                <a:cs typeface="Arial" pitchFamily="34" charset="0"/>
              </a:rPr>
              <a:t>.</a:t>
            </a:r>
            <a:endParaRPr lang="ru-RU" altLang="ko-KR" sz="1600" dirty="0">
              <a:solidFill>
                <a:schemeClr val="tx1">
                  <a:lumMod val="75000"/>
                  <a:lumOff val="25000"/>
                </a:schemeClr>
              </a:solidFill>
              <a:cs typeface="Arial" pitchFamily="34" charset="0"/>
            </a:endParaRPr>
          </a:p>
          <a:p>
            <a:pPr marL="285750" indent="-285750">
              <a:buFont typeface="Wingdings" panose="05000000000000000000" pitchFamily="2" charset="2"/>
              <a:buChar char="§"/>
            </a:pPr>
            <a:endParaRPr lang="ru-RU" altLang="ko-KR" sz="1400" dirty="0">
              <a:solidFill>
                <a:schemeClr val="tx1">
                  <a:lumMod val="75000"/>
                  <a:lumOff val="25000"/>
                </a:schemeClr>
              </a:solidFill>
              <a:cs typeface="Arial" pitchFamily="34" charset="0"/>
            </a:endParaRPr>
          </a:p>
        </p:txBody>
      </p:sp>
      <p:sp>
        <p:nvSpPr>
          <p:cNvPr id="8" name="Rectangle 7">
            <a:extLst>
              <a:ext uri="{FF2B5EF4-FFF2-40B4-BE49-F238E27FC236}">
                <a16:creationId xmlns:a16="http://schemas.microsoft.com/office/drawing/2014/main" id="{B02894AB-D42D-4C72-AF38-625276C2FFA8}"/>
              </a:ext>
            </a:extLst>
          </p:cNvPr>
          <p:cNvSpPr>
            <a:spLocks/>
          </p:cNvSpPr>
          <p:nvPr/>
        </p:nvSpPr>
        <p:spPr>
          <a:xfrm>
            <a:off x="-1" y="6647170"/>
            <a:ext cx="12192001" cy="216000"/>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18843" y="73175"/>
            <a:ext cx="11573197" cy="724247"/>
          </a:xfrm>
        </p:spPr>
        <p:txBody>
          <a:bodyPr/>
          <a:lstStyle/>
          <a:p>
            <a:pPr algn="r"/>
            <a:r>
              <a:rPr lang="ru-RU" sz="4400" b="1" dirty="0"/>
              <a:t>Критерии за </a:t>
            </a:r>
            <a:r>
              <a:rPr lang="ru-RU" sz="4400" b="1" dirty="0" smtClean="0"/>
              <a:t>оценка</a:t>
            </a:r>
            <a:endParaRPr lang="en-US" sz="4400" b="1" dirty="0"/>
          </a:p>
        </p:txBody>
      </p:sp>
    </p:spTree>
    <p:extLst>
      <p:ext uri="{BB962C8B-B14F-4D97-AF65-F5344CB8AC3E}">
        <p14:creationId xmlns:p14="http://schemas.microsoft.com/office/powerpoint/2010/main" val="391266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71" y="58533"/>
            <a:ext cx="3499407" cy="743776"/>
          </a:xfrm>
          <a:prstGeom prst="rect">
            <a:avLst/>
          </a:prstGeom>
        </p:spPr>
      </p:pic>
      <p:sp>
        <p:nvSpPr>
          <p:cNvPr id="7" name="TextBox 6"/>
          <p:cNvSpPr txBox="1"/>
          <p:nvPr/>
        </p:nvSpPr>
        <p:spPr>
          <a:xfrm>
            <a:off x="5060270" y="1697584"/>
            <a:ext cx="6805961" cy="1677382"/>
          </a:xfrm>
          <a:prstGeom prst="rect">
            <a:avLst/>
          </a:prstGeom>
          <a:noFill/>
        </p:spPr>
        <p:txBody>
          <a:bodyPr wrap="square" rtlCol="0">
            <a:spAutoFit/>
          </a:bodyPr>
          <a:lstStyle/>
          <a:p>
            <a:pPr algn="just">
              <a:spcBef>
                <a:spcPts val="600"/>
              </a:spcBef>
            </a:pPr>
            <a:r>
              <a:rPr lang="ru-RU" altLang="ko-KR" sz="1400" dirty="0">
                <a:solidFill>
                  <a:schemeClr val="tx1">
                    <a:lumMod val="75000"/>
                    <a:lumOff val="25000"/>
                  </a:schemeClr>
                </a:solidFill>
                <a:cs typeface="Arial" pitchFamily="34" charset="0"/>
              </a:rPr>
              <a:t>По процедурата е предвиден един индивидуален индикатор - Документи, изготвени в резултат от предоставената подкрепа (доклади от проучвания, анализи, оценки и др.), с цел успешното разработване на концепции за интегрирани териториални инвестиции и/или проектни предложения – брой.</a:t>
            </a:r>
          </a:p>
          <a:p>
            <a:pPr algn="just">
              <a:spcBef>
                <a:spcPts val="600"/>
              </a:spcBef>
            </a:pPr>
            <a:r>
              <a:rPr lang="ru-RU" altLang="ko-KR" sz="1400" b="1" dirty="0">
                <a:solidFill>
                  <a:schemeClr val="tx1">
                    <a:lumMod val="75000"/>
                    <a:lumOff val="25000"/>
                  </a:schemeClr>
                </a:solidFill>
                <a:cs typeface="Arial" pitchFamily="34" charset="0"/>
              </a:rPr>
              <a:t>Кандидатът следва да присъедини </a:t>
            </a:r>
            <a:r>
              <a:rPr lang="ru-RU" altLang="ko-KR" sz="1400" b="1" dirty="0" smtClean="0">
                <a:solidFill>
                  <a:schemeClr val="tx1">
                    <a:lumMod val="75000"/>
                    <a:lumOff val="25000"/>
                  </a:schemeClr>
                </a:solidFill>
                <a:cs typeface="Arial" pitchFamily="34" charset="0"/>
              </a:rPr>
              <a:t>индикатора </a:t>
            </a:r>
            <a:r>
              <a:rPr lang="ru-RU" altLang="ko-KR" sz="1400" dirty="0">
                <a:solidFill>
                  <a:schemeClr val="tx1">
                    <a:lumMod val="75000"/>
                    <a:lumOff val="25000"/>
                  </a:schemeClr>
                </a:solidFill>
                <a:cs typeface="Arial" pitchFamily="34" charset="0"/>
              </a:rPr>
              <a:t>като го избере в </a:t>
            </a:r>
            <a:r>
              <a:rPr lang="ru-RU" altLang="ko-KR" sz="1400" dirty="0" smtClean="0">
                <a:solidFill>
                  <a:schemeClr val="tx1">
                    <a:lumMod val="75000"/>
                    <a:lumOff val="25000"/>
                  </a:schemeClr>
                </a:solidFill>
                <a:cs typeface="Arial" pitchFamily="34" charset="0"/>
              </a:rPr>
              <a:t>Раздел 4. Индикатори </a:t>
            </a:r>
            <a:r>
              <a:rPr lang="ru-RU" altLang="ko-KR" sz="1400" dirty="0">
                <a:solidFill>
                  <a:schemeClr val="tx1">
                    <a:lumMod val="75000"/>
                    <a:lumOff val="25000"/>
                  </a:schemeClr>
                </a:solidFill>
                <a:cs typeface="Arial" pitchFamily="34" charset="0"/>
              </a:rPr>
              <a:t>от бутона „Добави“, от </a:t>
            </a:r>
            <a:r>
              <a:rPr lang="ru-RU" altLang="ko-KR" sz="1400" dirty="0" smtClean="0">
                <a:solidFill>
                  <a:schemeClr val="tx1">
                    <a:lumMod val="75000"/>
                    <a:lumOff val="25000"/>
                  </a:schemeClr>
                </a:solidFill>
                <a:cs typeface="Arial" pitchFamily="34" charset="0"/>
              </a:rPr>
              <a:t>ФК </a:t>
            </a:r>
            <a:r>
              <a:rPr lang="ru-RU" altLang="ko-KR" sz="1400" dirty="0">
                <a:solidFill>
                  <a:schemeClr val="tx1">
                    <a:lumMod val="75000"/>
                    <a:lumOff val="25000"/>
                  </a:schemeClr>
                </a:solidFill>
                <a:cs typeface="Arial" pitchFamily="34" charset="0"/>
              </a:rPr>
              <a:t>и въведе </a:t>
            </a:r>
            <a:r>
              <a:rPr lang="ru-RU" altLang="ko-KR" sz="1400" dirty="0" smtClean="0">
                <a:solidFill>
                  <a:schemeClr val="tx1">
                    <a:lumMod val="75000"/>
                    <a:lumOff val="25000"/>
                  </a:schemeClr>
                </a:solidFill>
                <a:cs typeface="Arial" pitchFamily="34" charset="0"/>
              </a:rPr>
              <a:t>целевата </a:t>
            </a:r>
            <a:r>
              <a:rPr lang="ru-RU" altLang="ko-KR" sz="1400" dirty="0">
                <a:solidFill>
                  <a:schemeClr val="tx1">
                    <a:lumMod val="75000"/>
                    <a:lumOff val="25000"/>
                  </a:schemeClr>
                </a:solidFill>
                <a:cs typeface="Arial" pitchFamily="34" charset="0"/>
              </a:rPr>
              <a:t>му стойност.</a:t>
            </a:r>
          </a:p>
          <a:p>
            <a:pPr marL="285750" indent="-285750">
              <a:buFont typeface="Wingdings" panose="05000000000000000000" pitchFamily="2" charset="2"/>
              <a:buChar char="§"/>
            </a:pPr>
            <a:endParaRPr lang="ru-RU" altLang="ko-KR" sz="1400" dirty="0">
              <a:solidFill>
                <a:schemeClr val="tx1">
                  <a:lumMod val="75000"/>
                  <a:lumOff val="25000"/>
                </a:schemeClr>
              </a:solidFill>
              <a:cs typeface="Arial" pitchFamily="34" charset="0"/>
            </a:endParaRPr>
          </a:p>
        </p:txBody>
      </p:sp>
      <p:sp>
        <p:nvSpPr>
          <p:cNvPr id="8" name="Rectangle 7">
            <a:extLst>
              <a:ext uri="{FF2B5EF4-FFF2-40B4-BE49-F238E27FC236}">
                <a16:creationId xmlns:a16="http://schemas.microsoft.com/office/drawing/2014/main" id="{B02894AB-D42D-4C72-AF38-625276C2FFA8}"/>
              </a:ext>
            </a:extLst>
          </p:cNvPr>
          <p:cNvSpPr>
            <a:spLocks/>
          </p:cNvSpPr>
          <p:nvPr/>
        </p:nvSpPr>
        <p:spPr>
          <a:xfrm>
            <a:off x="-1" y="6647170"/>
            <a:ext cx="12192001" cy="216000"/>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92210" y="392771"/>
            <a:ext cx="11573197" cy="724247"/>
          </a:xfrm>
        </p:spPr>
        <p:txBody>
          <a:bodyPr/>
          <a:lstStyle/>
          <a:p>
            <a:pPr algn="r"/>
            <a:r>
              <a:rPr lang="ru-RU" sz="4400" b="1" dirty="0"/>
              <a:t>Специфики при </a:t>
            </a:r>
            <a:endParaRPr lang="ru-RU" sz="4400" b="1" dirty="0" smtClean="0"/>
          </a:p>
          <a:p>
            <a:pPr algn="r"/>
            <a:r>
              <a:rPr lang="ru-RU" sz="4400" b="1" dirty="0" smtClean="0"/>
              <a:t>попълване на ФК</a:t>
            </a:r>
            <a:endParaRPr lang="en-US" sz="4400" b="1" dirty="0"/>
          </a:p>
        </p:txBody>
      </p:sp>
      <p:grpSp>
        <p:nvGrpSpPr>
          <p:cNvPr id="6" name="Group 5">
            <a:extLst>
              <a:ext uri="{FF2B5EF4-FFF2-40B4-BE49-F238E27FC236}">
                <a16:creationId xmlns:a16="http://schemas.microsoft.com/office/drawing/2014/main" id="{0B11B82D-F56C-479A-AE80-4E0E168BCCA1}"/>
              </a:ext>
            </a:extLst>
          </p:cNvPr>
          <p:cNvGrpSpPr/>
          <p:nvPr/>
        </p:nvGrpSpPr>
        <p:grpSpPr>
          <a:xfrm>
            <a:off x="1276325" y="1411550"/>
            <a:ext cx="3650781" cy="1324994"/>
            <a:chOff x="1096128" y="1731300"/>
            <a:chExt cx="3597956" cy="1594914"/>
          </a:xfrm>
        </p:grpSpPr>
        <p:sp>
          <p:nvSpPr>
            <p:cNvPr id="10" name="Parallelogram 9">
              <a:extLst>
                <a:ext uri="{FF2B5EF4-FFF2-40B4-BE49-F238E27FC236}">
                  <a16:creationId xmlns:a16="http://schemas.microsoft.com/office/drawing/2014/main" id="{70411F84-04A9-4B6D-AB7F-F57EA87D0B1E}"/>
                </a:ext>
              </a:extLst>
            </p:cNvPr>
            <p:cNvSpPr/>
            <p:nvPr/>
          </p:nvSpPr>
          <p:spPr>
            <a:xfrm>
              <a:off x="1096128" y="1731300"/>
              <a:ext cx="3401707" cy="1364082"/>
            </a:xfrm>
            <a:prstGeom prst="parallelogram">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Parallelogram 39">
              <a:extLst>
                <a:ext uri="{FF2B5EF4-FFF2-40B4-BE49-F238E27FC236}">
                  <a16:creationId xmlns:a16="http://schemas.microsoft.com/office/drawing/2014/main" id="{9D135EC3-D0D3-41C4-B177-6A8223EB2207}"/>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 name="Rectangle 1"/>
          <p:cNvSpPr/>
          <p:nvPr/>
        </p:nvSpPr>
        <p:spPr>
          <a:xfrm>
            <a:off x="1664275" y="1761763"/>
            <a:ext cx="2696572" cy="369332"/>
          </a:xfrm>
          <a:prstGeom prst="rect">
            <a:avLst/>
          </a:prstGeom>
        </p:spPr>
        <p:txBody>
          <a:bodyPr wrap="none">
            <a:spAutoFit/>
          </a:bodyPr>
          <a:lstStyle/>
          <a:p>
            <a:r>
              <a:rPr lang="bg-BG" b="1" dirty="0" smtClean="0"/>
              <a:t>Раздел </a:t>
            </a:r>
            <a:r>
              <a:rPr lang="bg-BG" b="1" dirty="0"/>
              <a:t>4. Индикатори</a:t>
            </a:r>
            <a:endParaRPr lang="en-US" b="1" dirty="0"/>
          </a:p>
        </p:txBody>
      </p:sp>
      <p:sp>
        <p:nvSpPr>
          <p:cNvPr id="4" name="Rectangle 3"/>
          <p:cNvSpPr/>
          <p:nvPr/>
        </p:nvSpPr>
        <p:spPr>
          <a:xfrm>
            <a:off x="5080985" y="3666802"/>
            <a:ext cx="6664171" cy="2693045"/>
          </a:xfrm>
          <a:prstGeom prst="rect">
            <a:avLst/>
          </a:prstGeom>
        </p:spPr>
        <p:txBody>
          <a:bodyPr wrap="square">
            <a:spAutoFit/>
          </a:bodyPr>
          <a:lstStyle/>
          <a:p>
            <a:pPr algn="just">
              <a:spcBef>
                <a:spcPts val="600"/>
              </a:spcBef>
            </a:pPr>
            <a:r>
              <a:rPr lang="ru-RU" sz="1400" dirty="0">
                <a:solidFill>
                  <a:schemeClr val="tx1">
                    <a:lumMod val="75000"/>
                    <a:lumOff val="25000"/>
                  </a:schemeClr>
                </a:solidFill>
                <a:cs typeface="Arial" pitchFamily="34" charset="0"/>
              </a:rPr>
              <a:t>Въвеждат се разходите, групирани по съответния тип разход. </a:t>
            </a:r>
          </a:p>
          <a:p>
            <a:pPr algn="just">
              <a:spcBef>
                <a:spcPts val="600"/>
              </a:spcBef>
            </a:pPr>
            <a:r>
              <a:rPr lang="ru-RU" sz="1400" dirty="0">
                <a:solidFill>
                  <a:schemeClr val="tx1">
                    <a:lumMod val="75000"/>
                    <a:lumOff val="25000"/>
                  </a:schemeClr>
                </a:solidFill>
                <a:cs typeface="Arial" pitchFamily="34" charset="0"/>
              </a:rPr>
              <a:t>В бюджета разходите са разделени на три нива. </a:t>
            </a:r>
            <a:endParaRPr lang="ru-RU" sz="1400" dirty="0" smtClean="0">
              <a:solidFill>
                <a:schemeClr val="tx1">
                  <a:lumMod val="75000"/>
                  <a:lumOff val="25000"/>
                </a:schemeClr>
              </a:solidFill>
              <a:cs typeface="Arial" pitchFamily="34" charset="0"/>
            </a:endParaRPr>
          </a:p>
          <a:p>
            <a:pPr algn="just">
              <a:spcBef>
                <a:spcPts val="600"/>
              </a:spcBef>
            </a:pPr>
            <a:r>
              <a:rPr lang="ru-RU" sz="1400" dirty="0" smtClean="0">
                <a:solidFill>
                  <a:schemeClr val="tx1">
                    <a:lumMod val="75000"/>
                    <a:lumOff val="25000"/>
                  </a:schemeClr>
                </a:solidFill>
                <a:cs typeface="Arial" pitchFamily="34" charset="0"/>
              </a:rPr>
              <a:t>Най-общите </a:t>
            </a:r>
            <a:r>
              <a:rPr lang="ru-RU" sz="1400" dirty="0">
                <a:solidFill>
                  <a:schemeClr val="tx1">
                    <a:lumMod val="75000"/>
                    <a:lumOff val="25000"/>
                  </a:schemeClr>
                </a:solidFill>
                <a:cs typeface="Arial" pitchFamily="34" charset="0"/>
              </a:rPr>
              <a:t>групи разходи са от ниво 1 и са номерирани с римски цифри: I „Разходи за услуги“ и II „Непреки разходи“. Те са разделени на подгрупи съгласно допустимите по процедурата разходи. Тези разходи са номерирани с арабски числа от 1 до 2 и са от ниво 2.</a:t>
            </a:r>
          </a:p>
          <a:p>
            <a:pPr algn="just">
              <a:spcBef>
                <a:spcPts val="600"/>
              </a:spcBef>
            </a:pPr>
            <a:r>
              <a:rPr lang="ru-RU" sz="1400" b="1" dirty="0">
                <a:solidFill>
                  <a:schemeClr val="tx1">
                    <a:lumMod val="75000"/>
                    <a:lumOff val="25000"/>
                  </a:schemeClr>
                </a:solidFill>
                <a:cs typeface="Arial" pitchFamily="34" charset="0"/>
              </a:rPr>
              <a:t>В бюджета кандидатът включва разходи, необходими за изпълнението на проектното предложение (ниво 3).</a:t>
            </a:r>
            <a:r>
              <a:rPr lang="ru-RU" sz="1400" dirty="0">
                <a:solidFill>
                  <a:schemeClr val="tx1">
                    <a:lumMod val="75000"/>
                    <a:lumOff val="25000"/>
                  </a:schemeClr>
                </a:solidFill>
                <a:cs typeface="Arial" pitchFamily="34" charset="0"/>
              </a:rPr>
              <a:t> С избиране на бутона „Добави“, следва да добавите по един разход на ниво 3, в зависимост от това дали разходът е свързан с предоставянето на техническа подкрепа на общините при подготовката на КИТИ и/или ПП.</a:t>
            </a:r>
          </a:p>
        </p:txBody>
      </p:sp>
      <p:grpSp>
        <p:nvGrpSpPr>
          <p:cNvPr id="19" name="Group 18">
            <a:extLst>
              <a:ext uri="{FF2B5EF4-FFF2-40B4-BE49-F238E27FC236}">
                <a16:creationId xmlns:a16="http://schemas.microsoft.com/office/drawing/2014/main" id="{0B11B82D-F56C-479A-AE80-4E0E168BCCA1}"/>
              </a:ext>
            </a:extLst>
          </p:cNvPr>
          <p:cNvGrpSpPr/>
          <p:nvPr/>
        </p:nvGrpSpPr>
        <p:grpSpPr>
          <a:xfrm>
            <a:off x="1091374" y="3943165"/>
            <a:ext cx="3650781" cy="1324994"/>
            <a:chOff x="1096128" y="1731300"/>
            <a:chExt cx="3597956" cy="1594914"/>
          </a:xfrm>
        </p:grpSpPr>
        <p:sp>
          <p:nvSpPr>
            <p:cNvPr id="20" name="Parallelogram 19">
              <a:extLst>
                <a:ext uri="{FF2B5EF4-FFF2-40B4-BE49-F238E27FC236}">
                  <a16:creationId xmlns:a16="http://schemas.microsoft.com/office/drawing/2014/main" id="{70411F84-04A9-4B6D-AB7F-F57EA87D0B1E}"/>
                </a:ext>
              </a:extLst>
            </p:cNvPr>
            <p:cNvSpPr/>
            <p:nvPr/>
          </p:nvSpPr>
          <p:spPr>
            <a:xfrm>
              <a:off x="1096128" y="1731300"/>
              <a:ext cx="3401707" cy="1364082"/>
            </a:xfrm>
            <a:prstGeom prst="parallelogram">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Parallelogram 39">
              <a:extLst>
                <a:ext uri="{FF2B5EF4-FFF2-40B4-BE49-F238E27FC236}">
                  <a16:creationId xmlns:a16="http://schemas.microsoft.com/office/drawing/2014/main" id="{9D135EC3-D0D3-41C4-B177-6A8223EB2207}"/>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9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5" name="Rectangle 4"/>
          <p:cNvSpPr/>
          <p:nvPr/>
        </p:nvSpPr>
        <p:spPr>
          <a:xfrm>
            <a:off x="1265597" y="4345166"/>
            <a:ext cx="3192669" cy="369332"/>
          </a:xfrm>
          <a:prstGeom prst="rect">
            <a:avLst/>
          </a:prstGeom>
        </p:spPr>
        <p:txBody>
          <a:bodyPr wrap="none">
            <a:spAutoFit/>
          </a:bodyPr>
          <a:lstStyle/>
          <a:p>
            <a:r>
              <a:rPr lang="ru-RU" b="1" dirty="0" smtClean="0"/>
              <a:t>Раздел </a:t>
            </a:r>
            <a:r>
              <a:rPr lang="ru-RU" b="1" dirty="0"/>
              <a:t>6. Бюджет (в лева)</a:t>
            </a:r>
            <a:endParaRPr lang="en-US" b="1" dirty="0"/>
          </a:p>
        </p:txBody>
      </p:sp>
    </p:spTree>
    <p:extLst>
      <p:ext uri="{BB962C8B-B14F-4D97-AF65-F5344CB8AC3E}">
        <p14:creationId xmlns:p14="http://schemas.microsoft.com/office/powerpoint/2010/main" val="65862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71" y="58533"/>
            <a:ext cx="3499407" cy="743776"/>
          </a:xfrm>
          <a:prstGeom prst="rect">
            <a:avLst/>
          </a:prstGeom>
        </p:spPr>
      </p:pic>
      <p:sp>
        <p:nvSpPr>
          <p:cNvPr id="7" name="TextBox 6"/>
          <p:cNvSpPr txBox="1"/>
          <p:nvPr/>
        </p:nvSpPr>
        <p:spPr>
          <a:xfrm>
            <a:off x="5060271" y="1697584"/>
            <a:ext cx="6409680" cy="738664"/>
          </a:xfrm>
          <a:prstGeom prst="rect">
            <a:avLst/>
          </a:prstGeom>
          <a:noFill/>
        </p:spPr>
        <p:txBody>
          <a:bodyPr wrap="square" rtlCol="0">
            <a:spAutoFit/>
          </a:bodyPr>
          <a:lstStyle/>
          <a:p>
            <a:pPr algn="just">
              <a:spcBef>
                <a:spcPts val="600"/>
              </a:spcBef>
            </a:pPr>
            <a:r>
              <a:rPr lang="ru-RU" altLang="ko-KR" sz="1400" b="1" dirty="0">
                <a:solidFill>
                  <a:schemeClr val="tx1">
                    <a:lumMod val="75000"/>
                    <a:lumOff val="25000"/>
                  </a:schemeClr>
                </a:solidFill>
                <a:cs typeface="Arial" pitchFamily="34" charset="0"/>
              </a:rPr>
              <a:t>В приложимото </a:t>
            </a:r>
            <a:r>
              <a:rPr lang="ru-RU" altLang="ko-KR" sz="1400" b="1" dirty="0" smtClean="0">
                <a:solidFill>
                  <a:schemeClr val="tx1">
                    <a:lumMod val="75000"/>
                    <a:lumOff val="25000"/>
                  </a:schemeClr>
                </a:solidFill>
                <a:cs typeface="Arial" pitchFamily="34" charset="0"/>
              </a:rPr>
              <a:t>поле </a:t>
            </a:r>
            <a:r>
              <a:rPr lang="ru-RU" altLang="ko-KR" sz="1400" b="1" dirty="0">
                <a:solidFill>
                  <a:schemeClr val="tx1">
                    <a:lumMod val="75000"/>
                    <a:lumOff val="25000"/>
                  </a:schemeClr>
                </a:solidFill>
                <a:cs typeface="Arial" pitchFamily="34" charset="0"/>
              </a:rPr>
              <a:t>кандидатът следва да опише целевите групи и техните потребности. </a:t>
            </a:r>
            <a:r>
              <a:rPr lang="ru-RU" altLang="ko-KR" sz="1400" dirty="0">
                <a:solidFill>
                  <a:schemeClr val="tx1">
                    <a:lumMod val="75000"/>
                    <a:lumOff val="25000"/>
                  </a:schemeClr>
                </a:solidFill>
                <a:cs typeface="Arial" pitchFamily="34" charset="0"/>
              </a:rPr>
              <a:t>Същите следва да са стриктно определени и съобразени с целите на операцията. </a:t>
            </a:r>
          </a:p>
        </p:txBody>
      </p:sp>
      <p:sp>
        <p:nvSpPr>
          <p:cNvPr id="8" name="Rectangle 7">
            <a:extLst>
              <a:ext uri="{FF2B5EF4-FFF2-40B4-BE49-F238E27FC236}">
                <a16:creationId xmlns:a16="http://schemas.microsoft.com/office/drawing/2014/main" id="{B02894AB-D42D-4C72-AF38-625276C2FFA8}"/>
              </a:ext>
            </a:extLst>
          </p:cNvPr>
          <p:cNvSpPr>
            <a:spLocks/>
          </p:cNvSpPr>
          <p:nvPr/>
        </p:nvSpPr>
        <p:spPr>
          <a:xfrm>
            <a:off x="-1" y="6647170"/>
            <a:ext cx="12192001" cy="216000"/>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92210" y="392771"/>
            <a:ext cx="11573197" cy="724247"/>
          </a:xfrm>
        </p:spPr>
        <p:txBody>
          <a:bodyPr/>
          <a:lstStyle/>
          <a:p>
            <a:pPr algn="r"/>
            <a:r>
              <a:rPr lang="ru-RU" sz="4400" b="1" dirty="0"/>
              <a:t>Специфики при </a:t>
            </a:r>
            <a:endParaRPr lang="ru-RU" sz="4400" b="1" dirty="0" smtClean="0"/>
          </a:p>
          <a:p>
            <a:pPr algn="r"/>
            <a:r>
              <a:rPr lang="ru-RU" sz="4400" b="1" dirty="0" smtClean="0"/>
              <a:t>попълване на ФК</a:t>
            </a:r>
            <a:endParaRPr lang="en-US" sz="4400" b="1" dirty="0"/>
          </a:p>
        </p:txBody>
      </p:sp>
      <p:grpSp>
        <p:nvGrpSpPr>
          <p:cNvPr id="6" name="Group 5">
            <a:extLst>
              <a:ext uri="{FF2B5EF4-FFF2-40B4-BE49-F238E27FC236}">
                <a16:creationId xmlns:a16="http://schemas.microsoft.com/office/drawing/2014/main" id="{0B11B82D-F56C-479A-AE80-4E0E168BCCA1}"/>
              </a:ext>
            </a:extLst>
          </p:cNvPr>
          <p:cNvGrpSpPr/>
          <p:nvPr/>
        </p:nvGrpSpPr>
        <p:grpSpPr>
          <a:xfrm>
            <a:off x="1276325" y="1411550"/>
            <a:ext cx="3650781" cy="1324994"/>
            <a:chOff x="1096128" y="1731300"/>
            <a:chExt cx="3597956" cy="1594914"/>
          </a:xfrm>
        </p:grpSpPr>
        <p:sp>
          <p:nvSpPr>
            <p:cNvPr id="10" name="Parallelogram 9">
              <a:extLst>
                <a:ext uri="{FF2B5EF4-FFF2-40B4-BE49-F238E27FC236}">
                  <a16:creationId xmlns:a16="http://schemas.microsoft.com/office/drawing/2014/main" id="{70411F84-04A9-4B6D-AB7F-F57EA87D0B1E}"/>
                </a:ext>
              </a:extLst>
            </p:cNvPr>
            <p:cNvSpPr/>
            <p:nvPr/>
          </p:nvSpPr>
          <p:spPr>
            <a:xfrm>
              <a:off x="1096128" y="1731300"/>
              <a:ext cx="3401707" cy="1364082"/>
            </a:xfrm>
            <a:prstGeom prst="parallelogram">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Parallelogram 39">
              <a:extLst>
                <a:ext uri="{FF2B5EF4-FFF2-40B4-BE49-F238E27FC236}">
                  <a16:creationId xmlns:a16="http://schemas.microsoft.com/office/drawing/2014/main" id="{9D135EC3-D0D3-41C4-B177-6A8223EB2207}"/>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4" name="Rectangle 3"/>
          <p:cNvSpPr/>
          <p:nvPr/>
        </p:nvSpPr>
        <p:spPr>
          <a:xfrm>
            <a:off x="5009966" y="3835474"/>
            <a:ext cx="6522130" cy="523220"/>
          </a:xfrm>
          <a:prstGeom prst="rect">
            <a:avLst/>
          </a:prstGeom>
        </p:spPr>
        <p:txBody>
          <a:bodyPr wrap="square">
            <a:spAutoFit/>
          </a:bodyPr>
          <a:lstStyle/>
          <a:p>
            <a:pPr>
              <a:spcBef>
                <a:spcPts val="600"/>
              </a:spcBef>
            </a:pPr>
            <a:r>
              <a:rPr lang="ru-RU" sz="1400" b="1" dirty="0" smtClean="0">
                <a:solidFill>
                  <a:schemeClr val="tx1">
                    <a:lumMod val="75000"/>
                    <a:lumOff val="25000"/>
                  </a:schemeClr>
                </a:solidFill>
                <a:cs typeface="Arial" pitchFamily="34" charset="0"/>
              </a:rPr>
              <a:t>Кандидатът </a:t>
            </a:r>
            <a:r>
              <a:rPr lang="ru-RU" sz="1400" b="1" dirty="0">
                <a:solidFill>
                  <a:schemeClr val="tx1">
                    <a:lumMod val="75000"/>
                    <a:lumOff val="25000"/>
                  </a:schemeClr>
                </a:solidFill>
                <a:cs typeface="Arial" pitchFamily="34" charset="0"/>
              </a:rPr>
              <a:t>следва да прегледа и потвърди декларираната информация чрез поставяне на отметка в квадратчето.</a:t>
            </a:r>
            <a:endParaRPr lang="ru-RU" sz="1400" b="1" dirty="0" smtClean="0">
              <a:solidFill>
                <a:schemeClr val="tx1">
                  <a:lumMod val="75000"/>
                  <a:lumOff val="25000"/>
                </a:schemeClr>
              </a:solidFill>
              <a:cs typeface="Arial" pitchFamily="34" charset="0"/>
            </a:endParaRPr>
          </a:p>
        </p:txBody>
      </p:sp>
      <p:grpSp>
        <p:nvGrpSpPr>
          <p:cNvPr id="19" name="Group 18">
            <a:extLst>
              <a:ext uri="{FF2B5EF4-FFF2-40B4-BE49-F238E27FC236}">
                <a16:creationId xmlns:a16="http://schemas.microsoft.com/office/drawing/2014/main" id="{0B11B82D-F56C-479A-AE80-4E0E168BCCA1}"/>
              </a:ext>
            </a:extLst>
          </p:cNvPr>
          <p:cNvGrpSpPr/>
          <p:nvPr/>
        </p:nvGrpSpPr>
        <p:grpSpPr>
          <a:xfrm>
            <a:off x="1064740" y="3738978"/>
            <a:ext cx="3650781" cy="1324994"/>
            <a:chOff x="1096128" y="1731300"/>
            <a:chExt cx="3597956" cy="1594914"/>
          </a:xfrm>
        </p:grpSpPr>
        <p:sp>
          <p:nvSpPr>
            <p:cNvPr id="20" name="Parallelogram 19">
              <a:extLst>
                <a:ext uri="{FF2B5EF4-FFF2-40B4-BE49-F238E27FC236}">
                  <a16:creationId xmlns:a16="http://schemas.microsoft.com/office/drawing/2014/main" id="{70411F84-04A9-4B6D-AB7F-F57EA87D0B1E}"/>
                </a:ext>
              </a:extLst>
            </p:cNvPr>
            <p:cNvSpPr/>
            <p:nvPr/>
          </p:nvSpPr>
          <p:spPr>
            <a:xfrm>
              <a:off x="1096128" y="1731300"/>
              <a:ext cx="3401707" cy="1364082"/>
            </a:xfrm>
            <a:prstGeom prst="parallelogram">
              <a:avLst/>
            </a:prstGeom>
            <a:solidFill>
              <a:schemeClr val="bg1"/>
            </a:solidFill>
            <a:ln w="63500">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Parallelogram 39">
              <a:extLst>
                <a:ext uri="{FF2B5EF4-FFF2-40B4-BE49-F238E27FC236}">
                  <a16:creationId xmlns:a16="http://schemas.microsoft.com/office/drawing/2014/main" id="{9D135EC3-D0D3-41C4-B177-6A8223EB2207}"/>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5" name="Rectangle 4"/>
          <p:cNvSpPr/>
          <p:nvPr/>
        </p:nvSpPr>
        <p:spPr>
          <a:xfrm>
            <a:off x="1265597" y="4345166"/>
            <a:ext cx="184731" cy="369332"/>
          </a:xfrm>
          <a:prstGeom prst="rect">
            <a:avLst/>
          </a:prstGeom>
        </p:spPr>
        <p:txBody>
          <a:bodyPr wrap="none">
            <a:spAutoFit/>
          </a:bodyPr>
          <a:lstStyle/>
          <a:p>
            <a:endParaRPr lang="en-US" b="1" dirty="0"/>
          </a:p>
        </p:txBody>
      </p:sp>
      <p:sp>
        <p:nvSpPr>
          <p:cNvPr id="12" name="Rectangle 11"/>
          <p:cNvSpPr/>
          <p:nvPr/>
        </p:nvSpPr>
        <p:spPr>
          <a:xfrm>
            <a:off x="1547674" y="1454589"/>
            <a:ext cx="3361677" cy="1077218"/>
          </a:xfrm>
          <a:prstGeom prst="rect">
            <a:avLst/>
          </a:prstGeom>
        </p:spPr>
        <p:txBody>
          <a:bodyPr wrap="square">
            <a:spAutoFit/>
          </a:bodyPr>
          <a:lstStyle/>
          <a:p>
            <a:r>
              <a:rPr lang="ru-RU" sz="1600" b="1" dirty="0" smtClean="0"/>
              <a:t>Раздел </a:t>
            </a:r>
            <a:r>
              <a:rPr lang="ru-RU" sz="1600" b="1" dirty="0"/>
              <a:t>9. Допълнителна информация необходима за оценка на проектното предложение</a:t>
            </a:r>
            <a:endParaRPr lang="en-US" sz="1600" b="1" dirty="0"/>
          </a:p>
        </p:txBody>
      </p:sp>
      <p:sp>
        <p:nvSpPr>
          <p:cNvPr id="13" name="Rectangle 12"/>
          <p:cNvSpPr/>
          <p:nvPr/>
        </p:nvSpPr>
        <p:spPr>
          <a:xfrm>
            <a:off x="1323238" y="4132100"/>
            <a:ext cx="2746265" cy="338554"/>
          </a:xfrm>
          <a:prstGeom prst="rect">
            <a:avLst/>
          </a:prstGeom>
        </p:spPr>
        <p:txBody>
          <a:bodyPr wrap="none">
            <a:spAutoFit/>
          </a:bodyPr>
          <a:lstStyle/>
          <a:p>
            <a:r>
              <a:rPr lang="bg-BG" sz="1600" b="1" dirty="0" smtClean="0"/>
              <a:t>Раздел </a:t>
            </a:r>
            <a:r>
              <a:rPr lang="bg-BG" sz="1600" b="1" dirty="0"/>
              <a:t>10. Е-Декларации</a:t>
            </a:r>
            <a:endParaRPr lang="en-US" sz="1600" b="1"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2139" y="5136461"/>
            <a:ext cx="8328572" cy="1086002"/>
          </a:xfrm>
          <a:prstGeom prst="rect">
            <a:avLst/>
          </a:prstGeom>
          <a:noFill/>
          <a:ln>
            <a:noFill/>
          </a:ln>
        </p:spPr>
      </p:pic>
    </p:spTree>
    <p:extLst>
      <p:ext uri="{BB962C8B-B14F-4D97-AF65-F5344CB8AC3E}">
        <p14:creationId xmlns:p14="http://schemas.microsoft.com/office/powerpoint/2010/main" val="318545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6960" y="4467623"/>
            <a:ext cx="9809824" cy="1477328"/>
          </a:xfrm>
          <a:prstGeom prst="rect">
            <a:avLst/>
          </a:prstGeom>
        </p:spPr>
        <p:txBody>
          <a:bodyPr wrap="square">
            <a:spAutoFit/>
          </a:bodyPr>
          <a:lstStyle/>
          <a:p>
            <a:pPr algn="just"/>
            <a:r>
              <a:rPr lang="ru-RU" sz="2000" b="1" dirty="0">
                <a:solidFill>
                  <a:schemeClr val="accent4"/>
                </a:solidFill>
              </a:rPr>
              <a:t>Крайният срок за кандидатстване </a:t>
            </a:r>
            <a:r>
              <a:rPr lang="ru-RU" dirty="0"/>
              <a:t>по процедура BG16FFPR003-2.005 „Техническа подкрепа за изпълнение на ИТИ инструмента“ е </a:t>
            </a:r>
            <a:r>
              <a:rPr lang="ru-RU" sz="2000" b="1" dirty="0">
                <a:solidFill>
                  <a:schemeClr val="accent4"/>
                </a:solidFill>
              </a:rPr>
              <a:t>13.05.2025 г., 17:00 часа.</a:t>
            </a:r>
          </a:p>
          <a:p>
            <a:endParaRPr lang="ru-RU" dirty="0" smtClean="0"/>
          </a:p>
          <a:p>
            <a:r>
              <a:rPr lang="ru-RU" sz="2000" b="1" dirty="0" smtClean="0">
                <a:solidFill>
                  <a:schemeClr val="accent1"/>
                </a:solidFill>
              </a:rPr>
              <a:t>Информация за процедурата е налична </a:t>
            </a:r>
            <a:r>
              <a:rPr lang="ru-RU" dirty="0" smtClean="0"/>
              <a:t>в </a:t>
            </a:r>
            <a:r>
              <a:rPr lang="ru-RU" dirty="0"/>
              <a:t>публичния модул в </a:t>
            </a:r>
            <a:r>
              <a:rPr lang="ru-RU" dirty="0" smtClean="0"/>
              <a:t>ИСУН на адрес: </a:t>
            </a:r>
            <a:r>
              <a:rPr lang="ru-RU" sz="1200" dirty="0">
                <a:solidFill>
                  <a:schemeClr val="accent1"/>
                </a:solidFill>
                <a:hlinkClick r:id="rId2"/>
              </a:rPr>
              <a:t>https://eumis2020.government.bg/bg/s/8d3ebf57-ff75-4ad5-afa1-5747f558ee98/Procedure/Info/f9ae12c3-d4d4-44ef-b402-2f0a81ca0a42 </a:t>
            </a:r>
            <a:endParaRPr lang="ru-RU" dirty="0">
              <a:solidFill>
                <a:schemeClr val="accent1"/>
              </a:solidFill>
            </a:endParaRPr>
          </a:p>
        </p:txBody>
      </p:sp>
      <p:sp>
        <p:nvSpPr>
          <p:cNvPr id="7" name="TextBox 6"/>
          <p:cNvSpPr txBox="1"/>
          <p:nvPr/>
        </p:nvSpPr>
        <p:spPr>
          <a:xfrm>
            <a:off x="887767" y="4749553"/>
            <a:ext cx="523783" cy="830997"/>
          </a:xfrm>
          <a:prstGeom prst="rect">
            <a:avLst/>
          </a:prstGeom>
          <a:noFill/>
        </p:spPr>
        <p:txBody>
          <a:bodyPr wrap="square" rtlCol="0">
            <a:spAutoFit/>
          </a:bodyPr>
          <a:lstStyle/>
          <a:p>
            <a:r>
              <a:rPr lang="ru-RU" altLang="ko-KR" sz="4800" b="1" dirty="0"/>
              <a:t>!</a:t>
            </a:r>
            <a:endParaRPr lang="en-US" sz="4800" dirty="0"/>
          </a:p>
        </p:txBody>
      </p:sp>
      <p:pic>
        <p:nvPicPr>
          <p:cNvPr id="17" name="Picture Placeholder 16"/>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41252" b="41252"/>
          <a:stretch>
            <a:fillRect/>
          </a:stretch>
        </p:blipFill>
        <p:spPr/>
      </p:pic>
      <p:pic>
        <p:nvPicPr>
          <p:cNvPr id="18" name="Picture 17"/>
          <p:cNvPicPr>
            <a:picLocks noChangeAspect="1"/>
          </p:cNvPicPr>
          <p:nvPr/>
        </p:nvPicPr>
        <p:blipFill>
          <a:blip r:embed="rId4"/>
          <a:stretch>
            <a:fillRect/>
          </a:stretch>
        </p:blipFill>
        <p:spPr>
          <a:xfrm>
            <a:off x="85771" y="58533"/>
            <a:ext cx="3499407" cy="743776"/>
          </a:xfrm>
          <a:prstGeom prst="rect">
            <a:avLst/>
          </a:prstGeom>
        </p:spPr>
      </p:pic>
    </p:spTree>
    <p:extLst>
      <p:ext uri="{BB962C8B-B14F-4D97-AF65-F5344CB8AC3E}">
        <p14:creationId xmlns:p14="http://schemas.microsoft.com/office/powerpoint/2010/main" val="1077378861"/>
      </p:ext>
    </p:extLst>
  </p:cSld>
  <p:clrMapOvr>
    <a:masterClrMapping/>
  </p:clrMapOvr>
</p:sld>
</file>

<file path=ppt/theme/theme1.xml><?xml version="1.0" encoding="utf-8"?>
<a:theme xmlns:a="http://schemas.openxmlformats.org/drawingml/2006/main" name="Contents Slide Master">
  <a:themeElements>
    <a:clrScheme name="ALLPPT-211">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211">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9879</TotalTime>
  <Words>1182</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Unicode MS</vt:lpstr>
      <vt:lpstr>Calibri</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PETYA DIMITROVA STEFANOVA-DIMOVA</cp:lastModifiedBy>
  <cp:revision>119</cp:revision>
  <dcterms:created xsi:type="dcterms:W3CDTF">2020-01-20T05:08:25Z</dcterms:created>
  <dcterms:modified xsi:type="dcterms:W3CDTF">2025-05-02T07:45:51Z</dcterms:modified>
</cp:coreProperties>
</file>