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4" r:id="rId3"/>
    <p:sldId id="268" r:id="rId4"/>
    <p:sldId id="277" r:id="rId5"/>
    <p:sldId id="282" r:id="rId6"/>
    <p:sldId id="286" r:id="rId7"/>
    <p:sldId id="283" r:id="rId8"/>
    <p:sldId id="274" r:id="rId9"/>
    <p:sldId id="272" r:id="rId10"/>
    <p:sldId id="275" r:id="rId11"/>
    <p:sldId id="284" r:id="rId12"/>
    <p:sldId id="285" r:id="rId13"/>
    <p:sldId id="273" r:id="rId14"/>
    <p:sldId id="278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2"/>
    <a:srgbClr val="213315"/>
    <a:srgbClr val="FFFFFF"/>
    <a:srgbClr val="F5FAF0"/>
    <a:srgbClr val="FDFEFC"/>
    <a:srgbClr val="EDF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708" autoAdjust="0"/>
  </p:normalViewPr>
  <p:slideViewPr>
    <p:cSldViewPr snapToGrid="0">
      <p:cViewPr varScale="1">
        <p:scale>
          <a:sx n="85" d="100"/>
          <a:sy n="85" d="100"/>
        </p:scale>
        <p:origin x="89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942DF-ED9A-4711-9232-52941E31EB5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9253C-7758-4072-B0A6-532B05D9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5  програми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9253C-7758-4072-B0A6-532B05D90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E935D-E771-4353-9C11-F366E4F1B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034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E935D-E771-4353-9C11-F366E4F1B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113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 dirty="0" err="1"/>
              <a:t>Дейността</a:t>
            </a:r>
            <a:r>
              <a:rPr lang="ru-RU" altLang="zh-CN" dirty="0"/>
              <a:t> е </a:t>
            </a:r>
            <a:r>
              <a:rPr lang="ru-RU" altLang="zh-CN" dirty="0" err="1"/>
              <a:t>пряко</a:t>
            </a:r>
            <a:r>
              <a:rPr lang="ru-RU" altLang="zh-CN" dirty="0"/>
              <a:t> </a:t>
            </a:r>
            <a:r>
              <a:rPr lang="ru-RU" altLang="zh-CN" dirty="0" err="1"/>
              <a:t>обвързана</a:t>
            </a:r>
            <a:r>
              <a:rPr lang="ru-RU" altLang="zh-CN" dirty="0"/>
              <a:t> с </a:t>
            </a:r>
            <a:r>
              <a:rPr lang="ru-RU" altLang="zh-CN" dirty="0" err="1"/>
              <a:t>изграждането</a:t>
            </a:r>
            <a:r>
              <a:rPr lang="ru-RU" altLang="zh-CN" dirty="0"/>
              <a:t> на </a:t>
            </a:r>
            <a:r>
              <a:rPr lang="ru-RU" altLang="zh-CN" dirty="0" err="1"/>
              <a:t>двете</a:t>
            </a:r>
            <a:r>
              <a:rPr lang="ru-RU" altLang="zh-CN" dirty="0"/>
              <a:t> нови </a:t>
            </a:r>
            <a:r>
              <a:rPr lang="ru-RU" altLang="zh-CN" dirty="0" err="1"/>
              <a:t>резидентни</a:t>
            </a:r>
            <a:r>
              <a:rPr lang="ru-RU" altLang="zh-CN" dirty="0"/>
              <a:t> </a:t>
            </a:r>
            <a:r>
              <a:rPr lang="ru-RU" altLang="zh-CN" dirty="0" err="1"/>
              <a:t>здравно-социални</a:t>
            </a:r>
            <a:r>
              <a:rPr lang="ru-RU" altLang="zh-CN" dirty="0"/>
              <a:t> услуги за </a:t>
            </a:r>
            <a:r>
              <a:rPr lang="ru-RU" altLang="zh-CN" dirty="0" err="1"/>
              <a:t>възрастни</a:t>
            </a:r>
            <a:r>
              <a:rPr lang="ru-RU" altLang="zh-CN" dirty="0"/>
              <a:t> хора в </a:t>
            </a:r>
            <a:r>
              <a:rPr lang="ru-RU" altLang="zh-CN" dirty="0" err="1"/>
              <a:t>невъзможност</a:t>
            </a:r>
            <a:r>
              <a:rPr lang="ru-RU" altLang="zh-CN" dirty="0"/>
              <a:t> </a:t>
            </a:r>
            <a:r>
              <a:rPr lang="ru-RU" altLang="zh-CN" dirty="0" err="1"/>
              <a:t>засамообслужване</a:t>
            </a:r>
            <a:r>
              <a:rPr lang="ru-RU" altLang="zh-CN" dirty="0"/>
              <a:t> и лица с </a:t>
            </a:r>
            <a:r>
              <a:rPr lang="ru-RU" altLang="zh-CN" dirty="0" err="1"/>
              <a:t>трайни</a:t>
            </a:r>
            <a:r>
              <a:rPr lang="ru-RU" altLang="zh-CN" dirty="0"/>
              <a:t> </a:t>
            </a:r>
            <a:r>
              <a:rPr lang="ru-RU" altLang="zh-CN" dirty="0" err="1"/>
              <a:t>увреждания</a:t>
            </a:r>
            <a:r>
              <a:rPr lang="ru-RU" altLang="zh-CN" dirty="0"/>
              <a:t>, </a:t>
            </a:r>
            <a:r>
              <a:rPr lang="ru-RU" altLang="zh-CN" dirty="0" err="1"/>
              <a:t>като</a:t>
            </a:r>
            <a:r>
              <a:rPr lang="ru-RU" altLang="zh-CN" dirty="0"/>
              <a:t> </a:t>
            </a:r>
            <a:r>
              <a:rPr lang="ru-RU" altLang="zh-CN" dirty="0" err="1"/>
              <a:t>ще</a:t>
            </a:r>
            <a:r>
              <a:rPr lang="ru-RU" altLang="zh-CN" dirty="0"/>
              <a:t> осигури </a:t>
            </a:r>
            <a:r>
              <a:rPr lang="ru-RU" altLang="zh-CN" dirty="0" err="1"/>
              <a:t>цялостен</a:t>
            </a:r>
            <a:r>
              <a:rPr lang="ru-RU" altLang="zh-CN" dirty="0"/>
              <a:t> </a:t>
            </a:r>
            <a:r>
              <a:rPr lang="ru-RU" altLang="zh-CN" dirty="0" err="1"/>
              <a:t>модел</a:t>
            </a:r>
            <a:r>
              <a:rPr lang="ru-RU" altLang="zh-CN" dirty="0"/>
              <a:t> на </a:t>
            </a:r>
            <a:r>
              <a:rPr lang="ru-RU" altLang="zh-CN" dirty="0" err="1"/>
              <a:t>подкрепа</a:t>
            </a:r>
            <a:r>
              <a:rPr lang="ru-RU" altLang="zh-CN" dirty="0"/>
              <a:t> </a:t>
            </a:r>
            <a:r>
              <a:rPr lang="ru-RU" altLang="zh-CN" dirty="0" err="1"/>
              <a:t>отвъд</a:t>
            </a:r>
            <a:r>
              <a:rPr lang="ru-RU" altLang="zh-CN" dirty="0"/>
              <a:t> </a:t>
            </a:r>
            <a:r>
              <a:rPr lang="ru-RU" altLang="zh-CN" dirty="0" err="1"/>
              <a:t>инфраструктурата</a:t>
            </a:r>
            <a:r>
              <a:rPr lang="ru-RU" altLang="zh-CN" dirty="0"/>
              <a:t>, </a:t>
            </a:r>
            <a:r>
              <a:rPr lang="ru-RU" altLang="zh-CN" dirty="0" err="1"/>
              <a:t>ориентиран</a:t>
            </a:r>
            <a:r>
              <a:rPr lang="ru-RU" altLang="zh-CN" dirty="0"/>
              <a:t> </a:t>
            </a:r>
            <a:r>
              <a:rPr lang="ru-RU" altLang="zh-CN" dirty="0" err="1"/>
              <a:t>към</a:t>
            </a:r>
            <a:r>
              <a:rPr lang="ru-RU" altLang="zh-CN" dirty="0"/>
              <a:t> </a:t>
            </a:r>
            <a:r>
              <a:rPr lang="ru-RU" altLang="zh-CN" dirty="0" err="1"/>
              <a:t>качеството</a:t>
            </a:r>
            <a:r>
              <a:rPr lang="ru-RU" altLang="zh-CN" dirty="0"/>
              <a:t> на живот, </a:t>
            </a:r>
            <a:r>
              <a:rPr lang="ru-RU" altLang="zh-CN" dirty="0" err="1"/>
              <a:t>превенцията</a:t>
            </a:r>
            <a:r>
              <a:rPr lang="ru-RU" altLang="zh-CN" dirty="0"/>
              <a:t> и </a:t>
            </a:r>
            <a:r>
              <a:rPr lang="ru-RU" altLang="zh-CN" dirty="0" err="1"/>
              <a:t>активната</a:t>
            </a:r>
            <a:r>
              <a:rPr lang="ru-RU" altLang="zh-CN" dirty="0"/>
              <a:t> интеграция на </a:t>
            </a:r>
            <a:r>
              <a:rPr lang="ru-RU" altLang="zh-CN" dirty="0" err="1"/>
              <a:t>ползвателите</a:t>
            </a:r>
            <a:r>
              <a:rPr lang="ru-RU" altLang="zh-CN" dirty="0"/>
              <a:t> и </a:t>
            </a:r>
            <a:r>
              <a:rPr lang="ru-RU" altLang="zh-CN" dirty="0" err="1"/>
              <a:t>общностите</a:t>
            </a:r>
            <a:r>
              <a:rPr lang="ru-RU" altLang="zh-CN" dirty="0"/>
              <a:t> около </a:t>
            </a:r>
            <a:r>
              <a:rPr lang="ru-RU" altLang="zh-CN" dirty="0" err="1"/>
              <a:t>тях</a:t>
            </a:r>
            <a:r>
              <a:rPr lang="ru-RU" altLang="zh-CN" dirty="0"/>
              <a:t>.</a:t>
            </a:r>
          </a:p>
          <a:p>
            <a:endParaRPr lang="ru-RU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zh-CN" dirty="0"/>
              <a:t>извършен анализ на </a:t>
            </a:r>
            <a:r>
              <a:rPr lang="ru-RU" altLang="zh-CN" dirty="0" err="1"/>
              <a:t>потребностите</a:t>
            </a:r>
            <a:r>
              <a:rPr lang="ru-RU" altLang="zh-CN" dirty="0"/>
              <a:t> на </a:t>
            </a:r>
            <a:r>
              <a:rPr lang="ru-RU" altLang="zh-CN" dirty="0" err="1"/>
              <a:t>ползвателите</a:t>
            </a:r>
            <a:r>
              <a:rPr lang="ru-RU" altLang="zh-CN" dirty="0"/>
              <a:t>, </a:t>
            </a:r>
            <a:r>
              <a:rPr lang="ru-RU" altLang="zh-CN" dirty="0" err="1"/>
              <a:t>включващ</a:t>
            </a:r>
            <a:r>
              <a:rPr lang="ru-RU" altLang="zh-CN" dirty="0"/>
              <a:t> </a:t>
            </a:r>
            <a:r>
              <a:rPr lang="ru-RU" altLang="zh-CN" dirty="0" err="1"/>
              <a:t>здравни</a:t>
            </a:r>
            <a:r>
              <a:rPr lang="ru-RU" altLang="zh-CN" dirty="0"/>
              <a:t>, </a:t>
            </a:r>
            <a:r>
              <a:rPr lang="ru-RU" altLang="zh-CN" dirty="0" err="1"/>
              <a:t>социални</a:t>
            </a:r>
            <a:r>
              <a:rPr lang="ru-RU" altLang="zh-CN" dirty="0"/>
              <a:t> и психологически </a:t>
            </a:r>
            <a:r>
              <a:rPr lang="ru-RU" altLang="zh-CN" dirty="0" err="1"/>
              <a:t>аспекти</a:t>
            </a:r>
            <a:r>
              <a:rPr lang="ru-RU" altLang="zh-CN" dirty="0"/>
              <a:t>, както </a:t>
            </a:r>
            <a:r>
              <a:rPr lang="ru-RU" altLang="zh-CN" dirty="0" err="1"/>
              <a:t>ивъзможности</a:t>
            </a:r>
            <a:r>
              <a:rPr lang="ru-RU" altLang="zh-CN" dirty="0"/>
              <a:t> за </a:t>
            </a:r>
            <a:r>
              <a:rPr lang="ru-RU" altLang="zh-CN" dirty="0" err="1"/>
              <a:t>включване</a:t>
            </a:r>
            <a:r>
              <a:rPr lang="ru-RU" altLang="zh-CN" dirty="0"/>
              <a:t> на близки, </a:t>
            </a:r>
            <a:r>
              <a:rPr lang="ru-RU" altLang="zh-CN" dirty="0" err="1"/>
              <a:t>роднини</a:t>
            </a:r>
            <a:r>
              <a:rPr lang="ru-RU" altLang="zh-CN" dirty="0"/>
              <a:t> и </a:t>
            </a:r>
            <a:r>
              <a:rPr lang="ru-RU" altLang="zh-CN" dirty="0" err="1"/>
              <a:t>доброволци</a:t>
            </a:r>
            <a:r>
              <a:rPr lang="ru-RU" altLang="zh-CN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zh-CN" dirty="0" err="1"/>
              <a:t>тематични</a:t>
            </a:r>
            <a:r>
              <a:rPr lang="ru-RU" altLang="zh-CN" dirty="0"/>
              <a:t> </a:t>
            </a:r>
            <a:r>
              <a:rPr lang="ru-RU" altLang="zh-CN" dirty="0" err="1"/>
              <a:t>събития</a:t>
            </a:r>
            <a:r>
              <a:rPr lang="ru-RU" altLang="zh-CN" dirty="0"/>
              <a:t> и модули, </a:t>
            </a:r>
            <a:r>
              <a:rPr lang="ru-RU" altLang="zh-CN" dirty="0" err="1"/>
              <a:t>които</a:t>
            </a:r>
            <a:r>
              <a:rPr lang="ru-RU" altLang="zh-CN" dirty="0"/>
              <a:t> </a:t>
            </a:r>
            <a:r>
              <a:rPr lang="ru-RU" altLang="zh-CN" dirty="0" err="1"/>
              <a:t>включват</a:t>
            </a:r>
            <a:r>
              <a:rPr lang="ru-RU" altLang="zh-CN" dirty="0"/>
              <a:t> </a:t>
            </a:r>
            <a:r>
              <a:rPr lang="ru-RU" altLang="zh-CN" dirty="0" err="1"/>
              <a:t>провеждане</a:t>
            </a:r>
            <a:r>
              <a:rPr lang="ru-RU" altLang="zh-CN" dirty="0"/>
              <a:t> на </a:t>
            </a:r>
            <a:r>
              <a:rPr lang="ru-RU" altLang="zh-CN" dirty="0" err="1"/>
              <a:t>обучителни</a:t>
            </a:r>
            <a:r>
              <a:rPr lang="ru-RU" altLang="zh-CN" dirty="0"/>
              <a:t> </a:t>
            </a:r>
            <a:r>
              <a:rPr lang="ru-RU" altLang="zh-CN" dirty="0" err="1"/>
              <a:t>срещи</a:t>
            </a:r>
            <a:r>
              <a:rPr lang="ru-RU" altLang="zh-CN" dirty="0"/>
              <a:t> за превенция на </a:t>
            </a:r>
            <a:r>
              <a:rPr lang="ru-RU" altLang="zh-CN" dirty="0" err="1"/>
              <a:t>социалната</a:t>
            </a:r>
            <a:r>
              <a:rPr lang="ru-RU" altLang="zh-CN" dirty="0"/>
              <a:t> </a:t>
            </a:r>
            <a:r>
              <a:rPr lang="ru-RU" altLang="zh-CN" dirty="0" err="1"/>
              <a:t>изолация</a:t>
            </a:r>
            <a:r>
              <a:rPr lang="ru-RU" altLang="zh-CN" dirty="0"/>
              <a:t> </a:t>
            </a:r>
            <a:r>
              <a:rPr lang="ru-RU" altLang="zh-CN" dirty="0" err="1"/>
              <a:t>издравословно</a:t>
            </a:r>
            <a:r>
              <a:rPr lang="ru-RU" altLang="zh-CN" dirty="0"/>
              <a:t> </a:t>
            </a:r>
            <a:r>
              <a:rPr lang="ru-RU" altLang="zh-CN" dirty="0" err="1"/>
              <a:t>остаряване</a:t>
            </a:r>
            <a:r>
              <a:rPr lang="ru-RU" altLang="zh-CN" dirty="0"/>
              <a:t>, </a:t>
            </a:r>
            <a:r>
              <a:rPr lang="ru-RU" altLang="zh-CN" dirty="0" err="1"/>
              <a:t>дискусии</a:t>
            </a:r>
            <a:r>
              <a:rPr lang="ru-RU" altLang="zh-CN" dirty="0"/>
              <a:t> по теми, </a:t>
            </a:r>
            <a:r>
              <a:rPr lang="ru-RU" altLang="zh-CN" dirty="0" err="1"/>
              <a:t>свързани</a:t>
            </a:r>
            <a:r>
              <a:rPr lang="ru-RU" altLang="zh-CN" dirty="0"/>
              <a:t> с </a:t>
            </a:r>
            <a:r>
              <a:rPr lang="ru-RU" altLang="zh-CN" dirty="0" err="1"/>
              <a:t>психичното</a:t>
            </a:r>
            <a:r>
              <a:rPr lang="ru-RU" altLang="zh-CN" dirty="0"/>
              <a:t> </a:t>
            </a:r>
            <a:r>
              <a:rPr lang="ru-RU" altLang="zh-CN" dirty="0" err="1"/>
              <a:t>здраве</a:t>
            </a:r>
            <a:r>
              <a:rPr lang="ru-RU" altLang="zh-CN" dirty="0"/>
              <a:t>, </a:t>
            </a:r>
            <a:r>
              <a:rPr lang="ru-RU" altLang="zh-CN" dirty="0" err="1"/>
              <a:t>групова</a:t>
            </a:r>
            <a:r>
              <a:rPr lang="ru-RU" altLang="zh-CN" dirty="0"/>
              <a:t> работа за </a:t>
            </a:r>
            <a:r>
              <a:rPr lang="ru-RU" altLang="zh-CN" dirty="0" err="1"/>
              <a:t>стимулиране</a:t>
            </a:r>
            <a:r>
              <a:rPr lang="ru-RU" altLang="zh-CN" dirty="0"/>
              <a:t> на </a:t>
            </a:r>
            <a:r>
              <a:rPr lang="ru-RU" altLang="zh-CN" dirty="0" err="1"/>
              <a:t>самопомощ</a:t>
            </a:r>
            <a:r>
              <a:rPr lang="ru-RU" altLang="zh-CN" dirty="0"/>
              <a:t> и </a:t>
            </a:r>
            <a:r>
              <a:rPr lang="ru-RU" altLang="zh-CN" dirty="0" err="1"/>
              <a:t>солидарност</a:t>
            </a:r>
            <a:r>
              <a:rPr lang="ru-RU" altLang="zh-CN" dirty="0"/>
              <a:t>, както </a:t>
            </a:r>
            <a:r>
              <a:rPr lang="ru-RU" altLang="zh-CN" dirty="0" err="1"/>
              <a:t>исеминари</a:t>
            </a:r>
            <a:r>
              <a:rPr lang="ru-RU" altLang="zh-CN" dirty="0"/>
              <a:t> с </a:t>
            </a:r>
            <a:r>
              <a:rPr lang="ru-RU" altLang="zh-CN" dirty="0" err="1"/>
              <a:t>участието</a:t>
            </a:r>
            <a:r>
              <a:rPr lang="ru-RU" altLang="zh-CN" dirty="0"/>
              <a:t> на </a:t>
            </a:r>
            <a:r>
              <a:rPr lang="ru-RU" altLang="zh-CN" dirty="0" err="1"/>
              <a:t>медицински</a:t>
            </a:r>
            <a:r>
              <a:rPr lang="ru-RU" altLang="zh-CN" dirty="0"/>
              <a:t> </a:t>
            </a:r>
            <a:r>
              <a:rPr lang="ru-RU" altLang="zh-CN" dirty="0" err="1"/>
              <a:t>специалисти</a:t>
            </a:r>
            <a:r>
              <a:rPr lang="ru-RU" altLang="zh-CN" dirty="0"/>
              <a:t> </a:t>
            </a:r>
            <a:r>
              <a:rPr lang="ru-RU" altLang="zh-CN" dirty="0" err="1"/>
              <a:t>относно</a:t>
            </a:r>
            <a:r>
              <a:rPr lang="ru-RU" altLang="zh-CN" dirty="0"/>
              <a:t> </a:t>
            </a:r>
            <a:r>
              <a:rPr lang="ru-RU" altLang="zh-CN" dirty="0" err="1"/>
              <a:t>профилактиката</a:t>
            </a:r>
            <a:r>
              <a:rPr lang="ru-RU" altLang="zh-CN" dirty="0"/>
              <a:t> на </a:t>
            </a:r>
            <a:r>
              <a:rPr lang="ru-RU" altLang="zh-CN" dirty="0" err="1"/>
              <a:t>хронични</a:t>
            </a:r>
            <a:r>
              <a:rPr lang="ru-RU" altLang="zh-CN" dirty="0"/>
              <a:t> </a:t>
            </a:r>
            <a:r>
              <a:rPr lang="ru-RU" altLang="zh-CN" dirty="0" err="1"/>
              <a:t>заболявания</a:t>
            </a:r>
            <a:r>
              <a:rPr lang="ru-RU" altLang="zh-CN" dirty="0"/>
              <a:t>. </a:t>
            </a:r>
            <a:r>
              <a:rPr lang="ru-RU" altLang="zh-CN" dirty="0" err="1"/>
              <a:t>Обученията</a:t>
            </a:r>
            <a:r>
              <a:rPr lang="ru-RU" altLang="zh-CN" dirty="0"/>
              <a:t> </a:t>
            </a:r>
            <a:r>
              <a:rPr lang="ru-RU" altLang="zh-CN" dirty="0" err="1"/>
              <a:t>ще</a:t>
            </a:r>
            <a:r>
              <a:rPr lang="ru-RU" altLang="zh-CN" dirty="0"/>
              <a:t> </a:t>
            </a:r>
            <a:r>
              <a:rPr lang="ru-RU" altLang="zh-CN" dirty="0" err="1"/>
              <a:t>включват</a:t>
            </a:r>
            <a:r>
              <a:rPr lang="ru-RU" altLang="zh-CN" dirty="0"/>
              <a:t> и теми </a:t>
            </a:r>
            <a:r>
              <a:rPr lang="ru-RU" altLang="zh-CN" dirty="0" err="1"/>
              <a:t>като</a:t>
            </a:r>
            <a:r>
              <a:rPr lang="ru-RU" altLang="zh-CN" dirty="0"/>
              <a:t> </a:t>
            </a:r>
            <a:r>
              <a:rPr lang="ru-RU" altLang="zh-CN" dirty="0" err="1"/>
              <a:t>оказване</a:t>
            </a:r>
            <a:r>
              <a:rPr lang="ru-RU" altLang="zh-CN" dirty="0"/>
              <a:t> </a:t>
            </a:r>
            <a:r>
              <a:rPr lang="ru-RU" altLang="zh-CN" dirty="0" err="1"/>
              <a:t>напърва</a:t>
            </a:r>
            <a:r>
              <a:rPr lang="ru-RU" altLang="zh-CN" dirty="0"/>
              <a:t> </a:t>
            </a:r>
            <a:r>
              <a:rPr lang="ru-RU" altLang="zh-CN" dirty="0" err="1"/>
              <a:t>помощ</a:t>
            </a:r>
            <a:r>
              <a:rPr lang="ru-RU" altLang="zh-CN" dirty="0"/>
              <a:t>, поведение при бедствия и </a:t>
            </a:r>
            <a:r>
              <a:rPr lang="ru-RU" altLang="zh-CN" dirty="0" err="1"/>
              <a:t>извънредни</a:t>
            </a:r>
            <a:r>
              <a:rPr lang="ru-RU" altLang="zh-CN" dirty="0"/>
              <a:t> ситуации, </a:t>
            </a:r>
            <a:r>
              <a:rPr lang="ru-RU" altLang="zh-CN" dirty="0" err="1"/>
              <a:t>комуникационни</a:t>
            </a:r>
            <a:r>
              <a:rPr lang="ru-RU" altLang="zh-CN" dirty="0"/>
              <a:t> умения и </a:t>
            </a:r>
            <a:r>
              <a:rPr lang="ru-RU" altLang="zh-CN" dirty="0" err="1"/>
              <a:t>овладяване</a:t>
            </a:r>
            <a:r>
              <a:rPr lang="ru-RU" altLang="zh-CN" dirty="0"/>
              <a:t> на </a:t>
            </a:r>
            <a:r>
              <a:rPr lang="ru-RU" altLang="zh-CN" dirty="0" err="1"/>
              <a:t>стрес</a:t>
            </a:r>
            <a:r>
              <a:rPr lang="ru-RU" altLang="zh-CN" dirty="0"/>
              <a:t> в </a:t>
            </a:r>
            <a:r>
              <a:rPr lang="ru-RU" altLang="zh-CN" dirty="0" err="1"/>
              <a:t>напреднала</a:t>
            </a:r>
            <a:r>
              <a:rPr lang="ru-RU" altLang="zh-CN" dirty="0"/>
              <a:t> </a:t>
            </a:r>
            <a:r>
              <a:rPr lang="ru-RU" altLang="zh-CN" dirty="0" err="1"/>
              <a:t>възраст</a:t>
            </a:r>
            <a:endParaRPr lang="ru-RU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zh-CN" dirty="0" err="1"/>
              <a:t>мобилни</a:t>
            </a:r>
            <a:r>
              <a:rPr lang="ru-RU" altLang="zh-CN" dirty="0"/>
              <a:t> или </a:t>
            </a:r>
            <a:r>
              <a:rPr lang="ru-RU" altLang="zh-CN" dirty="0" err="1"/>
              <a:t>стационарни</a:t>
            </a:r>
            <a:r>
              <a:rPr lang="ru-RU" altLang="zh-CN" dirty="0"/>
              <a:t> </a:t>
            </a:r>
            <a:r>
              <a:rPr lang="ru-RU" altLang="zh-CN" dirty="0" err="1"/>
              <a:t>здравни</a:t>
            </a:r>
            <a:r>
              <a:rPr lang="ru-RU" altLang="zh-CN" dirty="0"/>
              <a:t> кампании в </a:t>
            </a:r>
            <a:r>
              <a:rPr lang="ru-RU" altLang="zh-CN" dirty="0" err="1"/>
              <a:t>рамките</a:t>
            </a:r>
            <a:r>
              <a:rPr lang="ru-RU" altLang="zh-CN" dirty="0"/>
              <a:t> на </a:t>
            </a:r>
            <a:r>
              <a:rPr lang="ru-RU" altLang="zh-CN" dirty="0" err="1"/>
              <a:t>резидентните</a:t>
            </a:r>
            <a:r>
              <a:rPr lang="ru-RU" altLang="zh-CN" dirty="0"/>
              <a:t> услуги, в </a:t>
            </a:r>
            <a:r>
              <a:rPr lang="ru-RU" altLang="zh-CN" dirty="0" err="1"/>
              <a:t>сътрудничество</a:t>
            </a:r>
            <a:r>
              <a:rPr lang="ru-RU" altLang="zh-CN" dirty="0"/>
              <a:t> с МБАЛ – </a:t>
            </a:r>
            <a:r>
              <a:rPr lang="ru-RU" altLang="zh-CN" dirty="0" err="1"/>
              <a:t>Добричи</a:t>
            </a:r>
            <a:r>
              <a:rPr lang="ru-RU" altLang="zh-CN" dirty="0"/>
              <a:t> </a:t>
            </a:r>
            <a:r>
              <a:rPr lang="ru-RU" altLang="zh-CN" dirty="0" err="1"/>
              <a:t>лични</a:t>
            </a:r>
            <a:r>
              <a:rPr lang="ru-RU" altLang="zh-CN" dirty="0"/>
              <a:t> лекари, с цел </a:t>
            </a:r>
            <a:r>
              <a:rPr lang="ru-RU" altLang="zh-CN" dirty="0" err="1"/>
              <a:t>осигуряване</a:t>
            </a:r>
            <a:r>
              <a:rPr lang="ru-RU" altLang="zh-CN" dirty="0"/>
              <a:t> на </a:t>
            </a:r>
            <a:r>
              <a:rPr lang="ru-RU" altLang="zh-CN" dirty="0" err="1"/>
              <a:t>профилактични</a:t>
            </a:r>
            <a:r>
              <a:rPr lang="ru-RU" altLang="zh-CN" dirty="0"/>
              <a:t> </a:t>
            </a:r>
            <a:r>
              <a:rPr lang="ru-RU" altLang="zh-CN" dirty="0" err="1"/>
              <a:t>прегледи</a:t>
            </a:r>
            <a:r>
              <a:rPr lang="ru-RU" altLang="zh-CN" dirty="0"/>
              <a:t> и </a:t>
            </a:r>
            <a:r>
              <a:rPr lang="ru-RU" altLang="zh-CN" dirty="0" err="1"/>
              <a:t>информираност</a:t>
            </a:r>
            <a:r>
              <a:rPr lang="ru-RU" altLang="zh-CN" dirty="0"/>
              <a:t> </a:t>
            </a:r>
            <a:r>
              <a:rPr lang="ru-RU" altLang="zh-CN" dirty="0" err="1"/>
              <a:t>относно</a:t>
            </a:r>
            <a:r>
              <a:rPr lang="ru-RU" altLang="zh-CN" dirty="0"/>
              <a:t> </a:t>
            </a:r>
            <a:r>
              <a:rPr lang="ru-RU" altLang="zh-CN" dirty="0" err="1"/>
              <a:t>управлението</a:t>
            </a:r>
            <a:r>
              <a:rPr lang="ru-RU" altLang="zh-CN" dirty="0"/>
              <a:t> на </a:t>
            </a:r>
            <a:r>
              <a:rPr lang="ru-RU" altLang="zh-CN" dirty="0" err="1"/>
              <a:t>хронични</a:t>
            </a:r>
            <a:r>
              <a:rPr lang="ru-RU" altLang="zh-CN" dirty="0"/>
              <a:t> </a:t>
            </a:r>
            <a:r>
              <a:rPr lang="ru-RU" altLang="zh-CN" dirty="0" err="1"/>
              <a:t>състояния</a:t>
            </a:r>
            <a:r>
              <a:rPr lang="ru-RU" altLang="zh-CN" dirty="0"/>
              <a:t>. Чрез </a:t>
            </a:r>
            <a:r>
              <a:rPr lang="ru-RU" altLang="zh-CN" dirty="0" err="1"/>
              <a:t>партньорство</a:t>
            </a:r>
            <a:r>
              <a:rPr lang="ru-RU" altLang="zh-CN" dirty="0"/>
              <a:t> </a:t>
            </a:r>
            <a:r>
              <a:rPr lang="ru-RU" altLang="zh-CN" dirty="0" err="1"/>
              <a:t>сместни</a:t>
            </a:r>
            <a:r>
              <a:rPr lang="ru-RU" altLang="zh-CN" dirty="0"/>
              <a:t> </a:t>
            </a:r>
            <a:r>
              <a:rPr lang="ru-RU" altLang="zh-CN" dirty="0" err="1"/>
              <a:t>неправителствени</a:t>
            </a:r>
            <a:r>
              <a:rPr lang="ru-RU" altLang="zh-CN" dirty="0"/>
              <a:t> организации и </a:t>
            </a:r>
            <a:r>
              <a:rPr lang="ru-RU" altLang="zh-CN" dirty="0" err="1"/>
              <a:t>общински</a:t>
            </a:r>
            <a:r>
              <a:rPr lang="ru-RU" altLang="zh-CN" dirty="0"/>
              <a:t> </a:t>
            </a:r>
            <a:r>
              <a:rPr lang="ru-RU" altLang="zh-CN" dirty="0" err="1"/>
              <a:t>структури</a:t>
            </a:r>
            <a:r>
              <a:rPr lang="ru-RU" altLang="zh-CN" dirty="0"/>
              <a:t> </a:t>
            </a:r>
            <a:r>
              <a:rPr lang="ru-RU" altLang="zh-CN" dirty="0" err="1"/>
              <a:t>ще</a:t>
            </a:r>
            <a:r>
              <a:rPr lang="ru-RU" altLang="zh-CN" dirty="0"/>
              <a:t> се </a:t>
            </a:r>
            <a:r>
              <a:rPr lang="ru-RU" altLang="zh-CN" dirty="0" err="1"/>
              <a:t>стимулира</a:t>
            </a:r>
            <a:r>
              <a:rPr lang="ru-RU" altLang="zh-CN" dirty="0"/>
              <a:t> </a:t>
            </a:r>
            <a:r>
              <a:rPr lang="ru-RU" altLang="zh-CN" dirty="0" err="1"/>
              <a:t>участието</a:t>
            </a:r>
            <a:r>
              <a:rPr lang="ru-RU" altLang="zh-CN" dirty="0"/>
              <a:t> на </a:t>
            </a:r>
            <a:r>
              <a:rPr lang="ru-RU" altLang="zh-CN" dirty="0" err="1"/>
              <a:t>възрастните</a:t>
            </a:r>
            <a:r>
              <a:rPr lang="ru-RU" altLang="zh-CN" dirty="0"/>
              <a:t> в </a:t>
            </a:r>
            <a:r>
              <a:rPr lang="ru-RU" altLang="zh-CN" dirty="0" err="1"/>
              <a:t>общностни</a:t>
            </a:r>
            <a:r>
              <a:rPr lang="ru-RU" altLang="zh-CN" dirty="0"/>
              <a:t> </a:t>
            </a:r>
            <a:r>
              <a:rPr lang="ru-RU" altLang="zh-CN" dirty="0" err="1"/>
              <a:t>събития</a:t>
            </a:r>
            <a:r>
              <a:rPr lang="ru-RU" altLang="zh-CN" dirty="0"/>
              <a:t>, творчески и </a:t>
            </a:r>
            <a:r>
              <a:rPr lang="ru-RU" altLang="zh-CN" dirty="0" err="1"/>
              <a:t>културнипрояви</a:t>
            </a:r>
            <a:r>
              <a:rPr lang="ru-RU" altLang="zh-CN" dirty="0"/>
              <a:t>, </a:t>
            </a:r>
            <a:r>
              <a:rPr lang="ru-RU" altLang="zh-CN" dirty="0" err="1"/>
              <a:t>включително</a:t>
            </a:r>
            <a:r>
              <a:rPr lang="ru-RU" altLang="zh-CN" dirty="0"/>
              <a:t> чрез </a:t>
            </a:r>
            <a:r>
              <a:rPr lang="ru-RU" altLang="zh-CN" dirty="0" err="1"/>
              <a:t>създаване</a:t>
            </a:r>
            <a:r>
              <a:rPr lang="ru-RU" altLang="zh-CN" dirty="0"/>
              <a:t> на „</a:t>
            </a:r>
            <a:r>
              <a:rPr lang="ru-RU" altLang="zh-CN" dirty="0" err="1"/>
              <a:t>клубове</a:t>
            </a:r>
            <a:r>
              <a:rPr lang="ru-RU" altLang="zh-CN" dirty="0"/>
              <a:t> на </a:t>
            </a:r>
            <a:r>
              <a:rPr lang="ru-RU" altLang="zh-CN" dirty="0" err="1"/>
              <a:t>активния</a:t>
            </a:r>
            <a:r>
              <a:rPr lang="ru-RU" altLang="zh-CN" dirty="0"/>
              <a:t> </a:t>
            </a:r>
            <a:r>
              <a:rPr lang="ru-RU" altLang="zh-CN" dirty="0" err="1"/>
              <a:t>възрастен</a:t>
            </a:r>
            <a:r>
              <a:rPr lang="ru-RU" altLang="zh-CN" dirty="0"/>
              <a:t> </a:t>
            </a:r>
            <a:r>
              <a:rPr lang="ru-RU" altLang="zh-CN" dirty="0" err="1"/>
              <a:t>човек</a:t>
            </a:r>
            <a:r>
              <a:rPr lang="ru-RU" altLang="zh-CN" dirty="0"/>
              <a:t>“ и </a:t>
            </a:r>
            <a:r>
              <a:rPr lang="ru-RU" altLang="zh-CN" dirty="0" err="1"/>
              <a:t>кръжоци</a:t>
            </a:r>
            <a:r>
              <a:rPr lang="ru-RU" altLang="zh-CN" dirty="0"/>
              <a:t> за </a:t>
            </a:r>
            <a:r>
              <a:rPr lang="ru-RU" altLang="zh-CN" dirty="0" err="1"/>
              <a:t>междуличностен</a:t>
            </a:r>
            <a:r>
              <a:rPr lang="ru-RU" altLang="zh-CN" dirty="0"/>
              <a:t> обмен.</a:t>
            </a:r>
          </a:p>
          <a:p>
            <a:r>
              <a:rPr lang="ru-RU" altLang="zh-CN" dirty="0"/>
              <a:t>подобрение в </a:t>
            </a:r>
            <a:r>
              <a:rPr lang="ru-RU" altLang="zh-CN" dirty="0" err="1"/>
              <a:t>социалната</a:t>
            </a:r>
            <a:r>
              <a:rPr lang="ru-RU" altLang="zh-CN" dirty="0"/>
              <a:t> </a:t>
            </a:r>
            <a:r>
              <a:rPr lang="ru-RU" altLang="zh-CN" dirty="0" err="1"/>
              <a:t>свързаност</a:t>
            </a:r>
            <a:r>
              <a:rPr lang="ru-RU" altLang="zh-CN" dirty="0"/>
              <a:t>, </a:t>
            </a:r>
            <a:r>
              <a:rPr lang="ru-RU" altLang="zh-CN" dirty="0" err="1"/>
              <a:t>психическото</a:t>
            </a:r>
            <a:r>
              <a:rPr lang="ru-RU" altLang="zh-CN" dirty="0"/>
              <a:t> и </a:t>
            </a:r>
            <a:r>
              <a:rPr lang="ru-RU" altLang="zh-CN" dirty="0" err="1"/>
              <a:t>физическото</a:t>
            </a:r>
            <a:r>
              <a:rPr lang="ru-RU" altLang="zh-CN" dirty="0"/>
              <a:t> </a:t>
            </a:r>
            <a:r>
              <a:rPr lang="ru-RU" altLang="zh-CN" dirty="0" err="1"/>
              <a:t>здраве</a:t>
            </a:r>
            <a:r>
              <a:rPr lang="ru-RU" altLang="zh-CN" dirty="0"/>
              <a:t>, и </a:t>
            </a:r>
            <a:r>
              <a:rPr lang="ru-RU" altLang="zh-CN" dirty="0" err="1"/>
              <a:t>качествотона</a:t>
            </a:r>
            <a:r>
              <a:rPr lang="ru-RU" altLang="zh-CN" dirty="0"/>
              <a:t> живот на </a:t>
            </a:r>
            <a:r>
              <a:rPr lang="ru-RU" altLang="zh-CN" dirty="0" err="1"/>
              <a:t>възрастните</a:t>
            </a:r>
            <a:r>
              <a:rPr lang="ru-RU" altLang="zh-CN" dirty="0"/>
              <a:t> хора, </a:t>
            </a:r>
            <a:r>
              <a:rPr lang="ru-RU" altLang="zh-CN" dirty="0" err="1"/>
              <a:t>ползватели</a:t>
            </a:r>
            <a:r>
              <a:rPr lang="ru-RU" altLang="zh-CN" dirty="0"/>
              <a:t> на </a:t>
            </a:r>
            <a:r>
              <a:rPr lang="ru-RU" altLang="zh-CN" dirty="0" err="1"/>
              <a:t>новосъздадените</a:t>
            </a:r>
            <a:r>
              <a:rPr lang="ru-RU" altLang="zh-CN" dirty="0"/>
              <a:t> </a:t>
            </a:r>
            <a:r>
              <a:rPr lang="ru-RU" altLang="zh-CN" dirty="0" err="1"/>
              <a:t>резидентни</a:t>
            </a:r>
            <a:r>
              <a:rPr lang="ru-RU" altLang="zh-CN" dirty="0"/>
              <a:t> услуги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E935D-E771-4353-9C11-F366E4F1B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396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9253C-7758-4072-B0A6-532B05D909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69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E935D-E771-4353-9C11-F366E4F1B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641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E935D-E771-4353-9C11-F366E4F1B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65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 dirty="0"/>
              <a:t>Всяка от </a:t>
            </a:r>
            <a:r>
              <a:rPr lang="ru-RU" altLang="zh-CN" dirty="0" err="1"/>
              <a:t>двете</a:t>
            </a:r>
            <a:r>
              <a:rPr lang="ru-RU" altLang="zh-CN" dirty="0"/>
              <a:t> </a:t>
            </a:r>
            <a:r>
              <a:rPr lang="ru-RU" altLang="zh-CN" dirty="0" err="1"/>
              <a:t>сгради</a:t>
            </a:r>
            <a:r>
              <a:rPr lang="ru-RU" altLang="zh-CN" dirty="0"/>
              <a:t> </a:t>
            </a:r>
            <a:r>
              <a:rPr lang="ru-RU" altLang="zh-CN" dirty="0" err="1"/>
              <a:t>ще</a:t>
            </a:r>
            <a:r>
              <a:rPr lang="ru-RU" altLang="zh-CN" dirty="0"/>
              <a:t> </a:t>
            </a:r>
            <a:r>
              <a:rPr lang="ru-RU" altLang="zh-CN" dirty="0" err="1"/>
              <a:t>бъде</a:t>
            </a:r>
            <a:r>
              <a:rPr lang="ru-RU" altLang="zh-CN" dirty="0"/>
              <a:t> изградена </a:t>
            </a:r>
            <a:r>
              <a:rPr lang="ru-RU" altLang="zh-CN" dirty="0" err="1"/>
              <a:t>съгласно</a:t>
            </a:r>
            <a:r>
              <a:rPr lang="ru-RU" altLang="zh-CN" dirty="0"/>
              <a:t> </a:t>
            </a:r>
            <a:r>
              <a:rPr lang="ru-RU" altLang="zh-CN" dirty="0" err="1"/>
              <a:t>приложимите</a:t>
            </a:r>
            <a:r>
              <a:rPr lang="ru-RU" altLang="zh-CN" dirty="0"/>
              <a:t> </a:t>
            </a:r>
            <a:r>
              <a:rPr lang="ru-RU" altLang="zh-CN" dirty="0" err="1"/>
              <a:t>изисквания</a:t>
            </a:r>
            <a:r>
              <a:rPr lang="ru-RU" altLang="zh-CN" dirty="0"/>
              <a:t> на Закона за </a:t>
            </a:r>
            <a:r>
              <a:rPr lang="ru-RU" altLang="zh-CN" dirty="0" err="1"/>
              <a:t>социалните</a:t>
            </a:r>
            <a:r>
              <a:rPr lang="ru-RU" altLang="zh-CN" dirty="0"/>
              <a:t> услуги, </a:t>
            </a:r>
            <a:r>
              <a:rPr lang="ru-RU" altLang="zh-CN" dirty="0" err="1"/>
              <a:t>Наредба</a:t>
            </a:r>
            <a:r>
              <a:rPr lang="ru-RU" altLang="zh-CN" dirty="0"/>
              <a:t> № 16 и </a:t>
            </a:r>
            <a:r>
              <a:rPr lang="ru-RU" altLang="zh-CN" dirty="0" err="1"/>
              <a:t>стандартите</a:t>
            </a:r>
            <a:r>
              <a:rPr lang="ru-RU" altLang="zh-CN" dirty="0"/>
              <a:t> за </a:t>
            </a:r>
            <a:r>
              <a:rPr lang="ru-RU" altLang="zh-CN" dirty="0" err="1"/>
              <a:t>дългосрочнагрижа</a:t>
            </a:r>
            <a:r>
              <a:rPr lang="ru-RU" altLang="zh-CN" dirty="0"/>
              <a:t>, </a:t>
            </a:r>
            <a:r>
              <a:rPr lang="ru-RU" altLang="zh-CN" dirty="0" err="1"/>
              <a:t>като</a:t>
            </a:r>
            <a:r>
              <a:rPr lang="ru-RU" altLang="zh-CN" dirty="0"/>
              <a:t> </a:t>
            </a:r>
            <a:r>
              <a:rPr lang="ru-RU" altLang="zh-CN" dirty="0" err="1"/>
              <a:t>архитектурната</a:t>
            </a:r>
            <a:r>
              <a:rPr lang="ru-RU" altLang="zh-CN" dirty="0"/>
              <a:t> среда </a:t>
            </a:r>
            <a:r>
              <a:rPr lang="ru-RU" altLang="zh-CN" dirty="0" err="1"/>
              <a:t>ще</a:t>
            </a:r>
            <a:r>
              <a:rPr lang="ru-RU" altLang="zh-CN" dirty="0"/>
              <a:t> </a:t>
            </a:r>
            <a:r>
              <a:rPr lang="ru-RU" altLang="zh-CN" dirty="0" err="1"/>
              <a:t>осигурява</a:t>
            </a:r>
            <a:r>
              <a:rPr lang="ru-RU" altLang="zh-CN" dirty="0"/>
              <a:t> </a:t>
            </a:r>
            <a:r>
              <a:rPr lang="ru-RU" altLang="zh-CN" dirty="0" err="1"/>
              <a:t>пълна</a:t>
            </a:r>
            <a:r>
              <a:rPr lang="ru-RU" altLang="zh-CN" dirty="0"/>
              <a:t> </a:t>
            </a:r>
            <a:r>
              <a:rPr lang="ru-RU" altLang="zh-CN" dirty="0" err="1"/>
              <a:t>достъпност</a:t>
            </a:r>
            <a:r>
              <a:rPr lang="ru-RU" altLang="zh-CN" dirty="0"/>
              <a:t> и </a:t>
            </a:r>
            <a:r>
              <a:rPr lang="ru-RU" altLang="zh-CN" dirty="0" err="1"/>
              <a:t>адаптивност</a:t>
            </a:r>
            <a:r>
              <a:rPr lang="ru-RU" altLang="zh-CN" dirty="0"/>
              <a:t>.</a:t>
            </a:r>
          </a:p>
          <a:p>
            <a:endParaRPr lang="ru-RU" altLang="zh-CN" dirty="0"/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zh-CN" dirty="0" err="1"/>
              <a:t>обособяване</a:t>
            </a:r>
            <a:r>
              <a:rPr lang="ru-RU" altLang="zh-CN" dirty="0"/>
              <a:t> на </a:t>
            </a:r>
            <a:r>
              <a:rPr lang="ru-RU" altLang="zh-CN" dirty="0" err="1"/>
              <a:t>индивидуални</a:t>
            </a:r>
            <a:r>
              <a:rPr lang="ru-RU" altLang="zh-CN" dirty="0"/>
              <a:t> </a:t>
            </a:r>
            <a:r>
              <a:rPr lang="ru-RU" altLang="zh-CN" dirty="0" err="1"/>
              <a:t>спални</a:t>
            </a:r>
            <a:r>
              <a:rPr lang="ru-RU" altLang="zh-CN" dirty="0"/>
              <a:t> помещения </a:t>
            </a:r>
            <a:r>
              <a:rPr lang="ru-RU" altLang="zh-CN" dirty="0" err="1"/>
              <a:t>сприлежащи</a:t>
            </a:r>
            <a:r>
              <a:rPr lang="ru-RU" altLang="zh-CN" dirty="0"/>
              <a:t> </a:t>
            </a:r>
            <a:r>
              <a:rPr lang="ru-RU" altLang="zh-CN" dirty="0" err="1"/>
              <a:t>санитарни</a:t>
            </a:r>
            <a:r>
              <a:rPr lang="ru-RU" altLang="zh-CN" dirty="0"/>
              <a:t> </a:t>
            </a:r>
            <a:r>
              <a:rPr lang="ru-RU" altLang="zh-CN" dirty="0" err="1"/>
              <a:t>възли</a:t>
            </a:r>
            <a:r>
              <a:rPr lang="ru-RU" altLang="zh-CN" dirty="0"/>
              <a:t>, </a:t>
            </a:r>
            <a:r>
              <a:rPr lang="ru-RU" altLang="zh-CN" dirty="0" err="1"/>
              <a:t>дневни</a:t>
            </a:r>
            <a:r>
              <a:rPr lang="ru-RU" altLang="zh-CN" dirty="0"/>
              <a:t> </a:t>
            </a:r>
            <a:r>
              <a:rPr lang="ru-RU" altLang="zh-CN" dirty="0" err="1"/>
              <a:t>зони</a:t>
            </a:r>
            <a:r>
              <a:rPr lang="ru-RU" altLang="zh-CN" dirty="0"/>
              <a:t> за социализация и занимания, помещения за </a:t>
            </a:r>
            <a:r>
              <a:rPr lang="ru-RU" altLang="zh-CN" dirty="0" err="1"/>
              <a:t>хранене</a:t>
            </a:r>
            <a:r>
              <a:rPr lang="ru-RU" altLang="zh-CN" dirty="0"/>
              <a:t>, </a:t>
            </a:r>
            <a:r>
              <a:rPr lang="ru-RU" altLang="zh-CN" dirty="0" err="1"/>
              <a:t>рехабилитация</a:t>
            </a:r>
            <a:r>
              <a:rPr lang="ru-RU" altLang="zh-CN" dirty="0"/>
              <a:t> и </a:t>
            </a:r>
            <a:r>
              <a:rPr lang="ru-RU" altLang="zh-CN" dirty="0" err="1"/>
              <a:t>индивидуална</a:t>
            </a:r>
            <a:r>
              <a:rPr lang="ru-RU" altLang="zh-CN" dirty="0"/>
              <a:t> работа, </a:t>
            </a:r>
            <a:r>
              <a:rPr lang="ru-RU" altLang="zh-CN" dirty="0" err="1"/>
              <a:t>медицински</a:t>
            </a:r>
            <a:r>
              <a:rPr lang="ru-RU" altLang="zh-CN" dirty="0"/>
              <a:t> кабинет, </a:t>
            </a:r>
            <a:r>
              <a:rPr lang="ru-RU" altLang="zh-CN" dirty="0" err="1"/>
              <a:t>изолатор</a:t>
            </a:r>
            <a:r>
              <a:rPr lang="ru-RU" altLang="zh-CN" dirty="0"/>
              <a:t>, кухня, </a:t>
            </a:r>
            <a:r>
              <a:rPr lang="ru-RU" altLang="zh-CN" dirty="0" err="1"/>
              <a:t>перално</a:t>
            </a:r>
            <a:r>
              <a:rPr lang="ru-RU" altLang="zh-CN" dirty="0"/>
              <a:t> помещение и </a:t>
            </a:r>
            <a:r>
              <a:rPr lang="ru-RU" altLang="zh-CN" dirty="0" err="1"/>
              <a:t>административни</a:t>
            </a:r>
            <a:r>
              <a:rPr lang="ru-RU" altLang="zh-CN" dirty="0"/>
              <a:t> </a:t>
            </a:r>
            <a:r>
              <a:rPr lang="ru-RU" altLang="zh-CN" dirty="0" err="1"/>
              <a:t>зони</a:t>
            </a:r>
            <a:r>
              <a:rPr lang="ru-RU" altLang="zh-CN" dirty="0"/>
              <a:t>;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zh-CN" dirty="0" err="1"/>
              <a:t>асансьор</a:t>
            </a:r>
            <a:r>
              <a:rPr lang="ru-RU" altLang="zh-CN" dirty="0"/>
              <a:t> и </a:t>
            </a:r>
            <a:r>
              <a:rPr lang="ru-RU" altLang="zh-CN" dirty="0" err="1"/>
              <a:t>специализирано</a:t>
            </a:r>
            <a:r>
              <a:rPr lang="ru-RU" altLang="zh-CN" dirty="0"/>
              <a:t> </a:t>
            </a:r>
            <a:r>
              <a:rPr lang="ru-RU" altLang="zh-CN" dirty="0" err="1"/>
              <a:t>оборудване</a:t>
            </a:r>
            <a:r>
              <a:rPr lang="ru-RU" altLang="zh-CN" dirty="0"/>
              <a:t> за </a:t>
            </a:r>
            <a:r>
              <a:rPr lang="ru-RU" altLang="zh-CN" dirty="0" err="1"/>
              <a:t>придвижване</a:t>
            </a:r>
            <a:r>
              <a:rPr lang="ru-RU" altLang="zh-CN" dirty="0"/>
              <a:t> и </a:t>
            </a:r>
            <a:r>
              <a:rPr lang="ru-RU" altLang="zh-CN" dirty="0" err="1"/>
              <a:t>повикване</a:t>
            </a:r>
            <a:r>
              <a:rPr lang="ru-RU" altLang="zh-CN" dirty="0"/>
              <a:t> на персонала, в </a:t>
            </a:r>
            <a:r>
              <a:rPr lang="ru-RU" altLang="zh-CN" dirty="0" err="1"/>
              <a:t>съответствие</a:t>
            </a:r>
            <a:r>
              <a:rPr lang="ru-RU" altLang="zh-CN" dirty="0"/>
              <a:t> с </a:t>
            </a:r>
            <a:r>
              <a:rPr lang="ru-RU" altLang="zh-CN" dirty="0" err="1"/>
              <a:t>нуждите</a:t>
            </a:r>
            <a:r>
              <a:rPr lang="ru-RU" altLang="zh-CN" dirty="0"/>
              <a:t> на </a:t>
            </a:r>
            <a:r>
              <a:rPr lang="ru-RU" altLang="zh-CN" dirty="0" err="1"/>
              <a:t>хората</a:t>
            </a:r>
            <a:r>
              <a:rPr lang="ru-RU" altLang="zh-CN" dirty="0"/>
              <a:t> с ограничена </a:t>
            </a:r>
            <a:r>
              <a:rPr lang="ru-RU" altLang="zh-CN" dirty="0" err="1"/>
              <a:t>подвижност</a:t>
            </a:r>
            <a:r>
              <a:rPr lang="ru-RU" altLang="zh-CN" dirty="0"/>
              <a:t>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zh-CN" dirty="0" err="1"/>
              <a:t>медицинска</a:t>
            </a:r>
            <a:r>
              <a:rPr lang="ru-RU" altLang="zh-CN" dirty="0"/>
              <a:t> </a:t>
            </a:r>
            <a:r>
              <a:rPr lang="ru-RU" altLang="zh-CN" dirty="0" err="1"/>
              <a:t>апаратура</a:t>
            </a:r>
            <a:r>
              <a:rPr lang="ru-RU" altLang="zh-CN" dirty="0"/>
              <a:t>, </a:t>
            </a:r>
            <a:r>
              <a:rPr lang="ru-RU" altLang="zh-CN" dirty="0" err="1"/>
              <a:t>помощни</a:t>
            </a:r>
            <a:r>
              <a:rPr lang="ru-RU" altLang="zh-CN" dirty="0"/>
              <a:t> технически средства, </a:t>
            </a:r>
            <a:r>
              <a:rPr lang="ru-RU" altLang="zh-CN" dirty="0" err="1"/>
              <a:t>ергономични</a:t>
            </a:r>
            <a:r>
              <a:rPr lang="ru-RU" altLang="zh-CN" dirty="0"/>
              <a:t> мебели и </a:t>
            </a:r>
            <a:r>
              <a:rPr lang="ru-RU" altLang="zh-CN" dirty="0" err="1"/>
              <a:t>битово</a:t>
            </a:r>
            <a:r>
              <a:rPr lang="ru-RU" altLang="zh-CN" dirty="0"/>
              <a:t> </a:t>
            </a:r>
            <a:r>
              <a:rPr lang="ru-RU" altLang="zh-CN" dirty="0" err="1"/>
              <a:t>оборудване</a:t>
            </a:r>
            <a:r>
              <a:rPr lang="ru-RU" altLang="zh-CN" dirty="0"/>
              <a:t>.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zh-CN" dirty="0" err="1"/>
              <a:t>системи</a:t>
            </a:r>
            <a:r>
              <a:rPr lang="ru-RU" altLang="zh-CN" dirty="0"/>
              <a:t> за видеонаблюдение, сигнализация и </a:t>
            </a:r>
            <a:r>
              <a:rPr lang="ru-RU" altLang="zh-CN" dirty="0" err="1"/>
              <a:t>контрол</a:t>
            </a:r>
            <a:r>
              <a:rPr lang="ru-RU" altLang="zh-CN" dirty="0"/>
              <a:t> на </a:t>
            </a:r>
            <a:r>
              <a:rPr lang="ru-RU" altLang="zh-CN" dirty="0" err="1"/>
              <a:t>достъпа</a:t>
            </a:r>
            <a:r>
              <a:rPr lang="ru-RU" altLang="zh-CN" dirty="0"/>
              <a:t>, </a:t>
            </a:r>
            <a:r>
              <a:rPr lang="ru-RU" altLang="zh-CN" dirty="0" err="1"/>
              <a:t>гарантиращи</a:t>
            </a:r>
            <a:r>
              <a:rPr lang="ru-RU" altLang="zh-CN" dirty="0"/>
              <a:t> </a:t>
            </a:r>
            <a:r>
              <a:rPr lang="ru-RU" altLang="zh-CN" dirty="0" err="1"/>
              <a:t>сигурна</a:t>
            </a:r>
            <a:r>
              <a:rPr lang="ru-RU" altLang="zh-CN" dirty="0"/>
              <a:t> и </a:t>
            </a:r>
            <a:r>
              <a:rPr lang="ru-RU" altLang="zh-CN" dirty="0" err="1"/>
              <a:t>проследима</a:t>
            </a:r>
            <a:r>
              <a:rPr lang="ru-RU" altLang="zh-CN" dirty="0"/>
              <a:t> среда за </a:t>
            </a:r>
            <a:r>
              <a:rPr lang="ru-RU" altLang="zh-CN" dirty="0" err="1"/>
              <a:t>денонощна</a:t>
            </a:r>
            <a:r>
              <a:rPr lang="ru-RU" altLang="zh-CN" dirty="0"/>
              <a:t> </a:t>
            </a:r>
            <a:r>
              <a:rPr lang="ru-RU" altLang="zh-CN" dirty="0" err="1"/>
              <a:t>грижа</a:t>
            </a:r>
            <a:r>
              <a:rPr lang="ru-RU" altLang="zh-CN" dirty="0"/>
              <a:t>.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zh-CN" dirty="0"/>
              <a:t>зелени мерки за </a:t>
            </a:r>
            <a:r>
              <a:rPr lang="ru-RU" altLang="zh-CN" dirty="0" err="1"/>
              <a:t>запазване</a:t>
            </a:r>
            <a:r>
              <a:rPr lang="ru-RU" altLang="zh-CN" dirty="0"/>
              <a:t> и </a:t>
            </a:r>
            <a:r>
              <a:rPr lang="ru-RU" altLang="zh-CN" dirty="0" err="1"/>
              <a:t>обогатяване</a:t>
            </a:r>
            <a:r>
              <a:rPr lang="ru-RU" altLang="zh-CN" dirty="0"/>
              <a:t> на </a:t>
            </a:r>
            <a:r>
              <a:rPr lang="ru-RU" altLang="zh-CN" dirty="0" err="1"/>
              <a:t>съществуващата</a:t>
            </a:r>
            <a:r>
              <a:rPr lang="ru-RU" altLang="zh-CN" dirty="0"/>
              <a:t> </a:t>
            </a:r>
            <a:r>
              <a:rPr lang="ru-RU" altLang="zh-CN" dirty="0" err="1"/>
              <a:t>растителност</a:t>
            </a:r>
            <a:r>
              <a:rPr lang="ru-RU" altLang="zh-CN" dirty="0"/>
              <a:t> чрез </a:t>
            </a:r>
            <a:r>
              <a:rPr lang="ru-RU" altLang="zh-CN" dirty="0" err="1"/>
              <a:t>залесяване</a:t>
            </a:r>
            <a:r>
              <a:rPr lang="ru-RU" altLang="zh-CN" dirty="0"/>
              <a:t> с местни </a:t>
            </a:r>
            <a:r>
              <a:rPr lang="ru-RU" altLang="zh-CN" dirty="0" err="1"/>
              <a:t>дървесни</a:t>
            </a:r>
            <a:r>
              <a:rPr lang="ru-RU" altLang="zh-CN" dirty="0"/>
              <a:t> и </a:t>
            </a:r>
            <a:r>
              <a:rPr lang="ru-RU" altLang="zh-CN" dirty="0" err="1"/>
              <a:t>храстови</a:t>
            </a:r>
            <a:r>
              <a:rPr lang="ru-RU" altLang="zh-CN" dirty="0"/>
              <a:t> </a:t>
            </a:r>
            <a:r>
              <a:rPr lang="ru-RU" altLang="zh-CN" dirty="0" err="1"/>
              <a:t>видове</a:t>
            </a:r>
            <a:r>
              <a:rPr lang="ru-RU" altLang="zh-CN" dirty="0"/>
              <a:t>,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zh-CN" dirty="0" err="1"/>
              <a:t>оформяне</a:t>
            </a:r>
            <a:r>
              <a:rPr lang="ru-RU" altLang="zh-CN" dirty="0"/>
              <a:t> на цветни </a:t>
            </a:r>
            <a:r>
              <a:rPr lang="ru-RU" altLang="zh-CN" dirty="0" err="1"/>
              <a:t>петна</a:t>
            </a:r>
            <a:r>
              <a:rPr lang="ru-RU" altLang="zh-CN" dirty="0"/>
              <a:t> и </a:t>
            </a:r>
            <a:r>
              <a:rPr lang="ru-RU" altLang="zh-CN" dirty="0" err="1"/>
              <a:t>алеи</a:t>
            </a:r>
            <a:r>
              <a:rPr lang="ru-RU" altLang="zh-CN" dirty="0"/>
              <a:t>, както и </a:t>
            </a:r>
            <a:r>
              <a:rPr lang="ru-RU" altLang="zh-CN" dirty="0" err="1"/>
              <a:t>създаване</a:t>
            </a:r>
            <a:r>
              <a:rPr lang="ru-RU" altLang="zh-CN" dirty="0"/>
              <a:t> на </a:t>
            </a:r>
            <a:r>
              <a:rPr lang="ru-RU" altLang="zh-CN" dirty="0" err="1"/>
              <a:t>зони</a:t>
            </a:r>
            <a:r>
              <a:rPr lang="ru-RU" altLang="zh-CN" dirty="0"/>
              <a:t> за </a:t>
            </a:r>
            <a:r>
              <a:rPr lang="ru-RU" altLang="zh-CN" dirty="0" err="1"/>
              <a:t>отдих</a:t>
            </a:r>
            <a:r>
              <a:rPr lang="ru-RU" altLang="zh-CN" dirty="0"/>
              <a:t>, с цел подобряване на </a:t>
            </a:r>
            <a:r>
              <a:rPr lang="ru-RU" altLang="zh-CN" dirty="0" err="1"/>
              <a:t>социалната</a:t>
            </a:r>
            <a:r>
              <a:rPr lang="ru-RU" altLang="zh-CN" dirty="0"/>
              <a:t> и </a:t>
            </a:r>
            <a:r>
              <a:rPr lang="ru-RU" altLang="zh-CN" dirty="0" err="1"/>
              <a:t>екологичната</a:t>
            </a:r>
            <a:r>
              <a:rPr lang="ru-RU" altLang="zh-CN" dirty="0"/>
              <a:t> среда.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E935D-E771-4353-9C11-F366E4F1B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95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E935D-E771-4353-9C11-F366E4F1B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99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E935D-E771-4353-9C11-F366E4F1B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502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4FE2A16-605D-0C72-B94E-E88D43A93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="" xmlns:a16="http://schemas.microsoft.com/office/drawing/2014/main" id="{A940C0BC-9BA6-390D-4453-8294A170A8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="" xmlns:a16="http://schemas.microsoft.com/office/drawing/2014/main" id="{99A9FB37-A2A0-9D47-83C8-502C80E5A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zh-CN" dirty="0"/>
              <a:t>15 </a:t>
            </a:r>
            <a:r>
              <a:rPr lang="ru-RU" altLang="zh-CN" dirty="0" err="1"/>
              <a:t>здравни</a:t>
            </a:r>
            <a:r>
              <a:rPr lang="ru-RU" altLang="zh-CN" dirty="0"/>
              <a:t> </a:t>
            </a:r>
            <a:r>
              <a:rPr lang="ru-RU" altLang="zh-CN" dirty="0" err="1"/>
              <a:t>кабинети</a:t>
            </a:r>
            <a:r>
              <a:rPr lang="ru-RU" altLang="zh-CN" dirty="0"/>
              <a:t> на </a:t>
            </a:r>
            <a:r>
              <a:rPr lang="ru-RU" altLang="zh-CN" dirty="0" err="1"/>
              <a:t>общопрактикуващи</a:t>
            </a:r>
            <a:r>
              <a:rPr lang="ru-RU" altLang="zh-CN" dirty="0"/>
              <a:t> лекари,</a:t>
            </a:r>
            <a:r>
              <a:rPr lang="ru-RU" altLang="zh-CN" baseline="0" dirty="0"/>
              <a:t> - </a:t>
            </a:r>
            <a:r>
              <a:rPr lang="ru-RU" altLang="zh-CN" dirty="0"/>
              <a:t>доставка и монтаж на </a:t>
            </a:r>
            <a:r>
              <a:rPr lang="ru-RU" altLang="zh-CN" dirty="0" err="1"/>
              <a:t>медицинско</a:t>
            </a:r>
            <a:r>
              <a:rPr lang="ru-RU" altLang="zh-CN" dirty="0"/>
              <a:t> </a:t>
            </a:r>
            <a:r>
              <a:rPr lang="ru-RU" altLang="zh-CN" dirty="0" err="1"/>
              <a:t>оборудване</a:t>
            </a:r>
            <a:r>
              <a:rPr lang="ru-RU" altLang="zh-CN" dirty="0"/>
              <a:t> </a:t>
            </a:r>
            <a:r>
              <a:rPr lang="ru-RU" altLang="zh-CN" dirty="0" err="1"/>
              <a:t>иофис</a:t>
            </a:r>
            <a:r>
              <a:rPr lang="ru-RU" altLang="zh-CN" dirty="0"/>
              <a:t> </a:t>
            </a:r>
            <a:r>
              <a:rPr lang="ru-RU" altLang="zh-CN" dirty="0" err="1"/>
              <a:t>обзавеждане</a:t>
            </a:r>
            <a:r>
              <a:rPr lang="ru-RU" altLang="zh-CN" dirty="0"/>
              <a:t> за </a:t>
            </a:r>
            <a:r>
              <a:rPr lang="ru-RU" altLang="zh-CN" dirty="0" err="1"/>
              <a:t>здравни</a:t>
            </a:r>
            <a:r>
              <a:rPr lang="ru-RU" altLang="zh-CN" dirty="0"/>
              <a:t> </a:t>
            </a:r>
            <a:r>
              <a:rPr lang="ru-RU" altLang="zh-CN" dirty="0" err="1"/>
              <a:t>кабинети</a:t>
            </a:r>
            <a:r>
              <a:rPr lang="ru-RU" altLang="zh-CN" dirty="0"/>
              <a:t>. В </a:t>
            </a:r>
            <a:r>
              <a:rPr lang="ru-RU" altLang="zh-CN" dirty="0" err="1"/>
              <a:t>рамките</a:t>
            </a:r>
            <a:r>
              <a:rPr lang="ru-RU" altLang="zh-CN" dirty="0"/>
              <a:t> на </a:t>
            </a:r>
            <a:r>
              <a:rPr lang="ru-RU" altLang="zh-CN" dirty="0" err="1"/>
              <a:t>дейността</a:t>
            </a:r>
            <a:r>
              <a:rPr lang="ru-RU" altLang="zh-CN" dirty="0"/>
              <a:t> </a:t>
            </a:r>
            <a:r>
              <a:rPr lang="ru-RU" altLang="zh-CN" dirty="0" err="1"/>
              <a:t>ще</a:t>
            </a:r>
            <a:r>
              <a:rPr lang="ru-RU" altLang="zh-CN" dirty="0"/>
              <a:t> </a:t>
            </a:r>
            <a:r>
              <a:rPr lang="ru-RU" altLang="zh-CN" dirty="0" err="1"/>
              <a:t>бъдат</a:t>
            </a:r>
            <a:r>
              <a:rPr lang="ru-RU" altLang="zh-CN" dirty="0"/>
              <a:t> </a:t>
            </a:r>
            <a:r>
              <a:rPr lang="ru-RU" altLang="zh-CN" dirty="0" err="1"/>
              <a:t>доставени</a:t>
            </a:r>
            <a:r>
              <a:rPr lang="ru-RU" altLang="zh-CN" dirty="0"/>
              <a:t> и </a:t>
            </a:r>
            <a:r>
              <a:rPr lang="ru-RU" altLang="zh-CN" dirty="0" err="1"/>
              <a:t>монтирани</a:t>
            </a:r>
            <a:r>
              <a:rPr lang="ru-RU" altLang="zh-CN" dirty="0"/>
              <a:t> </a:t>
            </a:r>
            <a:r>
              <a:rPr lang="ru-RU" altLang="zh-CN" dirty="0" err="1"/>
              <a:t>елементи</a:t>
            </a:r>
            <a:r>
              <a:rPr lang="ru-RU" altLang="zh-CN" dirty="0"/>
              <a:t> </a:t>
            </a:r>
            <a:r>
              <a:rPr lang="ru-RU" altLang="zh-CN" dirty="0" err="1"/>
              <a:t>като</a:t>
            </a:r>
            <a:r>
              <a:rPr lang="ru-RU" altLang="zh-CN" dirty="0"/>
              <a:t> кушетки, </a:t>
            </a:r>
            <a:r>
              <a:rPr lang="ru-RU" altLang="zh-CN" dirty="0" err="1"/>
              <a:t>метални</a:t>
            </a:r>
            <a:r>
              <a:rPr lang="ru-RU" altLang="zh-CN" dirty="0"/>
              <a:t> и </a:t>
            </a:r>
            <a:r>
              <a:rPr lang="ru-RU" altLang="zh-CN" dirty="0" err="1"/>
              <a:t>лекарственишкафове</a:t>
            </a:r>
            <a:r>
              <a:rPr lang="ru-RU" altLang="zh-CN" dirty="0"/>
              <a:t>, </a:t>
            </a:r>
            <a:r>
              <a:rPr lang="ru-RU" altLang="zh-CN" dirty="0" err="1"/>
              <a:t>медицински</a:t>
            </a:r>
            <a:r>
              <a:rPr lang="ru-RU" altLang="zh-CN" dirty="0"/>
              <a:t> </a:t>
            </a:r>
            <a:r>
              <a:rPr lang="ru-RU" altLang="zh-CN" dirty="0" err="1"/>
              <a:t>колички</a:t>
            </a:r>
            <a:r>
              <a:rPr lang="ru-RU" altLang="zh-CN" dirty="0"/>
              <a:t>, </a:t>
            </a:r>
            <a:r>
              <a:rPr lang="ru-RU" altLang="zh-CN" dirty="0" err="1"/>
              <a:t>манипулационни</a:t>
            </a:r>
            <a:r>
              <a:rPr lang="ru-RU" altLang="zh-CN" dirty="0"/>
              <a:t> </a:t>
            </a:r>
            <a:r>
              <a:rPr lang="ru-RU" altLang="zh-CN" dirty="0" err="1"/>
              <a:t>столове</a:t>
            </a:r>
            <a:r>
              <a:rPr lang="ru-RU" altLang="zh-CN" dirty="0"/>
              <a:t>, </a:t>
            </a:r>
            <a:r>
              <a:rPr lang="ru-RU" altLang="zh-CN" dirty="0" err="1"/>
              <a:t>паравани</a:t>
            </a:r>
            <a:r>
              <a:rPr lang="ru-RU" altLang="zh-CN" dirty="0"/>
              <a:t>, </a:t>
            </a:r>
            <a:r>
              <a:rPr lang="ru-RU" altLang="zh-CN" dirty="0" err="1"/>
              <a:t>бюра</a:t>
            </a:r>
            <a:r>
              <a:rPr lang="ru-RU" altLang="zh-CN" dirty="0"/>
              <a:t>, </a:t>
            </a:r>
            <a:r>
              <a:rPr lang="ru-RU" altLang="zh-CN" dirty="0" err="1"/>
              <a:t>лаптопи</a:t>
            </a:r>
            <a:r>
              <a:rPr lang="ru-RU" altLang="zh-CN" dirty="0"/>
              <a:t>, офис и </a:t>
            </a:r>
            <a:r>
              <a:rPr lang="ru-RU" altLang="zh-CN" dirty="0" err="1"/>
              <a:t>посетителски</a:t>
            </a:r>
            <a:r>
              <a:rPr lang="ru-RU" altLang="zh-CN" dirty="0"/>
              <a:t> </a:t>
            </a:r>
            <a:r>
              <a:rPr lang="ru-RU" altLang="zh-CN" dirty="0" err="1"/>
              <a:t>столове</a:t>
            </a:r>
            <a:r>
              <a:rPr lang="ru-RU" altLang="zh-CN" dirty="0"/>
              <a:t>, </a:t>
            </a:r>
            <a:r>
              <a:rPr lang="ru-RU" altLang="zh-CN" dirty="0" err="1"/>
              <a:t>пейки</a:t>
            </a:r>
            <a:r>
              <a:rPr lang="ru-RU" altLang="zh-CN" dirty="0"/>
              <a:t>, </a:t>
            </a:r>
            <a:r>
              <a:rPr lang="ru-RU" altLang="zh-CN" dirty="0" err="1"/>
              <a:t>закачалки</a:t>
            </a:r>
            <a:r>
              <a:rPr lang="ru-RU" altLang="zh-CN" dirty="0"/>
              <a:t>, </a:t>
            </a:r>
            <a:r>
              <a:rPr lang="ru-RU" altLang="zh-CN" dirty="0" err="1"/>
              <a:t>кошчета</a:t>
            </a:r>
            <a:r>
              <a:rPr lang="ru-RU" altLang="zh-CN" dirty="0"/>
              <a:t> и </a:t>
            </a:r>
            <a:r>
              <a:rPr lang="ru-RU" altLang="zh-CN" dirty="0" err="1"/>
              <a:t>другиартикули</a:t>
            </a:r>
            <a:r>
              <a:rPr lang="ru-RU" altLang="zh-CN" dirty="0"/>
              <a:t>, </a:t>
            </a:r>
            <a:r>
              <a:rPr lang="ru-RU" altLang="zh-CN" dirty="0" err="1"/>
              <a:t>необходими</a:t>
            </a:r>
            <a:r>
              <a:rPr lang="ru-RU" altLang="zh-CN" dirty="0"/>
              <a:t> за </a:t>
            </a:r>
            <a:r>
              <a:rPr lang="ru-RU" altLang="zh-CN" dirty="0" err="1"/>
              <a:t>осигуряване</a:t>
            </a:r>
            <a:r>
              <a:rPr lang="ru-RU" altLang="zh-CN" dirty="0"/>
              <a:t> на модерна и </a:t>
            </a:r>
            <a:r>
              <a:rPr lang="ru-RU" altLang="zh-CN" dirty="0" err="1"/>
              <a:t>функционална</a:t>
            </a:r>
            <a:r>
              <a:rPr lang="ru-RU" altLang="zh-CN" dirty="0"/>
              <a:t> </a:t>
            </a:r>
            <a:r>
              <a:rPr lang="ru-RU" altLang="zh-CN" dirty="0" err="1"/>
              <a:t>медицинска</a:t>
            </a:r>
            <a:r>
              <a:rPr lang="ru-RU" altLang="zh-CN" dirty="0"/>
              <a:t> среда.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7347E7F-5093-6671-2675-5924B3C0D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E935D-E771-4353-9C11-F366E4F1B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63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zh-CN" dirty="0"/>
              <a:t>15 </a:t>
            </a:r>
            <a:r>
              <a:rPr lang="ru-RU" altLang="zh-CN" dirty="0" err="1"/>
              <a:t>здравни</a:t>
            </a:r>
            <a:r>
              <a:rPr lang="ru-RU" altLang="zh-CN" dirty="0"/>
              <a:t> </a:t>
            </a:r>
            <a:r>
              <a:rPr lang="ru-RU" altLang="zh-CN" dirty="0" err="1"/>
              <a:t>кабинети</a:t>
            </a:r>
            <a:r>
              <a:rPr lang="ru-RU" altLang="zh-CN" dirty="0"/>
              <a:t> на </a:t>
            </a:r>
            <a:r>
              <a:rPr lang="ru-RU" altLang="zh-CN" dirty="0" err="1"/>
              <a:t>общопрактикуващи</a:t>
            </a:r>
            <a:r>
              <a:rPr lang="ru-RU" altLang="zh-CN" dirty="0"/>
              <a:t> лекари,</a:t>
            </a:r>
            <a:r>
              <a:rPr lang="ru-RU" altLang="zh-CN" baseline="0" dirty="0"/>
              <a:t> - </a:t>
            </a:r>
            <a:r>
              <a:rPr lang="ru-RU" altLang="zh-CN" dirty="0"/>
              <a:t>доставка и монтаж на </a:t>
            </a:r>
            <a:r>
              <a:rPr lang="ru-RU" altLang="zh-CN" dirty="0" err="1"/>
              <a:t>медицинско</a:t>
            </a:r>
            <a:r>
              <a:rPr lang="ru-RU" altLang="zh-CN" dirty="0"/>
              <a:t> </a:t>
            </a:r>
            <a:r>
              <a:rPr lang="ru-RU" altLang="zh-CN" dirty="0" err="1"/>
              <a:t>оборудване</a:t>
            </a:r>
            <a:r>
              <a:rPr lang="ru-RU" altLang="zh-CN" dirty="0"/>
              <a:t> </a:t>
            </a:r>
            <a:r>
              <a:rPr lang="ru-RU" altLang="zh-CN" dirty="0" err="1"/>
              <a:t>иофис</a:t>
            </a:r>
            <a:r>
              <a:rPr lang="ru-RU" altLang="zh-CN" dirty="0"/>
              <a:t> </a:t>
            </a:r>
            <a:r>
              <a:rPr lang="ru-RU" altLang="zh-CN" dirty="0" err="1"/>
              <a:t>обзавеждане</a:t>
            </a:r>
            <a:r>
              <a:rPr lang="ru-RU" altLang="zh-CN" dirty="0"/>
              <a:t> за </a:t>
            </a:r>
            <a:r>
              <a:rPr lang="ru-RU" altLang="zh-CN" dirty="0" err="1"/>
              <a:t>здравни</a:t>
            </a:r>
            <a:r>
              <a:rPr lang="ru-RU" altLang="zh-CN" dirty="0"/>
              <a:t> </a:t>
            </a:r>
            <a:r>
              <a:rPr lang="ru-RU" altLang="zh-CN" dirty="0" err="1"/>
              <a:t>кабинети</a:t>
            </a:r>
            <a:r>
              <a:rPr lang="ru-RU" altLang="zh-CN" dirty="0"/>
              <a:t>. В </a:t>
            </a:r>
            <a:r>
              <a:rPr lang="ru-RU" altLang="zh-CN" dirty="0" err="1"/>
              <a:t>рамките</a:t>
            </a:r>
            <a:r>
              <a:rPr lang="ru-RU" altLang="zh-CN" dirty="0"/>
              <a:t> на </a:t>
            </a:r>
            <a:r>
              <a:rPr lang="ru-RU" altLang="zh-CN" dirty="0" err="1"/>
              <a:t>дейността</a:t>
            </a:r>
            <a:r>
              <a:rPr lang="ru-RU" altLang="zh-CN" dirty="0"/>
              <a:t> </a:t>
            </a:r>
            <a:r>
              <a:rPr lang="ru-RU" altLang="zh-CN" dirty="0" err="1"/>
              <a:t>ще</a:t>
            </a:r>
            <a:r>
              <a:rPr lang="ru-RU" altLang="zh-CN" dirty="0"/>
              <a:t> </a:t>
            </a:r>
            <a:r>
              <a:rPr lang="ru-RU" altLang="zh-CN" dirty="0" err="1"/>
              <a:t>бъдат</a:t>
            </a:r>
            <a:r>
              <a:rPr lang="ru-RU" altLang="zh-CN" dirty="0"/>
              <a:t> </a:t>
            </a:r>
            <a:r>
              <a:rPr lang="ru-RU" altLang="zh-CN" dirty="0" err="1"/>
              <a:t>доставени</a:t>
            </a:r>
            <a:r>
              <a:rPr lang="ru-RU" altLang="zh-CN" dirty="0"/>
              <a:t> и </a:t>
            </a:r>
            <a:r>
              <a:rPr lang="ru-RU" altLang="zh-CN" dirty="0" err="1"/>
              <a:t>монтирани</a:t>
            </a:r>
            <a:r>
              <a:rPr lang="ru-RU" altLang="zh-CN" dirty="0"/>
              <a:t> </a:t>
            </a:r>
            <a:r>
              <a:rPr lang="ru-RU" altLang="zh-CN" dirty="0" err="1"/>
              <a:t>елементи</a:t>
            </a:r>
            <a:r>
              <a:rPr lang="ru-RU" altLang="zh-CN" dirty="0"/>
              <a:t> </a:t>
            </a:r>
            <a:r>
              <a:rPr lang="ru-RU" altLang="zh-CN" dirty="0" err="1"/>
              <a:t>като</a:t>
            </a:r>
            <a:r>
              <a:rPr lang="ru-RU" altLang="zh-CN" dirty="0"/>
              <a:t> кушетки, </a:t>
            </a:r>
            <a:r>
              <a:rPr lang="ru-RU" altLang="zh-CN" dirty="0" err="1"/>
              <a:t>метални</a:t>
            </a:r>
            <a:r>
              <a:rPr lang="ru-RU" altLang="zh-CN" dirty="0"/>
              <a:t> и </a:t>
            </a:r>
            <a:r>
              <a:rPr lang="ru-RU" altLang="zh-CN" dirty="0" err="1"/>
              <a:t>лекарственишкафове</a:t>
            </a:r>
            <a:r>
              <a:rPr lang="ru-RU" altLang="zh-CN" dirty="0"/>
              <a:t>, </a:t>
            </a:r>
            <a:r>
              <a:rPr lang="ru-RU" altLang="zh-CN" dirty="0" err="1"/>
              <a:t>медицински</a:t>
            </a:r>
            <a:r>
              <a:rPr lang="ru-RU" altLang="zh-CN" dirty="0"/>
              <a:t> </a:t>
            </a:r>
            <a:r>
              <a:rPr lang="ru-RU" altLang="zh-CN" dirty="0" err="1"/>
              <a:t>колички</a:t>
            </a:r>
            <a:r>
              <a:rPr lang="ru-RU" altLang="zh-CN" dirty="0"/>
              <a:t>, </a:t>
            </a:r>
            <a:r>
              <a:rPr lang="ru-RU" altLang="zh-CN" dirty="0" err="1"/>
              <a:t>манипулационни</a:t>
            </a:r>
            <a:r>
              <a:rPr lang="ru-RU" altLang="zh-CN" dirty="0"/>
              <a:t> </a:t>
            </a:r>
            <a:r>
              <a:rPr lang="ru-RU" altLang="zh-CN" dirty="0" err="1"/>
              <a:t>столове</a:t>
            </a:r>
            <a:r>
              <a:rPr lang="ru-RU" altLang="zh-CN" dirty="0"/>
              <a:t>, </a:t>
            </a:r>
            <a:r>
              <a:rPr lang="ru-RU" altLang="zh-CN" dirty="0" err="1"/>
              <a:t>паравани</a:t>
            </a:r>
            <a:r>
              <a:rPr lang="ru-RU" altLang="zh-CN" dirty="0"/>
              <a:t>, </a:t>
            </a:r>
            <a:r>
              <a:rPr lang="ru-RU" altLang="zh-CN" dirty="0" err="1"/>
              <a:t>бюра</a:t>
            </a:r>
            <a:r>
              <a:rPr lang="ru-RU" altLang="zh-CN" dirty="0"/>
              <a:t>, </a:t>
            </a:r>
            <a:r>
              <a:rPr lang="ru-RU" altLang="zh-CN" dirty="0" err="1"/>
              <a:t>лаптопи</a:t>
            </a:r>
            <a:r>
              <a:rPr lang="ru-RU" altLang="zh-CN" dirty="0"/>
              <a:t>, офис и </a:t>
            </a:r>
            <a:r>
              <a:rPr lang="ru-RU" altLang="zh-CN" dirty="0" err="1"/>
              <a:t>посетителски</a:t>
            </a:r>
            <a:r>
              <a:rPr lang="ru-RU" altLang="zh-CN" dirty="0"/>
              <a:t> </a:t>
            </a:r>
            <a:r>
              <a:rPr lang="ru-RU" altLang="zh-CN" dirty="0" err="1"/>
              <a:t>столове</a:t>
            </a:r>
            <a:r>
              <a:rPr lang="ru-RU" altLang="zh-CN" dirty="0"/>
              <a:t>, </a:t>
            </a:r>
            <a:r>
              <a:rPr lang="ru-RU" altLang="zh-CN" dirty="0" err="1"/>
              <a:t>пейки</a:t>
            </a:r>
            <a:r>
              <a:rPr lang="ru-RU" altLang="zh-CN" dirty="0"/>
              <a:t>, </a:t>
            </a:r>
            <a:r>
              <a:rPr lang="ru-RU" altLang="zh-CN" dirty="0" err="1"/>
              <a:t>закачалки</a:t>
            </a:r>
            <a:r>
              <a:rPr lang="ru-RU" altLang="zh-CN" dirty="0"/>
              <a:t>, </a:t>
            </a:r>
            <a:r>
              <a:rPr lang="ru-RU" altLang="zh-CN" dirty="0" err="1"/>
              <a:t>кошчета</a:t>
            </a:r>
            <a:r>
              <a:rPr lang="ru-RU" altLang="zh-CN" dirty="0"/>
              <a:t> и </a:t>
            </a:r>
            <a:r>
              <a:rPr lang="ru-RU" altLang="zh-CN" dirty="0" err="1"/>
              <a:t>другиартикули</a:t>
            </a:r>
            <a:r>
              <a:rPr lang="ru-RU" altLang="zh-CN" dirty="0"/>
              <a:t>, </a:t>
            </a:r>
            <a:r>
              <a:rPr lang="ru-RU" altLang="zh-CN" dirty="0" err="1"/>
              <a:t>необходими</a:t>
            </a:r>
            <a:r>
              <a:rPr lang="ru-RU" altLang="zh-CN" dirty="0"/>
              <a:t> за </a:t>
            </a:r>
            <a:r>
              <a:rPr lang="ru-RU" altLang="zh-CN" dirty="0" err="1"/>
              <a:t>осигуряване</a:t>
            </a:r>
            <a:r>
              <a:rPr lang="ru-RU" altLang="zh-CN" dirty="0"/>
              <a:t> на модерна и </a:t>
            </a:r>
            <a:r>
              <a:rPr lang="ru-RU" altLang="zh-CN" dirty="0" err="1"/>
              <a:t>функционална</a:t>
            </a:r>
            <a:r>
              <a:rPr lang="ru-RU" altLang="zh-CN" dirty="0"/>
              <a:t> </a:t>
            </a:r>
            <a:r>
              <a:rPr lang="ru-RU" altLang="zh-CN" dirty="0" err="1"/>
              <a:t>медицинска</a:t>
            </a:r>
            <a:r>
              <a:rPr lang="ru-RU" altLang="zh-CN" dirty="0"/>
              <a:t> среда.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E935D-E771-4353-9C11-F366E4F1B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034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 dirty="0"/>
              <a:t>Обособена </a:t>
            </a:r>
            <a:r>
              <a:rPr lang="ru-RU" altLang="zh-CN" dirty="0" err="1"/>
              <a:t>високотехнологична</a:t>
            </a:r>
            <a:r>
              <a:rPr lang="ru-RU" altLang="zh-CN" dirty="0"/>
              <a:t> </a:t>
            </a:r>
            <a:r>
              <a:rPr lang="ru-RU" altLang="zh-CN" dirty="0" err="1"/>
              <a:t>лабораторна</a:t>
            </a:r>
            <a:r>
              <a:rPr lang="ru-RU" altLang="zh-CN" dirty="0"/>
              <a:t> и </a:t>
            </a:r>
            <a:r>
              <a:rPr lang="ru-RU" altLang="zh-CN" dirty="0" err="1"/>
              <a:t>тестова</a:t>
            </a:r>
            <a:r>
              <a:rPr lang="ru-RU" altLang="zh-CN" dirty="0"/>
              <a:t> среда за </a:t>
            </a:r>
            <a:r>
              <a:rPr lang="ru-RU" altLang="zh-CN" dirty="0" err="1"/>
              <a:t>провеждане</a:t>
            </a:r>
            <a:r>
              <a:rPr lang="ru-RU" altLang="zh-CN" dirty="0"/>
              <a:t> на </a:t>
            </a:r>
            <a:r>
              <a:rPr lang="ru-RU" altLang="zh-CN" dirty="0" err="1"/>
              <a:t>изследвания</a:t>
            </a:r>
            <a:r>
              <a:rPr lang="ru-RU" altLang="zh-CN" dirty="0"/>
              <a:t> </a:t>
            </a:r>
            <a:r>
              <a:rPr lang="ru-RU" altLang="zh-CN" dirty="0" err="1"/>
              <a:t>върху</a:t>
            </a:r>
            <a:r>
              <a:rPr lang="ru-RU" altLang="zh-CN" dirty="0"/>
              <a:t> </a:t>
            </a:r>
            <a:r>
              <a:rPr lang="ru-RU" altLang="zh-CN" dirty="0" err="1"/>
              <a:t>здравословни</a:t>
            </a:r>
            <a:r>
              <a:rPr lang="ru-RU" altLang="zh-CN" dirty="0"/>
              <a:t> </a:t>
            </a:r>
            <a:r>
              <a:rPr lang="ru-RU" altLang="zh-CN" dirty="0" err="1"/>
              <a:t>поведенчески</a:t>
            </a:r>
            <a:r>
              <a:rPr lang="ru-RU" altLang="zh-CN" dirty="0"/>
              <a:t> модели, </a:t>
            </a:r>
            <a:r>
              <a:rPr lang="ru-RU" altLang="zh-CN" dirty="0" err="1"/>
              <a:t>параметри</a:t>
            </a:r>
            <a:r>
              <a:rPr lang="ru-RU" altLang="zh-CN" dirty="0"/>
              <a:t> на </a:t>
            </a:r>
            <a:r>
              <a:rPr lang="ru-RU" altLang="zh-CN" dirty="0" err="1"/>
              <a:t>телесна</a:t>
            </a:r>
            <a:r>
              <a:rPr lang="ru-RU" altLang="zh-CN" dirty="0"/>
              <a:t> </a:t>
            </a:r>
            <a:r>
              <a:rPr lang="ru-RU" altLang="zh-CN" dirty="0" err="1"/>
              <a:t>активност</a:t>
            </a:r>
            <a:r>
              <a:rPr lang="ru-RU" altLang="zh-CN" dirty="0"/>
              <a:t>, </a:t>
            </a:r>
            <a:r>
              <a:rPr lang="ru-RU" altLang="zh-CN" dirty="0" err="1"/>
              <a:t>ефекти</a:t>
            </a:r>
            <a:r>
              <a:rPr lang="ru-RU" altLang="zh-CN" dirty="0"/>
              <a:t> от интервенции в туризма, </a:t>
            </a:r>
            <a:r>
              <a:rPr lang="ru-RU" altLang="zh-CN" dirty="0" err="1"/>
              <a:t>включително</a:t>
            </a:r>
            <a:r>
              <a:rPr lang="ru-RU" altLang="zh-CN" dirty="0"/>
              <a:t> </a:t>
            </a:r>
            <a:r>
              <a:rPr lang="ru-RU" altLang="zh-CN" dirty="0" err="1"/>
              <a:t>хранене</a:t>
            </a:r>
            <a:r>
              <a:rPr lang="ru-RU" altLang="zh-CN" dirty="0"/>
              <a:t>, </a:t>
            </a:r>
            <a:r>
              <a:rPr lang="ru-RU" altLang="zh-CN" dirty="0" err="1"/>
              <a:t>уелнес</a:t>
            </a:r>
            <a:r>
              <a:rPr lang="ru-RU" altLang="zh-CN" dirty="0"/>
              <a:t> практики и възстановяване /модерна </a:t>
            </a:r>
            <a:r>
              <a:rPr lang="ru-RU" altLang="zh-CN" dirty="0" err="1"/>
              <a:t>апаратура</a:t>
            </a:r>
            <a:r>
              <a:rPr lang="ru-RU" altLang="zh-CN" dirty="0"/>
              <a:t> – устройства за </a:t>
            </a:r>
            <a:r>
              <a:rPr lang="ru-RU" altLang="zh-CN" dirty="0" err="1"/>
              <a:t>телесен</a:t>
            </a:r>
            <a:r>
              <a:rPr lang="ru-RU" altLang="zh-CN" dirty="0"/>
              <a:t> анализ, </a:t>
            </a:r>
            <a:r>
              <a:rPr lang="ru-RU" altLang="zh-CN" dirty="0" err="1"/>
              <a:t>мултимодулна</a:t>
            </a:r>
            <a:r>
              <a:rPr lang="ru-RU" altLang="zh-CN" dirty="0"/>
              <a:t> система за </a:t>
            </a:r>
            <a:r>
              <a:rPr lang="ru-RU" altLang="zh-CN" dirty="0" err="1"/>
              <a:t>проследяване</a:t>
            </a:r>
            <a:r>
              <a:rPr lang="ru-RU" altLang="zh-CN" dirty="0"/>
              <a:t> на поведение, </a:t>
            </a:r>
            <a:r>
              <a:rPr lang="ru-RU" altLang="zh-CN" dirty="0" err="1"/>
              <a:t>софтуер</a:t>
            </a:r>
            <a:r>
              <a:rPr lang="ru-RU" altLang="zh-CN" dirty="0"/>
              <a:t> за статистически </a:t>
            </a:r>
            <a:r>
              <a:rPr lang="ru-RU" altLang="zh-CN" dirty="0" err="1"/>
              <a:t>ивизуален</a:t>
            </a:r>
            <a:r>
              <a:rPr lang="ru-RU" altLang="zh-CN" dirty="0"/>
              <a:t> анализ – </a:t>
            </a:r>
            <a:r>
              <a:rPr lang="ru-RU" altLang="zh-CN" dirty="0" err="1"/>
              <a:t>позволяваща</a:t>
            </a:r>
            <a:r>
              <a:rPr lang="ru-RU" altLang="zh-CN" dirty="0"/>
              <a:t> </a:t>
            </a:r>
            <a:r>
              <a:rPr lang="ru-RU" altLang="zh-CN" dirty="0" err="1"/>
              <a:t>провеждането</a:t>
            </a:r>
            <a:r>
              <a:rPr lang="ru-RU" altLang="zh-CN" dirty="0"/>
              <a:t> на </a:t>
            </a:r>
            <a:r>
              <a:rPr lang="ru-RU" altLang="zh-CN" dirty="0" err="1"/>
              <a:t>комплексни</a:t>
            </a:r>
            <a:r>
              <a:rPr lang="ru-RU" altLang="zh-CN" dirty="0"/>
              <a:t> и </a:t>
            </a:r>
            <a:r>
              <a:rPr lang="ru-RU" altLang="zh-CN" dirty="0" err="1"/>
              <a:t>мултидисциплинарни</a:t>
            </a:r>
            <a:r>
              <a:rPr lang="ru-RU" altLang="zh-CN" dirty="0"/>
              <a:t> </a:t>
            </a:r>
            <a:r>
              <a:rPr lang="ru-RU" altLang="zh-CN" dirty="0" err="1"/>
              <a:t>изследвания</a:t>
            </a:r>
            <a:r>
              <a:rPr lang="ru-RU" altLang="zh-CN" dirty="0"/>
              <a:t> в </a:t>
            </a:r>
            <a:r>
              <a:rPr lang="ru-RU" altLang="zh-CN" dirty="0" err="1"/>
              <a:t>реална</a:t>
            </a:r>
            <a:r>
              <a:rPr lang="ru-RU" altLang="zh-CN" dirty="0"/>
              <a:t> и </a:t>
            </a:r>
            <a:r>
              <a:rPr lang="ru-RU" altLang="zh-CN" dirty="0" err="1"/>
              <a:t>симулирана</a:t>
            </a:r>
            <a:r>
              <a:rPr lang="ru-RU" altLang="zh-CN" dirty="0"/>
              <a:t> среда/;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dirty="0"/>
              <a:t>Създадена и внедрена </a:t>
            </a:r>
            <a:r>
              <a:rPr lang="ru-RU" altLang="zh-CN" dirty="0" err="1"/>
              <a:t>дигитална</a:t>
            </a:r>
            <a:r>
              <a:rPr lang="ru-RU" altLang="zh-CN" dirty="0"/>
              <a:t> платформа за </a:t>
            </a:r>
            <a:r>
              <a:rPr lang="ru-RU" altLang="zh-CN" dirty="0" err="1"/>
              <a:t>събиране</a:t>
            </a:r>
            <a:r>
              <a:rPr lang="ru-RU" altLang="zh-CN" dirty="0"/>
              <a:t>, обработка и визуализация на </a:t>
            </a:r>
            <a:r>
              <a:rPr lang="ru-RU" altLang="zh-CN" dirty="0" err="1"/>
              <a:t>научни</a:t>
            </a:r>
            <a:r>
              <a:rPr lang="ru-RU" altLang="zh-CN" dirty="0"/>
              <a:t> и </a:t>
            </a:r>
            <a:r>
              <a:rPr lang="ru-RU" altLang="zh-CN" dirty="0" err="1"/>
              <a:t>приложни</a:t>
            </a:r>
            <a:r>
              <a:rPr lang="ru-RU" altLang="zh-CN" dirty="0"/>
              <a:t> </a:t>
            </a:r>
            <a:r>
              <a:rPr lang="ru-RU" altLang="zh-CN" dirty="0" err="1"/>
              <a:t>данни</a:t>
            </a:r>
            <a:r>
              <a:rPr lang="ru-RU" altLang="zh-CN" dirty="0"/>
              <a:t>, </a:t>
            </a:r>
            <a:r>
              <a:rPr lang="ru-RU" altLang="zh-CN" dirty="0" err="1"/>
              <a:t>достъпна</a:t>
            </a:r>
            <a:r>
              <a:rPr lang="ru-RU" altLang="zh-CN" dirty="0"/>
              <a:t> както за </a:t>
            </a:r>
            <a:r>
              <a:rPr lang="ru-RU" altLang="zh-CN" dirty="0" err="1"/>
              <a:t>академичната</a:t>
            </a:r>
            <a:r>
              <a:rPr lang="ru-RU" altLang="zh-CN" dirty="0"/>
              <a:t> среда, </a:t>
            </a:r>
            <a:r>
              <a:rPr lang="ru-RU" altLang="zh-CN" dirty="0" err="1"/>
              <a:t>така</a:t>
            </a:r>
            <a:r>
              <a:rPr lang="ru-RU" altLang="zh-CN" dirty="0"/>
              <a:t> и за представители на </a:t>
            </a:r>
            <a:r>
              <a:rPr lang="ru-RU" altLang="zh-CN" dirty="0" err="1"/>
              <a:t>туристическия</a:t>
            </a:r>
            <a:r>
              <a:rPr lang="ru-RU" altLang="zh-CN" dirty="0"/>
              <a:t> сектор и </a:t>
            </a:r>
            <a:r>
              <a:rPr lang="ru-RU" altLang="zh-CN" dirty="0" err="1"/>
              <a:t>заинтересовани</a:t>
            </a:r>
            <a:r>
              <a:rPr lang="ru-RU" altLang="zh-CN" dirty="0"/>
              <a:t> </a:t>
            </a:r>
            <a:r>
              <a:rPr lang="ru-RU" altLang="zh-CN" dirty="0" err="1"/>
              <a:t>страни</a:t>
            </a:r>
            <a:r>
              <a:rPr lang="ru-RU" altLang="zh-CN" dirty="0"/>
              <a:t>;</a:t>
            </a:r>
          </a:p>
          <a:p>
            <a:endParaRPr lang="ru-RU" altLang="zh-CN" dirty="0"/>
          </a:p>
          <a:p>
            <a:r>
              <a:rPr lang="ru-RU" altLang="zh-CN" dirty="0"/>
              <a:t>Систематизирани и </a:t>
            </a:r>
            <a:r>
              <a:rPr lang="ru-RU" altLang="zh-CN" dirty="0" err="1"/>
              <a:t>разпространени</a:t>
            </a:r>
            <a:r>
              <a:rPr lang="ru-RU" altLang="zh-CN" dirty="0"/>
              <a:t> </a:t>
            </a:r>
            <a:r>
              <a:rPr lang="ru-RU" altLang="zh-CN" dirty="0" err="1"/>
              <a:t>резултати</a:t>
            </a:r>
            <a:r>
              <a:rPr lang="ru-RU" altLang="zh-CN" dirty="0"/>
              <a:t> от </a:t>
            </a:r>
            <a:r>
              <a:rPr lang="ru-RU" altLang="zh-CN" dirty="0" err="1"/>
              <a:t>изследванията</a:t>
            </a:r>
            <a:r>
              <a:rPr lang="ru-RU" altLang="zh-CN" dirty="0"/>
              <a:t>, </a:t>
            </a:r>
            <a:r>
              <a:rPr lang="ru-RU" altLang="zh-CN" dirty="0" err="1"/>
              <a:t>добри</a:t>
            </a:r>
            <a:r>
              <a:rPr lang="ru-RU" altLang="zh-CN" dirty="0"/>
              <a:t> практики и </a:t>
            </a:r>
            <a:r>
              <a:rPr lang="ru-RU" altLang="zh-CN" dirty="0" err="1"/>
              <a:t>осигуряване</a:t>
            </a:r>
            <a:r>
              <a:rPr lang="ru-RU" altLang="zh-CN" dirty="0"/>
              <a:t> на </a:t>
            </a:r>
            <a:r>
              <a:rPr lang="ru-RU" altLang="zh-CN" dirty="0" err="1"/>
              <a:t>връзка</a:t>
            </a:r>
            <a:r>
              <a:rPr lang="ru-RU" altLang="zh-CN" dirty="0"/>
              <a:t> между </a:t>
            </a:r>
            <a:r>
              <a:rPr lang="ru-RU" altLang="zh-CN" dirty="0" err="1"/>
              <a:t>науката</a:t>
            </a:r>
            <a:r>
              <a:rPr lang="ru-RU" altLang="zh-CN" dirty="0"/>
              <a:t>, бизнеса и </a:t>
            </a:r>
            <a:r>
              <a:rPr lang="ru-RU" altLang="zh-CN" dirty="0" err="1"/>
              <a:t>обществото</a:t>
            </a:r>
            <a:r>
              <a:rPr lang="ru-RU" altLang="zh-CN" dirty="0"/>
              <a:t>. </a:t>
            </a:r>
            <a:r>
              <a:rPr lang="ru-RU" altLang="zh-CN" dirty="0" err="1"/>
              <a:t>Проектът</a:t>
            </a:r>
            <a:r>
              <a:rPr lang="ru-RU" altLang="zh-CN" dirty="0"/>
              <a:t> </a:t>
            </a:r>
            <a:r>
              <a:rPr lang="ru-RU" altLang="zh-CN" dirty="0" err="1"/>
              <a:t>предвижда</a:t>
            </a:r>
            <a:r>
              <a:rPr lang="ru-RU" altLang="zh-CN" dirty="0"/>
              <a:t> </a:t>
            </a:r>
            <a:r>
              <a:rPr lang="ru-RU" altLang="zh-CN" dirty="0" err="1"/>
              <a:t>организиране</a:t>
            </a:r>
            <a:r>
              <a:rPr lang="ru-RU" altLang="zh-CN" dirty="0"/>
              <a:t> на </a:t>
            </a:r>
            <a:r>
              <a:rPr lang="ru-RU" altLang="zh-CN" dirty="0" err="1"/>
              <a:t>научни</a:t>
            </a:r>
            <a:r>
              <a:rPr lang="ru-RU" altLang="zh-CN" dirty="0"/>
              <a:t> </a:t>
            </a:r>
            <a:r>
              <a:rPr lang="ru-RU" altLang="zh-CN" dirty="0" err="1"/>
              <a:t>събития</a:t>
            </a:r>
            <a:r>
              <a:rPr lang="ru-RU" altLang="zh-CN" dirty="0"/>
              <a:t>, </a:t>
            </a:r>
            <a:r>
              <a:rPr lang="ru-RU" altLang="zh-CN" dirty="0" err="1"/>
              <a:t>отворени</a:t>
            </a:r>
            <a:r>
              <a:rPr lang="ru-RU" altLang="zh-CN" dirty="0"/>
              <a:t> демонстрации, кампании </a:t>
            </a:r>
            <a:r>
              <a:rPr lang="ru-RU" altLang="zh-CN" dirty="0" err="1"/>
              <a:t>икомуникационни</a:t>
            </a:r>
            <a:r>
              <a:rPr lang="ru-RU" altLang="zh-CN" dirty="0"/>
              <a:t> </a:t>
            </a:r>
            <a:r>
              <a:rPr lang="ru-RU" altLang="zh-CN" dirty="0" err="1"/>
              <a:t>инициативи</a:t>
            </a:r>
            <a:r>
              <a:rPr lang="ru-RU" altLang="zh-CN" dirty="0"/>
              <a:t>, </a:t>
            </a:r>
            <a:r>
              <a:rPr lang="ru-RU" altLang="zh-CN" dirty="0" err="1"/>
              <a:t>които</a:t>
            </a:r>
            <a:r>
              <a:rPr lang="ru-RU" altLang="zh-CN" dirty="0"/>
              <a:t> </a:t>
            </a:r>
            <a:r>
              <a:rPr lang="ru-RU" altLang="zh-CN" dirty="0" err="1"/>
              <a:t>ще</a:t>
            </a:r>
            <a:r>
              <a:rPr lang="ru-RU" altLang="zh-CN" dirty="0"/>
              <a:t> </a:t>
            </a:r>
            <a:r>
              <a:rPr lang="ru-RU" altLang="zh-CN" dirty="0" err="1"/>
              <a:t>засилят</a:t>
            </a:r>
            <a:r>
              <a:rPr lang="ru-RU" altLang="zh-CN" dirty="0"/>
              <a:t> </a:t>
            </a:r>
            <a:r>
              <a:rPr lang="ru-RU" altLang="zh-CN" dirty="0" err="1"/>
              <a:t>видимостта</a:t>
            </a:r>
            <a:r>
              <a:rPr lang="ru-RU" altLang="zh-CN" dirty="0"/>
              <a:t> на </a:t>
            </a:r>
            <a:r>
              <a:rPr lang="ru-RU" altLang="zh-CN" dirty="0" err="1"/>
              <a:t>България</a:t>
            </a:r>
            <a:r>
              <a:rPr lang="ru-RU" altLang="zh-CN" dirty="0"/>
              <a:t> </a:t>
            </a:r>
            <a:r>
              <a:rPr lang="ru-RU" altLang="zh-CN" dirty="0" err="1"/>
              <a:t>като</a:t>
            </a:r>
            <a:r>
              <a:rPr lang="ru-RU" altLang="zh-CN" dirty="0"/>
              <a:t> устойчива</a:t>
            </a:r>
          </a:p>
          <a:p>
            <a:endParaRPr lang="ru-RU" altLang="zh-CN" dirty="0"/>
          </a:p>
          <a:p>
            <a:endParaRPr lang="ru-RU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E935D-E771-4353-9C11-F366E4F1B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336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 dirty="0" err="1"/>
              <a:t>Проектната</a:t>
            </a:r>
            <a:r>
              <a:rPr lang="ru-RU" altLang="zh-CN" dirty="0"/>
              <a:t> инициатива се </a:t>
            </a:r>
            <a:r>
              <a:rPr lang="ru-RU" altLang="zh-CN" dirty="0" err="1"/>
              <a:t>реализира</a:t>
            </a:r>
            <a:r>
              <a:rPr lang="ru-RU" altLang="zh-CN" dirty="0"/>
              <a:t> под </a:t>
            </a:r>
            <a:r>
              <a:rPr lang="ru-RU" altLang="zh-CN" dirty="0" err="1"/>
              <a:t>ръководството</a:t>
            </a:r>
            <a:r>
              <a:rPr lang="ru-RU" altLang="zh-CN" dirty="0"/>
              <a:t> на </a:t>
            </a:r>
            <a:r>
              <a:rPr lang="ru-RU" altLang="zh-CN" dirty="0" err="1"/>
              <a:t>Търговско-промишлената</a:t>
            </a:r>
            <a:r>
              <a:rPr lang="ru-RU" altLang="zh-CN" dirty="0"/>
              <a:t> палата – гр. </a:t>
            </a:r>
            <a:r>
              <a:rPr lang="ru-RU" altLang="zh-CN" dirty="0" err="1"/>
              <a:t>Добрич</a:t>
            </a:r>
            <a:r>
              <a:rPr lang="ru-RU" altLang="zh-CN" dirty="0"/>
              <a:t>, </a:t>
            </a:r>
            <a:r>
              <a:rPr lang="ru-RU" altLang="zh-CN" dirty="0" err="1"/>
              <a:t>като</a:t>
            </a:r>
            <a:r>
              <a:rPr lang="ru-RU" altLang="zh-CN" dirty="0"/>
              <a:t> </a:t>
            </a:r>
            <a:r>
              <a:rPr lang="ru-RU" altLang="zh-CN" dirty="0" err="1"/>
              <a:t>ключов</a:t>
            </a:r>
            <a:r>
              <a:rPr lang="ru-RU" altLang="zh-CN" dirty="0"/>
              <a:t> посредник за </a:t>
            </a:r>
            <a:r>
              <a:rPr lang="ru-RU" altLang="zh-CN" dirty="0" err="1"/>
              <a:t>ангажиране</a:t>
            </a:r>
            <a:r>
              <a:rPr lang="ru-RU" altLang="zh-CN" dirty="0"/>
              <a:t> на </a:t>
            </a:r>
            <a:r>
              <a:rPr lang="ru-RU" altLang="zh-CN" dirty="0" err="1"/>
              <a:t>работодателите</a:t>
            </a:r>
            <a:r>
              <a:rPr lang="ru-RU" altLang="zh-CN" dirty="0"/>
              <a:t> в </a:t>
            </a:r>
            <a:r>
              <a:rPr lang="ru-RU" altLang="zh-CN" dirty="0" err="1"/>
              <a:t>партньорство</a:t>
            </a:r>
            <a:r>
              <a:rPr lang="ru-RU" altLang="zh-CN" dirty="0"/>
              <a:t> с две </a:t>
            </a:r>
            <a:r>
              <a:rPr lang="ru-RU" altLang="zh-CN" dirty="0" err="1"/>
              <a:t>професионални</a:t>
            </a:r>
            <a:r>
              <a:rPr lang="ru-RU" altLang="zh-CN" dirty="0"/>
              <a:t> гимназии, </a:t>
            </a:r>
            <a:r>
              <a:rPr lang="ru-RU" altLang="zh-CN" dirty="0" err="1"/>
              <a:t>предлагащипрофесионална</a:t>
            </a:r>
            <a:r>
              <a:rPr lang="ru-RU" altLang="zh-CN" dirty="0"/>
              <a:t> подготовка- </a:t>
            </a:r>
            <a:r>
              <a:rPr lang="ru-RU" altLang="zh-CN" dirty="0" err="1"/>
              <a:t>Професионална</a:t>
            </a:r>
            <a:r>
              <a:rPr lang="ru-RU" altLang="zh-CN" dirty="0"/>
              <a:t> гимназия по техника и </a:t>
            </a:r>
            <a:r>
              <a:rPr lang="ru-RU" altLang="zh-CN" dirty="0" err="1"/>
              <a:t>строителство</a:t>
            </a:r>
            <a:r>
              <a:rPr lang="ru-RU" altLang="zh-CN" dirty="0"/>
              <a:t> "М.В. Ломоносов", гр. </a:t>
            </a:r>
            <a:r>
              <a:rPr lang="ru-RU" altLang="zh-CN" dirty="0" err="1"/>
              <a:t>Добрич</a:t>
            </a:r>
            <a:r>
              <a:rPr lang="ru-RU" altLang="zh-CN" dirty="0"/>
              <a:t> и </a:t>
            </a:r>
            <a:r>
              <a:rPr lang="ru-RU" altLang="zh-CN" dirty="0" err="1"/>
              <a:t>Професионална</a:t>
            </a:r>
            <a:r>
              <a:rPr lang="ru-RU" altLang="zh-CN" dirty="0"/>
              <a:t> гимназия по </a:t>
            </a:r>
            <a:r>
              <a:rPr lang="ru-RU" altLang="zh-CN" dirty="0" err="1"/>
              <a:t>туризъм"П</a:t>
            </a:r>
            <a:r>
              <a:rPr lang="ru-RU" altLang="zh-CN" dirty="0"/>
              <a:t>. К. Яворов", гр. </a:t>
            </a:r>
            <a:r>
              <a:rPr lang="ru-RU" altLang="zh-CN" dirty="0" err="1"/>
              <a:t>Добрич</a:t>
            </a:r>
            <a:r>
              <a:rPr lang="ru-RU" altLang="zh-CN" dirty="0"/>
              <a:t>, както и с Община град </a:t>
            </a:r>
            <a:r>
              <a:rPr lang="ru-RU" altLang="zh-CN" dirty="0" err="1"/>
              <a:t>Добрич</a:t>
            </a:r>
            <a:r>
              <a:rPr lang="ru-RU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E935D-E771-4353-9C11-F366E4F1B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16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 dirty="0"/>
              <a:t>осигури </a:t>
            </a:r>
            <a:r>
              <a:rPr lang="ru-RU" altLang="zh-CN" dirty="0" err="1"/>
              <a:t>необходимата</a:t>
            </a:r>
            <a:r>
              <a:rPr lang="ru-RU" altLang="zh-CN" dirty="0"/>
              <a:t> </a:t>
            </a:r>
            <a:r>
              <a:rPr lang="ru-RU" altLang="zh-CN" dirty="0" err="1"/>
              <a:t>проектнаготовност</a:t>
            </a:r>
            <a:r>
              <a:rPr lang="ru-RU" altLang="zh-CN" dirty="0"/>
              <a:t> за </a:t>
            </a:r>
            <a:r>
              <a:rPr lang="ru-RU" altLang="zh-CN" dirty="0" err="1"/>
              <a:t>последващо</a:t>
            </a:r>
            <a:r>
              <a:rPr lang="ru-RU" altLang="zh-CN" dirty="0"/>
              <a:t> </a:t>
            </a:r>
            <a:r>
              <a:rPr lang="ru-RU" altLang="zh-CN" dirty="0" err="1"/>
              <a:t>изпълнение</a:t>
            </a:r>
            <a:r>
              <a:rPr lang="ru-RU" altLang="zh-CN" dirty="0"/>
              <a:t> на строително-монтажни </a:t>
            </a:r>
            <a:r>
              <a:rPr lang="ru-RU" altLang="zh-CN" dirty="0" err="1"/>
              <a:t>дейности</a:t>
            </a:r>
            <a:r>
              <a:rPr lang="ru-RU" altLang="zh-CN" dirty="0"/>
              <a:t> - изработване на </a:t>
            </a:r>
            <a:r>
              <a:rPr lang="ru-RU" altLang="zh-CN" dirty="0" err="1"/>
              <a:t>комплекснаинвестиционна</a:t>
            </a:r>
            <a:r>
              <a:rPr lang="ru-RU" altLang="zh-CN" dirty="0"/>
              <a:t> </a:t>
            </a:r>
            <a:r>
              <a:rPr lang="ru-RU" altLang="zh-CN" dirty="0" err="1"/>
              <a:t>проектна</a:t>
            </a:r>
            <a:r>
              <a:rPr lang="ru-RU" altLang="zh-CN" dirty="0"/>
              <a:t> документация с </a:t>
            </a:r>
            <a:r>
              <a:rPr lang="ru-RU" altLang="zh-CN" dirty="0" err="1"/>
              <a:t>пълна</a:t>
            </a:r>
            <a:r>
              <a:rPr lang="ru-RU" altLang="zh-CN" dirty="0"/>
              <a:t> </a:t>
            </a:r>
            <a:r>
              <a:rPr lang="ru-RU" altLang="zh-CN" dirty="0" err="1"/>
              <a:t>проектна</a:t>
            </a:r>
            <a:r>
              <a:rPr lang="ru-RU" altLang="zh-CN" dirty="0"/>
              <a:t> </a:t>
            </a:r>
            <a:r>
              <a:rPr lang="ru-RU" altLang="zh-CN" dirty="0" err="1"/>
              <a:t>готовност</a:t>
            </a:r>
            <a:r>
              <a:rPr lang="ru-RU" altLang="zh-CN" dirty="0"/>
              <a:t> за </a:t>
            </a:r>
            <a:r>
              <a:rPr lang="ru-RU" altLang="zh-CN" dirty="0" err="1"/>
              <a:t>цялостна</a:t>
            </a:r>
            <a:r>
              <a:rPr lang="ru-RU" altLang="zh-CN" dirty="0"/>
              <a:t> реконструкция на </a:t>
            </a:r>
            <a:r>
              <a:rPr lang="ru-RU" altLang="zh-CN" dirty="0" err="1"/>
              <a:t>речното</a:t>
            </a:r>
            <a:r>
              <a:rPr lang="ru-RU" altLang="zh-CN" dirty="0"/>
              <a:t> </a:t>
            </a:r>
            <a:r>
              <a:rPr lang="ru-RU" altLang="zh-CN" dirty="0" err="1"/>
              <a:t>корито</a:t>
            </a:r>
            <a:r>
              <a:rPr lang="ru-RU" altLang="zh-CN" dirty="0"/>
              <a:t> по </a:t>
            </a:r>
            <a:r>
              <a:rPr lang="ru-RU" altLang="zh-CN" dirty="0" err="1"/>
              <a:t>цялото</a:t>
            </a:r>
            <a:r>
              <a:rPr lang="ru-RU" altLang="zh-CN" dirty="0"/>
              <a:t> </a:t>
            </a:r>
            <a:r>
              <a:rPr lang="ru-RU" altLang="zh-CN" dirty="0" err="1"/>
              <a:t>му</a:t>
            </a:r>
            <a:r>
              <a:rPr lang="ru-RU" altLang="zh-CN" dirty="0"/>
              <a:t> </a:t>
            </a:r>
            <a:r>
              <a:rPr lang="ru-RU" altLang="zh-CN" dirty="0" err="1"/>
              <a:t>протежение</a:t>
            </a:r>
            <a:r>
              <a:rPr lang="ru-RU" altLang="zh-CN" dirty="0"/>
              <a:t> </a:t>
            </a:r>
            <a:r>
              <a:rPr lang="ru-RU" altLang="zh-CN" dirty="0" err="1"/>
              <a:t>отприблизително</a:t>
            </a:r>
            <a:r>
              <a:rPr lang="ru-RU" altLang="zh-CN" dirty="0"/>
              <a:t> 27 км. </a:t>
            </a:r>
            <a:r>
              <a:rPr lang="ru-RU" altLang="zh-CN" dirty="0" err="1"/>
              <a:t>Трасето</a:t>
            </a:r>
            <a:r>
              <a:rPr lang="ru-RU" altLang="zh-CN" dirty="0"/>
              <a:t> </a:t>
            </a:r>
            <a:r>
              <a:rPr lang="ru-RU" altLang="zh-CN" dirty="0" err="1"/>
              <a:t>обхваща</a:t>
            </a:r>
            <a:r>
              <a:rPr lang="ru-RU" altLang="zh-CN" dirty="0"/>
              <a:t> </a:t>
            </a:r>
            <a:r>
              <a:rPr lang="ru-RU" altLang="zh-CN" dirty="0" err="1"/>
              <a:t>териториите</a:t>
            </a:r>
            <a:r>
              <a:rPr lang="ru-RU" altLang="zh-CN" dirty="0"/>
              <a:t> на с. Драганово, с. </a:t>
            </a:r>
            <a:r>
              <a:rPr lang="ru-RU" altLang="zh-CN" dirty="0" err="1"/>
              <a:t>Опанец</a:t>
            </a:r>
            <a:r>
              <a:rPr lang="ru-RU" altLang="zh-CN" dirty="0"/>
              <a:t> и с. Богдан, град </a:t>
            </a:r>
            <a:r>
              <a:rPr lang="ru-RU" altLang="zh-CN" dirty="0" err="1"/>
              <a:t>Добрич</a:t>
            </a:r>
            <a:r>
              <a:rPr lang="ru-RU" altLang="zh-CN" dirty="0"/>
              <a:t> и с. </a:t>
            </a:r>
            <a:r>
              <a:rPr lang="ru-RU" altLang="zh-CN" dirty="0" err="1"/>
              <a:t>Врачанци</a:t>
            </a:r>
            <a:r>
              <a:rPr lang="ru-RU" altLang="zh-CN" dirty="0"/>
              <a:t> – </a:t>
            </a:r>
            <a:r>
              <a:rPr lang="ru-RU" altLang="zh-CN" dirty="0" err="1"/>
              <a:t>населени</a:t>
            </a:r>
            <a:r>
              <a:rPr lang="ru-RU" altLang="zh-CN" dirty="0"/>
              <a:t> места, </a:t>
            </a:r>
            <a:r>
              <a:rPr lang="ru-RU" altLang="zh-CN" dirty="0" err="1"/>
              <a:t>попадащи</a:t>
            </a:r>
            <a:r>
              <a:rPr lang="ru-RU" altLang="zh-CN" dirty="0"/>
              <a:t> </a:t>
            </a:r>
            <a:r>
              <a:rPr lang="ru-RU" altLang="zh-CN" dirty="0" err="1"/>
              <a:t>вкритични</a:t>
            </a:r>
            <a:r>
              <a:rPr lang="ru-RU" altLang="zh-CN" dirty="0"/>
              <a:t> </a:t>
            </a:r>
            <a:r>
              <a:rPr lang="ru-RU" altLang="zh-CN" dirty="0" err="1"/>
              <a:t>зони</a:t>
            </a:r>
            <a:r>
              <a:rPr lang="ru-RU" altLang="zh-CN" dirty="0"/>
              <a:t> </a:t>
            </a:r>
            <a:r>
              <a:rPr lang="ru-RU" altLang="zh-CN" dirty="0" err="1"/>
              <a:t>със</a:t>
            </a:r>
            <a:r>
              <a:rPr lang="ru-RU" altLang="zh-CN" dirty="0"/>
              <a:t> </a:t>
            </a:r>
            <a:r>
              <a:rPr lang="ru-RU" altLang="zh-CN" dirty="0" err="1"/>
              <a:t>значителна</a:t>
            </a:r>
            <a:r>
              <a:rPr lang="ru-RU" altLang="zh-CN" dirty="0"/>
              <a:t> степен на </a:t>
            </a:r>
            <a:r>
              <a:rPr lang="ru-RU" altLang="zh-CN" dirty="0" err="1"/>
              <a:t>уязвимост</a:t>
            </a:r>
            <a:r>
              <a:rPr lang="ru-RU" altLang="zh-CN" dirty="0"/>
              <a:t> при </a:t>
            </a:r>
            <a:r>
              <a:rPr lang="ru-RU" altLang="zh-CN" dirty="0" err="1"/>
              <a:t>високи</a:t>
            </a:r>
            <a:r>
              <a:rPr lang="ru-RU" altLang="zh-CN" dirty="0"/>
              <a:t> води и </a:t>
            </a:r>
            <a:r>
              <a:rPr lang="ru-RU" altLang="zh-CN" dirty="0" err="1"/>
              <a:t>със</a:t>
            </a:r>
            <a:r>
              <a:rPr lang="ru-RU" altLang="zh-CN" dirty="0"/>
              <a:t> </a:t>
            </a:r>
            <a:r>
              <a:rPr lang="ru-RU" altLang="zh-CN" dirty="0" err="1"/>
              <a:t>съществуваща</a:t>
            </a:r>
            <a:r>
              <a:rPr lang="ru-RU" altLang="zh-CN" dirty="0"/>
              <a:t> </a:t>
            </a:r>
            <a:r>
              <a:rPr lang="ru-RU" altLang="zh-CN" dirty="0" err="1"/>
              <a:t>амортизирана</a:t>
            </a:r>
            <a:r>
              <a:rPr lang="ru-RU" altLang="zh-CN" dirty="0"/>
              <a:t> или </a:t>
            </a:r>
            <a:r>
              <a:rPr lang="ru-RU" altLang="zh-CN" dirty="0" err="1"/>
              <a:t>фрагментирана</a:t>
            </a:r>
            <a:r>
              <a:rPr lang="ru-RU" altLang="zh-CN" dirty="0"/>
              <a:t> </a:t>
            </a:r>
            <a:r>
              <a:rPr lang="ru-RU" altLang="zh-CN" dirty="0" err="1"/>
              <a:t>речна</a:t>
            </a:r>
            <a:r>
              <a:rPr lang="ru-RU" altLang="zh-CN" dirty="0"/>
              <a:t> инфраструктура</a:t>
            </a:r>
          </a:p>
          <a:p>
            <a:endParaRPr lang="bg-BG" altLang="zh-CN" dirty="0"/>
          </a:p>
          <a:p>
            <a:r>
              <a:rPr lang="ru-RU" altLang="zh-CN" dirty="0" err="1"/>
              <a:t>Резултатът</a:t>
            </a:r>
            <a:r>
              <a:rPr lang="ru-RU" altLang="zh-CN" dirty="0"/>
              <a:t> от </a:t>
            </a:r>
            <a:r>
              <a:rPr lang="ru-RU" altLang="zh-CN" dirty="0" err="1"/>
              <a:t>дейността</a:t>
            </a:r>
            <a:r>
              <a:rPr lang="ru-RU" altLang="zh-CN" dirty="0"/>
              <a:t> </a:t>
            </a:r>
            <a:r>
              <a:rPr lang="ru-RU" altLang="zh-CN" dirty="0" err="1"/>
              <a:t>ще</a:t>
            </a:r>
            <a:r>
              <a:rPr lang="ru-RU" altLang="zh-CN" dirty="0"/>
              <a:t> </a:t>
            </a:r>
            <a:r>
              <a:rPr lang="ru-RU" altLang="zh-CN" dirty="0" err="1"/>
              <a:t>има</a:t>
            </a:r>
            <a:r>
              <a:rPr lang="ru-RU" altLang="zh-CN" dirty="0"/>
              <a:t> </a:t>
            </a:r>
            <a:r>
              <a:rPr lang="ru-RU" altLang="zh-CN" dirty="0" err="1"/>
              <a:t>стратегическо</a:t>
            </a:r>
            <a:r>
              <a:rPr lang="ru-RU" altLang="zh-CN" dirty="0"/>
              <a:t> значение не само за трите </a:t>
            </a:r>
            <a:r>
              <a:rPr lang="ru-RU" altLang="zh-CN" dirty="0" err="1"/>
              <a:t>населени</a:t>
            </a:r>
            <a:r>
              <a:rPr lang="ru-RU" altLang="zh-CN" dirty="0"/>
              <a:t> места, но и за </a:t>
            </a:r>
            <a:r>
              <a:rPr lang="ru-RU" altLang="zh-CN" dirty="0" err="1"/>
              <a:t>цялата</a:t>
            </a:r>
            <a:r>
              <a:rPr lang="ru-RU" altLang="zh-CN" dirty="0"/>
              <a:t> Община </a:t>
            </a:r>
            <a:r>
              <a:rPr lang="ru-RU" altLang="zh-CN" dirty="0" err="1"/>
              <a:t>Добрич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E935D-E771-4353-9C11-F366E4F1B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99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C787-A6BD-4F91-8598-8EB948C50ED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D250-53BF-4F56-8B6B-4B80BE453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C787-A6BD-4F91-8598-8EB948C50ED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D250-53BF-4F56-8B6B-4B80BE453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C787-A6BD-4F91-8598-8EB948C50ED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D250-53BF-4F56-8B6B-4B80BE453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3581399" y="1052096"/>
            <a:ext cx="5330231" cy="4786943"/>
            <a:chOff x="1072586" y="701733"/>
            <a:chExt cx="4902755" cy="4560310"/>
          </a:xfrm>
        </p:grpSpPr>
        <p:sp>
          <p:nvSpPr>
            <p:cNvPr id="10" name="矩形 9"/>
            <p:cNvSpPr/>
            <p:nvPr/>
          </p:nvSpPr>
          <p:spPr>
            <a:xfrm rot="2648372">
              <a:off x="1072586" y="730321"/>
              <a:ext cx="4474028" cy="4474028"/>
            </a:xfrm>
            <a:prstGeom prst="rect">
              <a:avLst/>
            </a:prstGeom>
            <a:noFill/>
            <a:ln w="38100">
              <a:solidFill>
                <a:srgbClr val="0037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2648372">
              <a:off x="1501313" y="788015"/>
              <a:ext cx="4474028" cy="4474028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2648372">
              <a:off x="1313660" y="701733"/>
              <a:ext cx="4499505" cy="4545098"/>
            </a:xfrm>
            <a:prstGeom prst="rect">
              <a:avLst/>
            </a:prstGeom>
            <a:solidFill>
              <a:srgbClr val="FAFAFA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9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DAD5-25A9-43C7-9ED5-EFD69834AB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A5D8F-D066-4E35-B174-87C3F62E8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3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DAD5-25A9-43C7-9ED5-EFD69834AB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A5D8F-D066-4E35-B174-87C3F62E8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DAD5-25A9-43C7-9ED5-EFD69834AB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A5D8F-D066-4E35-B174-87C3F62E8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DAD5-25A9-43C7-9ED5-EFD69834AB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A5D8F-D066-4E35-B174-87C3F62E8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0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DAD5-25A9-43C7-9ED5-EFD69834AB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A5D8F-D066-4E35-B174-87C3F62E8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63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DAD5-25A9-43C7-9ED5-EFD69834AB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A5D8F-D066-4E35-B174-87C3F62E8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55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C787-A6BD-4F91-8598-8EB948C50ED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D250-53BF-4F56-8B6B-4B80BE453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2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DAD5-25A9-43C7-9ED5-EFD69834AB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A5D8F-D066-4E35-B174-87C3F62E8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42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DAD5-25A9-43C7-9ED5-EFD69834AB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A5D8F-D066-4E35-B174-87C3F62E8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13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8607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DAD5-25A9-43C7-9ED5-EFD69834AB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A5D8F-D066-4E35-B174-87C3F62E8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1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DAD5-25A9-43C7-9ED5-EFD69834AB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A5D8F-D066-4E35-B174-87C3F62E8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596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Wowtemplates.in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85673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C787-A6BD-4F91-8598-8EB948C50ED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D250-53BF-4F56-8B6B-4B80BE453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1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C787-A6BD-4F91-8598-8EB948C50ED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D250-53BF-4F56-8B6B-4B80BE453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C787-A6BD-4F91-8598-8EB948C50ED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D250-53BF-4F56-8B6B-4B80BE453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7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C787-A6BD-4F91-8598-8EB948C50ED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D250-53BF-4F56-8B6B-4B80BE453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C787-A6BD-4F91-8598-8EB948C50ED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D250-53BF-4F56-8B6B-4B80BE453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C787-A6BD-4F91-8598-8EB948C50ED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D250-53BF-4F56-8B6B-4B80BE453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C787-A6BD-4F91-8598-8EB948C50ED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D250-53BF-4F56-8B6B-4B80BE453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DC787-A6BD-4F91-8598-8EB948C50ED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D250-53BF-4F56-8B6B-4B80BE453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7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DAD5-25A9-43C7-9ED5-EFD69834AB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A5D8F-D066-4E35-B174-87C3F62E8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65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hyperlink" Target="https://forms.gle/XWWEiXYBfjGxUrZm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6969" y="824011"/>
            <a:ext cx="8462988" cy="5501353"/>
            <a:chOff x="444878" y="567890"/>
            <a:chExt cx="8771860" cy="5555480"/>
          </a:xfrm>
        </p:grpSpPr>
        <p:sp>
          <p:nvSpPr>
            <p:cNvPr id="11" name="Rectangle 10"/>
            <p:cNvSpPr/>
            <p:nvPr/>
          </p:nvSpPr>
          <p:spPr>
            <a:xfrm>
              <a:off x="444878" y="567890"/>
              <a:ext cx="8771860" cy="5555480"/>
            </a:xfrm>
            <a:prstGeom prst="rect">
              <a:avLst/>
            </a:prstGeom>
            <a:solidFill>
              <a:srgbClr val="F8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9104" y="1002091"/>
              <a:ext cx="6637860" cy="18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altLang="zh-CN" sz="2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Концепция за интегрирани териториални инвестиции (КИТИ)</a:t>
              </a:r>
              <a:br>
                <a:rPr lang="ru-RU" altLang="zh-CN" sz="2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</a:br>
              <a:r>
                <a:rPr lang="ru-RU" altLang="zh-CN" sz="2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№ </a:t>
              </a:r>
              <a:r>
                <a:rPr lang="en-US" altLang="zh-CN" sz="2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BG16FFPR003-2.003-0022</a:t>
              </a:r>
              <a:r>
                <a:rPr lang="bg-BG" altLang="zh-CN" sz="2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                              </a:t>
              </a:r>
              <a:r>
                <a:rPr lang="ru-RU" altLang="zh-CN" sz="2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ru-RU" altLang="zh-CN" sz="2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„</a:t>
              </a:r>
              <a:r>
                <a:rPr lang="ru-RU" altLang="zh-CN" sz="2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Интегрирани</a:t>
              </a:r>
              <a:r>
                <a:rPr lang="ru-RU" altLang="zh-CN" sz="2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ru-RU" altLang="zh-CN" sz="2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хоризонти</a:t>
              </a:r>
              <a:r>
                <a:rPr lang="ru-RU" altLang="zh-CN" sz="2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за </a:t>
              </a:r>
              <a:r>
                <a:rPr lang="ru-RU" altLang="zh-CN" sz="2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Североизточна</a:t>
              </a:r>
              <a:r>
                <a:rPr lang="ru-RU" altLang="zh-CN" sz="2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ru-RU" altLang="zh-CN" sz="2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България</a:t>
              </a:r>
              <a:r>
                <a:rPr lang="ru-RU" altLang="zh-CN" sz="2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“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4877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657832" y="3166585"/>
              <a:ext cx="8345950" cy="23189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bg-BG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 размер на БФП:  38 300 000 лв.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bg-BG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Водещ партньор/Кандидат:</a:t>
              </a:r>
              <a:r>
                <a:rPr lang="bg-BG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Община град Добрич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bg-BG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Партньори:</a:t>
              </a:r>
            </a:p>
            <a:p>
              <a:pPr marL="536575" indent="-357188">
                <a:buFont typeface="Wingdings" panose="05000000000000000000" pitchFamily="2" charset="2"/>
                <a:buChar char="§"/>
              </a:pPr>
              <a:r>
                <a:rPr lang="bg-BG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Община Добричка</a:t>
              </a:r>
            </a:p>
            <a:p>
              <a:pPr marL="536575" indent="-357188">
                <a:buFont typeface="Wingdings" panose="05000000000000000000" pitchFamily="2" charset="2"/>
                <a:buChar char="§"/>
              </a:pPr>
              <a:r>
                <a:rPr lang="bg-BG" sz="20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Многопрофилна болница за активно лечение АД, град Добрич</a:t>
              </a:r>
            </a:p>
            <a:p>
              <a:pPr marL="536575" indent="-357188">
                <a:buFont typeface="Wingdings" panose="05000000000000000000" pitchFamily="2" charset="2"/>
                <a:buChar char="§"/>
              </a:pPr>
              <a:r>
                <a:rPr lang="bg-BG" sz="20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Висше училище по мениджмънт - Варна</a:t>
              </a:r>
            </a:p>
            <a:p>
              <a:pPr marL="536575" indent="-357188">
                <a:buFont typeface="Wingdings" panose="05000000000000000000" pitchFamily="2" charset="2"/>
                <a:buChar char="§"/>
              </a:pPr>
              <a:r>
                <a:rPr lang="bg-BG" sz="20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Сдружение „Търговско-промишлена палата</a:t>
              </a:r>
              <a:r>
                <a:rPr lang="bg-BG" sz="20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“ </a:t>
              </a:r>
              <a:r>
                <a:rPr lang="bg-BG" sz="20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Добрич</a:t>
              </a:r>
            </a:p>
            <a:p>
              <a:pPr marL="536575" indent="-357188">
                <a:buFont typeface="Wingdings" panose="05000000000000000000" pitchFamily="2" charset="2"/>
                <a:buChar char="§"/>
              </a:pPr>
              <a:endParaRPr lang="bg-BG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6" descr="Ресурси – ProEUvalues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39" y="11162"/>
            <a:ext cx="3063875" cy="6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lack Google Maps pin PNG transparent image download, size: 686x980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90" y="5062139"/>
            <a:ext cx="356828" cy="50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3"/>
          <p:cNvSpPr/>
          <p:nvPr/>
        </p:nvSpPr>
        <p:spPr>
          <a:xfrm>
            <a:off x="9367882" y="5183997"/>
            <a:ext cx="299210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Място на изпълнение: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9388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Община град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9388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179388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1087062" y="778722"/>
            <a:ext cx="5644072" cy="35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bg-BG" sz="1600" b="1" u="sng" dirty="0">
                <a:solidFill>
                  <a:srgbClr val="21331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Регионален съвет за развитие на</a:t>
            </a:r>
            <a:r>
              <a:rPr lang="en-GB" sz="1600" b="1" u="sng" dirty="0">
                <a:solidFill>
                  <a:srgbClr val="21331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bg-BG" sz="1600" b="1" u="sng" dirty="0">
                <a:solidFill>
                  <a:srgbClr val="21331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Североизточен регион</a:t>
            </a:r>
            <a:endParaRPr lang="en-US" sz="1600" b="1" u="sng" dirty="0">
              <a:solidFill>
                <a:srgbClr val="21331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134" y="1221326"/>
            <a:ext cx="5273497" cy="3840813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5407" y="2018273"/>
            <a:ext cx="121931" cy="164606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4742779" y="6370653"/>
            <a:ext cx="38723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2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Продължителност: </a:t>
            </a:r>
            <a:r>
              <a:rPr lang="ru-RU" sz="2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24 </a:t>
            </a:r>
            <a:r>
              <a:rPr lang="ru-RU" sz="2200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месеца</a:t>
            </a:r>
            <a:endParaRPr lang="ru-RU" sz="2200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есурси – ProEUvaluesB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47" y="93064"/>
            <a:ext cx="3063875" cy="6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111153" y="5381955"/>
            <a:ext cx="3886072" cy="1313878"/>
            <a:chOff x="7250093" y="4531752"/>
            <a:chExt cx="3886072" cy="1313878"/>
          </a:xfrm>
        </p:grpSpPr>
        <p:sp>
          <p:nvSpPr>
            <p:cNvPr id="12" name="Rectangle: Rounded Corners 12"/>
            <p:cNvSpPr/>
            <p:nvPr/>
          </p:nvSpPr>
          <p:spPr>
            <a:xfrm>
              <a:off x="7250093" y="4531752"/>
              <a:ext cx="3886072" cy="1313878"/>
            </a:xfrm>
            <a:prstGeom prst="roundRect">
              <a:avLst>
                <a:gd name="adj" fmla="val 5824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3683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32945" y="4542360"/>
              <a:ext cx="3211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zh-CN" sz="2000" b="1" dirty="0">
                  <a:solidFill>
                    <a:srgbClr val="5B9BD5">
                      <a:lumMod val="50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Обща стойност на инвестициите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8189" y="5289092"/>
              <a:ext cx="35096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2 000 000 лв.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01204" y="781684"/>
            <a:ext cx="10482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Инвестиции по Програма „</a:t>
            </a:r>
            <a:r>
              <a:rPr lang="bg-BG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Околна среда“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Текстово поле 15">
            <a:extLst>
              <a:ext uri="{FF2B5EF4-FFF2-40B4-BE49-F238E27FC236}">
                <a16:creationId xmlns="" xmlns:a16="http://schemas.microsoft.com/office/drawing/2014/main" id="{D82C0002-A298-9EF4-94F8-F11ACB6C452D}"/>
              </a:ext>
            </a:extLst>
          </p:cNvPr>
          <p:cNvSpPr txBox="1"/>
          <p:nvPr/>
        </p:nvSpPr>
        <p:spPr>
          <a:xfrm>
            <a:off x="148792" y="1402008"/>
            <a:ext cx="9458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9: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мярка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устойчиво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възстановяване на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речното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корито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река Добричка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благоустрояване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прилежащите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заливни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град Добрич</a:t>
            </a: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194775" y="2288330"/>
            <a:ext cx="7617996" cy="397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Цел: </a:t>
            </a:r>
            <a:r>
              <a:rPr lang="ru-RU" sz="17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ъзстановяване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укрепване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усъвършенстване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най-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рисковите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участъци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корекцията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река Добричка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урбанизираната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 на град Добрич,  и облагородяване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крайречни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екологична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стойност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Резултати: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Реконструирани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компрометираните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участъци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съществуващата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корекционна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система, изградена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парк“,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две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обхвата на „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парк“ и в района на храм „Св. Климент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Охридски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“;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Повишена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хидравличната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коритото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намален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риск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устойчива защита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прилежащата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среда.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153" y="2358073"/>
            <a:ext cx="3796955" cy="2645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0829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есурси – ProEUvalues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23" y="51014"/>
            <a:ext cx="3063875" cy="6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534399" y="5245627"/>
            <a:ext cx="3657601" cy="1165838"/>
            <a:chOff x="7721426" y="4701294"/>
            <a:chExt cx="3657601" cy="1165838"/>
          </a:xfrm>
        </p:grpSpPr>
        <p:sp>
          <p:nvSpPr>
            <p:cNvPr id="12" name="Rectangle: Rounded Corners 12"/>
            <p:cNvSpPr/>
            <p:nvPr/>
          </p:nvSpPr>
          <p:spPr>
            <a:xfrm>
              <a:off x="7721426" y="4701294"/>
              <a:ext cx="3435667" cy="1165838"/>
            </a:xfrm>
            <a:prstGeom prst="roundRect">
              <a:avLst>
                <a:gd name="adj" fmla="val 5824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3683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45879" y="4704172"/>
              <a:ext cx="3211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zh-CN" sz="2000" b="1" dirty="0">
                  <a:solidFill>
                    <a:srgbClr val="5B9BD5">
                      <a:lumMod val="50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Обща стойност на инвестициите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69403" y="5373173"/>
              <a:ext cx="35096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600 000 лв.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64320" y="781684"/>
            <a:ext cx="10482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Инвестиции по Програма „</a:t>
            </a:r>
            <a:r>
              <a:rPr lang="bg-BG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Околна среда“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Текстово поле 15">
            <a:extLst>
              <a:ext uri="{FF2B5EF4-FFF2-40B4-BE49-F238E27FC236}">
                <a16:creationId xmlns="" xmlns:a16="http://schemas.microsoft.com/office/drawing/2014/main" id="{D82C0002-A298-9EF4-94F8-F11ACB6C452D}"/>
              </a:ext>
            </a:extLst>
          </p:cNvPr>
          <p:cNvSpPr txBox="1"/>
          <p:nvPr/>
        </p:nvSpPr>
        <p:spPr>
          <a:xfrm>
            <a:off x="148792" y="1479657"/>
            <a:ext cx="8885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10: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Природосъобразни мерки за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превенция и управление на риска от наводнения по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поречието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река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Добричка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територията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община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245243" y="2434826"/>
            <a:ext cx="80894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Цел: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П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одобряване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проводимостта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река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участъка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с. Драганово до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Врачанци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където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реален риск от наводнения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валежи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интензивно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снеготопене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Резултати: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Извършено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участъците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река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преминаващи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селата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Драганово,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Опанец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Богдан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Врачанци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строително-екологичните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механизирано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ръчно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почистено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наноси,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отпадъци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профилирани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хидравлична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затревяване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залесяване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овлажняване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сигурност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население.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399" y="2434826"/>
            <a:ext cx="3431918" cy="2263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02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есурси – ProEUvalues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47" y="93064"/>
            <a:ext cx="3063875" cy="6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798252" y="5045486"/>
            <a:ext cx="3499392" cy="1393816"/>
            <a:chOff x="7636359" y="4419600"/>
            <a:chExt cx="3509624" cy="1393816"/>
          </a:xfrm>
        </p:grpSpPr>
        <p:sp>
          <p:nvSpPr>
            <p:cNvPr id="12" name="Rectangle: Rounded Corners 12"/>
            <p:cNvSpPr/>
            <p:nvPr/>
          </p:nvSpPr>
          <p:spPr>
            <a:xfrm>
              <a:off x="7636359" y="4419600"/>
              <a:ext cx="3285567" cy="1393816"/>
            </a:xfrm>
            <a:prstGeom prst="roundRect">
              <a:avLst>
                <a:gd name="adj" fmla="val 5824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3683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27931" y="4476491"/>
              <a:ext cx="3211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zh-CN" sz="2000" b="1" dirty="0">
                  <a:solidFill>
                    <a:srgbClr val="5B9BD5">
                      <a:lumMod val="50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Обща стойност на инвестициите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36359" y="5241268"/>
              <a:ext cx="35096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sz="2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400 000 лв.</a:t>
              </a:r>
              <a:endPara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84179" y="730501"/>
            <a:ext cx="10482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Инвестиции по Програма „Развитие</a:t>
            </a:r>
            <a:r>
              <a:rPr kumimoji="0" lang="bg-BG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на човешките ресурси“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Текстово поле 15">
            <a:extLst>
              <a:ext uri="{FF2B5EF4-FFF2-40B4-BE49-F238E27FC236}">
                <a16:creationId xmlns="" xmlns:a16="http://schemas.microsoft.com/office/drawing/2014/main" id="{D82C0002-A298-9EF4-94F8-F11ACB6C452D}"/>
              </a:ext>
            </a:extLst>
          </p:cNvPr>
          <p:cNvSpPr txBox="1"/>
          <p:nvPr/>
        </p:nvSpPr>
        <p:spPr>
          <a:xfrm>
            <a:off x="99981" y="1291703"/>
            <a:ext cx="8284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11: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остаряване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социална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ангажираност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хора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територията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община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225127" y="1976016"/>
            <a:ext cx="8498991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Цел: </a:t>
            </a:r>
            <a:r>
              <a:rPr lang="bg-BG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Н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асърчаване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активен живот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вкл. чрез мерки за превенция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живота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наместната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Резултати: 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Извършен анализ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ползвателите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събития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модули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обучителни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превенция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изолация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остаряване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самопомощ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солидарност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заболявания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 др.;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кампании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МБАЛ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информираност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състояния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живот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ползватели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новосъздадените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услуги.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327" y="2080259"/>
            <a:ext cx="3350082" cy="2233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55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4050" y="227614"/>
            <a:ext cx="3725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Резюме на КИТИ /1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5" name="Picture 6" descr="Ресурси – ProEUvaluesBG">
            <a:extLst>
              <a:ext uri="{FF2B5EF4-FFF2-40B4-BE49-F238E27FC236}">
                <a16:creationId xmlns="" xmlns:a16="http://schemas.microsoft.com/office/drawing/2014/main" id="{762B5307-3A5B-B02E-5255-A59AD6DF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" y="107540"/>
            <a:ext cx="3063875" cy="6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>
            <a:extLst>
              <a:ext uri="{FF2B5EF4-FFF2-40B4-BE49-F238E27FC236}">
                <a16:creationId xmlns="" xmlns:a16="http://schemas.microsoft.com/office/drawing/2014/main" id="{33374D92-ED74-9F31-B1BA-0A0B2A634A38}"/>
              </a:ext>
            </a:extLst>
          </p:cNvPr>
          <p:cNvSpPr txBox="1"/>
          <p:nvPr/>
        </p:nvSpPr>
        <p:spPr>
          <a:xfrm>
            <a:off x="491614" y="750834"/>
            <a:ext cx="10855760" cy="574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концепцията</a:t>
            </a:r>
            <a:r>
              <a:rPr lang="bg-BG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Подобряване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живот, образование,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здравеопазване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грижа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териториално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чувствителен 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партньорски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мобилизира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местните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човешкия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капитал 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47675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устойчиво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териториално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на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Община град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Община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Добричка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съчетаване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инвестиции с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иновативни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социално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ангажирани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природосъобразни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мерки;</a:t>
            </a:r>
          </a:p>
          <a:p>
            <a:pPr marL="447675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териториалното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-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интервенции от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секторни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политики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образование,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околна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човешки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47675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реализирането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дейностите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партньорство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сътрудничество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Община град Добрич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водещ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четири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стратегически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партньора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Община Добричка, МБАЛ – Добрич, Висше училище по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мениджмънт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Търговско-промишлената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палата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полза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територията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47675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Съвкупността от мерки 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обусловена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взаимозависимостта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най-ефективен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ефикасен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 да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активират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местните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адресират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местните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нужди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съобразно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вижданията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възможностите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местните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общности;</a:t>
            </a:r>
          </a:p>
          <a:p>
            <a:pPr marL="447675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Широкомащабен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териториален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обхват,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засягащ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две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общини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над 30% от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населението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Североизточен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район.</a:t>
            </a:r>
          </a:p>
        </p:txBody>
      </p:sp>
    </p:spTree>
    <p:extLst>
      <p:ext uri="{BB962C8B-B14F-4D97-AF65-F5344CB8AC3E}">
        <p14:creationId xmlns:p14="http://schemas.microsoft.com/office/powerpoint/2010/main" val="8996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есурси – ProEUvalues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1" y="307316"/>
            <a:ext cx="3063875" cy="6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7999" y="13166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АНКЕТА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forms.gle/XWWEiXYBfjGxUrZm6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576" y="2468165"/>
            <a:ext cx="3018847" cy="38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есурси – ProEUvalues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1" y="307316"/>
            <a:ext cx="3063875" cy="6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3183" y="1404540"/>
            <a:ext cx="473116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Звено за публични консултации</a:t>
            </a:r>
          </a:p>
          <a:p>
            <a:pPr algn="ctr"/>
            <a:r>
              <a:rPr lang="bg-B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Областен информационен център – Добрич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91" y="2323557"/>
            <a:ext cx="4617952" cy="3658588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72" y="113075"/>
            <a:ext cx="1700015" cy="1165119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051" y="1728330"/>
            <a:ext cx="3462828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есурси – ProEUvalues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47" y="93064"/>
            <a:ext cx="3063875" cy="6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268102" y="4762159"/>
            <a:ext cx="3815272" cy="1299942"/>
            <a:chOff x="7420328" y="4419600"/>
            <a:chExt cx="3815272" cy="1301449"/>
          </a:xfrm>
        </p:grpSpPr>
        <p:sp>
          <p:nvSpPr>
            <p:cNvPr id="12" name="Rectangle: Rounded Corners 12"/>
            <p:cNvSpPr/>
            <p:nvPr/>
          </p:nvSpPr>
          <p:spPr>
            <a:xfrm>
              <a:off x="7420328" y="4419600"/>
              <a:ext cx="3670484" cy="1301449"/>
            </a:xfrm>
            <a:prstGeom prst="roundRect">
              <a:avLst>
                <a:gd name="adj" fmla="val 5824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3683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66467" y="4465227"/>
              <a:ext cx="3340181" cy="708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zh-CN" sz="2000" b="1" dirty="0">
                  <a:solidFill>
                    <a:srgbClr val="5B9BD5">
                      <a:lumMod val="50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Обща стойност на инвестициите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25976" y="5135731"/>
              <a:ext cx="3509624" cy="431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9 314 000 лв.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24487" y="863417"/>
            <a:ext cx="8827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Инвестиции по Програма „Развитие</a:t>
            </a:r>
            <a:r>
              <a:rPr kumimoji="0" lang="bg-BG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на регионите“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Текстово поле 15">
            <a:extLst>
              <a:ext uri="{FF2B5EF4-FFF2-40B4-BE49-F238E27FC236}">
                <a16:creationId xmlns="" xmlns:a16="http://schemas.microsoft.com/office/drawing/2014/main" id="{D82C0002-A298-9EF4-94F8-F11ACB6C452D}"/>
              </a:ext>
            </a:extLst>
          </p:cNvPr>
          <p:cNvSpPr txBox="1"/>
          <p:nvPr/>
        </p:nvSpPr>
        <p:spPr>
          <a:xfrm>
            <a:off x="346509" y="1761542"/>
            <a:ext cx="77488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1: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Разкриване на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bg-BG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интегрирани здравно-социални услуги от резидентен тип за лица с трайни увреждания и възрастни хора в невъзможност за самообслужване</a:t>
            </a:r>
            <a:r>
              <a:rPr lang="bg-BG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територията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Община Добрич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346509" y="2922780"/>
            <a:ext cx="77488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Цел: </a:t>
            </a:r>
            <a:r>
              <a:rPr lang="ru-RU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сигуряване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комплексна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съчетаваща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денонощна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грижа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наблюдение,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рехабилитация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и ежедневна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сигурна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sz="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ru-RU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Резултати: </a:t>
            </a:r>
            <a:endParaRPr lang="en-US" b="1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изградени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напълно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оборудвани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функциониращи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сгради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над 920 кв.м.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разгъната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общ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капацитет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места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15 места за всяка услуга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стимулираща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човешка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водят живот,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близък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="" xmlns:a16="http://schemas.microsoft.com/office/drawing/2014/main" id="{5A545E46-876F-CCED-8254-2239981ED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01" y="1934721"/>
            <a:ext cx="3670484" cy="2317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08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есурси – ProEUvalues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47" y="93064"/>
            <a:ext cx="3063875" cy="6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582245" y="5325848"/>
            <a:ext cx="3629663" cy="1238582"/>
            <a:chOff x="7541960" y="4419600"/>
            <a:chExt cx="3629661" cy="1305500"/>
          </a:xfrm>
        </p:grpSpPr>
        <p:sp>
          <p:nvSpPr>
            <p:cNvPr id="12" name="Rectangle: Rounded Corners 12"/>
            <p:cNvSpPr/>
            <p:nvPr/>
          </p:nvSpPr>
          <p:spPr>
            <a:xfrm>
              <a:off x="7541960" y="4419600"/>
              <a:ext cx="3451292" cy="1305500"/>
            </a:xfrm>
            <a:prstGeom prst="roundRect">
              <a:avLst>
                <a:gd name="adj" fmla="val 5824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3683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61997" y="4480289"/>
              <a:ext cx="3211214" cy="746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zh-CN" sz="2000" b="1" dirty="0">
                  <a:solidFill>
                    <a:srgbClr val="5B9BD5">
                      <a:lumMod val="50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Обща стойност на инвестициите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61997" y="5226420"/>
              <a:ext cx="3509624" cy="45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6 500 000 лв.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10187" y="736272"/>
            <a:ext cx="8827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Инвестиции по Програма „Развитие</a:t>
            </a:r>
            <a:r>
              <a:rPr kumimoji="0" lang="bg-BG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на регионите“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Текстово поле 15">
            <a:extLst>
              <a:ext uri="{FF2B5EF4-FFF2-40B4-BE49-F238E27FC236}">
                <a16:creationId xmlns="" xmlns:a16="http://schemas.microsoft.com/office/drawing/2014/main" id="{D82C0002-A298-9EF4-94F8-F11ACB6C452D}"/>
              </a:ext>
            </a:extLst>
          </p:cNvPr>
          <p:cNvSpPr txBox="1"/>
          <p:nvPr/>
        </p:nvSpPr>
        <p:spPr>
          <a:xfrm>
            <a:off x="158460" y="1398049"/>
            <a:ext cx="831491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2: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модернизация и </a:t>
            </a:r>
            <a:r>
              <a:rPr lang="bg-BG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енергийно обновяване на </a:t>
            </a:r>
            <a:r>
              <a:rPr lang="bg-BG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 градини №25 „Весела“ и №18 „Дора Габе“</a:t>
            </a:r>
            <a:r>
              <a:rPr lang="bg-BG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град </a:t>
            </a:r>
            <a:r>
              <a:rPr lang="bg-BG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 за създаване на достъпна, приобщаваща и устойчива образователна среда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267334" y="2350907"/>
            <a:ext cx="8206037" cy="441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Цел: </a:t>
            </a:r>
            <a:r>
              <a:rPr lang="ru-RU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ъздаване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безопасна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нуждите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потребности 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уязвими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групи.</a:t>
            </a:r>
          </a:p>
          <a:p>
            <a:pPr lvl="0" algn="just">
              <a:spcBef>
                <a:spcPts val="200"/>
              </a:spcBef>
              <a:spcAft>
                <a:spcPts val="200"/>
              </a:spcAft>
              <a:defRPr/>
            </a:pPr>
            <a:endParaRPr kumimoji="0" lang="en-US" sz="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lang="ru-RU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Резултати: </a:t>
            </a:r>
            <a:endParaRPr lang="en-US" b="1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Цялостно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рехабилитирани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две ДГ – конструктивно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укрепване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външна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вътрешна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топлоизолация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ремонт на покривите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фасадите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реновиране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Преустроени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вътрешни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 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обзавеждане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мебели,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мултифункционални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Създадена безопасна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външна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  чрез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оформяне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дворни пространства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зелени решения,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игра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съвременни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стимулиращи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мотивация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най-ранна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="" xmlns:a16="http://schemas.microsoft.com/office/drawing/2014/main" id="{CDA16146-E401-D01C-5796-B56E9359F9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46" y="2432765"/>
            <a:ext cx="3451293" cy="2327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85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есурси – ProEUvalues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47" y="93064"/>
            <a:ext cx="3063875" cy="6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770935" y="5423286"/>
            <a:ext cx="3509624" cy="1270019"/>
            <a:chOff x="7708171" y="4773021"/>
            <a:chExt cx="3509624" cy="1317707"/>
          </a:xfrm>
        </p:grpSpPr>
        <p:sp>
          <p:nvSpPr>
            <p:cNvPr id="12" name="Rectangle: Rounded Corners 12"/>
            <p:cNvSpPr/>
            <p:nvPr/>
          </p:nvSpPr>
          <p:spPr>
            <a:xfrm>
              <a:off x="7708171" y="4773021"/>
              <a:ext cx="3313357" cy="1317707"/>
            </a:xfrm>
            <a:prstGeom prst="roundRect">
              <a:avLst>
                <a:gd name="adj" fmla="val 5824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3683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77333" y="4785543"/>
              <a:ext cx="3211214" cy="734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zh-CN" sz="2000" b="1" dirty="0">
                  <a:solidFill>
                    <a:srgbClr val="5B9BD5">
                      <a:lumMod val="50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Обща стойност на инвестициите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08171" y="5480486"/>
              <a:ext cx="35096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6 500 000 лв.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44725" y="752852"/>
            <a:ext cx="8827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Инвестиции по Програма „Развитие</a:t>
            </a:r>
            <a:r>
              <a:rPr kumimoji="0" lang="bg-BG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на регионите“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Текстово поле 15">
            <a:extLst>
              <a:ext uri="{FF2B5EF4-FFF2-40B4-BE49-F238E27FC236}">
                <a16:creationId xmlns="" xmlns:a16="http://schemas.microsoft.com/office/drawing/2014/main" id="{D82C0002-A298-9EF4-94F8-F11ACB6C452D}"/>
              </a:ext>
            </a:extLst>
          </p:cNvPr>
          <p:cNvSpPr txBox="1"/>
          <p:nvPr/>
        </p:nvSpPr>
        <p:spPr>
          <a:xfrm>
            <a:off x="157534" y="1276072"/>
            <a:ext cx="84160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3: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енергийно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обновяване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образователната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 чрез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сградите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ДГ №20 „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и ДГ №12 „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Щурче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в гр.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</a:t>
            </a:r>
            <a:endParaRPr lang="ru-RU" sz="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274657" y="2189076"/>
            <a:ext cx="8315371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Цел: </a:t>
            </a:r>
            <a:r>
              <a:rPr lang="bg-B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ъздаване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устойчива основа за качествено развитие на ранното детско образование, отговарящо на ангажиментите към енергийна ефективност, иновативно териториално планиране и опазване на околната среда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Резултати: </a:t>
            </a:r>
            <a:endParaRPr lang="en-US" b="1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Модернизирани две ДГ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топлоизолация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покриви, подмяна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подмяна на ел-,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отоплителни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bg-B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вътрешни стени и подови настилки, рехабилитация на санитарни възли, мерки за пожарна и конструктивна сигурност;</a:t>
            </a:r>
          </a:p>
          <a:p>
            <a:pPr marL="285750" lvl="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bg-B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Доставено съвременно обзавеждане, отговарящо на стандартите за безопасност, ергономичност и функционалност - мебели за учебни, занимални и спални помещения, специализирано обзавеждане за деца със СОП, както и образователни и игрови материали;</a:t>
            </a:r>
          </a:p>
          <a:p>
            <a:pPr marL="285750" lvl="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bg-B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Облагородени дворни пространства чрез допълнително залесяване и обогатяване с растителни видове, площадка за безопасност на движението, площадки за игра и оборудване с уреди за игра.</a:t>
            </a:r>
            <a:endParaRPr lang="bg-BG" noProof="0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="" xmlns:a16="http://schemas.microsoft.com/office/drawing/2014/main" id="{C3E54A70-FDCF-D282-05FF-F34211E11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753" y="2337461"/>
            <a:ext cx="3426539" cy="2284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84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41052A3-5A09-922C-0AB7-9A687E2E1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есурси – ProEUvaluesBG">
            <a:extLst>
              <a:ext uri="{FF2B5EF4-FFF2-40B4-BE49-F238E27FC236}">
                <a16:creationId xmlns="" xmlns:a16="http://schemas.microsoft.com/office/drawing/2014/main" id="{FB5C7348-C5AA-6B88-0BE9-74F9D28F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2" y="116617"/>
            <a:ext cx="3063875" cy="6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B5FC678-78DD-A811-0F88-359FE549FFCD}"/>
              </a:ext>
            </a:extLst>
          </p:cNvPr>
          <p:cNvGrpSpPr/>
          <p:nvPr/>
        </p:nvGrpSpPr>
        <p:grpSpPr>
          <a:xfrm>
            <a:off x="8404394" y="4991409"/>
            <a:ext cx="3619846" cy="1447533"/>
            <a:chOff x="7466171" y="4419599"/>
            <a:chExt cx="3619846" cy="1447533"/>
          </a:xfrm>
        </p:grpSpPr>
        <p:sp>
          <p:nvSpPr>
            <p:cNvPr id="12" name="Rectangle: Rounded Corners 12">
              <a:extLst>
                <a:ext uri="{FF2B5EF4-FFF2-40B4-BE49-F238E27FC236}">
                  <a16:creationId xmlns="" xmlns:a16="http://schemas.microsoft.com/office/drawing/2014/main" id="{865E4FD2-20C7-5949-3D63-D3EC09D7BC8F}"/>
                </a:ext>
              </a:extLst>
            </p:cNvPr>
            <p:cNvSpPr/>
            <p:nvPr/>
          </p:nvSpPr>
          <p:spPr>
            <a:xfrm>
              <a:off x="7466171" y="4419599"/>
              <a:ext cx="3619846" cy="1447533"/>
            </a:xfrm>
            <a:prstGeom prst="roundRect">
              <a:avLst>
                <a:gd name="adj" fmla="val 5824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3683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C2CD422-36A9-7D1A-A24C-D2E8636E41FF}"/>
                </a:ext>
              </a:extLst>
            </p:cNvPr>
            <p:cNvSpPr txBox="1"/>
            <p:nvPr/>
          </p:nvSpPr>
          <p:spPr>
            <a:xfrm>
              <a:off x="7679517" y="4497033"/>
              <a:ext cx="3211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zh-CN" sz="2000" b="1" dirty="0">
                  <a:solidFill>
                    <a:srgbClr val="5B9BD5">
                      <a:lumMod val="50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Обща стойност на инвестициите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6B9151-D136-CC3E-D163-D874E2968C15}"/>
              </a:ext>
            </a:extLst>
          </p:cNvPr>
          <p:cNvSpPr txBox="1"/>
          <p:nvPr/>
        </p:nvSpPr>
        <p:spPr>
          <a:xfrm>
            <a:off x="2162310" y="759911"/>
            <a:ext cx="8827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Инвестиции по Програма „Развитие</a:t>
            </a:r>
            <a:r>
              <a:rPr kumimoji="0" lang="bg-BG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на регионите“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Текстово поле 15">
            <a:extLst>
              <a:ext uri="{FF2B5EF4-FFF2-40B4-BE49-F238E27FC236}">
                <a16:creationId xmlns="" xmlns:a16="http://schemas.microsoft.com/office/drawing/2014/main" id="{0D768B93-2680-A62E-1865-081826D74065}"/>
              </a:ext>
            </a:extLst>
          </p:cNvPr>
          <p:cNvSpPr txBox="1"/>
          <p:nvPr/>
        </p:nvSpPr>
        <p:spPr>
          <a:xfrm>
            <a:off x="138901" y="1481365"/>
            <a:ext cx="8265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4: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и модернизация в МБАЛ-Добрич</a:t>
            </a: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42"/>
          <p:cNvSpPr txBox="1"/>
          <p:nvPr/>
        </p:nvSpPr>
        <p:spPr>
          <a:xfrm>
            <a:off x="220512" y="1913585"/>
            <a:ext cx="796692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Цел: </a:t>
            </a:r>
            <a:r>
              <a:rPr lang="ru-RU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овишаване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капацитета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МБАЛ-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ранна диагностика, интервенционално лечение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дългосрочно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проследяване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сърдечно-съдови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заболявания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Резултати</a:t>
            </a:r>
            <a:r>
              <a:rPr lang="ru-RU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endParaRPr lang="en-US" b="1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Доставена и внедрена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ангиографска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от висок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лапароскопска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 с 4K визуализация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вътреоперативна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навигация,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фиброгастроскопска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фиброколоноскопска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ехокардиограф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трансезофагеално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ядрено-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резонанс от отворен тип;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оборудван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мобилен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диагностично-превантивен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кабинет;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Разширен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териториалния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обхват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скрининг и профилактика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уязвими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отдалечени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недостатъчно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8617740" y="5854163"/>
            <a:ext cx="3509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9</a:t>
            </a: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500 000 лв.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394" y="2048931"/>
            <a:ext cx="3551551" cy="236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17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есурси – ProEUvalues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47" y="93064"/>
            <a:ext cx="3063875" cy="6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588629" y="5136627"/>
            <a:ext cx="3644771" cy="1267571"/>
            <a:chOff x="7466992" y="4344009"/>
            <a:chExt cx="3644771" cy="1267571"/>
          </a:xfrm>
        </p:grpSpPr>
        <p:sp>
          <p:nvSpPr>
            <p:cNvPr id="12" name="Rectangle: Rounded Corners 12"/>
            <p:cNvSpPr/>
            <p:nvPr/>
          </p:nvSpPr>
          <p:spPr>
            <a:xfrm>
              <a:off x="7466992" y="4344009"/>
              <a:ext cx="3509624" cy="1267571"/>
            </a:xfrm>
            <a:prstGeom prst="roundRect">
              <a:avLst>
                <a:gd name="adj" fmla="val 5824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3683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02139" y="4344009"/>
              <a:ext cx="3211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zh-CN" sz="2000" b="1" dirty="0">
                  <a:solidFill>
                    <a:srgbClr val="5B9BD5">
                      <a:lumMod val="50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Обща стойност на инвестициите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02139" y="5116294"/>
              <a:ext cx="35096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sz="2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2 0</a:t>
              </a:r>
              <a:r>
                <a:rPr kumimoji="0" lang="bg-BG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00 000 лв.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06278" y="759911"/>
            <a:ext cx="8827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Инвестиции по Програма „Развитие</a:t>
            </a:r>
            <a:r>
              <a:rPr kumimoji="0" lang="bg-BG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на регионите“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Текстово поле 15">
            <a:extLst>
              <a:ext uri="{FF2B5EF4-FFF2-40B4-BE49-F238E27FC236}">
                <a16:creationId xmlns="" xmlns:a16="http://schemas.microsoft.com/office/drawing/2014/main" id="{D82C0002-A298-9EF4-94F8-F11ACB6C452D}"/>
              </a:ext>
            </a:extLst>
          </p:cNvPr>
          <p:cNvSpPr txBox="1"/>
          <p:nvPr/>
        </p:nvSpPr>
        <p:spPr>
          <a:xfrm>
            <a:off x="138901" y="1388970"/>
            <a:ext cx="8265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5: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 на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здравно-социалните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територията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община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Добричка</a:t>
            </a:r>
            <a:endParaRPr lang="ru-RU" sz="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267441" y="2141140"/>
            <a:ext cx="813695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Цел</a:t>
            </a: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bg-BG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П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одобряване на достъпа до базисни социални и здравни услуги в отдалечените населени места чрез създаване на устойчива и приобщаваща инфраструктура, съобразена със специфичните нужди на местното население.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Резултати: </a:t>
            </a:r>
            <a:endParaRPr lang="en-US" b="1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Разкрита нова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услуга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капацитет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места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Приют за бездомни лица и семейства“ с.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Ломница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мерки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топлоизолация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подмяна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енергоспестяващо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осветление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отопление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помещения;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обзавеждане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обогатяване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инфраструктура;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bg-B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Обновени  </a:t>
            </a:r>
            <a:r>
              <a:rPr lang="bg-BG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здравни кабинети на общопрактикуващи лекари </a:t>
            </a:r>
            <a:r>
              <a:rPr lang="bg-B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селата: Батово, Бенковски, Божурово, Ведрина, Владимирово, Житница, Карапелит, Ловчанци, Овчарово, Одърци, Победа, Стефаново, Стожер, Смолница, Хитово на територията на община Добричка.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="" xmlns:a16="http://schemas.microsoft.com/office/drawing/2014/main" id="{CE1E58F6-37D6-165A-DBC1-435AF7EB5A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29" y="2246568"/>
            <a:ext cx="3481509" cy="2182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26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есурси – ProEUvaluesB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47" y="93064"/>
            <a:ext cx="3063875" cy="6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816741" y="5314381"/>
            <a:ext cx="3393114" cy="1218284"/>
            <a:chOff x="7593638" y="4419600"/>
            <a:chExt cx="3509627" cy="1292038"/>
          </a:xfrm>
        </p:grpSpPr>
        <p:sp>
          <p:nvSpPr>
            <p:cNvPr id="12" name="Rectangle: Rounded Corners 12"/>
            <p:cNvSpPr/>
            <p:nvPr/>
          </p:nvSpPr>
          <p:spPr>
            <a:xfrm>
              <a:off x="7593638" y="4419600"/>
              <a:ext cx="3335185" cy="1292038"/>
            </a:xfrm>
            <a:prstGeom prst="roundRect">
              <a:avLst>
                <a:gd name="adj" fmla="val 5824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3683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11619" y="4435980"/>
              <a:ext cx="3211214" cy="750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zh-CN" sz="2000" b="1" dirty="0">
                  <a:solidFill>
                    <a:srgbClr val="5B9BD5">
                      <a:lumMod val="50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Обща стойност на инвестициите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93641" y="5186721"/>
              <a:ext cx="3509624" cy="456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586 000 лв.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95761" y="706924"/>
            <a:ext cx="11044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Инвестиции по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Научни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изследвания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иновации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дигитализация за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интелигентна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трансформация"</a:t>
            </a:r>
          </a:p>
        </p:txBody>
      </p:sp>
      <p:sp>
        <p:nvSpPr>
          <p:cNvPr id="16" name="Текстово поле 15">
            <a:extLst>
              <a:ext uri="{FF2B5EF4-FFF2-40B4-BE49-F238E27FC236}">
                <a16:creationId xmlns="" xmlns:a16="http://schemas.microsoft.com/office/drawing/2014/main" id="{D82C0002-A298-9EF4-94F8-F11ACB6C452D}"/>
              </a:ext>
            </a:extLst>
          </p:cNvPr>
          <p:cNvSpPr txBox="1"/>
          <p:nvPr/>
        </p:nvSpPr>
        <p:spPr>
          <a:xfrm>
            <a:off x="151981" y="1639703"/>
            <a:ext cx="8425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6: </a:t>
            </a:r>
            <a:r>
              <a:rPr lang="bg-BG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Интегрирана екосистема за изследвания</a:t>
            </a:r>
            <a:r>
              <a:rPr lang="bg-BG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иновации и популяризиране в сферата на </a:t>
            </a:r>
            <a:r>
              <a:rPr lang="bg-BG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здравословния начин на живот и туризма във Висше училище по мениджмънт</a:t>
            </a:r>
            <a:r>
              <a:rPr lang="en-US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282024" y="2548397"/>
            <a:ext cx="8295705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Цел: </a:t>
            </a:r>
            <a:r>
              <a:rPr lang="ru-RU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ъздаване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устойчива,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интердисциплинарна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технологично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обезпечена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изследователска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ВУМ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фокусирана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иновации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сферите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 на живот,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уелнес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туризъм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биоикономиката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Резултати: </a:t>
            </a:r>
            <a:endParaRPr lang="en-US" sz="1600" b="1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Изградена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модерна лаборатория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 на живот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телесна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интервенции в туризма и др.;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Създадена и внедрена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събиране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обработка и визуализация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Систематизирани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разпространени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изследванията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връзка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бизнеса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Изградена устойчива научна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иновационна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Североизточен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подкрепяща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трансфера на знания между наука и бизнес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насърчаваща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навлизането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бъдещето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="" xmlns:a16="http://schemas.microsoft.com/office/drawing/2014/main" id="{B23C4BE3-48E7-1A00-A4F9-674C353362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3"/>
          <a:stretch>
            <a:fillRect/>
          </a:stretch>
        </p:blipFill>
        <p:spPr>
          <a:xfrm>
            <a:off x="8816741" y="1878888"/>
            <a:ext cx="3218672" cy="3004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670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есурси – ProEUvalues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26" y="69392"/>
            <a:ext cx="3063875" cy="6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471927" y="5139618"/>
            <a:ext cx="3634539" cy="1315832"/>
            <a:chOff x="7487528" y="4419600"/>
            <a:chExt cx="3634539" cy="1315832"/>
          </a:xfrm>
        </p:grpSpPr>
        <p:sp>
          <p:nvSpPr>
            <p:cNvPr id="12" name="Rectangle: Rounded Corners 12"/>
            <p:cNvSpPr/>
            <p:nvPr/>
          </p:nvSpPr>
          <p:spPr>
            <a:xfrm>
              <a:off x="7487528" y="4419600"/>
              <a:ext cx="3598908" cy="1315832"/>
            </a:xfrm>
            <a:prstGeom prst="roundRect">
              <a:avLst>
                <a:gd name="adj" fmla="val 5824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3683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97977" y="4437471"/>
              <a:ext cx="3211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zh-CN" sz="2000" b="1" dirty="0">
                  <a:solidFill>
                    <a:srgbClr val="5B9BD5">
                      <a:lumMod val="50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Обща стойност на инвестициите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12443" y="5163228"/>
              <a:ext cx="35096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500 000 лв.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03788" y="660305"/>
            <a:ext cx="8827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Инвестиции по Програма „Образование</a:t>
            </a:r>
            <a:r>
              <a:rPr kumimoji="0" lang="bg-BG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Текстово поле 15">
            <a:extLst>
              <a:ext uri="{FF2B5EF4-FFF2-40B4-BE49-F238E27FC236}">
                <a16:creationId xmlns="" xmlns:a16="http://schemas.microsoft.com/office/drawing/2014/main" id="{D82C0002-A298-9EF4-94F8-F11ACB6C452D}"/>
              </a:ext>
            </a:extLst>
          </p:cNvPr>
          <p:cNvSpPr txBox="1"/>
          <p:nvPr/>
        </p:nvSpPr>
        <p:spPr>
          <a:xfrm>
            <a:off x="121166" y="1346568"/>
            <a:ext cx="924104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7: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Интегриране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дуалната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професионалното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за устойчиво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съответствие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нуждите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пазара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труда в община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ТПП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195890" y="2023290"/>
            <a:ext cx="8201312" cy="4744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Цел: </a:t>
            </a:r>
            <a:r>
              <a:rPr lang="ru-RU" sz="17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овишаване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насоченост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професионалното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връзката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7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Професионална</a:t>
            </a:r>
            <a:r>
              <a:rPr lang="ru-RU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гимназия по техника и </a:t>
            </a:r>
            <a:r>
              <a:rPr lang="ru-RU" sz="17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строителство</a:t>
            </a:r>
            <a:r>
              <a:rPr lang="ru-RU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"М.В. Ломоносов", гр. Добрич и </a:t>
            </a:r>
            <a:r>
              <a:rPr lang="ru-RU" sz="17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Професионална</a:t>
            </a:r>
            <a:r>
              <a:rPr lang="ru-RU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гимназия по </a:t>
            </a:r>
            <a:r>
              <a:rPr lang="ru-RU" sz="17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туризъм</a:t>
            </a:r>
            <a:r>
              <a:rPr lang="ru-RU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"П. К. Яворов", гр. Добрич,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реалните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работодателите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устойчива,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иструктурирана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връзка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образователните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институции 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пазара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труда.</a:t>
            </a:r>
            <a:endParaRPr kumimoji="0" lang="en-US" sz="17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ru-RU" sz="17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Резултати: </a:t>
            </a:r>
            <a:endParaRPr lang="en-US" sz="1700" b="1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пробно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стажуване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първи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гимназиален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предприятия,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ангажирани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партньорската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мрежа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Търговско-промишлената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палата;</a:t>
            </a:r>
          </a:p>
          <a:p>
            <a:pPr marL="285750" lvl="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Организирани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допълнителни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надграждане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 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придобиване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компетенции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съответствие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обучаемите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осигурени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помагала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кампании,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родители, представители на бизнеса 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цел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информираността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относно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възможностите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ползите от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дуалното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обучение.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="" xmlns:a16="http://schemas.microsoft.com/office/drawing/2014/main" id="{4859EFFD-1EAD-4F9C-EC5C-9FF6EB4E96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29" y="2135722"/>
            <a:ext cx="3595205" cy="2396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477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есурси – ProEUvalues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47" y="93064"/>
            <a:ext cx="3063875" cy="6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529532" y="5303626"/>
            <a:ext cx="3567920" cy="1275209"/>
            <a:chOff x="7716559" y="4449650"/>
            <a:chExt cx="3567920" cy="1275209"/>
          </a:xfrm>
        </p:grpSpPr>
        <p:sp>
          <p:nvSpPr>
            <p:cNvPr id="12" name="Rectangle: Rounded Corners 12"/>
            <p:cNvSpPr/>
            <p:nvPr/>
          </p:nvSpPr>
          <p:spPr>
            <a:xfrm>
              <a:off x="7716559" y="4449650"/>
              <a:ext cx="3509623" cy="1275209"/>
            </a:xfrm>
            <a:prstGeom prst="roundRect">
              <a:avLst>
                <a:gd name="adj" fmla="val 5824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3683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80229" y="4462130"/>
              <a:ext cx="3211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zh-CN" sz="2000" b="1" dirty="0">
                  <a:solidFill>
                    <a:srgbClr val="5B9BD5">
                      <a:lumMod val="50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Обща стойност на инвестициите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74855" y="5161732"/>
              <a:ext cx="35096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400 000 лв.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95326" y="789063"/>
            <a:ext cx="10482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Инвестиции по Програма „</a:t>
            </a:r>
            <a:r>
              <a:rPr lang="bg-BG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Околна среда“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Текстово поле 15">
            <a:extLst>
              <a:ext uri="{FF2B5EF4-FFF2-40B4-BE49-F238E27FC236}">
                <a16:creationId xmlns="" xmlns:a16="http://schemas.microsoft.com/office/drawing/2014/main" id="{D82C0002-A298-9EF4-94F8-F11ACB6C452D}"/>
              </a:ext>
            </a:extLst>
          </p:cNvPr>
          <p:cNvSpPr txBox="1"/>
          <p:nvPr/>
        </p:nvSpPr>
        <p:spPr>
          <a:xfrm>
            <a:off x="152845" y="1487811"/>
            <a:ext cx="8827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8: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териториално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изработване на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инвестиционен проект за устойчиво възстановяване и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корекция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река Добричка</a:t>
            </a:r>
            <a:endParaRPr lang="ru-RU" sz="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203924" y="2300740"/>
            <a:ext cx="8131555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Цел: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О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сигуряване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хидротехническа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цялостното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възстановяване и модернизация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Резултати: 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последващо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строително-монтажни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изработена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документация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пълна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цялостна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реконструкция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цялото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приблизително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км.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трасето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териториите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с. Драганово, с.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Опанец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с. Богдан, град Добрич и с.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Врачанци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предпоставки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поетапно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интервенции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териториална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стойност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защита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инфраструктура, подобряване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екологичната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териториалната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="" xmlns:a16="http://schemas.microsoft.com/office/drawing/2014/main" id="{C681BCBC-5CD2-A36E-9055-32326115C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88" y="2328013"/>
            <a:ext cx="3589867" cy="2395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93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n5420ru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4909</TotalTime>
  <Words>3004</Words>
  <Application>Microsoft Office PowerPoint</Application>
  <PresentationFormat>Широк екран</PresentationFormat>
  <Paragraphs>173</Paragraphs>
  <Slides>15</Slides>
  <Notes>15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15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等线</vt:lpstr>
      <vt:lpstr>Times New Roman</vt:lpstr>
      <vt:lpstr>Wingdings</vt:lpstr>
      <vt:lpstr>字魂105号-简雅黑</vt:lpstr>
      <vt:lpstr>思源宋体 CN</vt:lpstr>
      <vt:lpstr>Office Theme</vt:lpstr>
      <vt:lpstr>www.jpppt.com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за интегрирани териториални инвестиции (КИТИ) № … „…………….“</dc:title>
  <dc:creator>EVELINA DIMITROVA STOYANOVA-TODOROVA</dc:creator>
  <cp:lastModifiedBy>USER2</cp:lastModifiedBy>
  <cp:revision>105</cp:revision>
  <dcterms:created xsi:type="dcterms:W3CDTF">2023-11-02T09:02:19Z</dcterms:created>
  <dcterms:modified xsi:type="dcterms:W3CDTF">2025-09-29T08:44:43Z</dcterms:modified>
</cp:coreProperties>
</file>