
<file path=[Content_Types].xml><?xml version="1.0" encoding="utf-8"?>
<Types xmlns="http://schemas.openxmlformats.org/package/2006/content-types">
  <Default Extension="png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ink/ink1.xml" ContentType="application/inkml+xml"/>
  <Override PartName="/ppt/ink/ink2.xml" ContentType="application/inkml+xml"/>
  <Override PartName="/ppt/ink/ink3.xml" ContentType="application/inkml+xml"/>
  <Override PartName="/ppt/ink/ink4.xml" ContentType="application/inkml+xml"/>
  <Override PartName="/ppt/ink/ink5.xml" ContentType="application/inkml+xml"/>
  <Override PartName="/ppt/ink/ink6.xml" ContentType="application/inkml+xml"/>
  <Override PartName="/ppt/ink/ink7.xml" ContentType="application/inkml+xml"/>
  <Override PartName="/ppt/ink/ink8.xml" ContentType="application/inkml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theme/themeOverride1.xml" ContentType="application/vnd.openxmlformats-officedocument.themeOverr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ink/ink9.xml" ContentType="application/inkml+xml"/>
  <Override PartName="/ppt/ink/ink10.xml" ContentType="application/inkml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4" r:id="rId1"/>
  </p:sldMasterIdLst>
  <p:notesMasterIdLst>
    <p:notesMasterId r:id="rId20"/>
  </p:notesMasterIdLst>
  <p:handoutMasterIdLst>
    <p:handoutMasterId r:id="rId21"/>
  </p:handoutMasterIdLst>
  <p:sldIdLst>
    <p:sldId id="257" r:id="rId2"/>
    <p:sldId id="469" r:id="rId3"/>
    <p:sldId id="470" r:id="rId4"/>
    <p:sldId id="471" r:id="rId5"/>
    <p:sldId id="472" r:id="rId6"/>
    <p:sldId id="473" r:id="rId7"/>
    <p:sldId id="474" r:id="rId8"/>
    <p:sldId id="475" r:id="rId9"/>
    <p:sldId id="476" r:id="rId10"/>
    <p:sldId id="477" r:id="rId11"/>
    <p:sldId id="479" r:id="rId12"/>
    <p:sldId id="480" r:id="rId13"/>
    <p:sldId id="483" r:id="rId14"/>
    <p:sldId id="485" r:id="rId15"/>
    <p:sldId id="486" r:id="rId16"/>
    <p:sldId id="482" r:id="rId17"/>
    <p:sldId id="481" r:id="rId18"/>
    <p:sldId id="290" r:id="rId19"/>
  </p:sldIdLst>
  <p:sldSz cx="12192000" cy="6858000"/>
  <p:notesSz cx="6797675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=""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er" initials="user" lastIdx="1" clrIdx="0">
    <p:extLst>
      <p:ext uri="{19B8F6BF-5375-455C-9EA6-DF929625EA0E}">
        <p15:presenceInfo xmlns="" xmlns:p15="http://schemas.microsoft.com/office/powerpoint/2012/main" userId="use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ADDDAB"/>
    <a:srgbClr val="562031"/>
    <a:srgbClr val="FE7676"/>
    <a:srgbClr val="FD2B2B"/>
    <a:srgbClr val="FDCDA9"/>
    <a:srgbClr val="FFE9BD"/>
    <a:srgbClr val="FFCC66"/>
    <a:srgbClr val="EF8D4B"/>
    <a:srgbClr val="FFFFCC"/>
    <a:srgbClr val="BFE7E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7" autoAdjust="0"/>
    <p:restoredTop sz="91763" autoAdjust="0"/>
  </p:normalViewPr>
  <p:slideViewPr>
    <p:cSldViewPr snapToGrid="0">
      <p:cViewPr>
        <p:scale>
          <a:sx n="47" d="100"/>
          <a:sy n="47" d="100"/>
        </p:scale>
        <p:origin x="-1578" y="-55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49" d="100"/>
          <a:sy n="49" d="100"/>
        </p:scale>
        <p:origin x="2940" y="66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handoutMaster" Target="handoutMasters/handoutMaster1.xml"/><Relationship Id="rId55" Type="http://schemas.microsoft.com/office/2015/10/relationships/revisionInfo" Target="revisionInfo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commentAuthors" Target="commentAuthor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DBCA7186-C298-4422-B0BE-5CDB659807E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D61E5004-0B58-4F90-9F2C-2F287E995A09}">
      <dgm:prSet phldrT="[Text]" custT="1"/>
      <dgm:spPr>
        <a:solidFill>
          <a:srgbClr val="ADDDAB"/>
        </a:solidFill>
      </dgm:spPr>
      <dgm:t>
        <a:bodyPr/>
        <a:lstStyle/>
        <a:p>
          <a:pPr algn="ctr"/>
          <a:r>
            <a:rPr lang="bg-BG" sz="1400" b="1" dirty="0" smtClean="0">
              <a:solidFill>
                <a:srgbClr val="002060"/>
              </a:solidFill>
            </a:rPr>
            <a:t>Позиция по проекта - ръководител, координатор, счетоводител/финансист</a:t>
          </a:r>
          <a:endParaRPr lang="en-US" sz="1400" b="1" dirty="0">
            <a:solidFill>
              <a:srgbClr val="002060"/>
            </a:solidFill>
          </a:endParaRPr>
        </a:p>
      </dgm:t>
    </dgm:pt>
    <dgm:pt modelId="{76C0B006-6516-485B-BB51-865646E5D751}" type="parTrans" cxnId="{F1A684C1-927A-4FC2-8846-29D45558F439}">
      <dgm:prSet/>
      <dgm:spPr/>
      <dgm:t>
        <a:bodyPr/>
        <a:lstStyle/>
        <a:p>
          <a:endParaRPr lang="en-US"/>
        </a:p>
      </dgm:t>
    </dgm:pt>
    <dgm:pt modelId="{A41D2842-6D1A-402C-9BED-99A402740F06}" type="sibTrans" cxnId="{F1A684C1-927A-4FC2-8846-29D45558F439}">
      <dgm:prSet/>
      <dgm:spPr/>
      <dgm:t>
        <a:bodyPr/>
        <a:lstStyle/>
        <a:p>
          <a:endParaRPr lang="en-US"/>
        </a:p>
      </dgm:t>
    </dgm:pt>
    <dgm:pt modelId="{6F9A3F0D-9151-474D-A553-D93C75DBEBCB}">
      <dgm:prSet phldrT="[Text]" custT="1"/>
      <dgm:spPr>
        <a:solidFill>
          <a:srgbClr val="ADDDAB"/>
        </a:solidFill>
      </dgm:spPr>
      <dgm:t>
        <a:bodyPr/>
        <a:lstStyle/>
        <a:p>
          <a:pPr algn="ctr"/>
          <a:r>
            <a:rPr lang="bg-BG" sz="1400" b="1" dirty="0" smtClean="0">
              <a:solidFill>
                <a:srgbClr val="002060"/>
              </a:solidFill>
            </a:rPr>
            <a:t>Трудов стаж: </a:t>
          </a:r>
        </a:p>
        <a:p>
          <a:pPr algn="ctr"/>
          <a:r>
            <a:rPr lang="bg-BG" sz="1400" b="1" dirty="0" smtClean="0">
              <a:solidFill>
                <a:srgbClr val="002060"/>
              </a:solidFill>
            </a:rPr>
            <a:t>Дати (от-до) / Основни дейности и отговорности</a:t>
          </a:r>
          <a:endParaRPr lang="en-US" sz="1400" b="1" dirty="0">
            <a:solidFill>
              <a:srgbClr val="002060"/>
            </a:solidFill>
          </a:endParaRPr>
        </a:p>
      </dgm:t>
    </dgm:pt>
    <dgm:pt modelId="{38C9515F-6657-45BF-AB36-DEA5B9FA760E}" type="parTrans" cxnId="{912706DE-CF74-4234-BCF3-91FD2B8DDBA3}">
      <dgm:prSet/>
      <dgm:spPr/>
      <dgm:t>
        <a:bodyPr/>
        <a:lstStyle/>
        <a:p>
          <a:endParaRPr lang="en-US"/>
        </a:p>
      </dgm:t>
    </dgm:pt>
    <dgm:pt modelId="{60ED7CD3-2A43-459C-995C-2DB723CC9F2D}" type="sibTrans" cxnId="{912706DE-CF74-4234-BCF3-91FD2B8DDBA3}">
      <dgm:prSet/>
      <dgm:spPr/>
      <dgm:t>
        <a:bodyPr/>
        <a:lstStyle/>
        <a:p>
          <a:endParaRPr lang="en-US"/>
        </a:p>
      </dgm:t>
    </dgm:pt>
    <dgm:pt modelId="{1FF7F553-04F3-4346-92FE-B068E1CB55FF}">
      <dgm:prSet phldrT="[Text]" custT="1"/>
      <dgm:spPr>
        <a:solidFill>
          <a:srgbClr val="ADDDAB"/>
        </a:solidFill>
      </dgm:spPr>
      <dgm:t>
        <a:bodyPr/>
        <a:lstStyle/>
        <a:p>
          <a:pPr algn="ctr"/>
          <a:r>
            <a:rPr lang="bg-BG" sz="1400" b="1" dirty="0" smtClean="0">
              <a:solidFill>
                <a:srgbClr val="002060"/>
              </a:solidFill>
            </a:rPr>
            <a:t>Участие в други програми и проекти/заетост по тях  </a:t>
          </a:r>
        </a:p>
        <a:p>
          <a:pPr algn="ctr"/>
          <a:r>
            <a:rPr lang="bg-BG" sz="1400" b="1" dirty="0" smtClean="0">
              <a:solidFill>
                <a:srgbClr val="002060"/>
              </a:solidFill>
            </a:rPr>
            <a:t>Дати (от-до)</a:t>
          </a:r>
          <a:endParaRPr lang="en-US" sz="1400" b="1" dirty="0">
            <a:solidFill>
              <a:srgbClr val="002060"/>
            </a:solidFill>
          </a:endParaRPr>
        </a:p>
      </dgm:t>
    </dgm:pt>
    <dgm:pt modelId="{F7D08FBF-6607-479E-B7FA-9AEAD889A6F5}" type="sibTrans" cxnId="{797CA5AC-67F9-40D3-867D-DE33B37B8123}">
      <dgm:prSet/>
      <dgm:spPr/>
      <dgm:t>
        <a:bodyPr/>
        <a:lstStyle/>
        <a:p>
          <a:endParaRPr lang="en-US"/>
        </a:p>
      </dgm:t>
    </dgm:pt>
    <dgm:pt modelId="{BA262C54-F5D8-49E4-B2B9-A066E88E01C2}" type="parTrans" cxnId="{797CA5AC-67F9-40D3-867D-DE33B37B8123}">
      <dgm:prSet/>
      <dgm:spPr/>
      <dgm:t>
        <a:bodyPr/>
        <a:lstStyle/>
        <a:p>
          <a:endParaRPr lang="en-US"/>
        </a:p>
      </dgm:t>
    </dgm:pt>
    <dgm:pt modelId="{E28FA085-32D4-4B02-8D88-C0751399426C}" type="pres">
      <dgm:prSet presAssocID="{DBCA7186-C298-4422-B0BE-5CDB659807E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3B05D6A7-9269-44CE-BB3F-08AC72BA2C53}" type="pres">
      <dgm:prSet presAssocID="{D61E5004-0B58-4F90-9F2C-2F287E995A09}" presName="parentLin" presStyleCnt="0"/>
      <dgm:spPr/>
    </dgm:pt>
    <dgm:pt modelId="{264F420E-79DA-46B2-9D3E-E282F03D583F}" type="pres">
      <dgm:prSet presAssocID="{D61E5004-0B58-4F90-9F2C-2F287E995A09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111EF250-E02B-4F2C-B4A0-BA8A9E186813}" type="pres">
      <dgm:prSet presAssocID="{D61E5004-0B58-4F90-9F2C-2F287E995A09}" presName="parentText" presStyleLbl="node1" presStyleIdx="0" presStyleCnt="3" custScaleY="113604" custLinFactNeighborY="375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31D66C-6BF1-40A1-B107-151A097B136B}" type="pres">
      <dgm:prSet presAssocID="{D61E5004-0B58-4F90-9F2C-2F287E995A09}" presName="negativeSpace" presStyleCnt="0"/>
      <dgm:spPr/>
    </dgm:pt>
    <dgm:pt modelId="{7127744C-A419-4431-A766-69765A37794E}" type="pres">
      <dgm:prSet presAssocID="{D61E5004-0B58-4F90-9F2C-2F287E995A09}" presName="childText" presStyleLbl="conFgAcc1" presStyleIdx="0" presStyleCnt="3" custLinFactY="-11824" custLinFactNeighborY="-100000">
        <dgm:presLayoutVars>
          <dgm:bulletEnabled val="1"/>
        </dgm:presLayoutVars>
      </dgm:prSet>
      <dgm:spPr/>
    </dgm:pt>
    <dgm:pt modelId="{B31EF086-6045-46A5-9EE1-0BC6B35CE11D}" type="pres">
      <dgm:prSet presAssocID="{A41D2842-6D1A-402C-9BED-99A402740F06}" presName="spaceBetweenRectangles" presStyleCnt="0"/>
      <dgm:spPr/>
    </dgm:pt>
    <dgm:pt modelId="{9B2AC526-72CE-4AB8-9186-0B8D9FB61CB1}" type="pres">
      <dgm:prSet presAssocID="{6F9A3F0D-9151-474D-A553-D93C75DBEBCB}" presName="parentLin" presStyleCnt="0"/>
      <dgm:spPr/>
    </dgm:pt>
    <dgm:pt modelId="{6BCEBA77-45DC-4235-ABCF-97E3F4C6DF4E}" type="pres">
      <dgm:prSet presAssocID="{6F9A3F0D-9151-474D-A553-D93C75DBEBCB}" presName="parentLeftMargin" presStyleLbl="node1" presStyleIdx="0" presStyleCnt="3"/>
      <dgm:spPr/>
      <dgm:t>
        <a:bodyPr/>
        <a:lstStyle/>
        <a:p>
          <a:endParaRPr lang="en-US"/>
        </a:p>
      </dgm:t>
    </dgm:pt>
    <dgm:pt modelId="{14BC39FA-1B31-451A-B058-2BCA83C223FB}" type="pres">
      <dgm:prSet presAssocID="{6F9A3F0D-9151-474D-A553-D93C75DBEBCB}" presName="parentText" presStyleLbl="node1" presStyleIdx="1" presStyleCnt="3" custScaleY="130560" custLinFactNeighborY="375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706F8E-9C27-44AF-9402-84AABB02E8DF}" type="pres">
      <dgm:prSet presAssocID="{6F9A3F0D-9151-474D-A553-D93C75DBEBCB}" presName="negativeSpace" presStyleCnt="0"/>
      <dgm:spPr/>
    </dgm:pt>
    <dgm:pt modelId="{B6725EF3-F6FE-4F45-9829-62B0CAB99877}" type="pres">
      <dgm:prSet presAssocID="{6F9A3F0D-9151-474D-A553-D93C75DBEBCB}" presName="childText" presStyleLbl="conFgAcc1" presStyleIdx="1" presStyleCnt="3">
        <dgm:presLayoutVars>
          <dgm:bulletEnabled val="1"/>
        </dgm:presLayoutVars>
      </dgm:prSet>
      <dgm:spPr/>
    </dgm:pt>
    <dgm:pt modelId="{C2111C0C-62E3-449F-8478-0F8B4F087E97}" type="pres">
      <dgm:prSet presAssocID="{60ED7CD3-2A43-459C-995C-2DB723CC9F2D}" presName="spaceBetweenRectangles" presStyleCnt="0"/>
      <dgm:spPr/>
    </dgm:pt>
    <dgm:pt modelId="{1FFBD1E3-024C-4E2A-B97D-42A1C32F91E4}" type="pres">
      <dgm:prSet presAssocID="{1FF7F553-04F3-4346-92FE-B068E1CB55FF}" presName="parentLin" presStyleCnt="0"/>
      <dgm:spPr/>
    </dgm:pt>
    <dgm:pt modelId="{1AFEE73A-B740-4971-96B8-9DB5F0B46EF4}" type="pres">
      <dgm:prSet presAssocID="{1FF7F553-04F3-4346-92FE-B068E1CB55FF}" presName="parentLeftMargin" presStyleLbl="node1" presStyleIdx="1" presStyleCnt="3"/>
      <dgm:spPr/>
      <dgm:t>
        <a:bodyPr/>
        <a:lstStyle/>
        <a:p>
          <a:endParaRPr lang="en-US"/>
        </a:p>
      </dgm:t>
    </dgm:pt>
    <dgm:pt modelId="{96D81024-C237-402C-9BA8-2F48C1D8E955}" type="pres">
      <dgm:prSet presAssocID="{1FF7F553-04F3-4346-92FE-B068E1CB55FF}" presName="parentText" presStyleLbl="node1" presStyleIdx="2" presStyleCnt="3" custScaleY="129759" custLinFactNeighborY="3756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D38F9CEA-8A93-46EB-9EDF-A64512042332}" type="pres">
      <dgm:prSet presAssocID="{1FF7F553-04F3-4346-92FE-B068E1CB55FF}" presName="negativeSpace" presStyleCnt="0"/>
      <dgm:spPr/>
    </dgm:pt>
    <dgm:pt modelId="{0D473021-5857-4700-8AE4-A322D095B643}" type="pres">
      <dgm:prSet presAssocID="{1FF7F553-04F3-4346-92FE-B068E1CB55FF}" presName="childText" presStyleLbl="conFgAcc1" presStyleIdx="2" presStyleCnt="3">
        <dgm:presLayoutVars>
          <dgm:bulletEnabled val="1"/>
        </dgm:presLayoutVars>
      </dgm:prSet>
      <dgm:spPr/>
    </dgm:pt>
  </dgm:ptLst>
  <dgm:cxnLst>
    <dgm:cxn modelId="{C79F8168-B7FC-4DE1-978A-493E713A05D7}" type="presOf" srcId="{DBCA7186-C298-4422-B0BE-5CDB659807E6}" destId="{E28FA085-32D4-4B02-8D88-C0751399426C}" srcOrd="0" destOrd="0" presId="urn:microsoft.com/office/officeart/2005/8/layout/list1"/>
    <dgm:cxn modelId="{70D2D0B4-E28B-402D-8217-2E87B97A2833}" type="presOf" srcId="{6F9A3F0D-9151-474D-A553-D93C75DBEBCB}" destId="{14BC39FA-1B31-451A-B058-2BCA83C223FB}" srcOrd="1" destOrd="0" presId="urn:microsoft.com/office/officeart/2005/8/layout/list1"/>
    <dgm:cxn modelId="{797CA5AC-67F9-40D3-867D-DE33B37B8123}" srcId="{DBCA7186-C298-4422-B0BE-5CDB659807E6}" destId="{1FF7F553-04F3-4346-92FE-B068E1CB55FF}" srcOrd="2" destOrd="0" parTransId="{BA262C54-F5D8-49E4-B2B9-A066E88E01C2}" sibTransId="{F7D08FBF-6607-479E-B7FA-9AEAD889A6F5}"/>
    <dgm:cxn modelId="{A934F717-EB69-4248-B5B5-19B33A029FFE}" type="presOf" srcId="{1FF7F553-04F3-4346-92FE-B068E1CB55FF}" destId="{1AFEE73A-B740-4971-96B8-9DB5F0B46EF4}" srcOrd="0" destOrd="0" presId="urn:microsoft.com/office/officeart/2005/8/layout/list1"/>
    <dgm:cxn modelId="{3B9FFD94-B13A-4C61-9A2E-9E6E299F1475}" type="presOf" srcId="{D61E5004-0B58-4F90-9F2C-2F287E995A09}" destId="{111EF250-E02B-4F2C-B4A0-BA8A9E186813}" srcOrd="1" destOrd="0" presId="urn:microsoft.com/office/officeart/2005/8/layout/list1"/>
    <dgm:cxn modelId="{912706DE-CF74-4234-BCF3-91FD2B8DDBA3}" srcId="{DBCA7186-C298-4422-B0BE-5CDB659807E6}" destId="{6F9A3F0D-9151-474D-A553-D93C75DBEBCB}" srcOrd="1" destOrd="0" parTransId="{38C9515F-6657-45BF-AB36-DEA5B9FA760E}" sibTransId="{60ED7CD3-2A43-459C-995C-2DB723CC9F2D}"/>
    <dgm:cxn modelId="{8985AFA6-BD08-42C7-9106-0AB043640750}" type="presOf" srcId="{1FF7F553-04F3-4346-92FE-B068E1CB55FF}" destId="{96D81024-C237-402C-9BA8-2F48C1D8E955}" srcOrd="1" destOrd="0" presId="urn:microsoft.com/office/officeart/2005/8/layout/list1"/>
    <dgm:cxn modelId="{C703777E-1887-40CE-84F5-943002EC4BA3}" type="presOf" srcId="{D61E5004-0B58-4F90-9F2C-2F287E995A09}" destId="{264F420E-79DA-46B2-9D3E-E282F03D583F}" srcOrd="0" destOrd="0" presId="urn:microsoft.com/office/officeart/2005/8/layout/list1"/>
    <dgm:cxn modelId="{490BF320-0CF0-4CA3-9647-C9C6B654479F}" type="presOf" srcId="{6F9A3F0D-9151-474D-A553-D93C75DBEBCB}" destId="{6BCEBA77-45DC-4235-ABCF-97E3F4C6DF4E}" srcOrd="0" destOrd="0" presId="urn:microsoft.com/office/officeart/2005/8/layout/list1"/>
    <dgm:cxn modelId="{F1A684C1-927A-4FC2-8846-29D45558F439}" srcId="{DBCA7186-C298-4422-B0BE-5CDB659807E6}" destId="{D61E5004-0B58-4F90-9F2C-2F287E995A09}" srcOrd="0" destOrd="0" parTransId="{76C0B006-6516-485B-BB51-865646E5D751}" sibTransId="{A41D2842-6D1A-402C-9BED-99A402740F06}"/>
    <dgm:cxn modelId="{6C17F9A5-70F9-44CE-9E28-BB36A8314297}" type="presParOf" srcId="{E28FA085-32D4-4B02-8D88-C0751399426C}" destId="{3B05D6A7-9269-44CE-BB3F-08AC72BA2C53}" srcOrd="0" destOrd="0" presId="urn:microsoft.com/office/officeart/2005/8/layout/list1"/>
    <dgm:cxn modelId="{37CD066C-1339-4267-A60A-707A08255292}" type="presParOf" srcId="{3B05D6A7-9269-44CE-BB3F-08AC72BA2C53}" destId="{264F420E-79DA-46B2-9D3E-E282F03D583F}" srcOrd="0" destOrd="0" presId="urn:microsoft.com/office/officeart/2005/8/layout/list1"/>
    <dgm:cxn modelId="{4048647A-8516-4EAB-B5FB-DD18564E12B0}" type="presParOf" srcId="{3B05D6A7-9269-44CE-BB3F-08AC72BA2C53}" destId="{111EF250-E02B-4F2C-B4A0-BA8A9E186813}" srcOrd="1" destOrd="0" presId="urn:microsoft.com/office/officeart/2005/8/layout/list1"/>
    <dgm:cxn modelId="{007549C0-6A51-4BBA-AEB6-1651A31E5A03}" type="presParOf" srcId="{E28FA085-32D4-4B02-8D88-C0751399426C}" destId="{1D31D66C-6BF1-40A1-B107-151A097B136B}" srcOrd="1" destOrd="0" presId="urn:microsoft.com/office/officeart/2005/8/layout/list1"/>
    <dgm:cxn modelId="{81947DE9-12F2-4224-9F10-DB1304433A3E}" type="presParOf" srcId="{E28FA085-32D4-4B02-8D88-C0751399426C}" destId="{7127744C-A419-4431-A766-69765A37794E}" srcOrd="2" destOrd="0" presId="urn:microsoft.com/office/officeart/2005/8/layout/list1"/>
    <dgm:cxn modelId="{637CBDC5-27E2-4507-AD11-BAF94D3419A2}" type="presParOf" srcId="{E28FA085-32D4-4B02-8D88-C0751399426C}" destId="{B31EF086-6045-46A5-9EE1-0BC6B35CE11D}" srcOrd="3" destOrd="0" presId="urn:microsoft.com/office/officeart/2005/8/layout/list1"/>
    <dgm:cxn modelId="{FB16575C-1886-4B36-9F90-2E3139940225}" type="presParOf" srcId="{E28FA085-32D4-4B02-8D88-C0751399426C}" destId="{9B2AC526-72CE-4AB8-9186-0B8D9FB61CB1}" srcOrd="4" destOrd="0" presId="urn:microsoft.com/office/officeart/2005/8/layout/list1"/>
    <dgm:cxn modelId="{C697EF37-EDF7-4792-B680-723CFBF8B826}" type="presParOf" srcId="{9B2AC526-72CE-4AB8-9186-0B8D9FB61CB1}" destId="{6BCEBA77-45DC-4235-ABCF-97E3F4C6DF4E}" srcOrd="0" destOrd="0" presId="urn:microsoft.com/office/officeart/2005/8/layout/list1"/>
    <dgm:cxn modelId="{C21BBA67-D785-46A9-8A8C-29D3975F84FB}" type="presParOf" srcId="{9B2AC526-72CE-4AB8-9186-0B8D9FB61CB1}" destId="{14BC39FA-1B31-451A-B058-2BCA83C223FB}" srcOrd="1" destOrd="0" presId="urn:microsoft.com/office/officeart/2005/8/layout/list1"/>
    <dgm:cxn modelId="{CB6A51CA-0D4C-4F55-B103-93CD28D7906F}" type="presParOf" srcId="{E28FA085-32D4-4B02-8D88-C0751399426C}" destId="{FB706F8E-9C27-44AF-9402-84AABB02E8DF}" srcOrd="5" destOrd="0" presId="urn:microsoft.com/office/officeart/2005/8/layout/list1"/>
    <dgm:cxn modelId="{4B650602-4C8B-4F4E-98CC-59619E5EBAB3}" type="presParOf" srcId="{E28FA085-32D4-4B02-8D88-C0751399426C}" destId="{B6725EF3-F6FE-4F45-9829-62B0CAB99877}" srcOrd="6" destOrd="0" presId="urn:microsoft.com/office/officeart/2005/8/layout/list1"/>
    <dgm:cxn modelId="{D4386148-D211-4A52-A153-FBE92194D73C}" type="presParOf" srcId="{E28FA085-32D4-4B02-8D88-C0751399426C}" destId="{C2111C0C-62E3-449F-8478-0F8B4F087E97}" srcOrd="7" destOrd="0" presId="urn:microsoft.com/office/officeart/2005/8/layout/list1"/>
    <dgm:cxn modelId="{9D650423-CA10-45E8-95CE-6FB6305F734A}" type="presParOf" srcId="{E28FA085-32D4-4B02-8D88-C0751399426C}" destId="{1FFBD1E3-024C-4E2A-B97D-42A1C32F91E4}" srcOrd="8" destOrd="0" presId="urn:microsoft.com/office/officeart/2005/8/layout/list1"/>
    <dgm:cxn modelId="{BBEDEAC1-D95D-4B6A-AFE6-AB27E67E7841}" type="presParOf" srcId="{1FFBD1E3-024C-4E2A-B97D-42A1C32F91E4}" destId="{1AFEE73A-B740-4971-96B8-9DB5F0B46EF4}" srcOrd="0" destOrd="0" presId="urn:microsoft.com/office/officeart/2005/8/layout/list1"/>
    <dgm:cxn modelId="{A260CF02-91F0-41E1-9EDD-EBAC2CF83846}" type="presParOf" srcId="{1FFBD1E3-024C-4E2A-B97D-42A1C32F91E4}" destId="{96D81024-C237-402C-9BA8-2F48C1D8E955}" srcOrd="1" destOrd="0" presId="urn:microsoft.com/office/officeart/2005/8/layout/list1"/>
    <dgm:cxn modelId="{931A799B-6C27-4D25-9925-45B022635A16}" type="presParOf" srcId="{E28FA085-32D4-4B02-8D88-C0751399426C}" destId="{D38F9CEA-8A93-46EB-9EDF-A64512042332}" srcOrd="9" destOrd="0" presId="urn:microsoft.com/office/officeart/2005/8/layout/list1"/>
    <dgm:cxn modelId="{CE0077BA-BECA-4188-B2FB-AFE73C2BFA66}" type="presParOf" srcId="{E28FA085-32D4-4B02-8D88-C0751399426C}" destId="{0D473021-5857-4700-8AE4-A322D095B643}" srcOrd="10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DBCA7186-C298-4422-B0BE-5CDB659807E6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6F9A3F0D-9151-474D-A553-D93C75DBEBCB}">
      <dgm:prSet phldrT="[Text]" custT="1"/>
      <dgm:spPr>
        <a:solidFill>
          <a:srgbClr val="ADDDAB"/>
        </a:solidFill>
      </dgm:spPr>
      <dgm:t>
        <a:bodyPr/>
        <a:lstStyle/>
        <a:p>
          <a:pPr algn="ctr"/>
          <a:r>
            <a:rPr lang="bg-BG" sz="1400" b="1" dirty="0" smtClean="0">
              <a:solidFill>
                <a:srgbClr val="002060"/>
              </a:solidFill>
            </a:rPr>
            <a:t>Съгласен/</a:t>
          </a:r>
          <a:r>
            <a:rPr lang="en-US" sz="1400" b="1" dirty="0" smtClean="0">
              <a:solidFill>
                <a:srgbClr val="002060"/>
              </a:solidFill>
            </a:rPr>
            <a:t>-</a:t>
          </a:r>
          <a:r>
            <a:rPr lang="bg-BG" sz="1400" b="1" dirty="0" smtClean="0">
              <a:solidFill>
                <a:srgbClr val="002060"/>
              </a:solidFill>
            </a:rPr>
            <a:t>на съм да взема участие в дейностите по настоящия проект по процедура „....................” /изписват се номерът и името на процедурата/ ПОДПИС</a:t>
          </a:r>
          <a:endParaRPr lang="en-US" sz="1400" b="1" dirty="0">
            <a:solidFill>
              <a:srgbClr val="002060"/>
            </a:solidFill>
          </a:endParaRPr>
        </a:p>
      </dgm:t>
    </dgm:pt>
    <dgm:pt modelId="{38C9515F-6657-45BF-AB36-DEA5B9FA760E}" type="parTrans" cxnId="{912706DE-CF74-4234-BCF3-91FD2B8DDBA3}">
      <dgm:prSet/>
      <dgm:spPr/>
      <dgm:t>
        <a:bodyPr/>
        <a:lstStyle/>
        <a:p>
          <a:endParaRPr lang="en-US"/>
        </a:p>
      </dgm:t>
    </dgm:pt>
    <dgm:pt modelId="{60ED7CD3-2A43-459C-995C-2DB723CC9F2D}" type="sibTrans" cxnId="{912706DE-CF74-4234-BCF3-91FD2B8DDBA3}">
      <dgm:prSet/>
      <dgm:spPr/>
      <dgm:t>
        <a:bodyPr/>
        <a:lstStyle/>
        <a:p>
          <a:endParaRPr lang="en-US"/>
        </a:p>
      </dgm:t>
    </dgm:pt>
    <dgm:pt modelId="{34F92FCC-6089-4FF0-B8C9-E5F3B399A88A}">
      <dgm:prSet custT="1"/>
      <dgm:spPr>
        <a:solidFill>
          <a:srgbClr val="ADDDAB"/>
        </a:solidFill>
      </dgm:spPr>
      <dgm:t>
        <a:bodyPr/>
        <a:lstStyle/>
        <a:p>
          <a:pPr algn="ctr"/>
          <a:r>
            <a:rPr lang="bg-BG" sz="1400" b="1" dirty="0" smtClean="0">
              <a:solidFill>
                <a:srgbClr val="002060"/>
              </a:solidFill>
            </a:rPr>
            <a:t>Образование и обучение</a:t>
          </a:r>
        </a:p>
        <a:p>
          <a:pPr algn="ctr"/>
          <a:r>
            <a:rPr lang="bg-BG" sz="1400" b="1" dirty="0" smtClean="0">
              <a:solidFill>
                <a:srgbClr val="002060"/>
              </a:solidFill>
            </a:rPr>
            <a:t>Наименование на придобитата квалификация</a:t>
          </a:r>
          <a:endParaRPr lang="bg-BG" sz="1400" b="1" dirty="0">
            <a:solidFill>
              <a:srgbClr val="002060"/>
            </a:solidFill>
          </a:endParaRPr>
        </a:p>
      </dgm:t>
    </dgm:pt>
    <dgm:pt modelId="{F6C77B8C-C7FF-4D27-B1FC-D0038ADF2E35}" type="parTrans" cxnId="{48FD5E53-4595-4D63-B978-345539E68BDF}">
      <dgm:prSet/>
      <dgm:spPr/>
      <dgm:t>
        <a:bodyPr/>
        <a:lstStyle/>
        <a:p>
          <a:endParaRPr lang="en-US"/>
        </a:p>
      </dgm:t>
    </dgm:pt>
    <dgm:pt modelId="{82671C0A-79F1-4699-B62E-51DCD5E7D3DD}" type="sibTrans" cxnId="{48FD5E53-4595-4D63-B978-345539E68BDF}">
      <dgm:prSet/>
      <dgm:spPr/>
      <dgm:t>
        <a:bodyPr/>
        <a:lstStyle/>
        <a:p>
          <a:endParaRPr lang="en-US"/>
        </a:p>
      </dgm:t>
    </dgm:pt>
    <dgm:pt modelId="{E28FA085-32D4-4B02-8D88-C0751399426C}" type="pres">
      <dgm:prSet presAssocID="{DBCA7186-C298-4422-B0BE-5CDB659807E6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en-US"/>
        </a:p>
      </dgm:t>
    </dgm:pt>
    <dgm:pt modelId="{05C7825B-58BC-46C9-BB51-35A73A2B1716}" type="pres">
      <dgm:prSet presAssocID="{34F92FCC-6089-4FF0-B8C9-E5F3B399A88A}" presName="parentLin" presStyleCnt="0"/>
      <dgm:spPr/>
    </dgm:pt>
    <dgm:pt modelId="{B7C09D1C-9C38-438D-B835-8B091D660088}" type="pres">
      <dgm:prSet presAssocID="{34F92FCC-6089-4FF0-B8C9-E5F3B399A88A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C4ADE991-76DB-4021-A3A5-C3C539F126FC}" type="pres">
      <dgm:prSet presAssocID="{34F92FCC-6089-4FF0-B8C9-E5F3B399A88A}" presName="parentText" presStyleLbl="node1" presStyleIdx="0" presStyleCnt="2" custScaleX="100061" custScaleY="97438" custLinFactNeighborX="-7812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64B9570B-5F7F-4923-A8FF-8F8EFA6237BE}" type="pres">
      <dgm:prSet presAssocID="{34F92FCC-6089-4FF0-B8C9-E5F3B399A88A}" presName="negativeSpace" presStyleCnt="0"/>
      <dgm:spPr/>
    </dgm:pt>
    <dgm:pt modelId="{42A2F9F0-5CD3-4E4E-8BDA-8CD416C6D5F0}" type="pres">
      <dgm:prSet presAssocID="{34F92FCC-6089-4FF0-B8C9-E5F3B399A88A}" presName="childText" presStyleLbl="conFgAcc1" presStyleIdx="0" presStyleCnt="2">
        <dgm:presLayoutVars>
          <dgm:bulletEnabled val="1"/>
        </dgm:presLayoutVars>
      </dgm:prSet>
      <dgm:spPr/>
    </dgm:pt>
    <dgm:pt modelId="{429FF89F-7DB7-43DC-8FE6-C7DC5B6BFF54}" type="pres">
      <dgm:prSet presAssocID="{82671C0A-79F1-4699-B62E-51DCD5E7D3DD}" presName="spaceBetweenRectangles" presStyleCnt="0"/>
      <dgm:spPr/>
    </dgm:pt>
    <dgm:pt modelId="{9B2AC526-72CE-4AB8-9186-0B8D9FB61CB1}" type="pres">
      <dgm:prSet presAssocID="{6F9A3F0D-9151-474D-A553-D93C75DBEBCB}" presName="parentLin" presStyleCnt="0"/>
      <dgm:spPr/>
    </dgm:pt>
    <dgm:pt modelId="{6BCEBA77-45DC-4235-ABCF-97E3F4C6DF4E}" type="pres">
      <dgm:prSet presAssocID="{6F9A3F0D-9151-474D-A553-D93C75DBEBCB}" presName="parentLeftMargin" presStyleLbl="node1" presStyleIdx="0" presStyleCnt="2"/>
      <dgm:spPr/>
      <dgm:t>
        <a:bodyPr/>
        <a:lstStyle/>
        <a:p>
          <a:endParaRPr lang="en-US"/>
        </a:p>
      </dgm:t>
    </dgm:pt>
    <dgm:pt modelId="{14BC39FA-1B31-451A-B058-2BCA83C223FB}" type="pres">
      <dgm:prSet presAssocID="{6F9A3F0D-9151-474D-A553-D93C75DBEBCB}" presName="parentText" presStyleLbl="node1" presStyleIdx="1" presStyleCnt="2" custScaleX="100412" custScaleY="108052" custLinFactNeighborX="-7818">
        <dgm:presLayoutVars>
          <dgm:chMax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FB706F8E-9C27-44AF-9402-84AABB02E8DF}" type="pres">
      <dgm:prSet presAssocID="{6F9A3F0D-9151-474D-A553-D93C75DBEBCB}" presName="negativeSpace" presStyleCnt="0"/>
      <dgm:spPr/>
    </dgm:pt>
    <dgm:pt modelId="{B6725EF3-F6FE-4F45-9829-62B0CAB99877}" type="pres">
      <dgm:prSet presAssocID="{6F9A3F0D-9151-474D-A553-D93C75DBEBCB}" presName="childText" presStyleLbl="conFgAcc1" presStyleIdx="1" presStyleCnt="2" custLinFactNeighborY="12916">
        <dgm:presLayoutVars>
          <dgm:bulletEnabled val="1"/>
        </dgm:presLayoutVars>
      </dgm:prSet>
      <dgm:spPr/>
    </dgm:pt>
  </dgm:ptLst>
  <dgm:cxnLst>
    <dgm:cxn modelId="{490BF320-0CF0-4CA3-9647-C9C6B654479F}" type="presOf" srcId="{6F9A3F0D-9151-474D-A553-D93C75DBEBCB}" destId="{6BCEBA77-45DC-4235-ABCF-97E3F4C6DF4E}" srcOrd="0" destOrd="0" presId="urn:microsoft.com/office/officeart/2005/8/layout/list1"/>
    <dgm:cxn modelId="{912706DE-CF74-4234-BCF3-91FD2B8DDBA3}" srcId="{DBCA7186-C298-4422-B0BE-5CDB659807E6}" destId="{6F9A3F0D-9151-474D-A553-D93C75DBEBCB}" srcOrd="1" destOrd="0" parTransId="{38C9515F-6657-45BF-AB36-DEA5B9FA760E}" sibTransId="{60ED7CD3-2A43-459C-995C-2DB723CC9F2D}"/>
    <dgm:cxn modelId="{A0DFD686-C2D7-4DE5-AC9C-E2E871099CCF}" type="presOf" srcId="{34F92FCC-6089-4FF0-B8C9-E5F3B399A88A}" destId="{B7C09D1C-9C38-438D-B835-8B091D660088}" srcOrd="0" destOrd="0" presId="urn:microsoft.com/office/officeart/2005/8/layout/list1"/>
    <dgm:cxn modelId="{48FD5E53-4595-4D63-B978-345539E68BDF}" srcId="{DBCA7186-C298-4422-B0BE-5CDB659807E6}" destId="{34F92FCC-6089-4FF0-B8C9-E5F3B399A88A}" srcOrd="0" destOrd="0" parTransId="{F6C77B8C-C7FF-4D27-B1FC-D0038ADF2E35}" sibTransId="{82671C0A-79F1-4699-B62E-51DCD5E7D3DD}"/>
    <dgm:cxn modelId="{70D2D0B4-E28B-402D-8217-2E87B97A2833}" type="presOf" srcId="{6F9A3F0D-9151-474D-A553-D93C75DBEBCB}" destId="{14BC39FA-1B31-451A-B058-2BCA83C223FB}" srcOrd="1" destOrd="0" presId="urn:microsoft.com/office/officeart/2005/8/layout/list1"/>
    <dgm:cxn modelId="{C79F8168-B7FC-4DE1-978A-493E713A05D7}" type="presOf" srcId="{DBCA7186-C298-4422-B0BE-5CDB659807E6}" destId="{E28FA085-32D4-4B02-8D88-C0751399426C}" srcOrd="0" destOrd="0" presId="urn:microsoft.com/office/officeart/2005/8/layout/list1"/>
    <dgm:cxn modelId="{7A946DE6-C9F4-42C3-96D6-C3A74CACBEC7}" type="presOf" srcId="{34F92FCC-6089-4FF0-B8C9-E5F3B399A88A}" destId="{C4ADE991-76DB-4021-A3A5-C3C539F126FC}" srcOrd="1" destOrd="0" presId="urn:microsoft.com/office/officeart/2005/8/layout/list1"/>
    <dgm:cxn modelId="{D57980B9-DDC9-491B-BD25-19CD85D43D34}" type="presParOf" srcId="{E28FA085-32D4-4B02-8D88-C0751399426C}" destId="{05C7825B-58BC-46C9-BB51-35A73A2B1716}" srcOrd="0" destOrd="0" presId="urn:microsoft.com/office/officeart/2005/8/layout/list1"/>
    <dgm:cxn modelId="{549B82EA-B598-4BD5-B706-760D4E4F4DDE}" type="presParOf" srcId="{05C7825B-58BC-46C9-BB51-35A73A2B1716}" destId="{B7C09D1C-9C38-438D-B835-8B091D660088}" srcOrd="0" destOrd="0" presId="urn:microsoft.com/office/officeart/2005/8/layout/list1"/>
    <dgm:cxn modelId="{BED86C02-816C-4BBA-825B-03FD77A7EC88}" type="presParOf" srcId="{05C7825B-58BC-46C9-BB51-35A73A2B1716}" destId="{C4ADE991-76DB-4021-A3A5-C3C539F126FC}" srcOrd="1" destOrd="0" presId="urn:microsoft.com/office/officeart/2005/8/layout/list1"/>
    <dgm:cxn modelId="{8C403794-9D0E-4D97-9575-EC610FFAAD36}" type="presParOf" srcId="{E28FA085-32D4-4B02-8D88-C0751399426C}" destId="{64B9570B-5F7F-4923-A8FF-8F8EFA6237BE}" srcOrd="1" destOrd="0" presId="urn:microsoft.com/office/officeart/2005/8/layout/list1"/>
    <dgm:cxn modelId="{7E33C09B-E7C9-4D8D-A64B-CF72E29706D4}" type="presParOf" srcId="{E28FA085-32D4-4B02-8D88-C0751399426C}" destId="{42A2F9F0-5CD3-4E4E-8BDA-8CD416C6D5F0}" srcOrd="2" destOrd="0" presId="urn:microsoft.com/office/officeart/2005/8/layout/list1"/>
    <dgm:cxn modelId="{11BEFC3C-CB97-4507-B9BF-7F59EEE0A280}" type="presParOf" srcId="{E28FA085-32D4-4B02-8D88-C0751399426C}" destId="{429FF89F-7DB7-43DC-8FE6-C7DC5B6BFF54}" srcOrd="3" destOrd="0" presId="urn:microsoft.com/office/officeart/2005/8/layout/list1"/>
    <dgm:cxn modelId="{FB16575C-1886-4B36-9F90-2E3139940225}" type="presParOf" srcId="{E28FA085-32D4-4B02-8D88-C0751399426C}" destId="{9B2AC526-72CE-4AB8-9186-0B8D9FB61CB1}" srcOrd="4" destOrd="0" presId="urn:microsoft.com/office/officeart/2005/8/layout/list1"/>
    <dgm:cxn modelId="{C697EF37-EDF7-4792-B680-723CFBF8B826}" type="presParOf" srcId="{9B2AC526-72CE-4AB8-9186-0B8D9FB61CB1}" destId="{6BCEBA77-45DC-4235-ABCF-97E3F4C6DF4E}" srcOrd="0" destOrd="0" presId="urn:microsoft.com/office/officeart/2005/8/layout/list1"/>
    <dgm:cxn modelId="{C21BBA67-D785-46A9-8A8C-29D3975F84FB}" type="presParOf" srcId="{9B2AC526-72CE-4AB8-9186-0B8D9FB61CB1}" destId="{14BC39FA-1B31-451A-B058-2BCA83C223FB}" srcOrd="1" destOrd="0" presId="urn:microsoft.com/office/officeart/2005/8/layout/list1"/>
    <dgm:cxn modelId="{CB6A51CA-0D4C-4F55-B103-93CD28D7906F}" type="presParOf" srcId="{E28FA085-32D4-4B02-8D88-C0751399426C}" destId="{FB706F8E-9C27-44AF-9402-84AABB02E8DF}" srcOrd="5" destOrd="0" presId="urn:microsoft.com/office/officeart/2005/8/layout/list1"/>
    <dgm:cxn modelId="{4B650602-4C8B-4F4E-98CC-59619E5EBAB3}" type="presParOf" srcId="{E28FA085-32D4-4B02-8D88-C0751399426C}" destId="{B6725EF3-F6FE-4F45-9829-62B0CAB99877}" srcOrd="6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D4C83797-0FEB-4ED6-AE7D-DDFA7662A61B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F0998FF0-857C-49B2-9CFC-D5F323D22AA3}">
      <dgm:prSet phldrT="[Text]" custT="1"/>
      <dgm:spPr/>
      <dgm:t>
        <a:bodyPr/>
        <a:lstStyle/>
        <a:p>
          <a:r>
            <a:rPr lang="bg-BG" sz="1100" b="1" noProof="0" dirty="0" smtClean="0"/>
            <a:t>Кандидатът участва в изпълнението на всички дейности, включени в проектното предложение</a:t>
          </a:r>
          <a:r>
            <a:rPr lang="ru-RU" sz="1100" b="1" dirty="0" smtClean="0"/>
            <a:t>. </a:t>
          </a:r>
          <a:endParaRPr lang="en-US" sz="1100" b="1" dirty="0"/>
        </a:p>
      </dgm:t>
    </dgm:pt>
    <dgm:pt modelId="{6D26D7B8-AD30-4FEC-9ADF-1FEDC168575A}" type="parTrans" cxnId="{EF1CAD3D-19A8-494D-B9CC-A3EED22CA9A1}">
      <dgm:prSet/>
      <dgm:spPr/>
      <dgm:t>
        <a:bodyPr/>
        <a:lstStyle/>
        <a:p>
          <a:endParaRPr lang="en-US"/>
        </a:p>
      </dgm:t>
    </dgm:pt>
    <dgm:pt modelId="{9A8B6287-0F9A-476E-A406-D0772AB06F8B}" type="sibTrans" cxnId="{EF1CAD3D-19A8-494D-B9CC-A3EED22CA9A1}">
      <dgm:prSet/>
      <dgm:spPr/>
      <dgm:t>
        <a:bodyPr/>
        <a:lstStyle/>
        <a:p>
          <a:endParaRPr lang="en-US"/>
        </a:p>
      </dgm:t>
    </dgm:pt>
    <dgm:pt modelId="{00C0461F-A550-4871-AD5D-9CA0889CC49A}">
      <dgm:prSet phldrT="[Text]" custT="1"/>
      <dgm:spPr/>
      <dgm:t>
        <a:bodyPr/>
        <a:lstStyle/>
        <a:p>
          <a:r>
            <a:rPr lang="bg-BG" sz="1100" b="1" noProof="0" dirty="0" smtClean="0"/>
            <a:t>Планираните в проектното предложение дейности са пряко насочени към кандидата, както и към партниращите висши училища/научни организации по отношение на дейностите, в чието изпълнение те участват. </a:t>
          </a:r>
          <a:endParaRPr lang="bg-BG" sz="1100" b="1" noProof="0" dirty="0"/>
        </a:p>
      </dgm:t>
    </dgm:pt>
    <dgm:pt modelId="{21A05728-BAB0-4A42-9672-136534366F0A}" type="parTrans" cxnId="{AC25595B-4E3B-412A-91F9-92E846B257EE}">
      <dgm:prSet/>
      <dgm:spPr/>
      <dgm:t>
        <a:bodyPr/>
        <a:lstStyle/>
        <a:p>
          <a:endParaRPr lang="en-US"/>
        </a:p>
      </dgm:t>
    </dgm:pt>
    <dgm:pt modelId="{FC8970DB-381C-43A0-8A5A-1F62A0D48D3E}" type="sibTrans" cxnId="{AC25595B-4E3B-412A-91F9-92E846B257EE}">
      <dgm:prSet/>
      <dgm:spPr/>
      <dgm:t>
        <a:bodyPr/>
        <a:lstStyle/>
        <a:p>
          <a:endParaRPr lang="en-US"/>
        </a:p>
      </dgm:t>
    </dgm:pt>
    <dgm:pt modelId="{264BD1D6-FC69-4FC9-BCCB-3C10188AB9CF}">
      <dgm:prSet phldrT="[Text]" custT="1"/>
      <dgm:spPr/>
      <dgm:t>
        <a:bodyPr/>
        <a:lstStyle/>
        <a:p>
          <a:r>
            <a:rPr lang="bg-BG" sz="1100" b="1" noProof="0" dirty="0" smtClean="0"/>
            <a:t>Планираните в проектното предложение дейности ще се изпълняват съвместно от кандидата и партньорите, съгласно т. 12 от Условията за кандидатстване</a:t>
          </a:r>
          <a:r>
            <a:rPr lang="ru-RU" sz="1100" b="1" dirty="0" smtClean="0"/>
            <a:t>. </a:t>
          </a:r>
          <a:endParaRPr lang="en-US" sz="1100" b="1" dirty="0"/>
        </a:p>
      </dgm:t>
    </dgm:pt>
    <dgm:pt modelId="{0366203E-B8B1-44F4-985F-41088DCAA0A4}" type="parTrans" cxnId="{C7C3ACD8-F881-4BD5-9BEC-9232C2AC2CBF}">
      <dgm:prSet/>
      <dgm:spPr/>
      <dgm:t>
        <a:bodyPr/>
        <a:lstStyle/>
        <a:p>
          <a:endParaRPr lang="en-US"/>
        </a:p>
      </dgm:t>
    </dgm:pt>
    <dgm:pt modelId="{CB419907-8C5A-4F00-823C-638316AD2B72}" type="sibTrans" cxnId="{C7C3ACD8-F881-4BD5-9BEC-9232C2AC2CBF}">
      <dgm:prSet/>
      <dgm:spPr/>
      <dgm:t>
        <a:bodyPr/>
        <a:lstStyle/>
        <a:p>
          <a:endParaRPr lang="en-US"/>
        </a:p>
      </dgm:t>
    </dgm:pt>
    <dgm:pt modelId="{A8128115-5958-4C2E-919C-2E5F6999360E}" type="pres">
      <dgm:prSet presAssocID="{D4C83797-0FEB-4ED6-AE7D-DDFA7662A61B}" presName="compositeShape" presStyleCnt="0">
        <dgm:presLayoutVars>
          <dgm:chMax val="7"/>
          <dgm:dir/>
          <dgm:resizeHandles val="exact"/>
        </dgm:presLayoutVars>
      </dgm:prSet>
      <dgm:spPr/>
    </dgm:pt>
    <dgm:pt modelId="{C683BA16-2A74-4A9C-AF36-00A3932CAF24}" type="pres">
      <dgm:prSet presAssocID="{D4C83797-0FEB-4ED6-AE7D-DDFA7662A61B}" presName="wedge1" presStyleLbl="node1" presStyleIdx="0" presStyleCnt="3" custScaleX="101641" custScaleY="99422"/>
      <dgm:spPr/>
      <dgm:t>
        <a:bodyPr/>
        <a:lstStyle/>
        <a:p>
          <a:endParaRPr lang="en-US"/>
        </a:p>
      </dgm:t>
    </dgm:pt>
    <dgm:pt modelId="{2DF1869D-EA2A-4B4E-BA09-32C1D1B2866C}" type="pres">
      <dgm:prSet presAssocID="{D4C83797-0FEB-4ED6-AE7D-DDFA7662A61B}" presName="dummy1a" presStyleCnt="0"/>
      <dgm:spPr/>
    </dgm:pt>
    <dgm:pt modelId="{8BEBA9EF-29F7-4E81-9AF8-0F671AE81EDC}" type="pres">
      <dgm:prSet presAssocID="{D4C83797-0FEB-4ED6-AE7D-DDFA7662A61B}" presName="dummy1b" presStyleCnt="0"/>
      <dgm:spPr/>
    </dgm:pt>
    <dgm:pt modelId="{0C9AAC27-FFC8-4BF4-A42D-757819BF9DEB}" type="pres">
      <dgm:prSet presAssocID="{D4C83797-0FEB-4ED6-AE7D-DDFA7662A61B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D399C3-A04B-4FE3-B465-714E783528ED}" type="pres">
      <dgm:prSet presAssocID="{D4C83797-0FEB-4ED6-AE7D-DDFA7662A61B}" presName="wedge2" presStyleLbl="node1" presStyleIdx="1" presStyleCnt="3" custLinFactNeighborX="0"/>
      <dgm:spPr/>
      <dgm:t>
        <a:bodyPr/>
        <a:lstStyle/>
        <a:p>
          <a:endParaRPr lang="en-US"/>
        </a:p>
      </dgm:t>
    </dgm:pt>
    <dgm:pt modelId="{13AA649D-4619-40F8-BAEA-E173F8D2C173}" type="pres">
      <dgm:prSet presAssocID="{D4C83797-0FEB-4ED6-AE7D-DDFA7662A61B}" presName="dummy2a" presStyleCnt="0"/>
      <dgm:spPr/>
    </dgm:pt>
    <dgm:pt modelId="{450F75DD-DB9F-4AC3-A612-A5F2AC21F81A}" type="pres">
      <dgm:prSet presAssocID="{D4C83797-0FEB-4ED6-AE7D-DDFA7662A61B}" presName="dummy2b" presStyleCnt="0"/>
      <dgm:spPr/>
    </dgm:pt>
    <dgm:pt modelId="{ACE0B0AF-2930-4285-8184-7B9F0F3B8431}" type="pres">
      <dgm:prSet presAssocID="{D4C83797-0FEB-4ED6-AE7D-DDFA7662A61B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2ABC59-199B-4F61-8712-D01A28FE4354}" type="pres">
      <dgm:prSet presAssocID="{D4C83797-0FEB-4ED6-AE7D-DDFA7662A61B}" presName="wedge3" presStyleLbl="node1" presStyleIdx="2" presStyleCnt="3"/>
      <dgm:spPr/>
      <dgm:t>
        <a:bodyPr/>
        <a:lstStyle/>
        <a:p>
          <a:endParaRPr lang="en-US"/>
        </a:p>
      </dgm:t>
    </dgm:pt>
    <dgm:pt modelId="{37306DCA-B3E8-4E28-9FC9-173868B9DC15}" type="pres">
      <dgm:prSet presAssocID="{D4C83797-0FEB-4ED6-AE7D-DDFA7662A61B}" presName="dummy3a" presStyleCnt="0"/>
      <dgm:spPr/>
    </dgm:pt>
    <dgm:pt modelId="{FC06777E-2BD1-428F-8C48-D1E8FBE7E68C}" type="pres">
      <dgm:prSet presAssocID="{D4C83797-0FEB-4ED6-AE7D-DDFA7662A61B}" presName="dummy3b" presStyleCnt="0"/>
      <dgm:spPr/>
    </dgm:pt>
    <dgm:pt modelId="{5E333A39-8D53-47E5-AE79-438F5EA98C21}" type="pres">
      <dgm:prSet presAssocID="{D4C83797-0FEB-4ED6-AE7D-DDFA7662A61B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A5FD56-446B-40D1-A765-6CC6A08F4F47}" type="pres">
      <dgm:prSet presAssocID="{9A8B6287-0F9A-476E-A406-D0772AB06F8B}" presName="arrowWedge1" presStyleLbl="fgSibTrans2D1" presStyleIdx="0" presStyleCnt="3"/>
      <dgm:spPr/>
    </dgm:pt>
    <dgm:pt modelId="{1C554E83-C145-47FA-A380-5CE23149E653}" type="pres">
      <dgm:prSet presAssocID="{FC8970DB-381C-43A0-8A5A-1F62A0D48D3E}" presName="arrowWedge2" presStyleLbl="fgSibTrans2D1" presStyleIdx="1" presStyleCnt="3"/>
      <dgm:spPr/>
    </dgm:pt>
    <dgm:pt modelId="{EC2D982D-9E60-4A3B-A5A8-3795BDC811E5}" type="pres">
      <dgm:prSet presAssocID="{CB419907-8C5A-4F00-823C-638316AD2B72}" presName="arrowWedge3" presStyleLbl="fgSibTrans2D1" presStyleIdx="2" presStyleCnt="3"/>
      <dgm:spPr/>
    </dgm:pt>
  </dgm:ptLst>
  <dgm:cxnLst>
    <dgm:cxn modelId="{1EEC59CE-C009-438A-9CB9-A9459F2012C4}" type="presOf" srcId="{264BD1D6-FC69-4FC9-BCCB-3C10188AB9CF}" destId="{5E333A39-8D53-47E5-AE79-438F5EA98C21}" srcOrd="1" destOrd="0" presId="urn:microsoft.com/office/officeart/2005/8/layout/cycle8"/>
    <dgm:cxn modelId="{C7C3ACD8-F881-4BD5-9BEC-9232C2AC2CBF}" srcId="{D4C83797-0FEB-4ED6-AE7D-DDFA7662A61B}" destId="{264BD1D6-FC69-4FC9-BCCB-3C10188AB9CF}" srcOrd="2" destOrd="0" parTransId="{0366203E-B8B1-44F4-985F-41088DCAA0A4}" sibTransId="{CB419907-8C5A-4F00-823C-638316AD2B72}"/>
    <dgm:cxn modelId="{FED87452-78E3-4B73-A8AC-FF53093DFFE6}" type="presOf" srcId="{264BD1D6-FC69-4FC9-BCCB-3C10188AB9CF}" destId="{792ABC59-199B-4F61-8712-D01A28FE4354}" srcOrd="0" destOrd="0" presId="urn:microsoft.com/office/officeart/2005/8/layout/cycle8"/>
    <dgm:cxn modelId="{AC25595B-4E3B-412A-91F9-92E846B257EE}" srcId="{D4C83797-0FEB-4ED6-AE7D-DDFA7662A61B}" destId="{00C0461F-A550-4871-AD5D-9CA0889CC49A}" srcOrd="1" destOrd="0" parTransId="{21A05728-BAB0-4A42-9672-136534366F0A}" sibTransId="{FC8970DB-381C-43A0-8A5A-1F62A0D48D3E}"/>
    <dgm:cxn modelId="{3921901D-2794-4F76-BC57-5084A6132BD5}" type="presOf" srcId="{D4C83797-0FEB-4ED6-AE7D-DDFA7662A61B}" destId="{A8128115-5958-4C2E-919C-2E5F6999360E}" srcOrd="0" destOrd="0" presId="urn:microsoft.com/office/officeart/2005/8/layout/cycle8"/>
    <dgm:cxn modelId="{EF1CAD3D-19A8-494D-B9CC-A3EED22CA9A1}" srcId="{D4C83797-0FEB-4ED6-AE7D-DDFA7662A61B}" destId="{F0998FF0-857C-49B2-9CFC-D5F323D22AA3}" srcOrd="0" destOrd="0" parTransId="{6D26D7B8-AD30-4FEC-9ADF-1FEDC168575A}" sibTransId="{9A8B6287-0F9A-476E-A406-D0772AB06F8B}"/>
    <dgm:cxn modelId="{D1800E61-E128-4473-B105-55C4400F4CD4}" type="presOf" srcId="{00C0461F-A550-4871-AD5D-9CA0889CC49A}" destId="{ACE0B0AF-2930-4285-8184-7B9F0F3B8431}" srcOrd="1" destOrd="0" presId="urn:microsoft.com/office/officeart/2005/8/layout/cycle8"/>
    <dgm:cxn modelId="{15C7C2DA-16DF-409B-BAB7-EB14B8D1C136}" type="presOf" srcId="{00C0461F-A550-4871-AD5D-9CA0889CC49A}" destId="{E4D399C3-A04B-4FE3-B465-714E783528ED}" srcOrd="0" destOrd="0" presId="urn:microsoft.com/office/officeart/2005/8/layout/cycle8"/>
    <dgm:cxn modelId="{3800A29E-D492-499E-8F1B-7CDFB89382F6}" type="presOf" srcId="{F0998FF0-857C-49B2-9CFC-D5F323D22AA3}" destId="{0C9AAC27-FFC8-4BF4-A42D-757819BF9DEB}" srcOrd="1" destOrd="0" presId="urn:microsoft.com/office/officeart/2005/8/layout/cycle8"/>
    <dgm:cxn modelId="{69833319-2968-4816-A5D5-ADD651C0B6B8}" type="presOf" srcId="{F0998FF0-857C-49B2-9CFC-D5F323D22AA3}" destId="{C683BA16-2A74-4A9C-AF36-00A3932CAF24}" srcOrd="0" destOrd="0" presId="urn:microsoft.com/office/officeart/2005/8/layout/cycle8"/>
    <dgm:cxn modelId="{E6781412-400A-42E8-A57C-55D045A4FCF7}" type="presParOf" srcId="{A8128115-5958-4C2E-919C-2E5F6999360E}" destId="{C683BA16-2A74-4A9C-AF36-00A3932CAF24}" srcOrd="0" destOrd="0" presId="urn:microsoft.com/office/officeart/2005/8/layout/cycle8"/>
    <dgm:cxn modelId="{B5831945-4AAB-4D31-928B-F2B05E5C1747}" type="presParOf" srcId="{A8128115-5958-4C2E-919C-2E5F6999360E}" destId="{2DF1869D-EA2A-4B4E-BA09-32C1D1B2866C}" srcOrd="1" destOrd="0" presId="urn:microsoft.com/office/officeart/2005/8/layout/cycle8"/>
    <dgm:cxn modelId="{1779E01D-226F-4229-94A3-FFA365795EEB}" type="presParOf" srcId="{A8128115-5958-4C2E-919C-2E5F6999360E}" destId="{8BEBA9EF-29F7-4E81-9AF8-0F671AE81EDC}" srcOrd="2" destOrd="0" presId="urn:microsoft.com/office/officeart/2005/8/layout/cycle8"/>
    <dgm:cxn modelId="{6D325D26-8EA4-485D-B7D6-98605DB57CC4}" type="presParOf" srcId="{A8128115-5958-4C2E-919C-2E5F6999360E}" destId="{0C9AAC27-FFC8-4BF4-A42D-757819BF9DEB}" srcOrd="3" destOrd="0" presId="urn:microsoft.com/office/officeart/2005/8/layout/cycle8"/>
    <dgm:cxn modelId="{8C05891F-A3C4-4383-ACD2-1E26BED8A483}" type="presParOf" srcId="{A8128115-5958-4C2E-919C-2E5F6999360E}" destId="{E4D399C3-A04B-4FE3-B465-714E783528ED}" srcOrd="4" destOrd="0" presId="urn:microsoft.com/office/officeart/2005/8/layout/cycle8"/>
    <dgm:cxn modelId="{2E12BC53-803D-448D-B182-FB426777EB84}" type="presParOf" srcId="{A8128115-5958-4C2E-919C-2E5F6999360E}" destId="{13AA649D-4619-40F8-BAEA-E173F8D2C173}" srcOrd="5" destOrd="0" presId="urn:microsoft.com/office/officeart/2005/8/layout/cycle8"/>
    <dgm:cxn modelId="{3B7AE023-4AB3-46AF-ACA7-95DC1FB483FB}" type="presParOf" srcId="{A8128115-5958-4C2E-919C-2E5F6999360E}" destId="{450F75DD-DB9F-4AC3-A612-A5F2AC21F81A}" srcOrd="6" destOrd="0" presId="urn:microsoft.com/office/officeart/2005/8/layout/cycle8"/>
    <dgm:cxn modelId="{C72CF063-C06F-4BB7-BEA5-4E0266E5652F}" type="presParOf" srcId="{A8128115-5958-4C2E-919C-2E5F6999360E}" destId="{ACE0B0AF-2930-4285-8184-7B9F0F3B8431}" srcOrd="7" destOrd="0" presId="urn:microsoft.com/office/officeart/2005/8/layout/cycle8"/>
    <dgm:cxn modelId="{66EDE81E-F1F3-4A46-B01A-E9F9B6209535}" type="presParOf" srcId="{A8128115-5958-4C2E-919C-2E5F6999360E}" destId="{792ABC59-199B-4F61-8712-D01A28FE4354}" srcOrd="8" destOrd="0" presId="urn:microsoft.com/office/officeart/2005/8/layout/cycle8"/>
    <dgm:cxn modelId="{75DBDEB3-D19D-489A-A322-723B7F162E79}" type="presParOf" srcId="{A8128115-5958-4C2E-919C-2E5F6999360E}" destId="{37306DCA-B3E8-4E28-9FC9-173868B9DC15}" srcOrd="9" destOrd="0" presId="urn:microsoft.com/office/officeart/2005/8/layout/cycle8"/>
    <dgm:cxn modelId="{5FEA85B8-048F-4355-9040-3A15799AEDEB}" type="presParOf" srcId="{A8128115-5958-4C2E-919C-2E5F6999360E}" destId="{FC06777E-2BD1-428F-8C48-D1E8FBE7E68C}" srcOrd="10" destOrd="0" presId="urn:microsoft.com/office/officeart/2005/8/layout/cycle8"/>
    <dgm:cxn modelId="{B25C364A-9E18-4359-9FF4-2523BABF4F9B}" type="presParOf" srcId="{A8128115-5958-4C2E-919C-2E5F6999360E}" destId="{5E333A39-8D53-47E5-AE79-438F5EA98C21}" srcOrd="11" destOrd="0" presId="urn:microsoft.com/office/officeart/2005/8/layout/cycle8"/>
    <dgm:cxn modelId="{8C51E4C8-F1F1-4520-87DA-8DEE85D77265}" type="presParOf" srcId="{A8128115-5958-4C2E-919C-2E5F6999360E}" destId="{1DA5FD56-446B-40D1-A765-6CC6A08F4F47}" srcOrd="12" destOrd="0" presId="urn:microsoft.com/office/officeart/2005/8/layout/cycle8"/>
    <dgm:cxn modelId="{D6CAD049-E353-4A8E-BB18-81B30B178589}" type="presParOf" srcId="{A8128115-5958-4C2E-919C-2E5F6999360E}" destId="{1C554E83-C145-47FA-A380-5CE23149E653}" srcOrd="13" destOrd="0" presId="urn:microsoft.com/office/officeart/2005/8/layout/cycle8"/>
    <dgm:cxn modelId="{A934D093-482B-47B1-A367-E417D1116EF4}" type="presParOf" srcId="{A8128115-5958-4C2E-919C-2E5F6999360E}" destId="{EC2D982D-9E60-4A3B-A5A8-3795BDC811E5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D4C83797-0FEB-4ED6-AE7D-DDFA7662A61B}" type="doc">
      <dgm:prSet loTypeId="urn:microsoft.com/office/officeart/2005/8/layout/cycle8" loCatId="cycle" qsTypeId="urn:microsoft.com/office/officeart/2005/8/quickstyle/simple1" qsCatId="simple" csTypeId="urn:microsoft.com/office/officeart/2005/8/colors/accent1_2" csCatId="accent1" phldr="1"/>
      <dgm:spPr/>
    </dgm:pt>
    <dgm:pt modelId="{F0998FF0-857C-49B2-9CFC-D5F323D22AA3}">
      <dgm:prSet phldrT="[Text]" custT="1"/>
      <dgm:spPr/>
      <dgm:t>
        <a:bodyPr anchor="ctr"/>
        <a:lstStyle/>
        <a:p>
          <a:pPr algn="l"/>
          <a:r>
            <a:rPr lang="bg-BG" sz="1000" b="1" noProof="0" dirty="0" smtClean="0"/>
            <a:t>Поне две съвместни програми с партниращото/</a:t>
          </a:r>
          <a:r>
            <a:rPr lang="bg-BG" sz="1000" b="1" noProof="0" dirty="0" err="1" smtClean="0"/>
            <a:t>ите</a:t>
          </a:r>
          <a:r>
            <a:rPr lang="bg-BG" sz="1000" b="1" noProof="0" dirty="0" smtClean="0"/>
            <a:t> българско/и висше/и училище/а, и поне две програми с дигитално образователно съдържание, вкл. за дистанционно обучение.</a:t>
          </a:r>
          <a:endParaRPr lang="bg-BG" sz="1000" b="1" noProof="0" dirty="0"/>
        </a:p>
      </dgm:t>
    </dgm:pt>
    <dgm:pt modelId="{6D26D7B8-AD30-4FEC-9ADF-1FEDC168575A}" type="parTrans" cxnId="{EF1CAD3D-19A8-494D-B9CC-A3EED22CA9A1}">
      <dgm:prSet/>
      <dgm:spPr/>
      <dgm:t>
        <a:bodyPr/>
        <a:lstStyle/>
        <a:p>
          <a:endParaRPr lang="en-US"/>
        </a:p>
      </dgm:t>
    </dgm:pt>
    <dgm:pt modelId="{9A8B6287-0F9A-476E-A406-D0772AB06F8B}" type="sibTrans" cxnId="{EF1CAD3D-19A8-494D-B9CC-A3EED22CA9A1}">
      <dgm:prSet/>
      <dgm:spPr/>
      <dgm:t>
        <a:bodyPr/>
        <a:lstStyle/>
        <a:p>
          <a:endParaRPr lang="en-US"/>
        </a:p>
      </dgm:t>
    </dgm:pt>
    <dgm:pt modelId="{00C0461F-A550-4871-AD5D-9CA0889CC49A}">
      <dgm:prSet phldrT="[Text]" custT="1"/>
      <dgm:spPr/>
      <dgm:t>
        <a:bodyPr/>
        <a:lstStyle/>
        <a:p>
          <a:r>
            <a:rPr lang="bg-BG" sz="1100" b="1" noProof="0" dirty="0" smtClean="0"/>
            <a:t>В т. 11 на Формуляра за кандидатстване е описан механизмът за избор на представителите на целевите групи (студенти, докторанти, преподаватели, пост-докторанти, специализанти, млади учени, изследователи и учени)</a:t>
          </a:r>
          <a:endParaRPr lang="bg-BG" sz="1100" b="1" noProof="0" dirty="0"/>
        </a:p>
      </dgm:t>
    </dgm:pt>
    <dgm:pt modelId="{21A05728-BAB0-4A42-9672-136534366F0A}" type="parTrans" cxnId="{AC25595B-4E3B-412A-91F9-92E846B257EE}">
      <dgm:prSet/>
      <dgm:spPr/>
      <dgm:t>
        <a:bodyPr/>
        <a:lstStyle/>
        <a:p>
          <a:endParaRPr lang="en-US"/>
        </a:p>
      </dgm:t>
    </dgm:pt>
    <dgm:pt modelId="{FC8970DB-381C-43A0-8A5A-1F62A0D48D3E}" type="sibTrans" cxnId="{AC25595B-4E3B-412A-91F9-92E846B257EE}">
      <dgm:prSet/>
      <dgm:spPr/>
      <dgm:t>
        <a:bodyPr/>
        <a:lstStyle/>
        <a:p>
          <a:endParaRPr lang="en-US"/>
        </a:p>
      </dgm:t>
    </dgm:pt>
    <dgm:pt modelId="{264BD1D6-FC69-4FC9-BCCB-3C10188AB9CF}">
      <dgm:prSet phldrT="[Text]" custT="1"/>
      <dgm:spPr/>
      <dgm:t>
        <a:bodyPr/>
        <a:lstStyle/>
        <a:p>
          <a:r>
            <a:rPr lang="bg-BG" sz="1100" b="1" noProof="0" dirty="0" smtClean="0"/>
            <a:t>Проектното предложение включва поне 3 допустими дейности от групите дейности, посочени т. 13 от Условията за кандидатстване</a:t>
          </a:r>
          <a:r>
            <a:rPr lang="ru-RU" sz="1100" b="1" noProof="0" dirty="0" smtClean="0"/>
            <a:t>.</a:t>
          </a:r>
          <a:endParaRPr lang="en-US" sz="1100" b="1" dirty="0"/>
        </a:p>
      </dgm:t>
    </dgm:pt>
    <dgm:pt modelId="{0366203E-B8B1-44F4-985F-41088DCAA0A4}" type="parTrans" cxnId="{C7C3ACD8-F881-4BD5-9BEC-9232C2AC2CBF}">
      <dgm:prSet/>
      <dgm:spPr/>
      <dgm:t>
        <a:bodyPr/>
        <a:lstStyle/>
        <a:p>
          <a:endParaRPr lang="en-US"/>
        </a:p>
      </dgm:t>
    </dgm:pt>
    <dgm:pt modelId="{CB419907-8C5A-4F00-823C-638316AD2B72}" type="sibTrans" cxnId="{C7C3ACD8-F881-4BD5-9BEC-9232C2AC2CBF}">
      <dgm:prSet/>
      <dgm:spPr/>
      <dgm:t>
        <a:bodyPr/>
        <a:lstStyle/>
        <a:p>
          <a:endParaRPr lang="en-US"/>
        </a:p>
      </dgm:t>
    </dgm:pt>
    <dgm:pt modelId="{A8128115-5958-4C2E-919C-2E5F6999360E}" type="pres">
      <dgm:prSet presAssocID="{D4C83797-0FEB-4ED6-AE7D-DDFA7662A61B}" presName="compositeShape" presStyleCnt="0">
        <dgm:presLayoutVars>
          <dgm:chMax val="7"/>
          <dgm:dir/>
          <dgm:resizeHandles val="exact"/>
        </dgm:presLayoutVars>
      </dgm:prSet>
      <dgm:spPr/>
    </dgm:pt>
    <dgm:pt modelId="{C683BA16-2A74-4A9C-AF36-00A3932CAF24}" type="pres">
      <dgm:prSet presAssocID="{D4C83797-0FEB-4ED6-AE7D-DDFA7662A61B}" presName="wedge1" presStyleLbl="node1" presStyleIdx="0" presStyleCnt="3" custScaleX="101641" custScaleY="99422" custLinFactNeighborX="-1439" custLinFactNeighborY="1467"/>
      <dgm:spPr/>
      <dgm:t>
        <a:bodyPr/>
        <a:lstStyle/>
        <a:p>
          <a:endParaRPr lang="en-US"/>
        </a:p>
      </dgm:t>
    </dgm:pt>
    <dgm:pt modelId="{2DF1869D-EA2A-4B4E-BA09-32C1D1B2866C}" type="pres">
      <dgm:prSet presAssocID="{D4C83797-0FEB-4ED6-AE7D-DDFA7662A61B}" presName="dummy1a" presStyleCnt="0"/>
      <dgm:spPr/>
    </dgm:pt>
    <dgm:pt modelId="{8BEBA9EF-29F7-4E81-9AF8-0F671AE81EDC}" type="pres">
      <dgm:prSet presAssocID="{D4C83797-0FEB-4ED6-AE7D-DDFA7662A61B}" presName="dummy1b" presStyleCnt="0"/>
      <dgm:spPr/>
    </dgm:pt>
    <dgm:pt modelId="{0C9AAC27-FFC8-4BF4-A42D-757819BF9DEB}" type="pres">
      <dgm:prSet presAssocID="{D4C83797-0FEB-4ED6-AE7D-DDFA7662A61B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4D399C3-A04B-4FE3-B465-714E783528ED}" type="pres">
      <dgm:prSet presAssocID="{D4C83797-0FEB-4ED6-AE7D-DDFA7662A61B}" presName="wedge2" presStyleLbl="node1" presStyleIdx="1" presStyleCnt="3" custLinFactNeighborX="0"/>
      <dgm:spPr/>
      <dgm:t>
        <a:bodyPr/>
        <a:lstStyle/>
        <a:p>
          <a:endParaRPr lang="en-US"/>
        </a:p>
      </dgm:t>
    </dgm:pt>
    <dgm:pt modelId="{13AA649D-4619-40F8-BAEA-E173F8D2C173}" type="pres">
      <dgm:prSet presAssocID="{D4C83797-0FEB-4ED6-AE7D-DDFA7662A61B}" presName="dummy2a" presStyleCnt="0"/>
      <dgm:spPr/>
    </dgm:pt>
    <dgm:pt modelId="{450F75DD-DB9F-4AC3-A612-A5F2AC21F81A}" type="pres">
      <dgm:prSet presAssocID="{D4C83797-0FEB-4ED6-AE7D-DDFA7662A61B}" presName="dummy2b" presStyleCnt="0"/>
      <dgm:spPr/>
    </dgm:pt>
    <dgm:pt modelId="{ACE0B0AF-2930-4285-8184-7B9F0F3B8431}" type="pres">
      <dgm:prSet presAssocID="{D4C83797-0FEB-4ED6-AE7D-DDFA7662A61B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92ABC59-199B-4F61-8712-D01A28FE4354}" type="pres">
      <dgm:prSet presAssocID="{D4C83797-0FEB-4ED6-AE7D-DDFA7662A61B}" presName="wedge3" presStyleLbl="node1" presStyleIdx="2" presStyleCnt="3"/>
      <dgm:spPr/>
      <dgm:t>
        <a:bodyPr/>
        <a:lstStyle/>
        <a:p>
          <a:endParaRPr lang="en-US"/>
        </a:p>
      </dgm:t>
    </dgm:pt>
    <dgm:pt modelId="{37306DCA-B3E8-4E28-9FC9-173868B9DC15}" type="pres">
      <dgm:prSet presAssocID="{D4C83797-0FEB-4ED6-AE7D-DDFA7662A61B}" presName="dummy3a" presStyleCnt="0"/>
      <dgm:spPr/>
    </dgm:pt>
    <dgm:pt modelId="{FC06777E-2BD1-428F-8C48-D1E8FBE7E68C}" type="pres">
      <dgm:prSet presAssocID="{D4C83797-0FEB-4ED6-AE7D-DDFA7662A61B}" presName="dummy3b" presStyleCnt="0"/>
      <dgm:spPr/>
    </dgm:pt>
    <dgm:pt modelId="{5E333A39-8D53-47E5-AE79-438F5EA98C21}" type="pres">
      <dgm:prSet presAssocID="{D4C83797-0FEB-4ED6-AE7D-DDFA7662A61B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1DA5FD56-446B-40D1-A765-6CC6A08F4F47}" type="pres">
      <dgm:prSet presAssocID="{9A8B6287-0F9A-476E-A406-D0772AB06F8B}" presName="arrowWedge1" presStyleLbl="fgSibTrans2D1" presStyleIdx="0" presStyleCnt="3"/>
      <dgm:spPr/>
    </dgm:pt>
    <dgm:pt modelId="{1C554E83-C145-47FA-A380-5CE23149E653}" type="pres">
      <dgm:prSet presAssocID="{FC8970DB-381C-43A0-8A5A-1F62A0D48D3E}" presName="arrowWedge2" presStyleLbl="fgSibTrans2D1" presStyleIdx="1" presStyleCnt="3"/>
      <dgm:spPr/>
    </dgm:pt>
    <dgm:pt modelId="{EC2D982D-9E60-4A3B-A5A8-3795BDC811E5}" type="pres">
      <dgm:prSet presAssocID="{CB419907-8C5A-4F00-823C-638316AD2B72}" presName="arrowWedge3" presStyleLbl="fgSibTrans2D1" presStyleIdx="2" presStyleCnt="3"/>
      <dgm:spPr/>
    </dgm:pt>
  </dgm:ptLst>
  <dgm:cxnLst>
    <dgm:cxn modelId="{1EEC59CE-C009-438A-9CB9-A9459F2012C4}" type="presOf" srcId="{264BD1D6-FC69-4FC9-BCCB-3C10188AB9CF}" destId="{5E333A39-8D53-47E5-AE79-438F5EA98C21}" srcOrd="1" destOrd="0" presId="urn:microsoft.com/office/officeart/2005/8/layout/cycle8"/>
    <dgm:cxn modelId="{C7C3ACD8-F881-4BD5-9BEC-9232C2AC2CBF}" srcId="{D4C83797-0FEB-4ED6-AE7D-DDFA7662A61B}" destId="{264BD1D6-FC69-4FC9-BCCB-3C10188AB9CF}" srcOrd="2" destOrd="0" parTransId="{0366203E-B8B1-44F4-985F-41088DCAA0A4}" sibTransId="{CB419907-8C5A-4F00-823C-638316AD2B72}"/>
    <dgm:cxn modelId="{FED87452-78E3-4B73-A8AC-FF53093DFFE6}" type="presOf" srcId="{264BD1D6-FC69-4FC9-BCCB-3C10188AB9CF}" destId="{792ABC59-199B-4F61-8712-D01A28FE4354}" srcOrd="0" destOrd="0" presId="urn:microsoft.com/office/officeart/2005/8/layout/cycle8"/>
    <dgm:cxn modelId="{AC25595B-4E3B-412A-91F9-92E846B257EE}" srcId="{D4C83797-0FEB-4ED6-AE7D-DDFA7662A61B}" destId="{00C0461F-A550-4871-AD5D-9CA0889CC49A}" srcOrd="1" destOrd="0" parTransId="{21A05728-BAB0-4A42-9672-136534366F0A}" sibTransId="{FC8970DB-381C-43A0-8A5A-1F62A0D48D3E}"/>
    <dgm:cxn modelId="{3921901D-2794-4F76-BC57-5084A6132BD5}" type="presOf" srcId="{D4C83797-0FEB-4ED6-AE7D-DDFA7662A61B}" destId="{A8128115-5958-4C2E-919C-2E5F6999360E}" srcOrd="0" destOrd="0" presId="urn:microsoft.com/office/officeart/2005/8/layout/cycle8"/>
    <dgm:cxn modelId="{EF1CAD3D-19A8-494D-B9CC-A3EED22CA9A1}" srcId="{D4C83797-0FEB-4ED6-AE7D-DDFA7662A61B}" destId="{F0998FF0-857C-49B2-9CFC-D5F323D22AA3}" srcOrd="0" destOrd="0" parTransId="{6D26D7B8-AD30-4FEC-9ADF-1FEDC168575A}" sibTransId="{9A8B6287-0F9A-476E-A406-D0772AB06F8B}"/>
    <dgm:cxn modelId="{D1800E61-E128-4473-B105-55C4400F4CD4}" type="presOf" srcId="{00C0461F-A550-4871-AD5D-9CA0889CC49A}" destId="{ACE0B0AF-2930-4285-8184-7B9F0F3B8431}" srcOrd="1" destOrd="0" presId="urn:microsoft.com/office/officeart/2005/8/layout/cycle8"/>
    <dgm:cxn modelId="{15C7C2DA-16DF-409B-BAB7-EB14B8D1C136}" type="presOf" srcId="{00C0461F-A550-4871-AD5D-9CA0889CC49A}" destId="{E4D399C3-A04B-4FE3-B465-714E783528ED}" srcOrd="0" destOrd="0" presId="urn:microsoft.com/office/officeart/2005/8/layout/cycle8"/>
    <dgm:cxn modelId="{3800A29E-D492-499E-8F1B-7CDFB89382F6}" type="presOf" srcId="{F0998FF0-857C-49B2-9CFC-D5F323D22AA3}" destId="{0C9AAC27-FFC8-4BF4-A42D-757819BF9DEB}" srcOrd="1" destOrd="0" presId="urn:microsoft.com/office/officeart/2005/8/layout/cycle8"/>
    <dgm:cxn modelId="{69833319-2968-4816-A5D5-ADD651C0B6B8}" type="presOf" srcId="{F0998FF0-857C-49B2-9CFC-D5F323D22AA3}" destId="{C683BA16-2A74-4A9C-AF36-00A3932CAF24}" srcOrd="0" destOrd="0" presId="urn:microsoft.com/office/officeart/2005/8/layout/cycle8"/>
    <dgm:cxn modelId="{E6781412-400A-42E8-A57C-55D045A4FCF7}" type="presParOf" srcId="{A8128115-5958-4C2E-919C-2E5F6999360E}" destId="{C683BA16-2A74-4A9C-AF36-00A3932CAF24}" srcOrd="0" destOrd="0" presId="urn:microsoft.com/office/officeart/2005/8/layout/cycle8"/>
    <dgm:cxn modelId="{B5831945-4AAB-4D31-928B-F2B05E5C1747}" type="presParOf" srcId="{A8128115-5958-4C2E-919C-2E5F6999360E}" destId="{2DF1869D-EA2A-4B4E-BA09-32C1D1B2866C}" srcOrd="1" destOrd="0" presId="urn:microsoft.com/office/officeart/2005/8/layout/cycle8"/>
    <dgm:cxn modelId="{1779E01D-226F-4229-94A3-FFA365795EEB}" type="presParOf" srcId="{A8128115-5958-4C2E-919C-2E5F6999360E}" destId="{8BEBA9EF-29F7-4E81-9AF8-0F671AE81EDC}" srcOrd="2" destOrd="0" presId="urn:microsoft.com/office/officeart/2005/8/layout/cycle8"/>
    <dgm:cxn modelId="{6D325D26-8EA4-485D-B7D6-98605DB57CC4}" type="presParOf" srcId="{A8128115-5958-4C2E-919C-2E5F6999360E}" destId="{0C9AAC27-FFC8-4BF4-A42D-757819BF9DEB}" srcOrd="3" destOrd="0" presId="urn:microsoft.com/office/officeart/2005/8/layout/cycle8"/>
    <dgm:cxn modelId="{8C05891F-A3C4-4383-ACD2-1E26BED8A483}" type="presParOf" srcId="{A8128115-5958-4C2E-919C-2E5F6999360E}" destId="{E4D399C3-A04B-4FE3-B465-714E783528ED}" srcOrd="4" destOrd="0" presId="urn:microsoft.com/office/officeart/2005/8/layout/cycle8"/>
    <dgm:cxn modelId="{2E12BC53-803D-448D-B182-FB426777EB84}" type="presParOf" srcId="{A8128115-5958-4C2E-919C-2E5F6999360E}" destId="{13AA649D-4619-40F8-BAEA-E173F8D2C173}" srcOrd="5" destOrd="0" presId="urn:microsoft.com/office/officeart/2005/8/layout/cycle8"/>
    <dgm:cxn modelId="{3B7AE023-4AB3-46AF-ACA7-95DC1FB483FB}" type="presParOf" srcId="{A8128115-5958-4C2E-919C-2E5F6999360E}" destId="{450F75DD-DB9F-4AC3-A612-A5F2AC21F81A}" srcOrd="6" destOrd="0" presId="urn:microsoft.com/office/officeart/2005/8/layout/cycle8"/>
    <dgm:cxn modelId="{C72CF063-C06F-4BB7-BEA5-4E0266E5652F}" type="presParOf" srcId="{A8128115-5958-4C2E-919C-2E5F6999360E}" destId="{ACE0B0AF-2930-4285-8184-7B9F0F3B8431}" srcOrd="7" destOrd="0" presId="urn:microsoft.com/office/officeart/2005/8/layout/cycle8"/>
    <dgm:cxn modelId="{66EDE81E-F1F3-4A46-B01A-E9F9B6209535}" type="presParOf" srcId="{A8128115-5958-4C2E-919C-2E5F6999360E}" destId="{792ABC59-199B-4F61-8712-D01A28FE4354}" srcOrd="8" destOrd="0" presId="urn:microsoft.com/office/officeart/2005/8/layout/cycle8"/>
    <dgm:cxn modelId="{75DBDEB3-D19D-489A-A322-723B7F162E79}" type="presParOf" srcId="{A8128115-5958-4C2E-919C-2E5F6999360E}" destId="{37306DCA-B3E8-4E28-9FC9-173868B9DC15}" srcOrd="9" destOrd="0" presId="urn:microsoft.com/office/officeart/2005/8/layout/cycle8"/>
    <dgm:cxn modelId="{5FEA85B8-048F-4355-9040-3A15799AEDEB}" type="presParOf" srcId="{A8128115-5958-4C2E-919C-2E5F6999360E}" destId="{FC06777E-2BD1-428F-8C48-D1E8FBE7E68C}" srcOrd="10" destOrd="0" presId="urn:microsoft.com/office/officeart/2005/8/layout/cycle8"/>
    <dgm:cxn modelId="{B25C364A-9E18-4359-9FF4-2523BABF4F9B}" type="presParOf" srcId="{A8128115-5958-4C2E-919C-2E5F6999360E}" destId="{5E333A39-8D53-47E5-AE79-438F5EA98C21}" srcOrd="11" destOrd="0" presId="urn:microsoft.com/office/officeart/2005/8/layout/cycle8"/>
    <dgm:cxn modelId="{8C51E4C8-F1F1-4520-87DA-8DEE85D77265}" type="presParOf" srcId="{A8128115-5958-4C2E-919C-2E5F6999360E}" destId="{1DA5FD56-446B-40D1-A765-6CC6A08F4F47}" srcOrd="12" destOrd="0" presId="urn:microsoft.com/office/officeart/2005/8/layout/cycle8"/>
    <dgm:cxn modelId="{D6CAD049-E353-4A8E-BB18-81B30B178589}" type="presParOf" srcId="{A8128115-5958-4C2E-919C-2E5F6999360E}" destId="{1C554E83-C145-47FA-A380-5CE23149E653}" srcOrd="13" destOrd="0" presId="urn:microsoft.com/office/officeart/2005/8/layout/cycle8"/>
    <dgm:cxn modelId="{A934D093-482B-47B1-A367-E417D1116EF4}" type="presParOf" srcId="{A8128115-5958-4C2E-919C-2E5F6999360E}" destId="{EC2D982D-9E60-4A3B-A5A8-3795BDC811E5}" srcOrd="14" destOrd="0" presId="urn:microsoft.com/office/officeart/2005/8/layout/cycle8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27744C-A419-4431-A766-69765A37794E}">
      <dsp:nvSpPr>
        <dsp:cNvPr id="0" name=""/>
        <dsp:cNvSpPr/>
      </dsp:nvSpPr>
      <dsp:spPr>
        <a:xfrm>
          <a:off x="0" y="218402"/>
          <a:ext cx="728325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11EF250-E02B-4F2C-B4A0-BA8A9E186813}">
      <dsp:nvSpPr>
        <dsp:cNvPr id="0" name=""/>
        <dsp:cNvSpPr/>
      </dsp:nvSpPr>
      <dsp:spPr>
        <a:xfrm>
          <a:off x="364162" y="69803"/>
          <a:ext cx="5098276" cy="536574"/>
        </a:xfrm>
        <a:prstGeom prst="roundRect">
          <a:avLst/>
        </a:prstGeom>
        <a:solidFill>
          <a:srgbClr val="ADDDAB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703" tIns="0" rIns="192703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rgbClr val="002060"/>
              </a:solidFill>
            </a:rPr>
            <a:t>Позиция по проекта - ръководител, координатор, счетоводител/финансист</a:t>
          </a:r>
          <a:endParaRPr lang="en-US" sz="1400" b="1" kern="1200" dirty="0">
            <a:solidFill>
              <a:srgbClr val="002060"/>
            </a:solidFill>
          </a:endParaRPr>
        </a:p>
      </dsp:txBody>
      <dsp:txXfrm>
        <a:off x="390355" y="95996"/>
        <a:ext cx="5045890" cy="484188"/>
      </dsp:txXfrm>
    </dsp:sp>
    <dsp:sp modelId="{B6725EF3-F6FE-4F45-9829-62B0CAB99877}">
      <dsp:nvSpPr>
        <dsp:cNvPr id="0" name=""/>
        <dsp:cNvSpPr/>
      </dsp:nvSpPr>
      <dsp:spPr>
        <a:xfrm>
          <a:off x="0" y="1222578"/>
          <a:ext cx="728325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BC39FA-1B31-451A-B058-2BCA83C223FB}">
      <dsp:nvSpPr>
        <dsp:cNvPr id="0" name=""/>
        <dsp:cNvSpPr/>
      </dsp:nvSpPr>
      <dsp:spPr>
        <a:xfrm>
          <a:off x="364162" y="859817"/>
          <a:ext cx="5098276" cy="616660"/>
        </a:xfrm>
        <a:prstGeom prst="roundRect">
          <a:avLst/>
        </a:prstGeom>
        <a:solidFill>
          <a:srgbClr val="ADDDAB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703" tIns="0" rIns="192703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rgbClr val="002060"/>
              </a:solidFill>
            </a:rPr>
            <a:t>Трудов стаж: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rgbClr val="002060"/>
              </a:solidFill>
            </a:rPr>
            <a:t>Дати (от-до) / Основни дейности и отговорности</a:t>
          </a:r>
          <a:endParaRPr lang="en-US" sz="1400" b="1" kern="1200" dirty="0">
            <a:solidFill>
              <a:srgbClr val="002060"/>
            </a:solidFill>
          </a:endParaRPr>
        </a:p>
      </dsp:txBody>
      <dsp:txXfrm>
        <a:off x="394265" y="889920"/>
        <a:ext cx="5038070" cy="556454"/>
      </dsp:txXfrm>
    </dsp:sp>
    <dsp:sp modelId="{0D473021-5857-4700-8AE4-A322D095B643}">
      <dsp:nvSpPr>
        <dsp:cNvPr id="0" name=""/>
        <dsp:cNvSpPr/>
      </dsp:nvSpPr>
      <dsp:spPr>
        <a:xfrm>
          <a:off x="0" y="2088896"/>
          <a:ext cx="7283252" cy="4032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96D81024-C237-402C-9BA8-2F48C1D8E955}">
      <dsp:nvSpPr>
        <dsp:cNvPr id="0" name=""/>
        <dsp:cNvSpPr/>
      </dsp:nvSpPr>
      <dsp:spPr>
        <a:xfrm>
          <a:off x="364162" y="1729918"/>
          <a:ext cx="5098276" cy="612877"/>
        </a:xfrm>
        <a:prstGeom prst="roundRect">
          <a:avLst/>
        </a:prstGeom>
        <a:solidFill>
          <a:srgbClr val="ADDDAB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2703" tIns="0" rIns="192703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rgbClr val="002060"/>
              </a:solidFill>
            </a:rPr>
            <a:t>Участие в други програми и проекти/заетост по тях  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rgbClr val="002060"/>
              </a:solidFill>
            </a:rPr>
            <a:t>Дати (от-до)</a:t>
          </a:r>
          <a:endParaRPr lang="en-US" sz="1400" b="1" kern="1200" dirty="0">
            <a:solidFill>
              <a:srgbClr val="002060"/>
            </a:solidFill>
          </a:endParaRPr>
        </a:p>
      </dsp:txBody>
      <dsp:txXfrm>
        <a:off x="394080" y="1759836"/>
        <a:ext cx="5038440" cy="55304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2A2F9F0-5CD3-4E4E-8BDA-8CD416C6D5F0}">
      <dsp:nvSpPr>
        <dsp:cNvPr id="0" name=""/>
        <dsp:cNvSpPr/>
      </dsp:nvSpPr>
      <dsp:spPr>
        <a:xfrm>
          <a:off x="0" y="307400"/>
          <a:ext cx="724135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C4ADE991-76DB-4021-A3A5-C3C539F126FC}">
      <dsp:nvSpPr>
        <dsp:cNvPr id="0" name=""/>
        <dsp:cNvSpPr/>
      </dsp:nvSpPr>
      <dsp:spPr>
        <a:xfrm>
          <a:off x="333457" y="41329"/>
          <a:ext cx="5067088" cy="546510"/>
        </a:xfrm>
        <a:prstGeom prst="roundRect">
          <a:avLst/>
        </a:prstGeom>
        <a:solidFill>
          <a:srgbClr val="ADDDAB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594" tIns="0" rIns="191594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rgbClr val="002060"/>
              </a:solidFill>
            </a:rPr>
            <a:t>Образование и обучение</a:t>
          </a:r>
        </a:p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rgbClr val="002060"/>
              </a:solidFill>
            </a:rPr>
            <a:t>Наименование на придобитата квалификация</a:t>
          </a:r>
          <a:endParaRPr lang="bg-BG" sz="1400" b="1" kern="1200" dirty="0">
            <a:solidFill>
              <a:srgbClr val="002060"/>
            </a:solidFill>
          </a:endParaRPr>
        </a:p>
      </dsp:txBody>
      <dsp:txXfrm>
        <a:off x="360135" y="68007"/>
        <a:ext cx="5013732" cy="493154"/>
      </dsp:txXfrm>
    </dsp:sp>
    <dsp:sp modelId="{B6725EF3-F6FE-4F45-9829-62B0CAB99877}">
      <dsp:nvSpPr>
        <dsp:cNvPr id="0" name=""/>
        <dsp:cNvSpPr/>
      </dsp:nvSpPr>
      <dsp:spPr>
        <a:xfrm>
          <a:off x="0" y="1250623"/>
          <a:ext cx="7241356" cy="4788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4BC39FA-1B31-451A-B058-2BCA83C223FB}">
      <dsp:nvSpPr>
        <dsp:cNvPr id="0" name=""/>
        <dsp:cNvSpPr/>
      </dsp:nvSpPr>
      <dsp:spPr>
        <a:xfrm>
          <a:off x="333435" y="888800"/>
          <a:ext cx="5084862" cy="606042"/>
        </a:xfrm>
        <a:prstGeom prst="roundRect">
          <a:avLst/>
        </a:prstGeom>
        <a:solidFill>
          <a:srgbClr val="ADDDAB"/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91594" tIns="0" rIns="191594" bIns="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bg-BG" sz="1400" b="1" kern="1200" dirty="0" smtClean="0">
              <a:solidFill>
                <a:srgbClr val="002060"/>
              </a:solidFill>
            </a:rPr>
            <a:t>Съгласен/</a:t>
          </a:r>
          <a:r>
            <a:rPr lang="en-US" sz="1400" b="1" kern="1200" dirty="0" smtClean="0">
              <a:solidFill>
                <a:srgbClr val="002060"/>
              </a:solidFill>
            </a:rPr>
            <a:t>-</a:t>
          </a:r>
          <a:r>
            <a:rPr lang="bg-BG" sz="1400" b="1" kern="1200" dirty="0" smtClean="0">
              <a:solidFill>
                <a:srgbClr val="002060"/>
              </a:solidFill>
            </a:rPr>
            <a:t>на съм да взема участие в дейностите по настоящия проект по процедура „....................” /изписват се номерът и името на процедурата/ ПОДПИС</a:t>
          </a:r>
          <a:endParaRPr lang="en-US" sz="1400" b="1" kern="1200" dirty="0">
            <a:solidFill>
              <a:srgbClr val="002060"/>
            </a:solidFill>
          </a:endParaRPr>
        </a:p>
      </dsp:txBody>
      <dsp:txXfrm>
        <a:off x="363020" y="918385"/>
        <a:ext cx="5025692" cy="54687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cycle8">
  <dgm:title val=""/>
  <dgm:desc val=""/>
  <dgm:catLst>
    <dgm:cat type="cycle" pri="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"/>
          <dgm:constr type="t" for="ch" forName="dummy1a" refType="h" fact="0.08"/>
          <dgm:constr type="l" for="ch" forName="dummy1b" refType="w" fact="0.5"/>
          <dgm:constr type="t" for="ch" forName="dummy1b" refType="h" fact="0.08"/>
          <dgm:constr type="l" for="ch" forName="wedge1Tx" refType="w" fact="0.22"/>
          <dgm:constr type="t" for="ch" forName="wedge1Tx" refType="h" fact="0.22"/>
          <dgm:constr type="w" for="ch" forName="wedge1Tx" refType="w" fact="0.56"/>
          <dgm:constr type="h" for="ch" forName="wedge1Tx" refType="h" fact="0.56"/>
          <dgm:constr type="h" for="ch" forName="arrowWedge1single" refType="w" fact="0.08"/>
          <dgm:constr type="diam" for="ch" forName="arrowWedge1single" refType="w" fact="0.84"/>
          <dgm:constr type="l" for="ch" forName="arrowWedge1single" refType="w" fact="0.5"/>
          <dgm:constr type="t" for="ch" forName="arrowWedge1single" refType="w" fact="0.5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dummy1a" refType="w" fact="0.52"/>
          <dgm:constr type="t" for="ch" forName="dummy1a" refType="h" fact="0.08"/>
          <dgm:constr type="l" for="ch" forName="dummy1b" refType="w" fact="0.52"/>
          <dgm:constr type="t" for="ch" forName="dummy1b" refType="h" fact="0.92"/>
          <dgm:constr type="l" for="ch" forName="wedge1Tx" refType="w" fact="0.559"/>
          <dgm:constr type="t" for="ch" forName="wedge1Tx" refType="h" fact="0.3"/>
          <dgm:constr type="w" for="ch" forName="wedge1Tx" refType="w" fact="0.3"/>
          <dgm:constr type="h" for="ch" forName="wedge1Tx" refType="h" fact="0.4"/>
          <dgm:constr type="l" for="ch" forName="wedge2" refType="w" fact="0.06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48"/>
          <dgm:constr type="t" for="ch" forName="dummy2a" refType="h" fact="0.92"/>
          <dgm:constr type="l" for="ch" forName="dummy2b" refType="w" fact="0.48"/>
          <dgm:constr type="t" for="ch" forName="dummy2b" refType="h" fact="0.08"/>
          <dgm:constr type="r" for="ch" forName="wedge2Tx" refType="w" fact="0.441"/>
          <dgm:constr type="t" for="ch" forName="wedge2Tx" refType="h" fact="0.3"/>
          <dgm:constr type="w" for="ch" forName="wedge2Tx" refType="w" fact="0.3"/>
          <dgm:constr type="h" for="ch" forName="wedge2Tx" refType="h" fact="0.4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primFontSz" for="ch" ptType="node" op="equ"/>
        </dgm:constrLst>
      </dgm:if>
      <dgm:if name="Name3" axis="ch" ptType="node" func="cnt" op="equ" val="3">
        <dgm:constrLst>
          <dgm:constr type="l" for="ch" forName="wedge1" refType="w" fact="0.0973"/>
          <dgm:constr type="t" for="ch" forName="wedge1" refType="w" fact="0.07"/>
          <dgm:constr type="w" for="ch" forName="wedge1" refType="w" fact="0.84"/>
          <dgm:constr type="h" for="ch" forName="wedge1" refType="h" fact="0.84"/>
          <dgm:constr type="l" for="ch" forName="dummy1a" refType="w" fact="0.5173"/>
          <dgm:constr type="t" for="ch" forName="dummy1a" refType="h" fact="0.07"/>
          <dgm:constr type="l" for="ch" forName="dummy1b" refType="w" fact="0.8811"/>
          <dgm:constr type="t" for="ch" forName="dummy1b" refType="h" fact="0.7"/>
          <dgm:constr type="l" for="ch" forName="wedge1Tx" refType="w" fact="0.54"/>
          <dgm:constr type="t" for="ch" forName="wedge1Tx" refType="h" fact="0.248"/>
          <dgm:constr type="w" for="ch" forName="wedge1Tx" refType="w" fact="0.3"/>
          <dgm:constr type="h" for="ch" forName="wedge1Tx" refType="h" fact="0.25"/>
          <dgm:constr type="l" for="ch" forName="wedge2" refType="w" fact="0.08"/>
          <dgm:constr type="t" for="ch" forName="wedge2" refType="w" fact="0.1"/>
          <dgm:constr type="w" for="ch" forName="wedge2" refType="w" fact="0.84"/>
          <dgm:constr type="h" for="ch" forName="wedge2" refType="h" fact="0.84"/>
          <dgm:constr type="l" for="ch" forName="dummy2a" refType="w" fact="0.8637"/>
          <dgm:constr type="t" for="ch" forName="dummy2a" refType="h" fact="0.73"/>
          <dgm:constr type="l" for="ch" forName="dummy2b" refType="w" fact="0.1363"/>
          <dgm:constr type="t" for="ch" forName="dummy2b" refType="h" fact="0.73"/>
          <dgm:constr type="l" for="ch" forName="wedge2Tx" refType="w" fact="0.28"/>
          <dgm:constr type="t" for="ch" forName="wedge2Tx" refType="h" fact="0.645"/>
          <dgm:constr type="w" for="ch" forName="wedge2Tx" refType="w" fact="0.45"/>
          <dgm:constr type="h" for="ch" forName="wedge2Tx" refType="h" fact="0.22"/>
          <dgm:constr type="l" for="ch" forName="wedge3" refType="w" fact="0.0627"/>
          <dgm:constr type="t" for="ch" forName="wedge3" refType="w" fact="0.07"/>
          <dgm:constr type="w" for="ch" forName="wedge3" refType="w" fact="0.84"/>
          <dgm:constr type="h" for="ch" forName="wedge3" refType="h" fact="0.84"/>
          <dgm:constr type="l" for="ch" forName="dummy3a" refType="w" fact="0.1189"/>
          <dgm:constr type="t" for="ch" forName="dummy3a" refType="h" fact="0.7"/>
          <dgm:constr type="l" for="ch" forName="dummy3b" refType="w" fact="0.4827"/>
          <dgm:constr type="t" for="ch" forName="dummy3b" refType="h" fact="0.07"/>
          <dgm:constr type="r" for="ch" forName="wedge3Tx" refType="w" fact="0.46"/>
          <dgm:constr type="t" for="ch" forName="wedge3Tx" refType="h" fact="0.248"/>
          <dgm:constr type="w" for="ch" forName="wedge3Tx" refType="w" fact="0.3"/>
          <dgm:constr type="h" for="ch" forName="wedge3Tx" refType="h" fact="0.25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primFontSz" for="ch" ptType="node" op="equ"/>
        </dgm:constrLst>
      </dgm:if>
      <dgm:if name="Name4" axis="ch" ptType="node" func="cnt" op="equ" val="4">
        <dgm:constrLst>
          <dgm:constr type="l" for="ch" forName="wedge1" refType="w" fact="0.0941"/>
          <dgm:constr type="t" for="ch" forName="wedge1" refType="w" fact="0.0659"/>
          <dgm:constr type="w" for="ch" forName="wedge1" refType="w" fact="0.84"/>
          <dgm:constr type="h" for="ch" forName="wedge1" refType="h" fact="0.84"/>
          <dgm:constr type="l" for="ch" forName="dummy1a" refType="w" fact="0.5141"/>
          <dgm:constr type="t" for="ch" forName="dummy1a" refType="h" fact="0.0659"/>
          <dgm:constr type="l" for="ch" forName="dummy1b" refType="w" fact="0.9341"/>
          <dgm:constr type="t" for="ch" forName="dummy1b" refType="h" fact="0.4859"/>
          <dgm:constr type="l" for="ch" forName="wedge1Tx" refType="w" fact="0.54"/>
          <dgm:constr type="t" for="ch" forName="wedge1Tx" refType="h" fact="0.24"/>
          <dgm:constr type="w" for="ch" forName="wedge1Tx" refType="w" fact="0.31"/>
          <dgm:constr type="h" for="ch" forName="wedge1Tx" refType="h" fact="0.23"/>
          <dgm:constr type="l" for="ch" forName="wedge2" refType="w" fact="0.0941"/>
          <dgm:constr type="t" for="ch" forName="wedge2" refType="w" fact="0.0941"/>
          <dgm:constr type="w" for="ch" forName="wedge2" refType="w" fact="0.84"/>
          <dgm:constr type="h" for="ch" forName="wedge2" refType="h" fact="0.84"/>
          <dgm:constr type="l" for="ch" forName="dummy2a" refType="w" fact="0.9341"/>
          <dgm:constr type="t" for="ch" forName="dummy2a" refType="h" fact="0.5141"/>
          <dgm:constr type="l" for="ch" forName="dummy2b" refType="w" fact="0.5141"/>
          <dgm:constr type="t" for="ch" forName="dummy2b" refType="h" fact="0.9341"/>
          <dgm:constr type="l" for="ch" forName="wedge2Tx" refType="w" fact="0.54"/>
          <dgm:constr type="t" for="ch" forName="wedge2Tx" refType="h" fact="0.53"/>
          <dgm:constr type="w" for="ch" forName="wedge2Tx" refType="w" fact="0.31"/>
          <dgm:constr type="h" for="ch" forName="wedge2Tx" refType="h" fact="0.23"/>
          <dgm:constr type="l" for="ch" forName="wedge3" refType="w" fact="0.0659"/>
          <dgm:constr type="t" for="ch" forName="wedge3" refType="w" fact="0.0941"/>
          <dgm:constr type="w" for="ch" forName="wedge3" refType="w" fact="0.84"/>
          <dgm:constr type="h" for="ch" forName="wedge3" refType="h" fact="0.84"/>
          <dgm:constr type="l" for="ch" forName="dummy3a" refType="w" fact="0.4859"/>
          <dgm:constr type="t" for="ch" forName="dummy3a" refType="h" fact="0.9341"/>
          <dgm:constr type="l" for="ch" forName="dummy3b" refType="w" fact="0.0659"/>
          <dgm:constr type="t" for="ch" forName="dummy3b" refType="h" fact="0.5141"/>
          <dgm:constr type="r" for="ch" forName="wedge3Tx" refType="w" fact="0.46"/>
          <dgm:constr type="t" for="ch" forName="wedge3Tx" refType="h" fact="0.53"/>
          <dgm:constr type="w" for="ch" forName="wedge3Tx" refType="w" fact="0.31"/>
          <dgm:constr type="h" for="ch" forName="wedge3Tx" refType="h" fact="0.23"/>
          <dgm:constr type="l" for="ch" forName="wedge4" refType="w" fact="0.0659"/>
          <dgm:constr type="t" for="ch" forName="wedge4" refType="h" fact="0.0659"/>
          <dgm:constr type="w" for="ch" forName="wedge4" refType="w" fact="0.84"/>
          <dgm:constr type="h" for="ch" forName="wedge4" refType="h" fact="0.84"/>
          <dgm:constr type="l" for="ch" forName="dummy4a" refType="w" fact="0.0659"/>
          <dgm:constr type="t" for="ch" forName="dummy4a" refType="h" fact="0.4859"/>
          <dgm:constr type="l" for="ch" forName="dummy4b" refType="w" fact="0.4859"/>
          <dgm:constr type="t" for="ch" forName="dummy4b" refType="h" fact="0.0659"/>
          <dgm:constr type="r" for="ch" forName="wedge4Tx" refType="w" fact="0.46"/>
          <dgm:constr type="t" for="ch" forName="wedge4Tx" refType="h" fact="0.24"/>
          <dgm:constr type="w" for="ch" forName="wedge4Tx" refType="w" fact="0.31"/>
          <dgm:constr type="h" for="ch" forName="wedge4Tx" refType="h" fact="0.23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primFontSz" for="ch" ptType="node" op="equ"/>
        </dgm:constrLst>
      </dgm:if>
      <dgm:if name="Name5" axis="ch" ptType="node" func="cnt" op="equ" val="5">
        <dgm:constrLst>
          <dgm:constr type="l" for="ch" forName="wedge1" refType="w" fact="0.0918"/>
          <dgm:constr type="t" for="ch" forName="wedge1" refType="w" fact="0.0638"/>
          <dgm:constr type="w" for="ch" forName="wedge1" refType="w" fact="0.84"/>
          <dgm:constr type="h" for="ch" forName="wedge1" refType="h" fact="0.84"/>
          <dgm:constr type="l" for="ch" forName="dummy1a" refType="w" fact="0.5118"/>
          <dgm:constr type="t" for="ch" forName="dummy1a" refType="h" fact="0.0638"/>
          <dgm:constr type="l" for="ch" forName="dummy1b" refType="w" fact="0.9112"/>
          <dgm:constr type="t" for="ch" forName="dummy1b" refType="h" fact="0.354"/>
          <dgm:constr type="l" for="ch" forName="wedge1Tx" refType="w" fact="0.53"/>
          <dgm:constr type="t" for="ch" forName="wedge1Tx" refType="h" fact="0.205"/>
          <dgm:constr type="w" for="ch" forName="wedge1Tx" refType="w" fact="0.27"/>
          <dgm:constr type="h" for="ch" forName="wedge1Tx" refType="h" fact="0.18"/>
          <dgm:constr type="l" for="ch" forName="wedge2" refType="w" fact="0.099"/>
          <dgm:constr type="t" for="ch" forName="wedge2" refType="w" fact="0.0862"/>
          <dgm:constr type="w" for="ch" forName="wedge2" refType="w" fact="0.84"/>
          <dgm:constr type="h" for="ch" forName="wedge2" refType="h" fact="0.84"/>
          <dgm:constr type="l" for="ch" forName="dummy2a" refType="w" fact="0.9185"/>
          <dgm:constr type="t" for="ch" forName="dummy2a" refType="h" fact="0.3764"/>
          <dgm:constr type="l" for="ch" forName="dummy2b" refType="w" fact="0.7659"/>
          <dgm:constr type="t" for="ch" forName="dummy2b" refType="h" fact="0.846"/>
          <dgm:constr type="l" for="ch" forName="wedge2Tx" refType="w" fact="0.64"/>
          <dgm:constr type="t" for="ch" forName="wedge2Tx" refType="h" fact="0.47"/>
          <dgm:constr type="w" for="ch" forName="wedge2Tx" refType="w" fact="0.25"/>
          <dgm:constr type="h" for="ch" forName="wedge2Tx" refType="h" fact="0.2"/>
          <dgm:constr type="l" for="ch" forName="wedge3" refType="w" fact="0.08"/>
          <dgm:constr type="t" for="ch" forName="wedge3" refType="w" fact="0.1"/>
          <dgm:constr type="w" for="ch" forName="wedge3" refType="w" fact="0.84"/>
          <dgm:constr type="h" for="ch" forName="wedge3" refType="h" fact="0.84"/>
          <dgm:constr type="l" for="ch" forName="dummy3a" refType="w" fact="0.7469"/>
          <dgm:constr type="t" for="ch" forName="dummy3a" refType="h" fact="0.8598"/>
          <dgm:constr type="l" for="ch" forName="dummy3b" refType="w" fact="0.2531"/>
          <dgm:constr type="t" for="ch" forName="dummy3b" refType="h" fact="0.8598"/>
          <dgm:constr type="l" for="ch" forName="wedge3Tx" refType="w" fact="0.38"/>
          <dgm:constr type="t" for="ch" forName="wedge3Tx" refType="h" fact="0.69"/>
          <dgm:constr type="w" for="ch" forName="wedge3Tx" refType="w" fact="0.24"/>
          <dgm:constr type="h" for="ch" forName="wedge3Tx" refType="h" fact="0.22"/>
          <dgm:constr type="l" for="ch" forName="wedge4" refType="w" fact="0.061"/>
          <dgm:constr type="t" for="ch" forName="wedge4" refType="h" fact="0.0862"/>
          <dgm:constr type="w" for="ch" forName="wedge4" refType="w" fact="0.84"/>
          <dgm:constr type="h" for="ch" forName="wedge4" refType="h" fact="0.84"/>
          <dgm:constr type="l" for="ch" forName="dummy4a" refType="w" fact="0.2341"/>
          <dgm:constr type="t" for="ch" forName="dummy4a" refType="h" fact="0.846"/>
          <dgm:constr type="l" for="ch" forName="dummy4b" refType="w" fact="0.0815"/>
          <dgm:constr type="t" for="ch" forName="dummy4b" refType="h" fact="0.3764"/>
          <dgm:constr type="r" for="ch" forName="wedge4Tx" refType="w" fact="0.36"/>
          <dgm:constr type="t" for="ch" forName="wedge4Tx" refType="h" fact="0.47"/>
          <dgm:constr type="w" for="ch" forName="wedge4Tx" refType="w" fact="0.25"/>
          <dgm:constr type="h" for="ch" forName="wedge4Tx" refType="h" fact="0.2"/>
          <dgm:constr type="l" for="ch" forName="wedge5" refType="w" fact="0.0682"/>
          <dgm:constr type="t" for="ch" forName="wedge5" refType="h" fact="0.0638"/>
          <dgm:constr type="w" for="ch" forName="wedge5" refType="w" fact="0.84"/>
          <dgm:constr type="h" for="ch" forName="wedge5" refType="h" fact="0.84"/>
          <dgm:constr type="l" for="ch" forName="dummy5a" refType="w" fact="0.0888"/>
          <dgm:constr type="t" for="ch" forName="dummy5a" refType="h" fact="0.354"/>
          <dgm:constr type="l" for="ch" forName="dummy5b" refType="w" fact="0.4882"/>
          <dgm:constr type="t" for="ch" forName="dummy5b" refType="h" fact="0.0638"/>
          <dgm:constr type="r" for="ch" forName="wedge5Tx" refType="w" fact="0.47"/>
          <dgm:constr type="t" for="ch" forName="wedge5Tx" refType="h" fact="0.205"/>
          <dgm:constr type="w" for="ch" forName="wedge5Tx" refType="w" fact="0.27"/>
          <dgm:constr type="h" for="ch" forName="wedge5Tx" refType="h" fact="0.18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primFontSz" for="ch" ptType="node" op="equ"/>
        </dgm:constrLst>
      </dgm:if>
      <dgm:if name="Name6" axis="ch" ptType="node" func="cnt" op="equ" val="6">
        <dgm:constrLst>
          <dgm:constr type="l" for="ch" forName="wedge1" refType="w" fact="0.09"/>
          <dgm:constr type="t" for="ch" forName="wedge1" refType="w" fact="0.0627"/>
          <dgm:constr type="w" for="ch" forName="wedge1" refType="w" fact="0.84"/>
          <dgm:constr type="h" for="ch" forName="wedge1" refType="h" fact="0.84"/>
          <dgm:constr type="l" for="ch" forName="dummy1a" refType="w" fact="0.51"/>
          <dgm:constr type="t" for="ch" forName="dummy1a" refType="h" fact="0.0627"/>
          <dgm:constr type="l" for="ch" forName="dummy1b" refType="w" fact="0.8737"/>
          <dgm:constr type="t" for="ch" forName="dummy1b" refType="h" fact="0.2727"/>
          <dgm:constr type="l" for="ch" forName="wedge1Tx" refType="w" fact="0.53"/>
          <dgm:constr type="t" for="ch" forName="wedge1Tx" refType="h" fact="0.17"/>
          <dgm:constr type="w" for="ch" forName="wedge1Tx" refType="w" fact="0.22"/>
          <dgm:constr type="h" for="ch" forName="wedge1Tx" refType="h" fact="0.17"/>
          <dgm:constr type="l" for="ch" forName="wedge2" refType="w" fact="0.1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dummy2a" refType="w" fact="0.8837"/>
          <dgm:constr type="t" for="ch" forName="dummy2a" refType="h" fact="0.29"/>
          <dgm:constr type="l" for="ch" forName="dummy2b" refType="w" fact="0.8837"/>
          <dgm:constr type="t" for="ch" forName="dummy2b" refType="h" fact="0.71"/>
          <dgm:constr type="l" for="ch" forName="wedge2Tx" refType="w" fact="0.67"/>
          <dgm:constr type="t" for="ch" forName="wedge2Tx" refType="h" fact="0.42"/>
          <dgm:constr type="w" for="ch" forName="wedge2Tx" refType="w" fact="0.23"/>
          <dgm:constr type="h" for="ch" forName="wedge2Tx" refType="h" fact="0.165"/>
          <dgm:constr type="l" for="ch" forName="wedge3" refType="w" fact="0.09"/>
          <dgm:constr type="t" for="ch" forName="wedge3" refType="w" fact="0.0973"/>
          <dgm:constr type="w" for="ch" forName="wedge3" refType="w" fact="0.84"/>
          <dgm:constr type="h" for="ch" forName="wedge3" refType="h" fact="0.84"/>
          <dgm:constr type="l" for="ch" forName="dummy3a" refType="w" fact="0.8737"/>
          <dgm:constr type="t" for="ch" forName="dummy3a" refType="h" fact="0.7273"/>
          <dgm:constr type="l" for="ch" forName="dummy3b" refType="w" fact="0.51"/>
          <dgm:constr type="t" for="ch" forName="dummy3b" refType="h" fact="0.9373"/>
          <dgm:constr type="l" for="ch" forName="wedge3Tx" refType="w" fact="0.53"/>
          <dgm:constr type="t" for="ch" forName="wedge3Tx" refType="h" fact="0.665"/>
          <dgm:constr type="w" for="ch" forName="wedge3Tx" refType="w" fact="0.22"/>
          <dgm:constr type="h" for="ch" forName="wedge3Tx" refType="h" fact="0.17"/>
          <dgm:constr type="l" for="ch" forName="wedge4" refType="w" fact="0.07"/>
          <dgm:constr type="t" for="ch" forName="wedge4" refType="h" fact="0.0973"/>
          <dgm:constr type="w" for="ch" forName="wedge4" refType="w" fact="0.84"/>
          <dgm:constr type="h" for="ch" forName="wedge4" refType="h" fact="0.84"/>
          <dgm:constr type="l" for="ch" forName="dummy4a" refType="w" fact="0.49"/>
          <dgm:constr type="t" for="ch" forName="dummy4a" refType="h" fact="0.9373"/>
          <dgm:constr type="l" for="ch" forName="dummy4b" refType="w" fact="0.1263"/>
          <dgm:constr type="t" for="ch" forName="dummy4b" refType="h" fact="0.7273"/>
          <dgm:constr type="r" for="ch" forName="wedge4Tx" refType="w" fact="0.47"/>
          <dgm:constr type="t" for="ch" forName="wedge4Tx" refType="h" fact="0.665"/>
          <dgm:constr type="w" for="ch" forName="wedge4Tx" refType="w" fact="0.22"/>
          <dgm:constr type="h" for="ch" forName="wedge4Tx" refType="h" fact="0.17"/>
          <dgm:constr type="l" for="ch" forName="wedge5" refType="w" fact="0.06"/>
          <dgm:constr type="t" for="ch" forName="wedge5" refType="h" fact="0.08"/>
          <dgm:constr type="w" for="ch" forName="wedge5" refType="w" fact="0.84"/>
          <dgm:constr type="h" for="ch" forName="wedge5" refType="h" fact="0.84"/>
          <dgm:constr type="l" for="ch" forName="dummy5a" refType="w" fact="0.1163"/>
          <dgm:constr type="t" for="ch" forName="dummy5a" refType="h" fact="0.71"/>
          <dgm:constr type="l" for="ch" forName="dummy5b" refType="w" fact="0.1163"/>
          <dgm:constr type="t" for="ch" forName="dummy5b" refType="h" fact="0.29"/>
          <dgm:constr type="r" for="ch" forName="wedge5Tx" refType="w" fact="0.33"/>
          <dgm:constr type="t" for="ch" forName="wedge5Tx" refType="h" fact="0.42"/>
          <dgm:constr type="w" for="ch" forName="wedge5Tx" refType="w" fact="0.23"/>
          <dgm:constr type="h" for="ch" forName="wedge5Tx" refType="h" fact="0.165"/>
          <dgm:constr type="l" for="ch" forName="wedge6" refType="w" fact="0.07"/>
          <dgm:constr type="t" for="ch" forName="wedge6" refType="h" fact="0.0627"/>
          <dgm:constr type="w" for="ch" forName="wedge6" refType="w" fact="0.84"/>
          <dgm:constr type="h" for="ch" forName="wedge6" refType="h" fact="0.84"/>
          <dgm:constr type="l" for="ch" forName="dummy6a" refType="w" fact="0.1263"/>
          <dgm:constr type="t" for="ch" forName="dummy6a" refType="h" fact="0.2727"/>
          <dgm:constr type="l" for="ch" forName="dummy6b" refType="w" fact="0.49"/>
          <dgm:constr type="t" for="ch" forName="dummy6b" refType="h" fact="0.0627"/>
          <dgm:constr type="r" for="ch" forName="wedge6Tx" refType="w" fact="0.47"/>
          <dgm:constr type="t" for="ch" forName="wedge6Tx" refType="h" fact="0.17"/>
          <dgm:constr type="w" for="ch" forName="wedge6Tx" refType="w" fact="0.22"/>
          <dgm:constr type="h" for="ch" forName="wedge6Tx" refType="h" fact="0.17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primFontSz" for="ch" ptType="node" op="equ"/>
        </dgm:constrLst>
      </dgm:if>
      <dgm:else name="Name7">
        <dgm:constrLst>
          <dgm:constr type="l" for="ch" forName="wedge1" refType="w" fact="0.0887"/>
          <dgm:constr type="t" for="ch" forName="wedge1" refType="w" fact="0.062"/>
          <dgm:constr type="w" for="ch" forName="wedge1" refType="w" fact="0.84"/>
          <dgm:constr type="h" for="ch" forName="wedge1" refType="h" fact="0.84"/>
          <dgm:constr type="l" for="ch" forName="dummy1a" refType="w" fact="0.5087"/>
          <dgm:constr type="t" for="ch" forName="dummy1a" refType="h" fact="0.062"/>
          <dgm:constr type="l" for="ch" forName="dummy1b" refType="w" fact="0.837"/>
          <dgm:constr type="t" for="ch" forName="dummy1b" refType="h" fact="0.2201"/>
          <dgm:constr type="l" for="ch" forName="wedge1Tx" refType="w" fact="0.53"/>
          <dgm:constr type="t" for="ch" forName="wedge1Tx" refType="h" fact="0.14"/>
          <dgm:constr type="w" for="ch" forName="wedge1Tx" refType="w" fact="0.2"/>
          <dgm:constr type="h" for="ch" forName="wedge1Tx" refType="h" fact="0.16"/>
          <dgm:constr type="l" for="ch" forName="wedge2" refType="w" fact="0.0995"/>
          <dgm:constr type="t" for="ch" forName="wedge2" refType="w" fact="0.0755"/>
          <dgm:constr type="w" for="ch" forName="wedge2" refType="w" fact="0.84"/>
          <dgm:constr type="h" for="ch" forName="wedge2" refType="h" fact="0.84"/>
          <dgm:constr type="l" for="ch" forName="dummy2a" refType="w" fact="0.8479"/>
          <dgm:constr type="t" for="ch" forName="dummy2a" refType="h" fact="0.2337"/>
          <dgm:constr type="l" for="ch" forName="dummy2b" refType="w" fact="0.929"/>
          <dgm:constr type="t" for="ch" forName="dummy2b" refType="h" fact="0.589"/>
          <dgm:constr type="l" for="ch" forName="wedge2Tx" refType="w" fact="0.67"/>
          <dgm:constr type="t" for="ch" forName="wedge2Tx" refType="h" fact="0.38"/>
          <dgm:constr type="w" for="ch" forName="wedge2Tx" refType="w" fact="0.23"/>
          <dgm:constr type="h" for="ch" forName="wedge2Tx" refType="h" fact="0.14"/>
          <dgm:constr type="l" for="ch" forName="wedge3" refType="w" fact="0.0956"/>
          <dgm:constr type="t" for="ch" forName="wedge3" refType="w" fact="0.0925"/>
          <dgm:constr type="w" for="ch" forName="wedge3" refType="w" fact="0.84"/>
          <dgm:constr type="h" for="ch" forName="wedge3" refType="h" fact="0.84"/>
          <dgm:constr type="l" for="ch" forName="dummy3a" refType="w" fact="0.9251"/>
          <dgm:constr type="t" for="ch" forName="dummy3a" refType="h" fact="0.6059"/>
          <dgm:constr type="l" for="ch" forName="dummy3b" refType="w" fact="0.6979"/>
          <dgm:constr type="t" for="ch" forName="dummy3b" refType="h" fact="0.8909"/>
          <dgm:constr type="l" for="ch" forName="wedge3Tx" refType="w" fact="0.635"/>
          <dgm:constr type="t" for="ch" forName="wedge3Tx" refType="h" fact="0.59"/>
          <dgm:constr type="w" for="ch" forName="wedge3Tx" refType="w" fact="0.2"/>
          <dgm:constr type="h" for="ch" forName="wedge3Tx" refType="h" fact="0.155"/>
          <dgm:constr type="l" for="ch" forName="wedge4" refType="w" fact="0.08"/>
          <dgm:constr type="t" for="ch" forName="wedge4" refType="h" fact="0.1"/>
          <dgm:constr type="w" for="ch" forName="wedge4" refType="w" fact="0.84"/>
          <dgm:constr type="h" for="ch" forName="wedge4" refType="h" fact="0.84"/>
          <dgm:constr type="l" for="ch" forName="dummy4a" refType="w" fact="0.6822"/>
          <dgm:constr type="t" for="ch" forName="dummy4a" refType="h" fact="0.8984"/>
          <dgm:constr type="l" for="ch" forName="dummy4b" refType="w" fact="0.3178"/>
          <dgm:constr type="t" for="ch" forName="dummy4b" refType="h" fact="0.8984"/>
          <dgm:constr type="l" for="ch" forName="wedge4Tx" refType="w" fact="0.4025"/>
          <dgm:constr type="t" for="ch" forName="wedge4Tx" refType="h" fact="0.76"/>
          <dgm:constr type="w" for="ch" forName="wedge4Tx" refType="w" fact="0.195"/>
          <dgm:constr type="h" for="ch" forName="wedge4Tx" refType="h" fact="0.14"/>
          <dgm:constr type="l" for="ch" forName="wedge5" refType="w" fact="0.0644"/>
          <dgm:constr type="t" for="ch" forName="wedge5" refType="h" fact="0.0925"/>
          <dgm:constr type="w" for="ch" forName="wedge5" refType="w" fact="0.84"/>
          <dgm:constr type="h" for="ch" forName="wedge5" refType="h" fact="0.84"/>
          <dgm:constr type="l" for="ch" forName="dummy5a" refType="w" fact="0.3021"/>
          <dgm:constr type="t" for="ch" forName="dummy5a" refType="h" fact="0.8909"/>
          <dgm:constr type="l" for="ch" forName="dummy5b" refType="w" fact="0.0749"/>
          <dgm:constr type="t" for="ch" forName="dummy5b" refType="h" fact="0.6059"/>
          <dgm:constr type="r" for="ch" forName="wedge5Tx" refType="w" fact="0.365"/>
          <dgm:constr type="t" for="ch" forName="wedge5Tx" refType="h" fact="0.59"/>
          <dgm:constr type="w" for="ch" forName="wedge5Tx" refType="w" fact="0.2"/>
          <dgm:constr type="h" for="ch" forName="wedge5Tx" refType="h" fact="0.155"/>
          <dgm:constr type="l" for="ch" forName="wedge6" refType="w" fact="0.0605"/>
          <dgm:constr type="t" for="ch" forName="wedge6" refType="h" fact="0.0755"/>
          <dgm:constr type="w" for="ch" forName="wedge6" refType="w" fact="0.84"/>
          <dgm:constr type="h" for="ch" forName="wedge6" refType="h" fact="0.84"/>
          <dgm:constr type="l" for="ch" forName="dummy6a" refType="w" fact="0.071"/>
          <dgm:constr type="t" for="ch" forName="dummy6a" refType="h" fact="0.589"/>
          <dgm:constr type="l" for="ch" forName="dummy6b" refType="w" fact="0.1521"/>
          <dgm:constr type="t" for="ch" forName="dummy6b" refType="h" fact="0.2337"/>
          <dgm:constr type="r" for="ch" forName="wedge6Tx" refType="w" fact="0.33"/>
          <dgm:constr type="t" for="ch" forName="wedge6Tx" refType="h" fact="0.38"/>
          <dgm:constr type="w" for="ch" forName="wedge6Tx" refType="w" fact="0.23"/>
          <dgm:constr type="h" for="ch" forName="wedge6Tx" refType="h" fact="0.14"/>
          <dgm:constr type="l" for="ch" forName="wedge7" refType="w" fact="0.0713"/>
          <dgm:constr type="t" for="ch" forName="wedge7" refType="h" fact="0.062"/>
          <dgm:constr type="w" for="ch" forName="wedge7" refType="w" fact="0.84"/>
          <dgm:constr type="h" for="ch" forName="wedge7" refType="h" fact="0.84"/>
          <dgm:constr type="l" for="ch" forName="dummy7a" refType="w" fact="0.163"/>
          <dgm:constr type="t" for="ch" forName="dummy7a" refType="h" fact="0.2201"/>
          <dgm:constr type="l" for="ch" forName="dummy7b" refType="w" fact="0.4913"/>
          <dgm:constr type="t" for="ch" forName="dummy7b" refType="h" fact="0.062"/>
          <dgm:constr type="r" for="ch" forName="wedge7Tx" refType="w" fact="0.47"/>
          <dgm:constr type="t" for="ch" forName="wedge7Tx" refType="h" fact="0.14"/>
          <dgm:constr type="w" for="ch" forName="wedge7Tx" refType="w" fact="0.2"/>
          <dgm:constr type="h" for="ch" forName="wedge7Tx" refType="h" fact="0.16"/>
          <dgm:constr type="h" for="ch" forName="arrowWedge1" refType="w" fact="0.08"/>
          <dgm:constr type="diam" for="ch" forName="arrowWedge1" refType="w" fact="0.84"/>
          <dgm:constr type="l" for="ch" forName="arrowWedge1" refType="w" fact="0.5"/>
          <dgm:constr type="t" for="ch" forName="arrowWedge1" refType="w" fact="0.5"/>
          <dgm:constr type="h" for="ch" forName="arrowWedge2" refType="w" fact="0.08"/>
          <dgm:constr type="diam" for="ch" forName="arrowWedge2" refType="w" fact="0.84"/>
          <dgm:constr type="l" for="ch" forName="arrowWedge2" refType="w" fact="0.5"/>
          <dgm:constr type="t" for="ch" forName="arrowWedge2" refType="w" fact="0.5"/>
          <dgm:constr type="h" for="ch" forName="arrowWedge3" refType="w" fact="0.08"/>
          <dgm:constr type="diam" for="ch" forName="arrowWedge3" refType="w" fact="0.84"/>
          <dgm:constr type="l" for="ch" forName="arrowWedge3" refType="w" fact="0.5"/>
          <dgm:constr type="t" for="ch" forName="arrowWedge3" refType="w" fact="0.5"/>
          <dgm:constr type="h" for="ch" forName="arrowWedge4" refType="w" fact="0.08"/>
          <dgm:constr type="diam" for="ch" forName="arrowWedge4" refType="w" fact="0.84"/>
          <dgm:constr type="l" for="ch" forName="arrowWedge4" refType="w" fact="0.5"/>
          <dgm:constr type="t" for="ch" forName="arrowWedge4" refType="w" fact="0.5"/>
          <dgm:constr type="h" for="ch" forName="arrowWedge5" refType="w" fact="0.08"/>
          <dgm:constr type="diam" for="ch" forName="arrowWedge5" refType="w" fact="0.84"/>
          <dgm:constr type="l" for="ch" forName="arrowWedge5" refType="w" fact="0.5"/>
          <dgm:constr type="t" for="ch" forName="arrowWedge5" refType="w" fact="0.5"/>
          <dgm:constr type="h" for="ch" forName="arrowWedge6" refType="w" fact="0.08"/>
          <dgm:constr type="diam" for="ch" forName="arrowWedge6" refType="w" fact="0.84"/>
          <dgm:constr type="l" for="ch" forName="arrowWedge6" refType="w" fact="0.5"/>
          <dgm:constr type="t" for="ch" forName="arrowWedge6" refType="w" fact="0.5"/>
          <dgm:constr type="h" for="ch" forName="arrowWedge7" refType="w" fact="0.08"/>
          <dgm:constr type="diam" for="ch" forName="arrowWedge7" refType="w" fact="0.84"/>
          <dgm:constr type="l" for="ch" forName="arrowWedge7" refType="w" fact="0.5"/>
          <dgm:constr type="t" for="ch" forName="arrowWedge7" refType="w" fact="0.5"/>
          <dgm:constr type="primFontSz" for="ch" ptType="node" op="equ"/>
        </dgm:constrLst>
      </dgm:else>
    </dgm:choose>
    <dgm:ruleLst/>
    <dgm:choose name="Name8">
      <dgm:if name="Name9" axis="ch" ptType="node" func="cnt" op="gte" val="1">
        <dgm:layoutNode name="wedge1">
          <dgm:alg type="sp"/>
          <dgm:choose name="Name10">
            <dgm:if name="Name11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12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13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14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15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16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17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18">
            <dgm:if name="Name19" func="var" arg="dir" op="equ" val="norm">
              <dgm:presOf axis="ch desOrSelf" ptType="node node" st="1 1" cnt="1 0"/>
            </dgm:if>
            <dgm:else name="Name20">
              <dgm:choose name="Name21">
                <dgm:if name="Name22" axis="ch" ptType="node" func="cnt" op="equ" val="1">
                  <dgm:presOf axis="ch desOrSelf" ptType="node node" st="1 1" cnt="1 0"/>
                </dgm:if>
                <dgm:if name="Name23" axis="ch" ptType="node" func="cnt" op="equ" val="2">
                  <dgm:presOf axis="ch desOrSelf" ptType="node node" st="2 1" cnt="1 0"/>
                </dgm:if>
                <dgm:if name="Name24" axis="ch" ptType="node" func="cnt" op="equ" val="3">
                  <dgm:presOf axis="ch desOrSelf" ptType="node node" st="3 1" cnt="1 0"/>
                </dgm:if>
                <dgm:if name="Name25" axis="ch" ptType="node" func="cnt" op="equ" val="4">
                  <dgm:presOf axis="ch desOrSelf" ptType="node node" st="4 1" cnt="1 0"/>
                </dgm:if>
                <dgm:if name="Name26" axis="ch" ptType="node" func="cnt" op="equ" val="5">
                  <dgm:presOf axis="ch desOrSelf" ptType="node node" st="5 1" cnt="1 0"/>
                </dgm:if>
                <dgm:if name="Name27" axis="ch" ptType="node" func="cnt" op="equ" val="6">
                  <dgm:presOf axis="ch desOrSelf" ptType="node node" st="6 1" cnt="1 0"/>
                </dgm:if>
                <dgm:else name="Name28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dummy1a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1b" moveWith="wedge1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29">
            <dgm:if name="Name30" func="var" arg="dir" op="equ" val="norm">
              <dgm:presOf axis="ch desOrSelf" ptType="node node" st="1 1" cnt="1 0"/>
            </dgm:if>
            <dgm:else name="Name31">
              <dgm:choose name="Name32">
                <dgm:if name="Name33" axis="ch" ptType="node" func="cnt" op="equ" val="1">
                  <dgm:presOf axis="ch desOrSelf" ptType="node node" st="1 1" cnt="1 0"/>
                </dgm:if>
                <dgm:if name="Name34" axis="ch" ptType="node" func="cnt" op="equ" val="2">
                  <dgm:presOf axis="ch desOrSelf" ptType="node node" st="2 1" cnt="1 0"/>
                </dgm:if>
                <dgm:if name="Name35" axis="ch" ptType="node" func="cnt" op="equ" val="3">
                  <dgm:presOf axis="ch desOrSelf" ptType="node node" st="3 1" cnt="1 0"/>
                </dgm:if>
                <dgm:if name="Name36" axis="ch" ptType="node" func="cnt" op="equ" val="4">
                  <dgm:presOf axis="ch desOrSelf" ptType="node node" st="4 1" cnt="1 0"/>
                </dgm:if>
                <dgm:if name="Name37" axis="ch" ptType="node" func="cnt" op="equ" val="5">
                  <dgm:presOf axis="ch desOrSelf" ptType="node node" st="5 1" cnt="1 0"/>
                </dgm:if>
                <dgm:if name="Name38" axis="ch" ptType="node" func="cnt" op="equ" val="6">
                  <dgm:presOf axis="ch desOrSelf" ptType="node node" st="6 1" cnt="1 0"/>
                </dgm:if>
                <dgm:else name="Name39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40"/>
    </dgm:choose>
    <dgm:choose name="Name41">
      <dgm:if name="Name42" axis="ch" ptType="node" func="cnt" op="gte" val="2">
        <dgm:layoutNode name="wedge2">
          <dgm:alg type="sp"/>
          <dgm:choose name="Name43">
            <dgm:if name="Name44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45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46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47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48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49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50">
            <dgm:if name="Name51" func="var" arg="dir" op="equ" val="norm">
              <dgm:presOf axis="ch desOrSelf" ptType="node node" st="2 1" cnt="1 0"/>
            </dgm:if>
            <dgm:else name="Name52">
              <dgm:choose name="Name53">
                <dgm:if name="Name54" axis="ch" ptType="node" func="cnt" op="equ" val="2">
                  <dgm:presOf axis="ch desOrSelf" ptType="node node" st="1 1" cnt="1 0"/>
                </dgm:if>
                <dgm:if name="Name55" axis="ch" ptType="node" func="cnt" op="equ" val="3">
                  <dgm:presOf axis="ch desOrSelf" ptType="node node" st="2 1" cnt="1 0"/>
                </dgm:if>
                <dgm:if name="Name56" axis="ch" ptType="node" func="cnt" op="equ" val="4">
                  <dgm:presOf axis="ch desOrSelf" ptType="node node" st="3 1" cnt="1 0"/>
                </dgm:if>
                <dgm:if name="Name57" axis="ch" ptType="node" func="cnt" op="equ" val="5">
                  <dgm:presOf axis="ch desOrSelf" ptType="node node" st="4 1" cnt="1 0"/>
                </dgm:if>
                <dgm:if name="Name58" axis="ch" ptType="node" func="cnt" op="equ" val="6">
                  <dgm:presOf axis="ch desOrSelf" ptType="node node" st="5 1" cnt="1 0"/>
                </dgm:if>
                <dgm:else name="Name59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dummy2a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2b" moveWith="wedge2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60">
            <dgm:if name="Name61" func="var" arg="dir" op="equ" val="norm">
              <dgm:presOf axis="ch desOrSelf" ptType="node node" st="2 1" cnt="1 0"/>
            </dgm:if>
            <dgm:else name="Name62">
              <dgm:choose name="Name63">
                <dgm:if name="Name64" axis="ch" ptType="node" func="cnt" op="equ" val="2">
                  <dgm:presOf axis="ch desOrSelf" ptType="node node" st="1 1" cnt="1 0"/>
                </dgm:if>
                <dgm:if name="Name65" axis="ch" ptType="node" func="cnt" op="equ" val="3">
                  <dgm:presOf axis="ch desOrSelf" ptType="node node" st="2 1" cnt="1 0"/>
                </dgm:if>
                <dgm:if name="Name66" axis="ch" ptType="node" func="cnt" op="equ" val="4">
                  <dgm:presOf axis="ch desOrSelf" ptType="node node" st="3 1" cnt="1 0"/>
                </dgm:if>
                <dgm:if name="Name67" axis="ch" ptType="node" func="cnt" op="equ" val="5">
                  <dgm:presOf axis="ch desOrSelf" ptType="node node" st="4 1" cnt="1 0"/>
                </dgm:if>
                <dgm:if name="Name68" axis="ch" ptType="node" func="cnt" op="equ" val="6">
                  <dgm:presOf axis="ch desOrSelf" ptType="node node" st="5 1" cnt="1 0"/>
                </dgm:if>
                <dgm:else name="Name69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70"/>
    </dgm:choose>
    <dgm:choose name="Name71">
      <dgm:if name="Name72" axis="ch" ptType="node" func="cnt" op="gte" val="3">
        <dgm:layoutNode name="wedge3">
          <dgm:alg type="sp"/>
          <dgm:choose name="Name73">
            <dgm:if name="Name74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75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76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77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78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79">
            <dgm:if name="Name80" func="var" arg="dir" op="equ" val="norm">
              <dgm:presOf axis="ch desOrSelf" ptType="node node" st="3 1" cnt="1 0"/>
            </dgm:if>
            <dgm:else name="Name81">
              <dgm:choose name="Name82">
                <dgm:if name="Name83" axis="ch" ptType="node" func="cnt" op="equ" val="3">
                  <dgm:presOf axis="ch desOrSelf" ptType="node node" st="1 1" cnt="1 0"/>
                </dgm:if>
                <dgm:if name="Name84" axis="ch" ptType="node" func="cnt" op="equ" val="4">
                  <dgm:presOf axis="ch desOrSelf" ptType="node node" st="2 1" cnt="1 0"/>
                </dgm:if>
                <dgm:if name="Name85" axis="ch" ptType="node" func="cnt" op="equ" val="5">
                  <dgm:presOf axis="ch desOrSelf" ptType="node node" st="3 1" cnt="1 0"/>
                </dgm:if>
                <dgm:if name="Name86" axis="ch" ptType="node" func="cnt" op="equ" val="6">
                  <dgm:presOf axis="ch desOrSelf" ptType="node node" st="4 1" cnt="1 0"/>
                </dgm:if>
                <dgm:else name="Name87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dummy3a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3b" moveWith="wedge3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88">
            <dgm:if name="Name89" func="var" arg="dir" op="equ" val="norm">
              <dgm:presOf axis="ch desOrSelf" ptType="node node" st="3 1" cnt="1 0"/>
            </dgm:if>
            <dgm:else name="Name90">
              <dgm:choose name="Name91">
                <dgm:if name="Name92" axis="ch" ptType="node" func="cnt" op="equ" val="3">
                  <dgm:presOf axis="ch desOrSelf" ptType="node node" st="1 1" cnt="1 0"/>
                </dgm:if>
                <dgm:if name="Name93" axis="ch" ptType="node" func="cnt" op="equ" val="4">
                  <dgm:presOf axis="ch desOrSelf" ptType="node node" st="2 1" cnt="1 0"/>
                </dgm:if>
                <dgm:if name="Name94" axis="ch" ptType="node" func="cnt" op="equ" val="5">
                  <dgm:presOf axis="ch desOrSelf" ptType="node node" st="3 1" cnt="1 0"/>
                </dgm:if>
                <dgm:if name="Name95" axis="ch" ptType="node" func="cnt" op="equ" val="6">
                  <dgm:presOf axis="ch desOrSelf" ptType="node node" st="4 1" cnt="1 0"/>
                </dgm:if>
                <dgm:else name="Name96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97"/>
    </dgm:choose>
    <dgm:choose name="Name98">
      <dgm:if name="Name99" axis="ch" ptType="node" func="cnt" op="gte" val="4">
        <dgm:layoutNode name="wedge4">
          <dgm:alg type="sp"/>
          <dgm:choose name="Name100">
            <dgm:if name="Name101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02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03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04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05">
            <dgm:if name="Name106" func="var" arg="dir" op="equ" val="norm">
              <dgm:presOf axis="ch desOrSelf" ptType="node node" st="4 1" cnt="1 0"/>
            </dgm:if>
            <dgm:else name="Name107">
              <dgm:choose name="Name108">
                <dgm:if name="Name109" axis="ch" ptType="node" func="cnt" op="equ" val="4">
                  <dgm:presOf axis="ch desOrSelf" ptType="node node" st="1 1" cnt="1 0"/>
                </dgm:if>
                <dgm:if name="Name110" axis="ch" ptType="node" func="cnt" op="equ" val="5">
                  <dgm:presOf axis="ch desOrSelf" ptType="node node" st="2 1" cnt="1 0"/>
                </dgm:if>
                <dgm:if name="Name111" axis="ch" ptType="node" func="cnt" op="equ" val="6">
                  <dgm:presOf axis="ch desOrSelf" ptType="node node" st="3 1" cnt="1 0"/>
                </dgm:if>
                <dgm:else name="Name112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dummy4a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4b" moveWith="wedge4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13">
            <dgm:if name="Name114" func="var" arg="dir" op="equ" val="norm">
              <dgm:presOf axis="ch desOrSelf" ptType="node node" st="4 1" cnt="1 0"/>
            </dgm:if>
            <dgm:else name="Name115">
              <dgm:choose name="Name116">
                <dgm:if name="Name117" axis="ch" ptType="node" func="cnt" op="equ" val="4">
                  <dgm:presOf axis="ch desOrSelf" ptType="node node" st="1 1" cnt="1 0"/>
                </dgm:if>
                <dgm:if name="Name118" axis="ch" ptType="node" func="cnt" op="equ" val="5">
                  <dgm:presOf axis="ch desOrSelf" ptType="node node" st="2 1" cnt="1 0"/>
                </dgm:if>
                <dgm:if name="Name119" axis="ch" ptType="node" func="cnt" op="equ" val="6">
                  <dgm:presOf axis="ch desOrSelf" ptType="node node" st="3 1" cnt="1 0"/>
                </dgm:if>
                <dgm:else name="Name120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21"/>
    </dgm:choose>
    <dgm:choose name="Name122">
      <dgm:if name="Name123" axis="ch" ptType="node" func="cnt" op="gte" val="5">
        <dgm:layoutNode name="wedge5">
          <dgm:alg type="sp"/>
          <dgm:choose name="Name124">
            <dgm:if name="Name125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26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27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28">
            <dgm:if name="Name129" func="var" arg="dir" op="equ" val="norm">
              <dgm:presOf axis="ch desOrSelf" ptType="node node" st="5 1" cnt="1 0"/>
            </dgm:if>
            <dgm:else name="Name130">
              <dgm:choose name="Name131">
                <dgm:if name="Name132" axis="ch" ptType="node" func="cnt" op="equ" val="5">
                  <dgm:presOf axis="ch desOrSelf" ptType="node node" st="1 1" cnt="1 0"/>
                </dgm:if>
                <dgm:if name="Name133" axis="ch" ptType="node" func="cnt" op="equ" val="6">
                  <dgm:presOf axis="ch desOrSelf" ptType="node node" st="2 1" cnt="1 0"/>
                </dgm:if>
                <dgm:else name="Name134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dummy5a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5b" moveWith="wedge5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35">
            <dgm:if name="Name136" func="var" arg="dir" op="equ" val="norm">
              <dgm:presOf axis="ch desOrSelf" ptType="node node" st="5 1" cnt="1 0"/>
            </dgm:if>
            <dgm:else name="Name137">
              <dgm:choose name="Name138">
                <dgm:if name="Name139" axis="ch" ptType="node" func="cnt" op="equ" val="5">
                  <dgm:presOf axis="ch desOrSelf" ptType="node node" st="1 1" cnt="1 0"/>
                </dgm:if>
                <dgm:if name="Name140" axis="ch" ptType="node" func="cnt" op="equ" val="6">
                  <dgm:presOf axis="ch desOrSelf" ptType="node node" st="2 1" cnt="1 0"/>
                </dgm:if>
                <dgm:else name="Name141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42"/>
    </dgm:choose>
    <dgm:choose name="Name143">
      <dgm:if name="Name144" axis="ch" ptType="node" func="cnt" op="gte" val="6">
        <dgm:layoutNode name="wedge6">
          <dgm:alg type="sp"/>
          <dgm:choose name="Name145">
            <dgm:if name="Name146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47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48">
            <dgm:if name="Name149" func="var" arg="dir" op="equ" val="norm">
              <dgm:presOf axis="ch desOrSelf" ptType="node node" st="6 1" cnt="1 0"/>
            </dgm:if>
            <dgm:else name="Name150">
              <dgm:choose name="Name151">
                <dgm:if name="Name152" axis="ch" ptType="node" func="cnt" op="equ" val="6">
                  <dgm:presOf axis="ch desOrSelf" ptType="node node" st="1 1" cnt="1 0"/>
                </dgm:if>
                <dgm:else name="Name153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dummy6a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6b" moveWith="wedge6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4">
            <dgm:if name="Name155" func="var" arg="dir" op="equ" val="norm">
              <dgm:presOf axis="ch desOrSelf" ptType="node node" st="6 1" cnt="1 0"/>
            </dgm:if>
            <dgm:else name="Name156">
              <dgm:choose name="Name157">
                <dgm:if name="Name158" axis="ch" ptType="node" func="cnt" op="equ" val="6">
                  <dgm:presOf axis="ch desOrSelf" ptType="node node" st="1 1" cnt="1 0"/>
                </dgm:if>
                <dgm:else name="Name159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0"/>
    </dgm:choose>
    <dgm:choose name="Name161">
      <dgm:if name="Name162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63">
            <dgm:if name="Name164" func="var" arg="dir" op="equ" val="norm">
              <dgm:presOf axis="ch desOrSelf" ptType="node node" st="7 1" cnt="1 0"/>
            </dgm:if>
            <dgm:else name="Name165">
              <dgm:presOf axis="ch desOrSelf" ptType="node node" st="1 1" cnt="1 0"/>
            </dgm:else>
          </dgm:choose>
          <dgm:constrLst/>
          <dgm:ruleLst/>
        </dgm:layoutNode>
        <dgm:layoutNode name="dummy7a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dummy7b" moveWith="wedge7">
          <dgm:alg type="sp"/>
          <dgm:shape xmlns:r="http://schemas.openxmlformats.org/officeDocument/2006/relationships" r:blip="">
            <dgm:adjLst/>
          </dgm:shape>
          <dgm:presOf/>
          <dgm:constrLst>
            <dgm:constr type="w" val="1"/>
            <dgm:constr type="h" val="1"/>
          </dgm:constrLst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6">
            <dgm:if name="Name167" func="var" arg="dir" op="equ" val="norm">
              <dgm:presOf axis="ch desOrSelf" ptType="node node" st="7 1" cnt="1 0"/>
            </dgm:if>
            <dgm:else name="Name168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69"/>
    </dgm:choose>
    <dgm:choose name="Name170">
      <dgm:if name="Name171" axis="ch" ptType="node" func="cnt" op="equ" val="1">
        <dgm:forEach name="Name172" axis="ch" ptType="sibTrans" hideLastTrans="0" cnt="1">
          <dgm:layoutNode name="arrowWedge1single" styleLbl="fgSibTrans2D1">
            <dgm:choose name="Name173">
              <dgm:if name="Name174" func="var" arg="dir" op="equ" val="norm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arr"/>
                  <dgm:param type="endSty" val="noArr"/>
                </dgm:alg>
              </dgm:if>
              <dgm:else name="Name175">
                <dgm:alg type="conn">
                  <dgm:param type="connRout" val="longCurve"/>
                  <dgm:param type="srcNode" val="dummy1a"/>
                  <dgm:param type="dstNode" val="dummy1b"/>
                  <dgm:param type="begPts" val="tL"/>
                  <dgm:param type="endPts" val="tR"/>
                  <dgm:param type="begSty" val="noArr"/>
                  <dgm:param type="endSty" val="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if name="Name176" axis="ch" ptType="node" func="cnt" op="gte" val="2">
        <dgm:forEach name="Name177" axis="ch" ptType="sibTrans" hideLastTrans="0" cnt="1">
          <dgm:layoutNode name="arrowWedge1" styleLbl="fgSibTrans2D1">
            <dgm:choose name="Name178">
              <dgm:if name="Name179" func="var" arg="dir" op="equ" val="norm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noArr"/>
                  <dgm:param type="endSty" val="arr"/>
                </dgm:alg>
              </dgm:if>
              <dgm:else name="Name180">
                <dgm:alg type="conn">
                  <dgm:param type="connRout" val="curve"/>
                  <dgm:param type="srcNode" val="dummy1a"/>
                  <dgm:param type="dstNode" val="dummy1b"/>
                  <dgm:param type="begPts" val="tL"/>
                  <dgm:param type="endPts" val="tL"/>
                  <dgm:param type="begSty" val="arr"/>
                  <dgm:param type="endSty" val="noArr"/>
                </dgm:alg>
              </dgm:else>
            </dgm:choose>
            <dgm:shape xmlns:r="http://schemas.openxmlformats.org/officeDocument/2006/relationships" type="conn" r:blip="">
              <dgm:adjLst/>
            </dgm:shape>
            <dgm:presOf/>
            <dgm:constrLst>
              <dgm:constr type="w" val="1"/>
              <dgm:constr type="begPad"/>
              <dgm:constr type="endPad"/>
            </dgm:constrLst>
            <dgm:ruleLst/>
          </dgm:layoutNode>
        </dgm:forEach>
      </dgm:if>
      <dgm:else name="Name181"/>
    </dgm:choose>
    <dgm:forEach name="Name182" axis="ch" ptType="sibTrans" hideLastTrans="0" st="2" cnt="1">
      <dgm:layoutNode name="arrowWedge2" styleLbl="fgSibTrans2D1">
        <dgm:choose name="Name183">
          <dgm:if name="Name184" func="var" arg="dir" op="equ" val="norm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5">
            <dgm:alg type="conn">
              <dgm:param type="connRout" val="curve"/>
              <dgm:param type="srcNode" val="dummy2a"/>
              <dgm:param type="dstNode" val="dummy2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86" axis="ch" ptType="sibTrans" hideLastTrans="0" st="3" cnt="1">
      <dgm:layoutNode name="arrowWedge3" styleLbl="fgSibTrans2D1">
        <dgm:choose name="Name187">
          <dgm:if name="Name188" func="var" arg="dir" op="equ" val="norm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89">
            <dgm:alg type="conn">
              <dgm:param type="connRout" val="curve"/>
              <dgm:param type="srcNode" val="dummy3a"/>
              <dgm:param type="dstNode" val="dummy3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0" axis="ch" ptType="sibTrans" hideLastTrans="0" st="4" cnt="1">
      <dgm:layoutNode name="arrowWedge4" styleLbl="fgSibTrans2D1">
        <dgm:choose name="Name191">
          <dgm:if name="Name192" func="var" arg="dir" op="equ" val="norm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3">
            <dgm:alg type="conn">
              <dgm:param type="connRout" val="curve"/>
              <dgm:param type="srcNode" val="dummy4a"/>
              <dgm:param type="dstNode" val="dummy4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4" axis="ch" ptType="sibTrans" hideLastTrans="0" st="5" cnt="1">
      <dgm:layoutNode name="arrowWedge5" styleLbl="fgSibTrans2D1">
        <dgm:choose name="Name195">
          <dgm:if name="Name196" func="var" arg="dir" op="equ" val="norm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197">
            <dgm:alg type="conn">
              <dgm:param type="connRout" val="curve"/>
              <dgm:param type="srcNode" val="dummy5a"/>
              <dgm:param type="dstNode" val="dummy5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198" axis="ch" ptType="sibTrans" hideLastTrans="0" st="6" cnt="1">
      <dgm:layoutNode name="arrowWedge6" styleLbl="fgSibTrans2D1">
        <dgm:choose name="Name199">
          <dgm:if name="Name200" func="var" arg="dir" op="equ" val="norm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1">
            <dgm:alg type="conn">
              <dgm:param type="connRout" val="curve"/>
              <dgm:param type="srcNode" val="dummy6a"/>
              <dgm:param type="dstNode" val="dummy6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  <dgm:forEach name="Name202" axis="ch" ptType="sibTrans" hideLastTrans="0" st="7" cnt="1">
      <dgm:layoutNode name="arrowWedge7" styleLbl="fgSibTrans2D1">
        <dgm:choose name="Name203">
          <dgm:if name="Name204" func="var" arg="dir" op="equ" val="norm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noArr"/>
              <dgm:param type="endSty" val="arr"/>
            </dgm:alg>
          </dgm:if>
          <dgm:else name="Name205">
            <dgm:alg type="conn">
              <dgm:param type="connRout" val="curve"/>
              <dgm:param type="srcNode" val="dummy7a"/>
              <dgm:param type="dstNode" val="dummy7b"/>
              <dgm:param type="begPts" val="tL"/>
              <dgm:param type="endPts" val="tL"/>
              <dgm:param type="begSty" val="arr"/>
              <dgm:param type="endSty" val="noArr"/>
            </dgm:alg>
          </dgm:else>
        </dgm:choose>
        <dgm:shape xmlns:r="http://schemas.openxmlformats.org/officeDocument/2006/relationships" type="conn" r:blip="">
          <dgm:adjLst/>
        </dgm:shape>
        <dgm:presOf/>
        <dgm:constrLst>
          <dgm:constr type="w" val="1"/>
          <dgm:constr type="begPad"/>
          <dgm:constr type="endPad"/>
        </dgm:constrLst>
        <dgm:ruleLst/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4958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51098" y="0"/>
            <a:ext cx="2944958" cy="49418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6A6BC33-FAD3-4E6F-A682-9C26575FA0A4}" type="datetimeFigureOut">
              <a:rPr lang="bg-BG" smtClean="0"/>
              <a:pPr/>
              <a:t>5.11.2020 г.</a:t>
            </a:fld>
            <a:endParaRPr lang="bg-BG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378477"/>
            <a:ext cx="2944958" cy="4941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51098" y="9378477"/>
            <a:ext cx="2944958" cy="49418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D655995-EF9C-4F5D-B838-4024C132AA5F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610283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ink/ink1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40" units="1/cm"/>
          <inkml:channelProperty channel="Y" name="resolution" value="40" units="1/cm"/>
          <inkml:channelProperty channel="T" name="resolution" value="1" units="1/dev"/>
        </inkml:channelProperties>
      </inkml:inkSource>
      <inkml:timestamp xml:id="ts0" timeString="2020-10-23T14:16:11.88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B22C2753-50DD-4CFE-B320-C50DBC77C777}" emma:medium="tactile" emma:mode="ink">
          <msink:context xmlns:msink="http://schemas.microsoft.com/ink/2010/main" type="inkDrawing" rotatedBoundingBox="14395,10309 14797,9713 15141,9946 14739,10541" semanticType="callout" shapeName="None"/>
        </emma:interpretation>
      </emma:emma>
    </inkml:annotationXML>
    <inkml:trace contextRef="#ctx0" brushRef="#br0">0 236 0,'0'26'219,"26"-26"-203,-26 26-16,0 0 15,27-26 1,-27 27 0,0-1-1,0 0 1,26-26-1,-26 26-15,0 0 47,0 0 0,26-26-31,-26 27-16,26-27 15,-26 26 1,0 0 0,26-26-1,-26 26-15,0 0 32,27-26-17,-27 27 1,0-1 15,26-26 0,0-26 360,-26-27-375,0 27-16,26 0 15,-26-27-15,26 27 16,-26 0-16,0 0 15,26 26-15,-26-26 16,27-27 0,-27 27-1,26 0 1,-26 0-16,0 0 16,26 26 30,-26-27-30,0 1 15,0 0-15,26 26 0,-26-26-16,0 0 15,26 26 1,-26-27-16,0 1 15,27 26 1,-27-26-16,26 26 31</inkml:trace>
  </inkml:traceGroup>
</inkml:ink>
</file>

<file path=ppt/ink/ink10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40" units="1/cm"/>
          <inkml:channelProperty channel="Y" name="resolution" value="40" units="1/cm"/>
          <inkml:channelProperty channel="T" name="resolution" value="1" units="1/dev"/>
        </inkml:channelProperties>
      </inkml:inkSource>
      <inkml:timestamp xml:id="ts0" timeString="2020-10-26T11:34:44.969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B4E1CB63-F1C0-4B6E-84B7-A9277DCA19C1}" emma:medium="tactile" emma:mode="ink">
          <msink:context xmlns:msink="http://schemas.microsoft.com/ink/2010/main" type="inkDrawing" rotatedBoundingBox="32319,6836 32485,5985 33205,6125 33040,6976" hotPoints="33179,6407 32774,6812 32370,6407 32774,6002" semanticType="enclosure" shapeName="Circle"/>
        </emma:interpretation>
      </emma:emma>
    </inkml:annotationXML>
    <inkml:trace contextRef="#ctx0" brushRef="#br0">399 0 0,'-26'0'0,"-1"0"31,1 0 0,0 0 16,0 0-31,0 0-1,-1 0 1,1 0 78,26 26-79,-26-26 1,26 27 0,-26-27 15,26 26-15,0 0-1,-26-26-15,0 0 16,26 26-1,0 0 1,-27-26-16,27 27 16,-26-27 15,26 26-15,0 0 30,0 0-30,-26-26 15,26 26-31,0 0 32,0 1-17,0-1 1,0 0-1,0 0 1,0 0 0,0 1-16,0-1 15,0 0 17,0 0-17,0 0-15,0 0 16,26-26-1,-26 27 1,26-27 15,-26 26-31,27 0 32,-27 0-32,26-26 15,-26 26-15,26 1 16,0-1 46,-26 0-46,26-26 0,0 0 15,1 0-16,-1 0 17,0 0-17,0 0 1,0 0-16,27 0 16,-27 0-1,-26-26 1,26 26-16,0 0 15,-26-26 1,26 26 0,-26-27-1,27 27-15,-27-26 16,26 0-16,0 26 16,-26-26-1,26 26 16,-26-26 1,26 26-1,-26-27-31,27 27 31,-27-26-31,0 0 31,0 0-15,26 26 0,-26-26-1,0 0 1,26 26-16,-26-27 16,0 1-1,0 0 1,0 0 15,0 0-15,0-1 15,0 1-15,0 0-1,0 0-15,0 0 31,0 0 1,0-1 93,-26 27-125,26-26 15,-26 26-15,26-26 32,-27 26-32,27-26 31,-26 26-16,0 0 1,26-26-16,-26-1 16,0 27-1,26-26 1,-27 26 328,1 0-204,0 0-140,0 0 16,0 0 0,0 0-16</inkml:trace>
  </inkml:traceGroup>
</inkml:ink>
</file>

<file path=ppt/ink/ink2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40" units="1/cm"/>
          <inkml:channelProperty channel="Y" name="resolution" value="40" units="1/cm"/>
          <inkml:channelProperty channel="T" name="resolution" value="1" units="1/dev"/>
        </inkml:channelProperties>
      </inkml:inkSource>
      <inkml:timestamp xml:id="ts0" timeString="2020-10-23T14:16:18.855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221BDB19-F25D-4486-A813-B7CFCEA075DA}" emma:medium="tactile" emma:mode="ink">
          <msink:context xmlns:msink="http://schemas.microsoft.com/ink/2010/main" type="inkDrawing" rotatedBoundingBox="14943,11554 15118,12063 14680,12213 14506,11704" semanticType="callout" shapeName="None"/>
        </emma:interpretation>
      </emma:emma>
    </inkml:annotationXML>
    <inkml:trace contextRef="#ctx0" brushRef="#br0">0 52 0,'26'0'235,"0"0"-204,-26 26-15,27-26-1,-27 26-15,26-26 16,-26 27-16,26-27 16,-26 26-16,26 0 15,-26 0 1,26-26-1,-26 26-15,0 1 16,27-27 0,-1 26-1,-26 0-15,0 0 16,26-26 15,-26 26-15,0 1 15,0-1-15,0 0 15,0 0-15,26-26-1,-26 26 1,0 0-1,0-52 298,0 0-297,0 0 15,0 0-16,0 0-15,26 26 16,-26-27-16,26 1 16,-26 0-16,0 0 15,27 0 1,-27-27 0,26 27-16,0 0 15,-26 0-15,0-1 16,26 1-16,0 0 15,-26 0-15,0 0 16</inkml:trace>
  </inkml:traceGroup>
</inkml:ink>
</file>

<file path=ppt/ink/ink3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40" units="1/cm"/>
          <inkml:channelProperty channel="Y" name="resolution" value="40" units="1/cm"/>
          <inkml:channelProperty channel="T" name="resolution" value="1" units="1/dev"/>
        </inkml:channelProperties>
      </inkml:inkSource>
      <inkml:timestamp xml:id="ts0" timeString="2020-10-23T14:16:47.090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B43D943A-E77D-4D07-93AF-2B085F697FA1}" emma:medium="tactile" emma:mode="ink">
          <msink:context xmlns:msink="http://schemas.microsoft.com/ink/2010/main" type="inkDrawing" rotatedBoundingBox="768,16362 1192,15918 1523,16234 1100,16678" semanticType="callout" shapeName="Other"/>
        </emma:interpretation>
      </emma:emma>
    </inkml:annotationXML>
    <inkml:trace contextRef="#ctx0" brushRef="#br0">0 79 0,'26'0'500,"-26"26"-468,26 0-17,-26 1 17,0-1-17,26-26 1,-26 26-1,26 0 17,-26 0 61,0 1-30,0-1-63,0 0 16,0 0 15,0 0 16,0 0-47,0 1 31,27-27 203,-27 26-187,0 0-16,26-26-15,-26 26 0,26-26 31,0 0 468,-26-26-515,26 0 16,-26 0-1,27 26 1,-27-27-16,0 1 16,26 26-16,0-26 15,-26 0-15,26 26 16,-26-26-16,0 0 16,26 26-16,-26-27 15,27 1 1,-1 0-1,-26 0 1,0 0 31,26 26-31,-26-27-1,0 1 1,26 0-1,-26 0 1,0 0 0,26 26-16,-26-27 328</inkml:trace>
  </inkml:traceGroup>
</inkml:ink>
</file>

<file path=ppt/ink/ink4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40" units="1/cm"/>
          <inkml:channelProperty channel="Y" name="resolution" value="40" units="1/cm"/>
          <inkml:channelProperty channel="T" name="resolution" value="1" units="1/dev"/>
        </inkml:channelProperties>
      </inkml:inkSource>
      <inkml:timestamp xml:id="ts0" timeString="2020-10-23T14:16:50.880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33E7E1E9-B99A-4789-BE3C-4665BF96F184}" emma:medium="tactile" emma:mode="ink">
          <msink:context xmlns:msink="http://schemas.microsoft.com/ink/2010/main" type="inkDrawing" rotatedBoundingBox="18372,14469 18682,13908 19032,14102 18722,14663" semanticType="callout" shapeName="None"/>
        </emma:interpretation>
      </emma:emma>
    </inkml:annotationXML>
    <inkml:trace contextRef="#ctx0" brushRef="#br0">0 157 0,'27'0'203,"-27"26"-172,26-26-15,-26 26 0,0 0-1,0 1 1,26-27-16,-26 26 15,26-26 1,-26 26 0,0 0-1,26 0 17,-26 1 46,0-1-47,0 0-15,27-26-1,-27 26-15,0 0 31,0 1 1,0-1-32,26 0 31,0 0 0,-26-52 329,26 0-345,-26 0 1,0-1-1,26 27-15,-26-26 16,0 0-16,0 0 16,26 0-1,1-1 1,-27 1 15,0 0-31,26 0 16,-26 0-1,0-1 17,26 1-32,-26 0 15,0 0 1,26 26 0,-26-26-16,0 0 15,0-1 1,26 27-1,-26-26 1,27 26 0,-27-26-1,0 0 17</inkml:trace>
  </inkml:traceGroup>
</inkml:ink>
</file>

<file path=ppt/ink/ink5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40" units="1/cm"/>
          <inkml:channelProperty channel="Y" name="resolution" value="40" units="1/cm"/>
          <inkml:channelProperty channel="T" name="resolution" value="1" units="1/dev"/>
        </inkml:channelProperties>
      </inkml:inkSource>
      <inkml:timestamp xml:id="ts0" timeString="2020-10-23T14:17:09.304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49CEC19D-F504-4506-B8DF-F398241FE06C}" emma:medium="tactile" emma:mode="ink">
          <msink:context xmlns:msink="http://schemas.microsoft.com/ink/2010/main" type="inkDrawing" rotatedBoundingBox="14899,10264 14914,10264 14914,10279 14899,10279" shapeName="None"/>
        </emma:interpretation>
      </emma:emma>
    </inkml:annotationXML>
    <inkml:trace contextRef="#ctx0" brushRef="#br0">0 0 0</inkml:trace>
  </inkml:traceGroup>
</inkml:ink>
</file>

<file path=ppt/ink/ink6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40" units="1/cm"/>
          <inkml:channelProperty channel="Y" name="resolution" value="40" units="1/cm"/>
          <inkml:channelProperty channel="T" name="resolution" value="1" units="1/dev"/>
        </inkml:channelProperties>
      </inkml:inkSource>
      <inkml:timestamp xml:id="ts0" timeString="2020-10-23T14:17:10.437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BBC7E405-6817-4BAA-9168-DFC3507F86F0}" emma:medium="tactile" emma:mode="ink">
          <msink:context xmlns:msink="http://schemas.microsoft.com/ink/2010/main" type="inkDrawing" rotatedBoundingBox="14742,10342 14757,10342 14757,10357 14742,10357" shapeName="None"/>
        </emma:interpretation>
      </emma:emma>
    </inkml:annotationXML>
    <inkml:trace contextRef="#ctx0" brushRef="#br0">0 0 0</inkml:trace>
  </inkml:traceGroup>
</inkml:ink>
</file>

<file path=ppt/ink/ink7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40" units="1/cm"/>
          <inkml:channelProperty channel="Y" name="resolution" value="40" units="1/cm"/>
          <inkml:channelProperty channel="T" name="resolution" value="1" units="1/dev"/>
        </inkml:channelProperties>
      </inkml:inkSource>
      <inkml:timestamp xml:id="ts0" timeString="2020-10-23T14:17:25.165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FE522840-C7B9-4C6C-B854-E15581077E4C}" emma:medium="tactile" emma:mode="ink">
          <msink:context xmlns:msink="http://schemas.microsoft.com/ink/2010/main" type="inkDrawing" rotatedBoundingBox="14277,11164 15225,10732 15245,10775 14297,11207" shapeName="None"/>
        </emma:interpretation>
      </emma:emma>
    </inkml:annotationXML>
    <inkml:trace contextRef="#ctx0" brushRef="#br0">942 0 0,'-26'0'390,"0"0"-358,26 27-32,-26-27 15,-1 0 1,27 26-1,-26-26 1,0 0-16,26 26 47,-26-26-47,0 0 31,26 26-31,-26-26 16,-1 0-16,1 0 15,26 26 1,-26-26-16,26 27 16,-26-27-16,0 0 15,26 26-15,-27-26 16,1 0 31,0 26-32,0-26-15,0 26 16,-27-26 0,53 26-16,-26-26 15,0 0 1,0 0-16,0 26 16,-1-26-1,1 0-15,0 27 16,0-1-1,0-26 48,-1 0-16,27 26-47,-26-26 78,26 26-62,-26-26-1,0 0 16,26 26-31,-26-26 16,0 27 0</inkml:trace>
  </inkml:traceGroup>
</inkml:ink>
</file>

<file path=ppt/ink/ink8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40" units="1/cm"/>
          <inkml:channelProperty channel="Y" name="resolution" value="40" units="1/cm"/>
          <inkml:channelProperty channel="T" name="resolution" value="1" units="1/dev"/>
        </inkml:channelProperties>
      </inkml:inkSource>
      <inkml:timestamp xml:id="ts0" timeString="2020-10-28T12:19:21.500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C914A2A4-BC32-4D15-884E-CCF9FCE473B0}" emma:medium="tactile" emma:mode="ink">
          <msink:context xmlns:msink="http://schemas.microsoft.com/ink/2010/main" type="writingRegion" rotatedBoundingBox="624,14230 1129,13554 1608,13912 1103,14588"/>
        </emma:interpretation>
      </emma:emma>
    </inkml:annotationXML>
    <inkml:traceGroup>
      <inkml:annotationXML>
        <emma:emma xmlns:emma="http://www.w3.org/2003/04/emma" version="1.0">
          <emma:interpretation id="{72CF49E8-765B-4D4A-9533-FF53811BF4DF}" emma:medium="tactile" emma:mode="ink">
            <msink:context xmlns:msink="http://schemas.microsoft.com/ink/2010/main" type="paragraph" rotatedBoundingBox="624,14230 1129,13554 1608,13912 1103,14588" alignmentLevel="1"/>
          </emma:interpretation>
        </emma:emma>
      </inkml:annotationXML>
      <inkml:traceGroup>
        <inkml:annotationXML>
          <emma:emma xmlns:emma="http://www.w3.org/2003/04/emma" version="1.0">
            <emma:interpretation id="{F9E04941-CEEE-4CBE-82EB-3A791EB13E8E}" emma:medium="tactile" emma:mode="ink">
              <msink:context xmlns:msink="http://schemas.microsoft.com/ink/2010/main" type="line" rotatedBoundingBox="624,14230 1129,13554 1608,13912 1103,14588"/>
            </emma:interpretation>
          </emma:emma>
        </inkml:annotationXML>
        <inkml:traceGroup>
          <inkml:annotationXML>
            <emma:emma xmlns:emma="http://www.w3.org/2003/04/emma" version="1.0">
              <emma:interpretation id="{8A0CA98A-1D47-4216-9C55-4145333858C6}" emma:medium="tactile" emma:mode="ink">
                <msink:context xmlns:msink="http://schemas.microsoft.com/ink/2010/main" type="inkWord" rotatedBoundingBox="624,14230 1129,13554 1608,13912 1103,14588"/>
              </emma:interpretation>
            </emma:emma>
          </inkml:annotationXML>
          <inkml:trace contextRef="#ctx0" brushRef="#br0">0 340 0,'0'26'141,"27"1"-126,-1-1 1,-26 0 0,26-26-16,0 26 15,0 0 1,1 0-1,-27 1-15,26-1 16,0-26-16,-26 26 16,26-26-16,-26 26 15,0 0-15,26-26 16,-26 27-16,0-1 16,26-26-1,1 0 1,-27 26-1,0 0 1,26-26 15,-26 26-15,0 1 15,26-27-15,-26 26 15,26-52 313,0-27-329,-26 27-15,0 0 16,27 0-16,-27-1 16,26 1-16,-26 0 15,0 0 1,26 26 0,-26-26-16,0-1 15,0 1 1,0 0-1,26 0 1,-26 0-16,0-27 16,26 27-1,1-26-15,-27-1 16,0 27 0,26 26-1,-26-26-15,0 0 31,0 0-31,26 26 16,-26-26-16,0-1 16,26 1 15,-26 0-31,0 0 16</inkml:trace>
        </inkml:traceGroup>
        <inkml:traceGroup>
          <inkml:annotationXML>
            <emma:emma xmlns:emma="http://www.w3.org/2003/04/emma" version="1.0">
              <emma:interpretation id="{D0BE87A8-4D31-46A0-983C-F4E9AD6EB964}" emma:medium="tactile" emma:mode="ink">
                <msink:context xmlns:msink="http://schemas.microsoft.com/ink/2010/main" type="inkWord" rotatedBoundingBox="832,14303 842,14289 854,14298 844,14311"/>
              </emma:interpretation>
            </emma:emma>
          </inkml:annotationXML>
          <inkml:trace contextRef="#ctx0" brushRef="#br0" timeOffset="3008.0805">105 550 0</inkml:trace>
          <inkml:trace contextRef="#ctx0" brushRef="#br0" timeOffset="3241.0272">105 550 0</inkml:trace>
        </inkml:traceGroup>
        <inkml:traceGroup>
          <inkml:annotationXML>
            <emma:emma xmlns:emma="http://www.w3.org/2003/04/emma" version="1.0">
              <emma:interpretation id="{865D3F88-F7C0-471E-AF81-0F6346587A51}" emma:medium="tactile" emma:mode="ink">
                <msink:context xmlns:msink="http://schemas.microsoft.com/ink/2010/main" type="inkWord" rotatedBoundingBox="1173,14198 1183,14184 1195,14193 1185,14206"/>
              </emma:interpretation>
            </emma:emma>
          </inkml:annotationXML>
          <inkml:trace contextRef="#ctx0" brushRef="#br0" timeOffset="2015.596">446 445 0</inkml:trace>
        </inkml:traceGroup>
      </inkml:traceGroup>
    </inkml:traceGroup>
  </inkml:traceGroup>
</inkml:ink>
</file>

<file path=ppt/ink/ink9.xml><?xml version="1.0" encoding="utf-8"?>
<inkml:ink xmlns:inkml="http://www.w3.org/2003/InkML">
  <inkml:definitions>
    <inkml:context xml:id="ctx0">
      <inkml:inkSource xml:id="inkSrc0">
        <inkml:traceFormat>
          <inkml:channel name="X" type="integer" max="1920" units="cm"/>
          <inkml:channel name="Y" type="integer" max="1080" units="cm"/>
          <inkml:channel name="T" type="integer" max="2.14748E9" units="dev"/>
        </inkml:traceFormat>
        <inkml:channelProperties>
          <inkml:channelProperty channel="X" name="resolution" value="40" units="1/cm"/>
          <inkml:channelProperty channel="Y" name="resolution" value="40" units="1/cm"/>
          <inkml:channelProperty channel="T" name="resolution" value="1" units="1/dev"/>
        </inkml:channelProperties>
      </inkml:inkSource>
      <inkml:timestamp xml:id="ts0" timeString="2020-10-26T11:31:02.282"/>
    </inkml:context>
    <inkml:brush xml:id="br0">
      <inkml:brushProperty name="width" value="0.06667" units="cm"/>
      <inkml:brushProperty name="height" value="0.06667" units="cm"/>
      <inkml:brushProperty name="color" value="#3165BB"/>
      <inkml:brushProperty name="fitToCurve" value="1"/>
    </inkml:brush>
  </inkml:definitions>
  <inkml:traceGroup>
    <inkml:annotationXML>
      <emma:emma xmlns:emma="http://www.w3.org/2003/04/emma" version="1.0">
        <emma:interpretation id="{1E66DEA5-8A7E-4FC2-94CB-95B4054DA9A5}" emma:medium="tactile" emma:mode="ink">
          <msink:context xmlns:msink="http://schemas.microsoft.com/ink/2010/main" type="writingRegion" rotatedBoundingBox="15408,13817 14675,13173 15196,12580 15928,13225"/>
        </emma:interpretation>
      </emma:emma>
    </inkml:annotationXML>
    <inkml:traceGroup>
      <inkml:annotationXML>
        <emma:emma xmlns:emma="http://www.w3.org/2003/04/emma" version="1.0">
          <emma:interpretation id="{E9CE0214-46C6-4839-8E8E-0F7AEAEDC2A0}" emma:medium="tactile" emma:mode="ink">
            <msink:context xmlns:msink="http://schemas.microsoft.com/ink/2010/main" type="paragraph" rotatedBoundingBox="15408,13817 14675,13173 15196,12580 15928,13225" alignmentLevel="1"/>
          </emma:interpretation>
        </emma:emma>
      </inkml:annotationXML>
      <inkml:traceGroup>
        <inkml:annotationXML>
          <emma:emma xmlns:emma="http://www.w3.org/2003/04/emma" version="1.0">
            <emma:interpretation id="{6E47B5CA-CE93-4982-A859-875603E72F6D}" emma:medium="tactile" emma:mode="ink">
              <msink:context xmlns:msink="http://schemas.microsoft.com/ink/2010/main" type="line" rotatedBoundingBox="15408,13817 14675,13173 15196,12580 15928,13225"/>
            </emma:interpretation>
          </emma:emma>
        </inkml:annotationXML>
        <inkml:traceGroup>
          <inkml:annotationXML>
            <emma:emma xmlns:emma="http://www.w3.org/2003/04/emma" version="1.0">
              <emma:interpretation id="{2C6E83B2-848C-47F9-9D91-8CF2525E2F0B}" emma:medium="tactile" emma:mode="ink">
                <msink:context xmlns:msink="http://schemas.microsoft.com/ink/2010/main" type="inkWord" rotatedBoundingBox="15408,13817 14675,13173 15196,12580 15928,13225"/>
              </emma:interpretation>
              <emma:one-of disjunction-type="recognition" id="oneOf0">
                <emma:interpretation id="interp0" emma:lang="" emma:confidence="0">
                  <emma:literal>a</emma:literal>
                </emma:interpretation>
                <emma:interpretation id="interp1" emma:lang="" emma:confidence="0">
                  <emma:literal>@</emma:literal>
                </emma:interpretation>
                <emma:interpretation id="interp2" emma:lang="" emma:confidence="0">
                  <emma:literal>C</emma:literal>
                </emma:interpretation>
                <emma:interpretation id="interp3" emma:lang="" emma:confidence="0">
                  <emma:literal>.</emma:literal>
                </emma:interpretation>
                <emma:interpretation id="interp4" emma:lang="" emma:confidence="0">
                  <emma:literal>c</emma:literal>
                </emma:interpretation>
              </emma:one-of>
            </emma:emma>
          </inkml:annotationXML>
          <inkml:trace contextRef="#ctx0" brushRef="#br0">223 0 0,'-26'0'109,"0"0"-109,0 26 16,0-26 15,26 26 47,-26-26-78,-1 26 16,27 0 15,-26 0-15,26 1-1,0-1 1,0 0 15,0 0-15,0 0-1,0 1-15,-26-27 32,26 26-32,0 0 15,0 0 1,0 0-1,0 0 1,0 1 0,0-1-1,0 0-15,0 0 16,0 0 0,0 1-1,26-1-15,-26 0 16,26 0-1,1 0 1,-27 1 0,26-27-1,-26 26 1,26-26 0,0 26-1,0-26-15,0 26 16,27 0-1,-27-26-15,0 0 16,53 26-16,-53-26 16,0 0-16,27 27 15,-27-27-15,0 0 16,0 0 0,0 0 30,0 0 17,1 0-47,-27-27-1,26 27-15,-26-26 16,26 26-1,-26-26-15,0 0 16,26 26 0,-26-26-1,26 26 1,-26-26 0,0-1-16,0 1 15,27 26 1,-27-26-16,26 26 15,-26-26 1,0 0-16,0-1 31,0 1-15,0 0 0,0 0-1,0 0 1,0-1 15,0 1-15,0 0-1,0 0 1,-26 26 0,26-26-16,-27 0 31,27-1-16,-26 27-15,26-26 16,-26 26 0,0 0-1,26-26 17,-26 26-32,26-26 15,-27 26 1,27-26-16,-26 26 15,0-27 17,0 27-17,26-26-15,-26 26 78,0-26-62,-1 26 0,1-26-1,0 26-15,0 0 16,0-26 0,-1 26-1,1 0 16,0 0 1,0 0-17,0 0 1,-1 0 0,1 0-1</inkml:trace>
        </inkml:traceGroup>
      </inkml:traceGroup>
    </inkml:traceGroup>
  </inkml:traceGroup>
</inkml:ink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534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9CE274-A84B-4F85-83C8-C51214C27907}" type="datetimeFigureOut">
              <a:rPr lang="bg-BG" smtClean="0"/>
              <a:pPr/>
              <a:t>5.11.2020 г.</a:t>
            </a:fld>
            <a:endParaRPr lang="bg-BG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38150" y="1235075"/>
            <a:ext cx="5921375" cy="333057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bg-BG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79768" y="4751219"/>
            <a:ext cx="5438140" cy="3887361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bg-BG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bg-BG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50443" y="9377318"/>
            <a:ext cx="2945659" cy="49534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CCBD5B-C827-4F3D-B7FB-3424B95E9FD5}" type="slidenum">
              <a:rPr lang="bg-BG" smtClean="0"/>
              <a:pPr/>
              <a:t>‹#›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9243945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bg-BG" dirty="0" smtClean="0"/>
              <a:t>16</a:t>
            </a:r>
            <a:r>
              <a:rPr lang="bg-BG" baseline="0" dirty="0" smtClean="0"/>
              <a:t> септември 2020 г</a:t>
            </a:r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CBD5B-C827-4F3D-B7FB-3424B95E9FD5}" type="slidenum">
              <a:rPr lang="bg-BG" smtClean="0"/>
              <a:pPr/>
              <a:t>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219467319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CBD5B-C827-4F3D-B7FB-3424B95E9FD5}" type="slidenum">
              <a:rPr lang="bg-BG" smtClean="0"/>
              <a:pPr/>
              <a:t>10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95734062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CBD5B-C827-4F3D-B7FB-3424B95E9FD5}" type="slidenum">
              <a:rPr lang="bg-BG" smtClean="0"/>
              <a:pPr/>
              <a:t>11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266787456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CBD5B-C827-4F3D-B7FB-3424B95E9FD5}" type="slidenum">
              <a:rPr lang="bg-BG" smtClean="0"/>
              <a:pPr/>
              <a:t>2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15092856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CBD5B-C827-4F3D-B7FB-3424B95E9FD5}" type="slidenum">
              <a:rPr lang="bg-BG" smtClean="0"/>
              <a:pPr/>
              <a:t>3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81633851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CBD5B-C827-4F3D-B7FB-3424B95E9FD5}" type="slidenum">
              <a:rPr lang="bg-BG" smtClean="0"/>
              <a:pPr/>
              <a:t>4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56826760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CBD5B-C827-4F3D-B7FB-3424B95E9FD5}" type="slidenum">
              <a:rPr lang="bg-BG" smtClean="0"/>
              <a:pPr/>
              <a:t>5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49456160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CBD5B-C827-4F3D-B7FB-3424B95E9FD5}" type="slidenum">
              <a:rPr lang="bg-BG" smtClean="0"/>
              <a:pPr/>
              <a:t>6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0645446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CBD5B-C827-4F3D-B7FB-3424B95E9FD5}" type="slidenum">
              <a:rPr lang="bg-BG" smtClean="0"/>
              <a:pPr/>
              <a:t>7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336940730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CBD5B-C827-4F3D-B7FB-3424B95E9FD5}" type="slidenum">
              <a:rPr lang="bg-BG" smtClean="0"/>
              <a:pPr/>
              <a:t>8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4909325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CCBD5B-C827-4F3D-B7FB-3424B95E9FD5}" type="slidenum">
              <a:rPr lang="bg-BG" smtClean="0"/>
              <a:pPr/>
              <a:t>9</a:t>
            </a:fld>
            <a:endParaRPr lang="bg-BG"/>
          </a:p>
        </p:txBody>
      </p:sp>
    </p:spTree>
    <p:extLst>
      <p:ext uri="{BB962C8B-B14F-4D97-AF65-F5344CB8AC3E}">
        <p14:creationId xmlns:p14="http://schemas.microsoft.com/office/powerpoint/2010/main" val="16708420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59E4-E293-464F-89B0-413589651602}" type="datetimeFigureOut">
              <a:rPr lang="en-GB" smtClean="0">
                <a:solidFill>
                  <a:srgbClr val="146194">
                    <a:lumMod val="50000"/>
                  </a:srgbClr>
                </a:solidFill>
              </a:rPr>
              <a:pPr/>
              <a:t>05/11/2020</a:t>
            </a:fld>
            <a:endParaRPr lang="en-GB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58427CCB-5A31-480B-ABC3-A8B5FBED090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129012" y="37455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800" b="1" kern="1200" cap="all" dirty="0" smtClean="0">
                <a:solidFill>
                  <a:srgbClr val="0A304A"/>
                </a:solidFill>
                <a:effectLst/>
                <a:latin typeface="Candara" panose="020E0502030303020204" pitchFamily="34" charset="0"/>
                <a:ea typeface="+mn-ea"/>
                <a:cs typeface="+mn-cs"/>
              </a:rPr>
              <a:t>ИА „Оперативна програма</a:t>
            </a:r>
            <a:endParaRPr lang="en-US" sz="2000" dirty="0" smtClean="0">
              <a:effectLst/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r>
              <a:rPr lang="ru-RU" sz="1800" b="1" kern="1200" cap="all" dirty="0" smtClean="0">
                <a:solidFill>
                  <a:srgbClr val="0A304A"/>
                </a:solidFill>
                <a:effectLst/>
                <a:latin typeface="Candara" panose="020E0502030303020204" pitchFamily="34" charset="0"/>
                <a:ea typeface="+mn-ea"/>
                <a:cs typeface="+mn-cs"/>
              </a:rPr>
              <a:t>„Наука и образование за интелигентен растеж”</a:t>
            </a:r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22377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59E4-E293-464F-89B0-413589651602}" type="datetimeFigureOut">
              <a:rPr lang="en-GB" smtClean="0">
                <a:solidFill>
                  <a:srgbClr val="146194">
                    <a:lumMod val="50000"/>
                  </a:srgbClr>
                </a:solidFill>
              </a:rPr>
              <a:pPr/>
              <a:t>05/11/2020</a:t>
            </a:fld>
            <a:endParaRPr lang="en-GB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>
                    <a:lumMod val="75000"/>
                  </a:schemeClr>
                </a:solidFill>
              </a:defRPr>
            </a:lvl1pPr>
          </a:lstStyle>
          <a:p>
            <a:fld id="{58427CCB-5A31-480B-ABC3-A8B5FBED090E}" type="slidenum">
              <a:rPr lang="en-GB" smtClean="0"/>
              <a:pPr/>
              <a:t>‹#›</a:t>
            </a:fld>
            <a:endParaRPr lang="en-GB" dirty="0"/>
          </a:p>
        </p:txBody>
      </p:sp>
      <p:sp>
        <p:nvSpPr>
          <p:cNvPr id="7" name="Rectangle 6"/>
          <p:cNvSpPr/>
          <p:nvPr userDrawn="1"/>
        </p:nvSpPr>
        <p:spPr>
          <a:xfrm>
            <a:off x="3129012" y="37455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800" b="1" kern="1200" cap="all" dirty="0" smtClean="0">
                <a:solidFill>
                  <a:srgbClr val="0A304A"/>
                </a:solidFill>
                <a:effectLst/>
                <a:latin typeface="Candara" panose="020E0502030303020204" pitchFamily="34" charset="0"/>
                <a:ea typeface="+mn-ea"/>
                <a:cs typeface="+mn-cs"/>
              </a:rPr>
              <a:t>ИА „Оперативна програма</a:t>
            </a:r>
            <a:endParaRPr lang="en-US" sz="2000" dirty="0" smtClean="0">
              <a:effectLst/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r>
              <a:rPr lang="ru-RU" sz="1800" b="1" kern="1200" cap="all" dirty="0" smtClean="0">
                <a:solidFill>
                  <a:srgbClr val="0A304A"/>
                </a:solidFill>
                <a:effectLst/>
                <a:latin typeface="Candara" panose="020E0502030303020204" pitchFamily="34" charset="0"/>
                <a:ea typeface="+mn-ea"/>
                <a:cs typeface="+mn-cs"/>
              </a:rPr>
              <a:t>„Наука и образование за интелигентен растеж”</a:t>
            </a:r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204374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59E4-E293-464F-89B0-413589651602}" type="datetimeFigureOut">
              <a:rPr lang="en-GB" smtClean="0">
                <a:solidFill>
                  <a:srgbClr val="146194">
                    <a:lumMod val="50000"/>
                  </a:srgbClr>
                </a:solidFill>
              </a:rPr>
              <a:pPr/>
              <a:t>05/11/2020</a:t>
            </a:fld>
            <a:endParaRPr lang="en-GB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7CCB-5A31-480B-ABC3-A8B5FBED090E}" type="slidenum">
              <a:rPr lang="en-GB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GB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1147812" y="2277866"/>
            <a:ext cx="1005840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0259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24987" y="2205938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2224424"/>
            <a:ext cx="4937760" cy="402336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59E4-E293-464F-89B0-413589651602}" type="datetimeFigureOut">
              <a:rPr lang="en-GB" smtClean="0">
                <a:solidFill>
                  <a:srgbClr val="146194">
                    <a:lumMod val="50000"/>
                  </a:srgbClr>
                </a:solidFill>
              </a:rPr>
              <a:pPr/>
              <a:t>05/11/2020</a:t>
            </a:fld>
            <a:endParaRPr lang="en-GB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7CCB-5A31-480B-ABC3-A8B5FBED090E}" type="slidenum">
              <a:rPr lang="en-GB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GB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9" name="Rectangle 8"/>
          <p:cNvSpPr/>
          <p:nvPr userDrawn="1"/>
        </p:nvSpPr>
        <p:spPr>
          <a:xfrm>
            <a:off x="3129012" y="37455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800" b="1" kern="1200" cap="all" dirty="0" smtClean="0">
                <a:solidFill>
                  <a:srgbClr val="0A304A"/>
                </a:solidFill>
                <a:effectLst/>
                <a:latin typeface="Candara" panose="020E0502030303020204" pitchFamily="34" charset="0"/>
                <a:ea typeface="+mn-ea"/>
                <a:cs typeface="+mn-cs"/>
              </a:rPr>
              <a:t>ИА „Оперативна програма</a:t>
            </a:r>
            <a:endParaRPr lang="en-US" sz="2000" dirty="0" smtClean="0">
              <a:effectLst/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r>
              <a:rPr lang="ru-RU" sz="1800" b="1" kern="1200" cap="all" dirty="0" smtClean="0">
                <a:solidFill>
                  <a:srgbClr val="0A304A"/>
                </a:solidFill>
                <a:effectLst/>
                <a:latin typeface="Candara" panose="020E0502030303020204" pitchFamily="34" charset="0"/>
                <a:ea typeface="+mn-ea"/>
                <a:cs typeface="+mn-cs"/>
              </a:rPr>
              <a:t>„Наука и образование за интелигентен растеж”</a:t>
            </a:r>
            <a:endParaRPr lang="en-US" dirty="0">
              <a:latin typeface="Candara" panose="020E0502030303020204" pitchFamily="34" charset="0"/>
            </a:endParaRPr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123643" y="1423333"/>
            <a:ext cx="10058400" cy="67688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67542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1346801"/>
            <a:ext cx="10058400" cy="445975"/>
          </a:xfrm>
        </p:spPr>
        <p:txBody>
          <a:bodyPr>
            <a:noAutofit/>
          </a:bodyPr>
          <a:lstStyle>
            <a:lvl1pPr>
              <a:defRPr sz="3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61559E4-E293-464F-89B0-413589651602}" type="datetimeFigureOut">
              <a:rPr lang="en-GB" smtClean="0">
                <a:solidFill>
                  <a:srgbClr val="146194">
                    <a:lumMod val="50000"/>
                  </a:srgbClr>
                </a:solidFill>
              </a:rPr>
              <a:pPr/>
              <a:t>05/11/2020</a:t>
            </a:fld>
            <a:endParaRPr lang="en-GB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427CCB-5A31-480B-ABC3-A8B5FBED090E}" type="slidenum">
              <a:rPr lang="en-GB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GB">
              <a:solidFill>
                <a:srgbClr val="146194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789220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jpe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23643" y="1423333"/>
            <a:ext cx="10058400" cy="676883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47812" y="2277866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161559E4-E293-464F-89B0-413589651602}" type="datetimeFigureOut">
              <a:rPr lang="en-GB" smtClean="0">
                <a:solidFill>
                  <a:srgbClr val="146194">
                    <a:lumMod val="50000"/>
                  </a:srgbClr>
                </a:solidFill>
              </a:rPr>
              <a:pPr/>
              <a:t>05/11/2020</a:t>
            </a:fld>
            <a:endParaRPr lang="en-GB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GB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58427CCB-5A31-480B-ABC3-A8B5FBED090E}" type="slidenum">
              <a:rPr lang="en-GB" smtClean="0">
                <a:solidFill>
                  <a:srgbClr val="146194">
                    <a:lumMod val="50000"/>
                  </a:srgbClr>
                </a:solidFill>
              </a:rPr>
              <a:pPr/>
              <a:t>‹#›</a:t>
            </a:fld>
            <a:endParaRPr lang="en-GB">
              <a:solidFill>
                <a:srgbClr val="146194">
                  <a:lumMod val="50000"/>
                </a:srgbClr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60D4C31A-B54F-422E-8621-A0F475D7D195}"/>
              </a:ext>
            </a:extLst>
          </p:cNvPr>
          <p:cNvSpPr/>
          <p:nvPr userDrawn="1"/>
        </p:nvSpPr>
        <p:spPr>
          <a:xfrm>
            <a:off x="0" y="0"/>
            <a:ext cx="12188825" cy="1358153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pic>
        <p:nvPicPr>
          <p:cNvPr id="13" name="Picture 12" descr="http://sf.mon.bg/img/logo_eu_r_dva_fonda.png">
            <a:extLst>
              <a:ext uri="{FF2B5EF4-FFF2-40B4-BE49-F238E27FC236}">
                <a16:creationId xmlns="" xmlns:a16="http://schemas.microsoft.com/office/drawing/2014/main" id="{12F0A08F-CCB6-4D25-8AC0-0F7B8FAA1D73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2696" y="272870"/>
            <a:ext cx="2547937" cy="820737"/>
          </a:xfrm>
          <a:prstGeom prst="rect">
            <a:avLst/>
          </a:prstGeom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16" name="Straight Connector 15">
            <a:extLst>
              <a:ext uri="{FF2B5EF4-FFF2-40B4-BE49-F238E27FC236}">
                <a16:creationId xmlns="" xmlns:a16="http://schemas.microsoft.com/office/drawing/2014/main" id="{E3B81ACA-7A29-4F22-915C-0A3E969FE784}"/>
              </a:ext>
            </a:extLst>
          </p:cNvPr>
          <p:cNvCxnSpPr/>
          <p:nvPr userDrawn="1"/>
        </p:nvCxnSpPr>
        <p:spPr>
          <a:xfrm>
            <a:off x="0" y="1248229"/>
            <a:ext cx="12192000" cy="0"/>
          </a:xfrm>
          <a:prstGeom prst="line">
            <a:avLst/>
          </a:prstGeom>
          <a:ln w="47625">
            <a:solidFill>
              <a:schemeClr val="accent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="" xmlns:a16="http://schemas.microsoft.com/office/drawing/2014/main" id="{8F065F87-7C5C-45E6-958D-29763261AE3C}"/>
              </a:ext>
            </a:extLst>
          </p:cNvPr>
          <p:cNvCxnSpPr/>
          <p:nvPr userDrawn="1"/>
        </p:nvCxnSpPr>
        <p:spPr>
          <a:xfrm>
            <a:off x="6" y="1300739"/>
            <a:ext cx="12192000" cy="0"/>
          </a:xfrm>
          <a:prstGeom prst="line">
            <a:avLst/>
          </a:prstGeom>
          <a:ln w="47625"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8" name="Picture 7">
            <a:extLst>
              <a:ext uri="{FF2B5EF4-FFF2-40B4-BE49-F238E27FC236}">
                <a16:creationId xmlns="" xmlns:a16="http://schemas.microsoft.com/office/drawing/2014/main" id="{029712D9-A440-495C-ACC2-98A7E7711FCB}"/>
              </a:ext>
            </a:extLst>
          </p:cNvPr>
          <p:cNvPicPr>
            <a:picLocks noChangeAspect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5741" y="90868"/>
            <a:ext cx="2917811" cy="1030514"/>
          </a:xfrm>
          <a:prstGeom prst="rect">
            <a:avLst/>
          </a:prstGeom>
        </p:spPr>
      </p:pic>
      <p:sp>
        <p:nvSpPr>
          <p:cNvPr id="17" name="Rectangle 16"/>
          <p:cNvSpPr/>
          <p:nvPr userDrawn="1"/>
        </p:nvSpPr>
        <p:spPr>
          <a:xfrm>
            <a:off x="3129012" y="374557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1800" b="1" kern="1200" cap="all" dirty="0" smtClean="0">
                <a:solidFill>
                  <a:srgbClr val="0A304A"/>
                </a:solidFill>
                <a:effectLst/>
                <a:latin typeface="Candara" panose="020E0502030303020204" pitchFamily="34" charset="0"/>
                <a:ea typeface="+mn-ea"/>
                <a:cs typeface="+mn-cs"/>
              </a:rPr>
              <a:t>ИА „Оперативна програма</a:t>
            </a:r>
            <a:endParaRPr lang="en-US" sz="2000" dirty="0" smtClean="0">
              <a:effectLst/>
              <a:latin typeface="Candara" panose="020E0502030303020204" pitchFamily="34" charset="0"/>
              <a:ea typeface="Times New Roman" panose="02020603050405020304" pitchFamily="18" charset="0"/>
            </a:endParaRPr>
          </a:p>
          <a:p>
            <a:r>
              <a:rPr lang="ru-RU" sz="1800" b="1" kern="1200" cap="all" dirty="0" smtClean="0">
                <a:solidFill>
                  <a:srgbClr val="0A304A"/>
                </a:solidFill>
                <a:effectLst/>
                <a:latin typeface="Candara" panose="020E0502030303020204" pitchFamily="34" charset="0"/>
                <a:ea typeface="+mn-ea"/>
                <a:cs typeface="+mn-cs"/>
              </a:rPr>
              <a:t>„Наука и образование за интелигентен растеж”</a:t>
            </a:r>
            <a:endParaRPr lang="en-US" dirty="0">
              <a:latin typeface="Candara" panose="020E0502030303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5794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21" r:id="rId2"/>
    <p:sldLayoutId id="2147483720" r:id="rId3"/>
    <p:sldLayoutId id="2147483718" r:id="rId4"/>
    <p:sldLayoutId id="2147483719" r:id="rId5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3400" kern="1200" spc="-50" baseline="0">
          <a:solidFill>
            <a:schemeClr val="tx1">
              <a:lumMod val="75000"/>
              <a:lumOff val="25000"/>
            </a:schemeClr>
          </a:solidFill>
          <a:latin typeface="Candara" panose="020E0502030303020204" pitchFamily="34" charset="0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Candara" panose="020E0502030303020204" pitchFamily="34" charset="0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Candara" panose="020E0502030303020204" pitchFamily="34" charset="0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Candara" panose="020E0502030303020204" pitchFamily="34" charset="0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Candara" panose="020E0502030303020204" pitchFamily="34" charset="0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Candara" panose="020E0502030303020204" pitchFamily="34" charset="0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jpe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7.jpeg"/><Relationship Id="rId5" Type="http://schemas.openxmlformats.org/officeDocument/2006/relationships/image" Target="../media/image16.png"/><Relationship Id="rId4" Type="http://schemas.openxmlformats.org/officeDocument/2006/relationships/image" Target="../media/image15.jpe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4.xml"/><Relationship Id="rId3" Type="http://schemas.openxmlformats.org/officeDocument/2006/relationships/diagramLayout" Target="../diagrams/layout3.xml"/><Relationship Id="rId7" Type="http://schemas.openxmlformats.org/officeDocument/2006/relationships/diagramData" Target="../diagrams/data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openxmlformats.org/officeDocument/2006/relationships/diagramColors" Target="../diagrams/colors4.xml"/><Relationship Id="rId4" Type="http://schemas.openxmlformats.org/officeDocument/2006/relationships/diagramQuickStyle" Target="../diagrams/quickStyle3.xml"/><Relationship Id="rId9" Type="http://schemas.openxmlformats.org/officeDocument/2006/relationships/diagramQuickStyle" Target="../diagrams/quickStyle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emf"/><Relationship Id="rId13" Type="http://schemas.openxmlformats.org/officeDocument/2006/relationships/customXml" Target="../ink/ink5.xml"/><Relationship Id="rId18" Type="http://schemas.openxmlformats.org/officeDocument/2006/relationships/image" Target="../media/image12.emf"/><Relationship Id="rId3" Type="http://schemas.openxmlformats.org/officeDocument/2006/relationships/image" Target="../media/image4.png"/><Relationship Id="rId7" Type="http://schemas.openxmlformats.org/officeDocument/2006/relationships/customXml" Target="../ink/ink2.xml"/><Relationship Id="rId12" Type="http://schemas.openxmlformats.org/officeDocument/2006/relationships/image" Target="../media/image9.emf"/><Relationship Id="rId17" Type="http://schemas.openxmlformats.org/officeDocument/2006/relationships/customXml" Target="../ink/ink7.xml"/><Relationship Id="rId2" Type="http://schemas.openxmlformats.org/officeDocument/2006/relationships/notesSlide" Target="../notesSlides/notesSlide4.xml"/><Relationship Id="rId16" Type="http://schemas.openxmlformats.org/officeDocument/2006/relationships/image" Target="../media/image11.emf"/><Relationship Id="rId20" Type="http://schemas.openxmlformats.org/officeDocument/2006/relationships/image" Target="../media/image13.emf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emf"/><Relationship Id="rId11" Type="http://schemas.openxmlformats.org/officeDocument/2006/relationships/customXml" Target="../ink/ink4.xml"/><Relationship Id="rId5" Type="http://schemas.openxmlformats.org/officeDocument/2006/relationships/customXml" Target="../ink/ink1.xml"/><Relationship Id="rId15" Type="http://schemas.openxmlformats.org/officeDocument/2006/relationships/customXml" Target="../ink/ink6.xml"/><Relationship Id="rId10" Type="http://schemas.openxmlformats.org/officeDocument/2006/relationships/image" Target="../media/image8.emf"/><Relationship Id="rId19" Type="http://schemas.openxmlformats.org/officeDocument/2006/relationships/customXml" Target="../ink/ink8.xml"/><Relationship Id="rId4" Type="http://schemas.openxmlformats.org/officeDocument/2006/relationships/image" Target="../media/image5.png"/><Relationship Id="rId9" Type="http://schemas.openxmlformats.org/officeDocument/2006/relationships/customXml" Target="../ink/ink3.xml"/><Relationship Id="rId14" Type="http://schemas.openxmlformats.org/officeDocument/2006/relationships/image" Target="../media/image10.e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7.xml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5" Type="http://schemas.openxmlformats.org/officeDocument/2006/relationships/hyperlink" Target="https://heinnovate.eu/en" TargetMode="External"/><Relationship Id="rId4" Type="http://schemas.openxmlformats.org/officeDocument/2006/relationships/image" Target="../media/image7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customXml" Target="../ink/ink10.xml"/><Relationship Id="rId3" Type="http://schemas.openxmlformats.org/officeDocument/2006/relationships/image" Target="../media/image8.png"/><Relationship Id="rId7" Type="http://schemas.openxmlformats.org/officeDocument/2006/relationships/image" Target="../media/image18.emf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.xml"/><Relationship Id="rId6" Type="http://schemas.openxmlformats.org/officeDocument/2006/relationships/customXml" Target="../ink/ink9.xml"/><Relationship Id="rId5" Type="http://schemas.openxmlformats.org/officeDocument/2006/relationships/image" Target="../media/image10.png"/><Relationship Id="rId4" Type="http://schemas.openxmlformats.org/officeDocument/2006/relationships/image" Target="../media/image9.png"/><Relationship Id="rId9" Type="http://schemas.openxmlformats.org/officeDocument/2006/relationships/image" Target="../media/image19.e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stateaid.minfin.bg/bg/page/483" TargetMode="External"/><Relationship Id="rId7" Type="http://schemas.openxmlformats.org/officeDocument/2006/relationships/image" Target="../media/image12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1.png"/><Relationship Id="rId5" Type="http://schemas.openxmlformats.org/officeDocument/2006/relationships/hyperlink" Target="https://webgate.ec.europa.eu/competition/transparency/public/search" TargetMode="External"/><Relationship Id="rId4" Type="http://schemas.openxmlformats.org/officeDocument/2006/relationships/hyperlink" Target="https://minimis.minfin.bg/ReportBulstat.aspx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32454" y="2432650"/>
            <a:ext cx="10925402" cy="3204452"/>
          </a:xfrm>
        </p:spPr>
        <p:txBody>
          <a:bodyPr>
            <a:noAutofit/>
            <a:scene3d>
              <a:camera prst="orthographicFront"/>
              <a:lightRig rig="harsh" dir="t"/>
            </a:scene3d>
            <a:sp3d extrusionH="57150" prstMaterial="matte">
              <a:bevelT w="63500" h="12700" prst="angle"/>
              <a:contourClr>
                <a:schemeClr val="bg1">
                  <a:lumMod val="65000"/>
                </a:schemeClr>
              </a:contourClr>
            </a:sp3d>
          </a:bodyPr>
          <a:lstStyle/>
          <a:p>
            <a:pPr algn="ctr">
              <a:lnSpc>
                <a:spcPct val="150000"/>
              </a:lnSpc>
              <a:spcBef>
                <a:spcPts val="600"/>
              </a:spcBef>
              <a:spcAft>
                <a:spcPts val="600"/>
              </a:spcAft>
            </a:pPr>
            <a:r>
              <a:rPr lang="bg-BG" sz="2800" b="1" dirty="0" smtClean="0">
                <a:ln/>
                <a:solidFill>
                  <a:srgbClr val="A513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ИНФОРМАЦИОНЕН ДЕН ПО </a:t>
            </a:r>
            <a:br>
              <a:rPr lang="bg-BG" sz="2800" b="1" dirty="0" smtClean="0">
                <a:ln/>
                <a:solidFill>
                  <a:srgbClr val="A5132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2800" b="1" dirty="0" smtClean="0">
                <a:ln/>
                <a:solidFill>
                  <a:srgbClr val="A513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ПРОЦЕДУРА </a:t>
            </a:r>
            <a:r>
              <a:rPr lang="en-US" sz="2800" b="1" dirty="0" smtClean="0">
                <a:ln/>
                <a:solidFill>
                  <a:srgbClr val="A513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BG05M2OP001-2.016</a:t>
            </a:r>
            <a:br>
              <a:rPr lang="en-US" sz="2800" b="1" dirty="0" smtClean="0">
                <a:ln/>
                <a:solidFill>
                  <a:srgbClr val="A5132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en-US" sz="2800" b="1" dirty="0" smtClean="0">
                <a:ln/>
                <a:solidFill>
                  <a:srgbClr val="A513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“</a:t>
            </a:r>
            <a:r>
              <a:rPr lang="bg-BG" sz="2800" b="1" dirty="0" smtClean="0">
                <a:ln/>
                <a:solidFill>
                  <a:srgbClr val="A513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МОДЕРНИЗАЦИЯ НА ВИСШИТЕ УЧИЛИЩА</a:t>
            </a:r>
            <a:r>
              <a:rPr lang="en-US" sz="2800" b="1" dirty="0" smtClean="0">
                <a:ln/>
                <a:solidFill>
                  <a:srgbClr val="A513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”</a:t>
            </a:r>
            <a:r>
              <a:rPr lang="bg-BG" sz="2800" b="1" dirty="0" smtClean="0">
                <a:ln/>
                <a:solidFill>
                  <a:srgbClr val="A5132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bg-BG" sz="2800" b="1" dirty="0" smtClean="0">
                <a:ln/>
                <a:solidFill>
                  <a:srgbClr val="A5132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r>
              <a:rPr lang="bg-BG" sz="2200" b="1" dirty="0" smtClean="0">
                <a:ln/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04 ноември </a:t>
            </a:r>
            <a:r>
              <a:rPr lang="ru-RU" sz="2200" b="1" dirty="0" smtClean="0">
                <a:ln/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2020 </a:t>
            </a:r>
            <a:r>
              <a:rPr lang="ru-RU" sz="2200" b="1" dirty="0">
                <a:ln/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г</a:t>
            </a:r>
            <a:r>
              <a:rPr lang="ru-RU" sz="2200" b="1" dirty="0" smtClean="0">
                <a:ln/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r>
              <a:rPr lang="ru-RU" sz="2200" b="1" dirty="0">
                <a:ln/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/>
            </a:r>
            <a:br>
              <a:rPr lang="ru-RU" sz="2200" b="1" dirty="0">
                <a:ln/>
                <a:solidFill>
                  <a:schemeClr val="accent1"/>
                </a:solidFill>
                <a:latin typeface="Calibri" panose="020F0502020204030204" pitchFamily="34" charset="0"/>
                <a:cs typeface="Calibri" panose="020F0502020204030204" pitchFamily="34" charset="0"/>
              </a:rPr>
            </a:br>
            <a:endParaRPr lang="ru-RU" sz="2200" b="1" dirty="0">
              <a:ln/>
              <a:solidFill>
                <a:schemeClr val="accent1"/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31961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Financial Statement Cartoon Images, Stock Photos &amp; Vectors | Shutterstock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7172"/>
          <a:stretch/>
        </p:blipFill>
        <p:spPr bwMode="auto">
          <a:xfrm>
            <a:off x="1951978" y="4295209"/>
            <a:ext cx="2476500" cy="25000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1334502"/>
            <a:ext cx="12191999" cy="43815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bg-BG" sz="2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ОЦЕНКА – ЕТАП </a:t>
            </a:r>
            <a:r>
              <a:rPr lang="bg-BG" sz="28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АСД</a:t>
            </a:r>
            <a:endParaRPr lang="bg-BG" sz="2800" dirty="0">
              <a:solidFill>
                <a:schemeClr val="bg2">
                  <a:lumMod val="25000"/>
                </a:schemeClr>
              </a:solidFill>
              <a:latin typeface="+mn-lt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5204529" y="41350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bg-BG" dirty="0"/>
          </a:p>
        </p:txBody>
      </p:sp>
      <p:sp>
        <p:nvSpPr>
          <p:cNvPr id="4" name="Rectangle 3"/>
          <p:cNvSpPr/>
          <p:nvPr/>
        </p:nvSpPr>
        <p:spPr>
          <a:xfrm>
            <a:off x="161188" y="1790932"/>
            <a:ext cx="626789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u="sng" dirty="0">
                <a:solidFill>
                  <a:schemeClr val="tx2"/>
                </a:solidFill>
              </a:rPr>
              <a:t>Критерий </a:t>
            </a:r>
            <a:r>
              <a:rPr lang="en-US" b="1" u="sng" dirty="0" smtClean="0">
                <a:solidFill>
                  <a:schemeClr val="tx2"/>
                </a:solidFill>
              </a:rPr>
              <a:t>I.1</a:t>
            </a:r>
            <a:r>
              <a:rPr lang="bg-BG" b="1" u="sng" dirty="0" smtClean="0">
                <a:solidFill>
                  <a:schemeClr val="tx2"/>
                </a:solidFill>
              </a:rPr>
              <a:t>5</a:t>
            </a:r>
            <a:r>
              <a:rPr lang="en-US" b="1" u="sng" dirty="0" smtClean="0">
                <a:solidFill>
                  <a:schemeClr val="tx2"/>
                </a:solidFill>
              </a:rPr>
              <a:t>. – </a:t>
            </a:r>
            <a:r>
              <a:rPr lang="bg-BG" b="1" dirty="0" smtClean="0">
                <a:solidFill>
                  <a:schemeClr val="tx2"/>
                </a:solidFill>
              </a:rPr>
              <a:t>Счетоводни документи за последните </a:t>
            </a:r>
            <a:r>
              <a:rPr lang="bg-BG" b="1" u="sng" dirty="0" smtClean="0">
                <a:solidFill>
                  <a:schemeClr val="tx2"/>
                </a:solidFill>
              </a:rPr>
              <a:t>две приключили финансови години (2018 и 2019) </a:t>
            </a:r>
            <a:r>
              <a:rPr lang="bg-BG" b="1" dirty="0" smtClean="0">
                <a:solidFill>
                  <a:schemeClr val="tx2"/>
                </a:solidFill>
              </a:rPr>
              <a:t>– за кандидат и партньори.</a:t>
            </a:r>
          </a:p>
        </p:txBody>
      </p:sp>
      <p:sp>
        <p:nvSpPr>
          <p:cNvPr id="14" name="Left Arrow 13"/>
          <p:cNvSpPr/>
          <p:nvPr/>
        </p:nvSpPr>
        <p:spPr>
          <a:xfrm rot="5400000">
            <a:off x="3718039" y="3804714"/>
            <a:ext cx="3081788" cy="2472249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bg-BG" sz="1400" b="1" dirty="0" smtClean="0"/>
              <a:t>Оценява се съвкупно на база представените счетоводни документи за 2018 и 2019 година</a:t>
            </a:r>
            <a:endParaRPr lang="bg-BG" sz="1400" b="1" dirty="0"/>
          </a:p>
        </p:txBody>
      </p:sp>
      <p:sp>
        <p:nvSpPr>
          <p:cNvPr id="15" name="Left Arrow 14"/>
          <p:cNvSpPr/>
          <p:nvPr/>
        </p:nvSpPr>
        <p:spPr>
          <a:xfrm rot="5400000">
            <a:off x="-211306" y="3872322"/>
            <a:ext cx="3081786" cy="2337031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vert="vert270" rtlCol="0" anchor="ctr"/>
          <a:lstStyle/>
          <a:p>
            <a:pPr algn="ctr"/>
            <a:r>
              <a:rPr lang="bg-BG" sz="1400" b="1" dirty="0" smtClean="0"/>
              <a:t>Общият им оборот с натрупване през 2018 и 2019 г. е поне 30% от исканото финансиране</a:t>
            </a:r>
            <a:endParaRPr lang="bg-BG" sz="1400" b="1" dirty="0"/>
          </a:p>
        </p:txBody>
      </p:sp>
      <p:sp>
        <p:nvSpPr>
          <p:cNvPr id="16" name="Rectangle 15"/>
          <p:cNvSpPr/>
          <p:nvPr/>
        </p:nvSpPr>
        <p:spPr>
          <a:xfrm>
            <a:off x="6598762" y="1778354"/>
            <a:ext cx="5593237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sz="1600" b="1" u="sng" dirty="0" smtClean="0">
                <a:solidFill>
                  <a:schemeClr val="tx2"/>
                </a:solidFill>
              </a:rPr>
              <a:t>Критерий </a:t>
            </a:r>
            <a:r>
              <a:rPr lang="en-US" sz="1600" b="1" u="sng" dirty="0" smtClean="0">
                <a:solidFill>
                  <a:schemeClr val="tx2"/>
                </a:solidFill>
              </a:rPr>
              <a:t>I.17 </a:t>
            </a:r>
            <a:r>
              <a:rPr lang="en-US" sz="1600" b="1" dirty="0" smtClean="0">
                <a:solidFill>
                  <a:schemeClr val="tx2"/>
                </a:solidFill>
              </a:rPr>
              <a:t>– </a:t>
            </a:r>
            <a:r>
              <a:rPr lang="bg-BG" b="1" dirty="0" smtClean="0">
                <a:solidFill>
                  <a:schemeClr val="tx2"/>
                </a:solidFill>
              </a:rPr>
              <a:t>Оферти и/или извлечения от каталози на производител/ доставчик и/или проучвания в интернет за активи/услуги. </a:t>
            </a:r>
            <a:endParaRPr lang="bg-BG" b="1" dirty="0">
              <a:solidFill>
                <a:schemeClr val="tx2"/>
              </a:solidFill>
            </a:endParaRPr>
          </a:p>
        </p:txBody>
      </p:sp>
      <p:sp>
        <p:nvSpPr>
          <p:cNvPr id="22" name="Rectangle 21"/>
          <p:cNvSpPr/>
          <p:nvPr/>
        </p:nvSpPr>
        <p:spPr>
          <a:xfrm>
            <a:off x="161072" y="2666044"/>
            <a:ext cx="6041765" cy="7540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bg-BG" sz="700" u="sng" dirty="0" smtClean="0"/>
          </a:p>
          <a:p>
            <a:pPr lvl="0" algn="just"/>
            <a:r>
              <a:rPr lang="bg-BG" b="1" u="sng" dirty="0" smtClean="0">
                <a:solidFill>
                  <a:schemeClr val="tx2"/>
                </a:solidFill>
              </a:rPr>
              <a:t>Критерий </a:t>
            </a:r>
            <a:r>
              <a:rPr lang="en-US" b="1" u="sng" dirty="0" smtClean="0">
                <a:solidFill>
                  <a:schemeClr val="tx2"/>
                </a:solidFill>
              </a:rPr>
              <a:t>II.3</a:t>
            </a:r>
            <a:r>
              <a:rPr lang="bg-BG" b="1" u="sng" dirty="0" smtClean="0">
                <a:solidFill>
                  <a:schemeClr val="tx2"/>
                </a:solidFill>
              </a:rPr>
              <a:t>1</a:t>
            </a:r>
            <a:r>
              <a:rPr lang="en-US" b="1" u="sng" dirty="0" smtClean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– </a:t>
            </a:r>
            <a:r>
              <a:rPr lang="bg-BG" b="1" dirty="0" smtClean="0">
                <a:solidFill>
                  <a:schemeClr val="tx2"/>
                </a:solidFill>
              </a:rPr>
              <a:t>Кандидатът и партньорите притежават финансов капацитет.</a:t>
            </a:r>
            <a:endParaRPr lang="bg-BG" b="1" dirty="0">
              <a:solidFill>
                <a:schemeClr val="tx2"/>
              </a:solidFill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6674176" y="2785166"/>
            <a:ext cx="5530014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u="sng" dirty="0" smtClean="0">
                <a:solidFill>
                  <a:schemeClr val="tx2"/>
                </a:solidFill>
              </a:rPr>
              <a:t>Критерий </a:t>
            </a:r>
            <a:r>
              <a:rPr lang="en-US" b="1" u="sng" dirty="0" smtClean="0">
                <a:solidFill>
                  <a:schemeClr val="tx2"/>
                </a:solidFill>
              </a:rPr>
              <a:t>I.</a:t>
            </a:r>
            <a:r>
              <a:rPr lang="bg-BG" b="1" u="sng" dirty="0" smtClean="0">
                <a:solidFill>
                  <a:schemeClr val="tx2"/>
                </a:solidFill>
              </a:rPr>
              <a:t>20. - </a:t>
            </a:r>
            <a:r>
              <a:rPr lang="bg-BG" b="1" dirty="0" smtClean="0">
                <a:solidFill>
                  <a:schemeClr val="tx2"/>
                </a:solidFill>
              </a:rPr>
              <a:t>Планираните разходи са допустими, съгласно т. 14 от Условията за кандидатстване. </a:t>
            </a:r>
            <a:r>
              <a:rPr lang="bg-BG" b="1" dirty="0">
                <a:solidFill>
                  <a:schemeClr val="tx2"/>
                </a:solidFill>
              </a:rPr>
              <a:t>	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6429080" y="3511345"/>
            <a:ext cx="5762919" cy="329320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bg-BG" sz="1600" dirty="0" smtClean="0">
                <a:solidFill>
                  <a:schemeClr val="tx2"/>
                </a:solidFill>
              </a:rPr>
              <a:t>Доказателства за начина на формиране на размер на разхода са необходими само когато даден разход не е предварително определен в т. 14.2. от УК като опростен разход;</a:t>
            </a:r>
          </a:p>
          <a:p>
            <a:pPr algn="just"/>
            <a:r>
              <a:rPr lang="bg-BG" sz="1600" b="1" dirty="0" smtClean="0">
                <a:solidFill>
                  <a:schemeClr val="tx2"/>
                </a:solidFill>
              </a:rPr>
              <a:t>Пример: </a:t>
            </a:r>
          </a:p>
          <a:p>
            <a:pPr algn="just"/>
            <a:r>
              <a:rPr lang="bg-BG" sz="1600" dirty="0" smtClean="0">
                <a:solidFill>
                  <a:schemeClr val="tx2"/>
                </a:solidFill>
              </a:rPr>
              <a:t>Разходи за материални активи: закупуване на ИКТ  оборудване;</a:t>
            </a:r>
          </a:p>
          <a:p>
            <a:pPr algn="just"/>
            <a:r>
              <a:rPr lang="bg-BG" sz="1600" dirty="0">
                <a:solidFill>
                  <a:schemeClr val="tx2"/>
                </a:solidFill>
              </a:rPr>
              <a:t>Разходи за </a:t>
            </a:r>
            <a:r>
              <a:rPr lang="bg-BG" sz="1600" dirty="0" smtClean="0">
                <a:solidFill>
                  <a:schemeClr val="tx2"/>
                </a:solidFill>
              </a:rPr>
              <a:t>нематериални </a:t>
            </a:r>
            <a:r>
              <a:rPr lang="bg-BG" sz="1600" dirty="0">
                <a:solidFill>
                  <a:schemeClr val="tx2"/>
                </a:solidFill>
              </a:rPr>
              <a:t>активи: закупуване на </a:t>
            </a:r>
            <a:r>
              <a:rPr lang="bg-BG" sz="1600" dirty="0" smtClean="0">
                <a:solidFill>
                  <a:schemeClr val="tx2"/>
                </a:solidFill>
              </a:rPr>
              <a:t>софтуер</a:t>
            </a:r>
            <a:r>
              <a:rPr lang="bg-BG" sz="1600" dirty="0" smtClean="0"/>
              <a:t>;</a:t>
            </a:r>
          </a:p>
          <a:p>
            <a:pPr algn="just"/>
            <a:r>
              <a:rPr lang="bg-BG" sz="1600" dirty="0">
                <a:solidFill>
                  <a:schemeClr val="tx2"/>
                </a:solidFill>
              </a:rPr>
              <a:t>Разходи за услуги.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bg-BG" sz="1600" dirty="0">
                <a:solidFill>
                  <a:schemeClr val="tx2"/>
                </a:solidFill>
              </a:rPr>
              <a:t>Оферти и/или извлечения от каталози на производител/ доставчик и/или проучвания </a:t>
            </a:r>
            <a:r>
              <a:rPr lang="bg-BG" sz="1600" dirty="0" smtClean="0">
                <a:solidFill>
                  <a:schemeClr val="tx2"/>
                </a:solidFill>
              </a:rPr>
              <a:t>в интернет (с предложени цени) от </a:t>
            </a:r>
            <a:r>
              <a:rPr lang="bg-BG" sz="1600" b="1" dirty="0" smtClean="0">
                <a:solidFill>
                  <a:schemeClr val="tx2"/>
                </a:solidFill>
              </a:rPr>
              <a:t>минимум два източника.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bg-BG" sz="1600" b="1" dirty="0" smtClean="0">
                <a:solidFill>
                  <a:schemeClr val="tx2"/>
                </a:solidFill>
              </a:rPr>
              <a:t>Доказателства за пазарни цени.</a:t>
            </a:r>
          </a:p>
          <a:p>
            <a:pPr algn="just"/>
            <a:r>
              <a:rPr lang="bg-BG" sz="1600" b="1" dirty="0" smtClean="0">
                <a:solidFill>
                  <a:schemeClr val="tx2"/>
                </a:solidFill>
              </a:rPr>
              <a:t>! Стр. 55 от УК</a:t>
            </a:r>
            <a:endParaRPr lang="bg-BG" sz="1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874319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423334"/>
            <a:ext cx="12191999" cy="754258"/>
          </a:xfrm>
        </p:spPr>
        <p:txBody>
          <a:bodyPr>
            <a:normAutofit/>
          </a:bodyPr>
          <a:lstStyle/>
          <a:p>
            <a:pPr algn="ctr"/>
            <a:r>
              <a:rPr lang="bg-BG" sz="1800" b="1" u="sng" dirty="0" smtClean="0">
                <a:solidFill>
                  <a:schemeClr val="tx2"/>
                </a:solidFill>
              </a:rPr>
              <a:t>Критерий </a:t>
            </a:r>
            <a:r>
              <a:rPr lang="en-US" sz="1800" b="1" u="sng" dirty="0" smtClean="0">
                <a:solidFill>
                  <a:schemeClr val="tx2"/>
                </a:solidFill>
              </a:rPr>
              <a:t>II.1.</a:t>
            </a:r>
            <a:r>
              <a:rPr lang="bg-BG" sz="1800" b="1" u="sng" dirty="0" smtClean="0">
                <a:solidFill>
                  <a:schemeClr val="tx2"/>
                </a:solidFill>
              </a:rPr>
              <a:t>, </a:t>
            </a:r>
            <a:r>
              <a:rPr lang="en-US" sz="1800" b="1" u="sng" dirty="0" smtClean="0">
                <a:solidFill>
                  <a:schemeClr val="tx2"/>
                </a:solidFill>
              </a:rPr>
              <a:t>II.2.</a:t>
            </a:r>
            <a:r>
              <a:rPr lang="bg-BG" sz="1800" b="1" u="sng" dirty="0" smtClean="0">
                <a:solidFill>
                  <a:schemeClr val="tx2"/>
                </a:solidFill>
              </a:rPr>
              <a:t>, </a:t>
            </a:r>
            <a:r>
              <a:rPr lang="en-US" sz="1800" b="1" u="sng" dirty="0" smtClean="0">
                <a:solidFill>
                  <a:schemeClr val="tx2"/>
                </a:solidFill>
              </a:rPr>
              <a:t>II.4</a:t>
            </a:r>
            <a:r>
              <a:rPr lang="bg-BG" sz="1800" b="1" u="sng" dirty="0" smtClean="0">
                <a:solidFill>
                  <a:schemeClr val="tx2"/>
                </a:solidFill>
              </a:rPr>
              <a:t>, </a:t>
            </a:r>
            <a:r>
              <a:rPr lang="en-US" sz="1800" b="1" u="sng" dirty="0" smtClean="0">
                <a:solidFill>
                  <a:schemeClr val="tx2"/>
                </a:solidFill>
              </a:rPr>
              <a:t>II.5, II.6, II.8 </a:t>
            </a:r>
            <a:r>
              <a:rPr lang="bg-BG" sz="1800" b="1" dirty="0" smtClean="0">
                <a:solidFill>
                  <a:schemeClr val="tx2"/>
                </a:solidFill>
              </a:rPr>
              <a:t>Кандидатът/партньорите</a:t>
            </a:r>
            <a:r>
              <a:rPr lang="en-US" sz="1800" b="1" dirty="0" smtClean="0">
                <a:solidFill>
                  <a:schemeClr val="tx2"/>
                </a:solidFill>
              </a:rPr>
              <a:t>/</a:t>
            </a:r>
            <a:r>
              <a:rPr lang="bg-BG" sz="1800" b="1" dirty="0" smtClean="0">
                <a:solidFill>
                  <a:schemeClr val="tx2"/>
                </a:solidFill>
              </a:rPr>
              <a:t>асоциираните партньори са допустими ……</a:t>
            </a:r>
            <a:r>
              <a:rPr lang="bg-BG" sz="1400" b="1" dirty="0" smtClean="0">
                <a:solidFill>
                  <a:schemeClr val="tx2"/>
                </a:solidFill>
              </a:rPr>
              <a:t/>
            </a:r>
            <a:br>
              <a:rPr lang="bg-BG" sz="1400" b="1" dirty="0" smtClean="0">
                <a:solidFill>
                  <a:schemeClr val="tx2"/>
                </a:solidFill>
              </a:rPr>
            </a:br>
            <a:r>
              <a:rPr lang="bg-BG" sz="1400" b="1" dirty="0" smtClean="0">
                <a:solidFill>
                  <a:srgbClr val="C00000"/>
                </a:solidFill>
              </a:rPr>
              <a:t>! Критерий </a:t>
            </a:r>
            <a:r>
              <a:rPr lang="en-US" sz="1400" b="1" dirty="0" smtClean="0">
                <a:solidFill>
                  <a:srgbClr val="C00000"/>
                </a:solidFill>
              </a:rPr>
              <a:t>II</a:t>
            </a:r>
            <a:r>
              <a:rPr lang="bg-BG" sz="1400" b="1" dirty="0" smtClean="0">
                <a:solidFill>
                  <a:srgbClr val="C00000"/>
                </a:solidFill>
              </a:rPr>
              <a:t>.3 – Партньорство с поне едно висше училище</a:t>
            </a:r>
            <a:endParaRPr lang="bg-BG" sz="1800" dirty="0">
              <a:solidFill>
                <a:srgbClr val="C00000"/>
              </a:solidFill>
            </a:endParaRPr>
          </a:p>
        </p:txBody>
      </p:sp>
      <p:sp>
        <p:nvSpPr>
          <p:cNvPr id="4" name="Title 1"/>
          <p:cNvSpPr txBox="1">
            <a:spLocks/>
          </p:cNvSpPr>
          <p:nvPr/>
        </p:nvSpPr>
        <p:spPr>
          <a:xfrm>
            <a:off x="0" y="1336336"/>
            <a:ext cx="12191999" cy="38032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4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bg-BG" sz="2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ОЦЕНКА – ЕТАП АСД и ТФО</a:t>
            </a:r>
          </a:p>
        </p:txBody>
      </p:sp>
      <p:sp>
        <p:nvSpPr>
          <p:cNvPr id="9" name="Freeform 8"/>
          <p:cNvSpPr/>
          <p:nvPr/>
        </p:nvSpPr>
        <p:spPr>
          <a:xfrm>
            <a:off x="13128" y="2255939"/>
            <a:ext cx="2396961" cy="4602061"/>
          </a:xfrm>
          <a:custGeom>
            <a:avLst/>
            <a:gdLst>
              <a:gd name="connsiteX0" fmla="*/ 0 w 2396961"/>
              <a:gd name="connsiteY0" fmla="*/ 239696 h 4602061"/>
              <a:gd name="connsiteX1" fmla="*/ 239696 w 2396961"/>
              <a:gd name="connsiteY1" fmla="*/ 0 h 4602061"/>
              <a:gd name="connsiteX2" fmla="*/ 2157265 w 2396961"/>
              <a:gd name="connsiteY2" fmla="*/ 0 h 4602061"/>
              <a:gd name="connsiteX3" fmla="*/ 2396961 w 2396961"/>
              <a:gd name="connsiteY3" fmla="*/ 239696 h 4602061"/>
              <a:gd name="connsiteX4" fmla="*/ 2396961 w 2396961"/>
              <a:gd name="connsiteY4" fmla="*/ 4362365 h 4602061"/>
              <a:gd name="connsiteX5" fmla="*/ 2157265 w 2396961"/>
              <a:gd name="connsiteY5" fmla="*/ 4602061 h 4602061"/>
              <a:gd name="connsiteX6" fmla="*/ 239696 w 2396961"/>
              <a:gd name="connsiteY6" fmla="*/ 4602061 h 4602061"/>
              <a:gd name="connsiteX7" fmla="*/ 0 w 2396961"/>
              <a:gd name="connsiteY7" fmla="*/ 4362365 h 4602061"/>
              <a:gd name="connsiteX8" fmla="*/ 0 w 2396961"/>
              <a:gd name="connsiteY8" fmla="*/ 239696 h 4602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96961" h="4602061">
                <a:moveTo>
                  <a:pt x="0" y="239696"/>
                </a:moveTo>
                <a:cubicBezTo>
                  <a:pt x="0" y="107316"/>
                  <a:pt x="107316" y="0"/>
                  <a:pt x="239696" y="0"/>
                </a:cubicBezTo>
                <a:lnTo>
                  <a:pt x="2157265" y="0"/>
                </a:lnTo>
                <a:cubicBezTo>
                  <a:pt x="2289645" y="0"/>
                  <a:pt x="2396961" y="107316"/>
                  <a:pt x="2396961" y="239696"/>
                </a:cubicBezTo>
                <a:lnTo>
                  <a:pt x="2396961" y="4362365"/>
                </a:lnTo>
                <a:cubicBezTo>
                  <a:pt x="2396961" y="4494745"/>
                  <a:pt x="2289645" y="4602061"/>
                  <a:pt x="2157265" y="4602061"/>
                </a:cubicBezTo>
                <a:lnTo>
                  <a:pt x="239696" y="4602061"/>
                </a:lnTo>
                <a:cubicBezTo>
                  <a:pt x="107316" y="4602061"/>
                  <a:pt x="0" y="4494745"/>
                  <a:pt x="0" y="4362365"/>
                </a:cubicBezTo>
                <a:lnTo>
                  <a:pt x="0" y="239696"/>
                </a:lnTo>
                <a:close/>
              </a:path>
            </a:pathLst>
          </a:custGeom>
          <a:solidFill>
            <a:srgbClr val="ADDDAB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5344" tIns="1926168" rIns="85344" bIns="1005757" numCol="1" spcCol="1270" anchor="ctr" anchorCtr="1">
            <a:noAutofit/>
          </a:bodyPr>
          <a:lstStyle/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bg-BG" sz="1200" b="1" kern="1200" dirty="0" smtClean="0">
                <a:solidFill>
                  <a:schemeClr val="tx2"/>
                </a:solidFill>
              </a:rPr>
              <a:t>Кандидат – висше училище</a:t>
            </a:r>
          </a:p>
          <a:p>
            <a:pPr lvl="0" algn="ctr" defTabSz="5334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100" b="1" kern="1200" dirty="0">
              <a:solidFill>
                <a:schemeClr val="tx2"/>
              </a:solidFill>
            </a:endParaRPr>
          </a:p>
          <a:p>
            <a:pPr marL="57150" lvl="1" indent="-57150" algn="just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100" kern="1200" dirty="0" smtClean="0">
                <a:solidFill>
                  <a:schemeClr val="tx2"/>
                </a:solidFill>
              </a:rPr>
              <a:t> Да са </a:t>
            </a:r>
            <a:r>
              <a:rPr lang="bg-BG" sz="1100" kern="1200" noProof="0" dirty="0" smtClean="0">
                <a:solidFill>
                  <a:schemeClr val="tx2"/>
                </a:solidFill>
              </a:rPr>
              <a:t>създадени при условията и по реда на Закона за висшето образование;</a:t>
            </a:r>
            <a:endParaRPr lang="bg-BG" sz="1100" kern="1200" noProof="0" dirty="0">
              <a:solidFill>
                <a:schemeClr val="tx2"/>
              </a:solidFill>
            </a:endParaRPr>
          </a:p>
          <a:p>
            <a:pPr marL="57150" lvl="1" indent="-57150" algn="just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bg-BG" sz="1100" kern="1200" noProof="0" dirty="0" smtClean="0">
                <a:solidFill>
                  <a:schemeClr val="tx2"/>
                </a:solidFill>
              </a:rPr>
              <a:t>Към датата на подписване на декларацията за партньорство да имат институционална акредитация;</a:t>
            </a:r>
            <a:endParaRPr lang="bg-BG" sz="1100" kern="1200" noProof="0" dirty="0">
              <a:solidFill>
                <a:schemeClr val="tx2"/>
              </a:solidFill>
            </a:endParaRPr>
          </a:p>
          <a:p>
            <a:pPr marL="57150" lvl="1" indent="-57150" algn="just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bg-BG" sz="1100" kern="1200" noProof="0" dirty="0" smtClean="0">
                <a:solidFill>
                  <a:schemeClr val="tx2"/>
                </a:solidFill>
              </a:rPr>
              <a:t>Да участва в изпълнението на всички дейности, планирани в проектното предложение; </a:t>
            </a:r>
            <a:endParaRPr lang="bg-BG" sz="1100" kern="1200" noProof="0" dirty="0">
              <a:solidFill>
                <a:schemeClr val="tx2"/>
              </a:solidFill>
            </a:endParaRPr>
          </a:p>
          <a:p>
            <a:pPr marL="57150" lvl="1" indent="-57150" algn="just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bg-BG" sz="1100" kern="1200" noProof="0" dirty="0" smtClean="0">
                <a:solidFill>
                  <a:schemeClr val="tx2"/>
                </a:solidFill>
              </a:rPr>
              <a:t>Да е </a:t>
            </a:r>
            <a:r>
              <a:rPr lang="bg-BG" sz="1100" b="1" kern="1200" noProof="0" dirty="0" smtClean="0">
                <a:solidFill>
                  <a:schemeClr val="tx2"/>
                </a:solidFill>
              </a:rPr>
              <a:t>кандидат само в едно проектно предложение</a:t>
            </a:r>
            <a:r>
              <a:rPr lang="bg-BG" sz="1100" kern="1200" noProof="0" dirty="0" smtClean="0">
                <a:solidFill>
                  <a:schemeClr val="tx2"/>
                </a:solidFill>
              </a:rPr>
              <a:t>;</a:t>
            </a:r>
            <a:endParaRPr lang="bg-BG" sz="1100" kern="1200" noProof="0" dirty="0">
              <a:solidFill>
                <a:schemeClr val="tx2"/>
              </a:solidFill>
            </a:endParaRPr>
          </a:p>
          <a:p>
            <a:pPr marL="57150" lvl="1" indent="-57150" algn="just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bg-BG" sz="1100" kern="1200" noProof="0" dirty="0" smtClean="0">
                <a:solidFill>
                  <a:schemeClr val="tx2"/>
                </a:solidFill>
              </a:rPr>
              <a:t>Да отговаря на изискванията за предоставяне на минимални помощи</a:t>
            </a:r>
            <a:endParaRPr lang="bg-BG" sz="1100" kern="1200" noProof="0" dirty="0">
              <a:solidFill>
                <a:schemeClr val="tx2"/>
              </a:solidFill>
            </a:endParaRPr>
          </a:p>
          <a:p>
            <a:pPr marL="57150" lvl="1" indent="-57150" algn="just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bg-BG" sz="1100" kern="1200" dirty="0" smtClean="0">
                <a:solidFill>
                  <a:schemeClr val="tx2"/>
                </a:solidFill>
              </a:rPr>
              <a:t>Да разполага с оперативен, финансов и административен капацитет</a:t>
            </a:r>
            <a:endParaRPr lang="en-US" sz="1100" kern="1200" dirty="0">
              <a:solidFill>
                <a:schemeClr val="tx2"/>
              </a:solidFill>
            </a:endParaRPr>
          </a:p>
          <a:p>
            <a:pPr marL="57150" lvl="1" indent="-57150" algn="just" defTabSz="4889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bg-BG" sz="1100" kern="1200" dirty="0" smtClean="0">
                <a:solidFill>
                  <a:schemeClr val="tx2"/>
                </a:solidFill>
              </a:rPr>
              <a:t>Да не попадат в хипотезите, описани в т. 11.2.</a:t>
            </a:r>
            <a:endParaRPr lang="en-US" sz="1100" kern="1200" dirty="0">
              <a:solidFill>
                <a:schemeClr val="tx2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924587" y="2309622"/>
            <a:ext cx="899048" cy="749784"/>
          </a:xfrm>
          <a:prstGeom prst="ellipse">
            <a:avLst/>
          </a:prstGeom>
          <a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10000" b="-10000"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1" name="Freeform 10"/>
          <p:cNvSpPr/>
          <p:nvPr/>
        </p:nvSpPr>
        <p:spPr>
          <a:xfrm>
            <a:off x="2464768" y="2255939"/>
            <a:ext cx="2374586" cy="4602061"/>
          </a:xfrm>
          <a:custGeom>
            <a:avLst/>
            <a:gdLst>
              <a:gd name="connsiteX0" fmla="*/ 0 w 2140174"/>
              <a:gd name="connsiteY0" fmla="*/ 214017 h 4602061"/>
              <a:gd name="connsiteX1" fmla="*/ 214017 w 2140174"/>
              <a:gd name="connsiteY1" fmla="*/ 0 h 4602061"/>
              <a:gd name="connsiteX2" fmla="*/ 1926157 w 2140174"/>
              <a:gd name="connsiteY2" fmla="*/ 0 h 4602061"/>
              <a:gd name="connsiteX3" fmla="*/ 2140174 w 2140174"/>
              <a:gd name="connsiteY3" fmla="*/ 214017 h 4602061"/>
              <a:gd name="connsiteX4" fmla="*/ 2140174 w 2140174"/>
              <a:gd name="connsiteY4" fmla="*/ 4388044 h 4602061"/>
              <a:gd name="connsiteX5" fmla="*/ 1926157 w 2140174"/>
              <a:gd name="connsiteY5" fmla="*/ 4602061 h 4602061"/>
              <a:gd name="connsiteX6" fmla="*/ 214017 w 2140174"/>
              <a:gd name="connsiteY6" fmla="*/ 4602061 h 4602061"/>
              <a:gd name="connsiteX7" fmla="*/ 0 w 2140174"/>
              <a:gd name="connsiteY7" fmla="*/ 4388044 h 4602061"/>
              <a:gd name="connsiteX8" fmla="*/ 0 w 2140174"/>
              <a:gd name="connsiteY8" fmla="*/ 214017 h 4602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40174" h="4602061">
                <a:moveTo>
                  <a:pt x="0" y="214017"/>
                </a:moveTo>
                <a:cubicBezTo>
                  <a:pt x="0" y="95819"/>
                  <a:pt x="95819" y="0"/>
                  <a:pt x="214017" y="0"/>
                </a:cubicBezTo>
                <a:lnTo>
                  <a:pt x="1926157" y="0"/>
                </a:lnTo>
                <a:cubicBezTo>
                  <a:pt x="2044355" y="0"/>
                  <a:pt x="2140174" y="95819"/>
                  <a:pt x="2140174" y="214017"/>
                </a:cubicBezTo>
                <a:lnTo>
                  <a:pt x="2140174" y="4388044"/>
                </a:lnTo>
                <a:cubicBezTo>
                  <a:pt x="2140174" y="4506242"/>
                  <a:pt x="2044355" y="4602061"/>
                  <a:pt x="1926157" y="4602061"/>
                </a:cubicBezTo>
                <a:lnTo>
                  <a:pt x="214017" y="4602061"/>
                </a:lnTo>
                <a:cubicBezTo>
                  <a:pt x="95819" y="4602061"/>
                  <a:pt x="0" y="4506242"/>
                  <a:pt x="0" y="4388044"/>
                </a:cubicBezTo>
                <a:lnTo>
                  <a:pt x="0" y="214017"/>
                </a:lnTo>
                <a:close/>
              </a:path>
            </a:pathLst>
          </a:custGeom>
          <a:solidFill>
            <a:srgbClr val="ADDDAB"/>
          </a:solidFill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rgbClr r="0" g="0" b="0"/>
          </a:effectRef>
          <a:fontRef idx="minor">
            <a:schemeClr val="lt1"/>
          </a:fontRef>
        </p:style>
        <p:txBody>
          <a:bodyPr spcFirstLastPara="0" vert="horz" wrap="square" lIns="64008" tIns="1904832" rIns="64008" bIns="984421" numCol="1" spcCol="1270" anchor="ctr" anchorCtr="1">
            <a:noAutofit/>
          </a:bodyPr>
          <a:lstStyle/>
          <a:p>
            <a:pPr lvl="0" algn="ctr" defTabSz="4000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bg-BG" sz="1000" b="1" kern="1200" dirty="0" smtClean="0">
                <a:solidFill>
                  <a:schemeClr val="tx2"/>
                </a:solidFill>
              </a:rPr>
              <a:t>Партньор – висше училище</a:t>
            </a:r>
            <a:endParaRPr lang="en-US" sz="1000" b="1" kern="1200" dirty="0">
              <a:solidFill>
                <a:schemeClr val="tx2"/>
              </a:solidFill>
            </a:endParaRPr>
          </a:p>
          <a:p>
            <a:pPr marL="57150" lvl="1" indent="-57150" algn="just" defTabSz="4000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bg-BG" sz="1000" kern="1200" dirty="0" smtClean="0">
                <a:solidFill>
                  <a:schemeClr val="tx2"/>
                </a:solidFill>
              </a:rPr>
              <a:t>Създадени при условията и по реда </a:t>
            </a:r>
            <a:r>
              <a:rPr lang="ru-RU" sz="1000" kern="1200" dirty="0" smtClean="0">
                <a:solidFill>
                  <a:schemeClr val="tx2"/>
                </a:solidFill>
              </a:rPr>
              <a:t>на Закона за </a:t>
            </a:r>
            <a:r>
              <a:rPr lang="bg-BG" sz="1000" kern="1200" dirty="0" smtClean="0">
                <a:solidFill>
                  <a:schemeClr val="tx2"/>
                </a:solidFill>
              </a:rPr>
              <a:t>висшето образование;</a:t>
            </a:r>
          </a:p>
          <a:p>
            <a:pPr marL="57150" lvl="1" indent="-57150" algn="just" defTabSz="4000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bg-BG" sz="1000" kern="1200" dirty="0" smtClean="0">
                <a:solidFill>
                  <a:schemeClr val="tx2"/>
                </a:solidFill>
              </a:rPr>
              <a:t>Към датата на подписване на декларацията за партньо</a:t>
            </a:r>
            <a:r>
              <a:rPr lang="ru-RU" sz="1000" kern="1200" dirty="0" smtClean="0">
                <a:solidFill>
                  <a:schemeClr val="tx2"/>
                </a:solidFill>
              </a:rPr>
              <a:t>рство да имат институционална акредитация;</a:t>
            </a:r>
            <a:endParaRPr lang="en-US" sz="1000" kern="1200" dirty="0">
              <a:solidFill>
                <a:schemeClr val="tx2"/>
              </a:solidFill>
            </a:endParaRPr>
          </a:p>
          <a:p>
            <a:pPr marL="57150" lvl="1" indent="-57150" algn="just" defTabSz="4000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000" kern="1200" dirty="0" smtClean="0">
                <a:solidFill>
                  <a:schemeClr val="tx2"/>
                </a:solidFill>
              </a:rPr>
              <a:t>Дейностите, в които участват да са насочени към негови конкретни основни звена и професионални направления;</a:t>
            </a:r>
            <a:endParaRPr lang="en-US" sz="1000" kern="1200" dirty="0">
              <a:solidFill>
                <a:schemeClr val="tx2"/>
              </a:solidFill>
            </a:endParaRPr>
          </a:p>
          <a:p>
            <a:pPr marL="57150" lvl="1" indent="-57150" algn="just" defTabSz="4000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000" kern="1200" dirty="0" smtClean="0">
                <a:solidFill>
                  <a:schemeClr val="tx2"/>
                </a:solidFill>
              </a:rPr>
              <a:t>Едно висше училище може да участва като </a:t>
            </a:r>
            <a:r>
              <a:rPr lang="ru-RU" sz="1000" b="1" kern="1200" dirty="0" smtClean="0">
                <a:solidFill>
                  <a:schemeClr val="tx2"/>
                </a:solidFill>
              </a:rPr>
              <a:t>кандидат в едно проектно предложение и като партньор в не повече от пет проектни предложения</a:t>
            </a:r>
            <a:endParaRPr lang="en-US" sz="1000" b="1" kern="1200" dirty="0">
              <a:solidFill>
                <a:schemeClr val="tx2"/>
              </a:solidFill>
            </a:endParaRPr>
          </a:p>
          <a:p>
            <a:pPr marL="57150" lvl="1" indent="-57150" algn="just" defTabSz="4000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000" kern="1200" dirty="0" smtClean="0">
                <a:solidFill>
                  <a:schemeClr val="tx2"/>
                </a:solidFill>
              </a:rPr>
              <a:t>Да отговаря на изискванията за предоставяне на минимални помощи</a:t>
            </a:r>
            <a:endParaRPr lang="en-US" sz="1000" kern="1200" dirty="0">
              <a:solidFill>
                <a:schemeClr val="tx2"/>
              </a:solidFill>
            </a:endParaRPr>
          </a:p>
          <a:p>
            <a:pPr marL="57150" lvl="1" indent="-57150" algn="just" defTabSz="4000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bg-BG" sz="1000" kern="1200" dirty="0" smtClean="0">
                <a:solidFill>
                  <a:schemeClr val="tx2"/>
                </a:solidFill>
              </a:rPr>
              <a:t>Да разполага с оперативен, финансов и административен капацитет</a:t>
            </a:r>
            <a:endParaRPr lang="en-US" sz="1000" kern="1200" dirty="0">
              <a:solidFill>
                <a:schemeClr val="tx2"/>
              </a:solidFill>
            </a:endParaRPr>
          </a:p>
          <a:p>
            <a:pPr marL="57150" lvl="1" indent="-57150" algn="just" defTabSz="4000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bg-BG" sz="1000" kern="1200" dirty="0" smtClean="0">
                <a:solidFill>
                  <a:schemeClr val="tx2"/>
                </a:solidFill>
              </a:rPr>
              <a:t>Да не попадат в хипотезите, описани в т. 12.2.</a:t>
            </a:r>
            <a:endParaRPr lang="en-US" sz="1000" kern="1200" dirty="0">
              <a:solidFill>
                <a:schemeClr val="tx2"/>
              </a:solidFill>
            </a:endParaRPr>
          </a:p>
          <a:p>
            <a:pPr marL="57150" lvl="1" indent="-57150" algn="just" defTabSz="4000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bg-BG" sz="1000" kern="1200" dirty="0" smtClean="0">
                <a:solidFill>
                  <a:schemeClr val="tx2"/>
                </a:solidFill>
              </a:rPr>
              <a:t>Да разходват средства по проекта</a:t>
            </a:r>
            <a:endParaRPr lang="en-US" sz="1000" kern="1200" dirty="0">
              <a:solidFill>
                <a:schemeClr val="tx2"/>
              </a:solidFill>
            </a:endParaRPr>
          </a:p>
          <a:p>
            <a:pPr marL="57150" lvl="1" indent="-57150" algn="just" defTabSz="40005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000" kern="1200" dirty="0" smtClean="0">
                <a:solidFill>
                  <a:schemeClr val="tx2"/>
                </a:solidFill>
              </a:rPr>
              <a:t>Партньорите могат да управляват (разходват) </a:t>
            </a:r>
            <a:r>
              <a:rPr lang="ru-RU" sz="1000" b="1" kern="1200" dirty="0" smtClean="0">
                <a:solidFill>
                  <a:schemeClr val="tx2"/>
                </a:solidFill>
              </a:rPr>
              <a:t>общо не повече от 40 % от общо допустимите разходи по проекта</a:t>
            </a:r>
            <a:endParaRPr lang="en-US" sz="1000" b="1" kern="1200" dirty="0">
              <a:solidFill>
                <a:schemeClr val="tx2"/>
              </a:solidFill>
            </a:endParaRPr>
          </a:p>
        </p:txBody>
      </p:sp>
      <p:sp>
        <p:nvSpPr>
          <p:cNvPr id="12" name="Oval 11"/>
          <p:cNvSpPr/>
          <p:nvPr/>
        </p:nvSpPr>
        <p:spPr>
          <a:xfrm>
            <a:off x="3265064" y="2309622"/>
            <a:ext cx="899048" cy="749784"/>
          </a:xfrm>
          <a:prstGeom prst="ellipse">
            <a:avLst/>
          </a:prstGeom>
          <a:blipFill>
            <a:blip r:embed="rId3">
              <a:duotone>
                <a:schemeClr val="bg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5000" b="-5000"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3" name="Freeform 12"/>
          <p:cNvSpPr/>
          <p:nvPr/>
        </p:nvSpPr>
        <p:spPr>
          <a:xfrm>
            <a:off x="4873815" y="2255939"/>
            <a:ext cx="2396961" cy="4602061"/>
          </a:xfrm>
          <a:custGeom>
            <a:avLst/>
            <a:gdLst>
              <a:gd name="connsiteX0" fmla="*/ 0 w 2396961"/>
              <a:gd name="connsiteY0" fmla="*/ 239696 h 4602061"/>
              <a:gd name="connsiteX1" fmla="*/ 239696 w 2396961"/>
              <a:gd name="connsiteY1" fmla="*/ 0 h 4602061"/>
              <a:gd name="connsiteX2" fmla="*/ 2157265 w 2396961"/>
              <a:gd name="connsiteY2" fmla="*/ 0 h 4602061"/>
              <a:gd name="connsiteX3" fmla="*/ 2396961 w 2396961"/>
              <a:gd name="connsiteY3" fmla="*/ 239696 h 4602061"/>
              <a:gd name="connsiteX4" fmla="*/ 2396961 w 2396961"/>
              <a:gd name="connsiteY4" fmla="*/ 4362365 h 4602061"/>
              <a:gd name="connsiteX5" fmla="*/ 2157265 w 2396961"/>
              <a:gd name="connsiteY5" fmla="*/ 4602061 h 4602061"/>
              <a:gd name="connsiteX6" fmla="*/ 239696 w 2396961"/>
              <a:gd name="connsiteY6" fmla="*/ 4602061 h 4602061"/>
              <a:gd name="connsiteX7" fmla="*/ 0 w 2396961"/>
              <a:gd name="connsiteY7" fmla="*/ 4362365 h 4602061"/>
              <a:gd name="connsiteX8" fmla="*/ 0 w 2396961"/>
              <a:gd name="connsiteY8" fmla="*/ 239696 h 4602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96961" h="4602061">
                <a:moveTo>
                  <a:pt x="0" y="239696"/>
                </a:moveTo>
                <a:cubicBezTo>
                  <a:pt x="0" y="107316"/>
                  <a:pt x="107316" y="0"/>
                  <a:pt x="239696" y="0"/>
                </a:cubicBezTo>
                <a:lnTo>
                  <a:pt x="2157265" y="0"/>
                </a:lnTo>
                <a:cubicBezTo>
                  <a:pt x="2289645" y="0"/>
                  <a:pt x="2396961" y="107316"/>
                  <a:pt x="2396961" y="239696"/>
                </a:cubicBezTo>
                <a:lnTo>
                  <a:pt x="2396961" y="4362365"/>
                </a:lnTo>
                <a:cubicBezTo>
                  <a:pt x="2396961" y="4494745"/>
                  <a:pt x="2289645" y="4602061"/>
                  <a:pt x="2157265" y="4602061"/>
                </a:cubicBezTo>
                <a:lnTo>
                  <a:pt x="239696" y="4602061"/>
                </a:lnTo>
                <a:cubicBezTo>
                  <a:pt x="107316" y="4602061"/>
                  <a:pt x="0" y="4494745"/>
                  <a:pt x="0" y="4362365"/>
                </a:cubicBezTo>
                <a:lnTo>
                  <a:pt x="0" y="239696"/>
                </a:lnTo>
                <a:close/>
              </a:path>
            </a:pathLst>
          </a:custGeom>
          <a:solidFill>
            <a:srgbClr val="ADDDAB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120" tIns="1911944" rIns="71120" bIns="991533" numCol="1" spcCol="1270" anchor="ctr" anchorCtr="1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bg-BG" sz="1000" b="1" kern="1200" dirty="0" smtClean="0">
                <a:solidFill>
                  <a:schemeClr val="tx2"/>
                </a:solidFill>
              </a:rPr>
              <a:t>Партньор – научна организация</a:t>
            </a:r>
            <a:endParaRPr lang="en-US" sz="1000" b="1" kern="1200" dirty="0">
              <a:solidFill>
                <a:schemeClr val="tx2"/>
              </a:solidFill>
            </a:endParaRPr>
          </a:p>
          <a:p>
            <a:pPr marL="57150" lvl="1" indent="-57150" algn="just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000" kern="1200" dirty="0" smtClean="0">
                <a:solidFill>
                  <a:schemeClr val="tx2"/>
                </a:solidFill>
              </a:rPr>
              <a:t>да притежават акредитация за провеждане на обучение в образователната и научна степен "доктор" в съответствие с чл. 47 на Закона за висшето образование, към датата на подписване на декларацията за партньорство</a:t>
            </a:r>
            <a:endParaRPr lang="en-US" sz="1000" kern="1200" dirty="0">
              <a:solidFill>
                <a:schemeClr val="tx2"/>
              </a:solidFill>
            </a:endParaRPr>
          </a:p>
          <a:p>
            <a:pPr marL="57150" lvl="1" indent="-57150" algn="just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000" kern="1200" dirty="0" smtClean="0">
                <a:solidFill>
                  <a:schemeClr val="tx2"/>
                </a:solidFill>
              </a:rPr>
              <a:t>могат да участват </a:t>
            </a:r>
            <a:r>
              <a:rPr lang="ru-RU" sz="1000" b="1" kern="1200" dirty="0" smtClean="0">
                <a:solidFill>
                  <a:schemeClr val="tx2"/>
                </a:solidFill>
              </a:rPr>
              <a:t>като партньор в не повече от пет проектни предложения</a:t>
            </a:r>
            <a:r>
              <a:rPr lang="ru-RU" sz="1000" kern="1200" dirty="0" smtClean="0">
                <a:solidFill>
                  <a:schemeClr val="tx2"/>
                </a:solidFill>
              </a:rPr>
              <a:t>, дейностите, по които трябва да са насочени към различни професионални направления</a:t>
            </a:r>
            <a:endParaRPr lang="en-US" sz="1000" kern="1200" dirty="0">
              <a:solidFill>
                <a:schemeClr val="tx2"/>
              </a:solidFill>
            </a:endParaRPr>
          </a:p>
          <a:p>
            <a:pPr marL="57150" lvl="1" indent="-57150" algn="just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bg-BG" sz="1000" kern="1200" dirty="0" smtClean="0">
                <a:solidFill>
                  <a:schemeClr val="tx2"/>
                </a:solidFill>
              </a:rPr>
              <a:t>Могат да участват като партньор в Дейности 1.1., 1.2., 1.3., 1.4., 1.5. и Дейности 3.5. (3.5. А и 3.5. Б)</a:t>
            </a:r>
            <a:endParaRPr lang="en-US" sz="1000" kern="1200" dirty="0">
              <a:solidFill>
                <a:schemeClr val="tx2"/>
              </a:solidFill>
            </a:endParaRPr>
          </a:p>
          <a:p>
            <a:pPr marL="57150" lvl="1" indent="-57150" algn="just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bg-BG" sz="1000" kern="1200" dirty="0" smtClean="0">
                <a:solidFill>
                  <a:schemeClr val="tx2"/>
                </a:solidFill>
              </a:rPr>
              <a:t>Да разполага с оперативен, финансов и административен капацитет</a:t>
            </a:r>
            <a:endParaRPr lang="en-US" sz="1000" kern="1200" dirty="0">
              <a:solidFill>
                <a:schemeClr val="tx2"/>
              </a:solidFill>
            </a:endParaRPr>
          </a:p>
          <a:p>
            <a:pPr marL="57150" lvl="1" indent="-57150" algn="just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bg-BG" sz="1000" kern="1200" dirty="0" smtClean="0">
                <a:solidFill>
                  <a:schemeClr val="tx2"/>
                </a:solidFill>
              </a:rPr>
              <a:t>Да не попадат в хипотезите, описани в т. 12.2.</a:t>
            </a:r>
            <a:endParaRPr lang="en-US" sz="1000" kern="1200" dirty="0">
              <a:solidFill>
                <a:schemeClr val="tx2"/>
              </a:solidFill>
            </a:endParaRPr>
          </a:p>
          <a:p>
            <a:pPr marL="57150" lvl="1" indent="-57150" algn="just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bg-BG" sz="1000" kern="1200" dirty="0" smtClean="0">
                <a:solidFill>
                  <a:schemeClr val="tx2"/>
                </a:solidFill>
              </a:rPr>
              <a:t>Да разходват средства по проекта</a:t>
            </a:r>
            <a:endParaRPr lang="en-US" sz="1000" kern="1200" dirty="0">
              <a:solidFill>
                <a:schemeClr val="tx2"/>
              </a:solidFill>
            </a:endParaRPr>
          </a:p>
          <a:p>
            <a:pPr marL="57150" lvl="1" indent="-57150" algn="just" defTabSz="444500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ru-RU" sz="1000" kern="1200" dirty="0" smtClean="0">
                <a:solidFill>
                  <a:schemeClr val="tx2"/>
                </a:solidFill>
              </a:rPr>
              <a:t>Партньорите могат да управляват (разходват) </a:t>
            </a:r>
            <a:r>
              <a:rPr lang="ru-RU" sz="1000" b="1" kern="1200" dirty="0" smtClean="0">
                <a:solidFill>
                  <a:schemeClr val="tx2"/>
                </a:solidFill>
              </a:rPr>
              <a:t>общо не повече от 40 % от общо допустимите разходи по проекта</a:t>
            </a:r>
            <a:endParaRPr lang="en-US" sz="1000" b="1" kern="1200" dirty="0">
              <a:solidFill>
                <a:schemeClr val="tx2"/>
              </a:solidFill>
            </a:endParaRPr>
          </a:p>
        </p:txBody>
      </p:sp>
      <p:sp>
        <p:nvSpPr>
          <p:cNvPr id="14" name="Oval 13"/>
          <p:cNvSpPr/>
          <p:nvPr/>
        </p:nvSpPr>
        <p:spPr>
          <a:xfrm>
            <a:off x="5605541" y="2309622"/>
            <a:ext cx="899048" cy="749784"/>
          </a:xfrm>
          <a:prstGeom prst="ellipse">
            <a:avLst/>
          </a:prstGeom>
          <a:blipFill>
            <a:blip r:embed="rId4" cstate="print">
              <a:duotone>
                <a:schemeClr val="accent3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36000" b="-36000"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5" name="Freeform 14"/>
          <p:cNvSpPr/>
          <p:nvPr/>
        </p:nvSpPr>
        <p:spPr>
          <a:xfrm>
            <a:off x="7325454" y="2255939"/>
            <a:ext cx="2396961" cy="4602061"/>
          </a:xfrm>
          <a:custGeom>
            <a:avLst/>
            <a:gdLst>
              <a:gd name="connsiteX0" fmla="*/ 0 w 2396961"/>
              <a:gd name="connsiteY0" fmla="*/ 239696 h 4602061"/>
              <a:gd name="connsiteX1" fmla="*/ 239696 w 2396961"/>
              <a:gd name="connsiteY1" fmla="*/ 0 h 4602061"/>
              <a:gd name="connsiteX2" fmla="*/ 2157265 w 2396961"/>
              <a:gd name="connsiteY2" fmla="*/ 0 h 4602061"/>
              <a:gd name="connsiteX3" fmla="*/ 2396961 w 2396961"/>
              <a:gd name="connsiteY3" fmla="*/ 239696 h 4602061"/>
              <a:gd name="connsiteX4" fmla="*/ 2396961 w 2396961"/>
              <a:gd name="connsiteY4" fmla="*/ 4362365 h 4602061"/>
              <a:gd name="connsiteX5" fmla="*/ 2157265 w 2396961"/>
              <a:gd name="connsiteY5" fmla="*/ 4602061 h 4602061"/>
              <a:gd name="connsiteX6" fmla="*/ 239696 w 2396961"/>
              <a:gd name="connsiteY6" fmla="*/ 4602061 h 4602061"/>
              <a:gd name="connsiteX7" fmla="*/ 0 w 2396961"/>
              <a:gd name="connsiteY7" fmla="*/ 4362365 h 4602061"/>
              <a:gd name="connsiteX8" fmla="*/ 0 w 2396961"/>
              <a:gd name="connsiteY8" fmla="*/ 239696 h 4602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96961" h="4602061">
                <a:moveTo>
                  <a:pt x="0" y="239696"/>
                </a:moveTo>
                <a:cubicBezTo>
                  <a:pt x="0" y="107316"/>
                  <a:pt x="107316" y="0"/>
                  <a:pt x="239696" y="0"/>
                </a:cubicBezTo>
                <a:lnTo>
                  <a:pt x="2157265" y="0"/>
                </a:lnTo>
                <a:cubicBezTo>
                  <a:pt x="2289645" y="0"/>
                  <a:pt x="2396961" y="107316"/>
                  <a:pt x="2396961" y="239696"/>
                </a:cubicBezTo>
                <a:lnTo>
                  <a:pt x="2396961" y="4362365"/>
                </a:lnTo>
                <a:cubicBezTo>
                  <a:pt x="2396961" y="4494745"/>
                  <a:pt x="2289645" y="4602061"/>
                  <a:pt x="2157265" y="4602061"/>
                </a:cubicBezTo>
                <a:lnTo>
                  <a:pt x="239696" y="4602061"/>
                </a:lnTo>
                <a:cubicBezTo>
                  <a:pt x="107316" y="4602061"/>
                  <a:pt x="0" y="4494745"/>
                  <a:pt x="0" y="4362365"/>
                </a:cubicBezTo>
                <a:lnTo>
                  <a:pt x="0" y="239696"/>
                </a:lnTo>
                <a:close/>
              </a:path>
            </a:pathLst>
          </a:custGeom>
          <a:solidFill>
            <a:srgbClr val="ADDDAB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120" tIns="1911944" rIns="71120" bIns="991533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bg-BG" sz="1000" b="1" kern="1200" dirty="0" smtClean="0">
                <a:solidFill>
                  <a:schemeClr val="tx2"/>
                </a:solidFill>
              </a:rPr>
              <a:t>Партньор –</a:t>
            </a:r>
            <a:r>
              <a:rPr lang="en-US" sz="1000" b="1" kern="1200" dirty="0" smtClean="0">
                <a:solidFill>
                  <a:schemeClr val="tx2"/>
                </a:solidFill>
              </a:rPr>
              <a:t> </a:t>
            </a:r>
            <a:r>
              <a:rPr lang="bg-BG" sz="1000" b="1" kern="1200" dirty="0" smtClean="0">
                <a:solidFill>
                  <a:schemeClr val="tx2"/>
                </a:solidFill>
              </a:rPr>
              <a:t>Национално представителни организации на работодателите и на работниците и служителите</a:t>
            </a:r>
          </a:p>
          <a:p>
            <a:pPr marL="171450" lvl="0" indent="-171450" algn="l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sz="1000" dirty="0" smtClean="0">
                <a:solidFill>
                  <a:schemeClr val="tx2"/>
                </a:solidFill>
              </a:rPr>
              <a:t>Към </a:t>
            </a:r>
            <a:r>
              <a:rPr lang="ru-RU" sz="1000" dirty="0">
                <a:solidFill>
                  <a:schemeClr val="tx2"/>
                </a:solidFill>
              </a:rPr>
              <a:t>датата на подписване на декларацията за партньорство да бъдат признати с Решение на Министерски съвет за представителна организация (чл. 36 от Кодекса на труда).</a:t>
            </a:r>
          </a:p>
          <a:p>
            <a:pPr marL="171450" lvl="0" indent="-171450" algn="l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bg-BG" sz="1000" dirty="0" smtClean="0">
                <a:solidFill>
                  <a:schemeClr val="tx2"/>
                </a:solidFill>
              </a:rPr>
              <a:t>Могат </a:t>
            </a:r>
            <a:r>
              <a:rPr lang="bg-BG" sz="1000" dirty="0">
                <a:solidFill>
                  <a:schemeClr val="tx2"/>
                </a:solidFill>
              </a:rPr>
              <a:t>да участват като партньор в Дейности 1.1., 1.2., 1.3., 1.4. и Дейности 3.1., 3.3. и 3.4. </a:t>
            </a:r>
          </a:p>
          <a:p>
            <a:pPr marL="171450" lvl="0" indent="-171450" algn="l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sz="1000" dirty="0" smtClean="0">
                <a:solidFill>
                  <a:schemeClr val="tx2"/>
                </a:solidFill>
              </a:rPr>
              <a:t>Да </a:t>
            </a:r>
            <a:r>
              <a:rPr lang="ru-RU" sz="1000" dirty="0">
                <a:solidFill>
                  <a:schemeClr val="tx2"/>
                </a:solidFill>
              </a:rPr>
              <a:t>отговаря на изискванията за предоставяне на минимални помощи</a:t>
            </a:r>
            <a:endParaRPr lang="en-US" sz="1000" dirty="0">
              <a:solidFill>
                <a:schemeClr val="tx2"/>
              </a:solidFill>
            </a:endParaRPr>
          </a:p>
          <a:p>
            <a:pPr marL="171450" lvl="0" indent="-171450" algn="l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bg-BG" sz="1000" dirty="0" smtClean="0">
                <a:solidFill>
                  <a:schemeClr val="tx2"/>
                </a:solidFill>
              </a:rPr>
              <a:t>Да </a:t>
            </a:r>
            <a:r>
              <a:rPr lang="bg-BG" sz="1000" dirty="0">
                <a:solidFill>
                  <a:schemeClr val="tx2"/>
                </a:solidFill>
              </a:rPr>
              <a:t>разполага с оперативен, финансов и административен капацитет</a:t>
            </a:r>
            <a:endParaRPr lang="en-US" sz="1000" dirty="0">
              <a:solidFill>
                <a:schemeClr val="tx2"/>
              </a:solidFill>
            </a:endParaRPr>
          </a:p>
          <a:p>
            <a:pPr marL="171450" lvl="0" indent="-171450" algn="l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bg-BG" sz="1000" dirty="0" smtClean="0">
                <a:solidFill>
                  <a:schemeClr val="tx2"/>
                </a:solidFill>
              </a:rPr>
              <a:t>Да </a:t>
            </a:r>
            <a:r>
              <a:rPr lang="bg-BG" sz="1000" dirty="0">
                <a:solidFill>
                  <a:schemeClr val="tx2"/>
                </a:solidFill>
              </a:rPr>
              <a:t>не попадат в хипотезите, описани в т. 12.2.</a:t>
            </a:r>
          </a:p>
          <a:p>
            <a:pPr marL="171450" lvl="0" indent="-171450" algn="l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bg-BG" sz="1000" dirty="0" smtClean="0">
                <a:solidFill>
                  <a:schemeClr val="tx2"/>
                </a:solidFill>
              </a:rPr>
              <a:t>Да </a:t>
            </a:r>
            <a:r>
              <a:rPr lang="bg-BG" sz="1000" dirty="0">
                <a:solidFill>
                  <a:schemeClr val="tx2"/>
                </a:solidFill>
              </a:rPr>
              <a:t>разходват средства по проекта</a:t>
            </a:r>
          </a:p>
          <a:p>
            <a:pPr marL="171450" lvl="0" indent="-171450" algn="l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sz="1000" dirty="0" smtClean="0">
                <a:solidFill>
                  <a:schemeClr val="tx2"/>
                </a:solidFill>
              </a:rPr>
              <a:t>Партньорите </a:t>
            </a:r>
            <a:r>
              <a:rPr lang="ru-RU" sz="1000" dirty="0">
                <a:solidFill>
                  <a:schemeClr val="tx2"/>
                </a:solidFill>
              </a:rPr>
              <a:t>могат да управляват </a:t>
            </a:r>
            <a:r>
              <a:rPr lang="ru-RU" sz="1000" kern="1200" dirty="0" smtClean="0">
                <a:solidFill>
                  <a:schemeClr val="tx2"/>
                </a:solidFill>
              </a:rPr>
              <a:t>(разходват) </a:t>
            </a:r>
            <a:r>
              <a:rPr lang="ru-RU" sz="1000" b="1" kern="1200" dirty="0" smtClean="0">
                <a:solidFill>
                  <a:schemeClr val="tx2"/>
                </a:solidFill>
              </a:rPr>
              <a:t>общо не повече от 40 % от общо допустимите разходи </a:t>
            </a:r>
            <a:r>
              <a:rPr lang="ru-RU" sz="1000" kern="1200" dirty="0" smtClean="0">
                <a:solidFill>
                  <a:schemeClr val="tx2"/>
                </a:solidFill>
              </a:rPr>
              <a:t>по проекта</a:t>
            </a:r>
            <a:endParaRPr lang="bg-BG" sz="1000" kern="1200" dirty="0" smtClean="0">
              <a:solidFill>
                <a:schemeClr val="tx2"/>
              </a:solidFill>
            </a:endParaRPr>
          </a:p>
          <a:p>
            <a:pPr lvl="0" algn="l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endParaRPr lang="en-US" sz="1000" kern="1200" dirty="0">
              <a:solidFill>
                <a:schemeClr val="tx2"/>
              </a:solidFill>
            </a:endParaRPr>
          </a:p>
        </p:txBody>
      </p:sp>
      <p:sp>
        <p:nvSpPr>
          <p:cNvPr id="16" name="Oval 15"/>
          <p:cNvSpPr/>
          <p:nvPr/>
        </p:nvSpPr>
        <p:spPr>
          <a:xfrm>
            <a:off x="8074411" y="2309622"/>
            <a:ext cx="899048" cy="749784"/>
          </a:xfrm>
          <a:prstGeom prst="ellipse">
            <a:avLst/>
          </a:prstGeom>
          <a:blipFill>
            <a:blip r:embed="rId5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34000" b="-34000"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 16"/>
          <p:cNvSpPr/>
          <p:nvPr/>
        </p:nvSpPr>
        <p:spPr>
          <a:xfrm>
            <a:off x="9794324" y="2255939"/>
            <a:ext cx="2396961" cy="4602061"/>
          </a:xfrm>
          <a:custGeom>
            <a:avLst/>
            <a:gdLst>
              <a:gd name="connsiteX0" fmla="*/ 0 w 2396961"/>
              <a:gd name="connsiteY0" fmla="*/ 239696 h 4602061"/>
              <a:gd name="connsiteX1" fmla="*/ 239696 w 2396961"/>
              <a:gd name="connsiteY1" fmla="*/ 0 h 4602061"/>
              <a:gd name="connsiteX2" fmla="*/ 2157265 w 2396961"/>
              <a:gd name="connsiteY2" fmla="*/ 0 h 4602061"/>
              <a:gd name="connsiteX3" fmla="*/ 2396961 w 2396961"/>
              <a:gd name="connsiteY3" fmla="*/ 239696 h 4602061"/>
              <a:gd name="connsiteX4" fmla="*/ 2396961 w 2396961"/>
              <a:gd name="connsiteY4" fmla="*/ 4362365 h 4602061"/>
              <a:gd name="connsiteX5" fmla="*/ 2157265 w 2396961"/>
              <a:gd name="connsiteY5" fmla="*/ 4602061 h 4602061"/>
              <a:gd name="connsiteX6" fmla="*/ 239696 w 2396961"/>
              <a:gd name="connsiteY6" fmla="*/ 4602061 h 4602061"/>
              <a:gd name="connsiteX7" fmla="*/ 0 w 2396961"/>
              <a:gd name="connsiteY7" fmla="*/ 4362365 h 4602061"/>
              <a:gd name="connsiteX8" fmla="*/ 0 w 2396961"/>
              <a:gd name="connsiteY8" fmla="*/ 239696 h 460206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396961" h="4602061">
                <a:moveTo>
                  <a:pt x="0" y="239696"/>
                </a:moveTo>
                <a:cubicBezTo>
                  <a:pt x="0" y="107316"/>
                  <a:pt x="107316" y="0"/>
                  <a:pt x="239696" y="0"/>
                </a:cubicBezTo>
                <a:lnTo>
                  <a:pt x="2157265" y="0"/>
                </a:lnTo>
                <a:cubicBezTo>
                  <a:pt x="2289645" y="0"/>
                  <a:pt x="2396961" y="107316"/>
                  <a:pt x="2396961" y="239696"/>
                </a:cubicBezTo>
                <a:lnTo>
                  <a:pt x="2396961" y="4362365"/>
                </a:lnTo>
                <a:cubicBezTo>
                  <a:pt x="2396961" y="4494745"/>
                  <a:pt x="2289645" y="4602061"/>
                  <a:pt x="2157265" y="4602061"/>
                </a:cubicBezTo>
                <a:lnTo>
                  <a:pt x="239696" y="4602061"/>
                </a:lnTo>
                <a:cubicBezTo>
                  <a:pt x="107316" y="4602061"/>
                  <a:pt x="0" y="4494745"/>
                  <a:pt x="0" y="4362365"/>
                </a:cubicBezTo>
                <a:lnTo>
                  <a:pt x="0" y="239696"/>
                </a:lnTo>
                <a:close/>
              </a:path>
            </a:pathLst>
          </a:custGeom>
          <a:solidFill>
            <a:srgbClr val="ADDDAB"/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rgbClr r="0" g="0" b="0"/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71120" tIns="1911944" rIns="71120" bIns="991533" numCol="1" spcCol="1270" anchor="ctr" anchorCtr="0">
            <a:noAutofit/>
          </a:bodyPr>
          <a:lstStyle/>
          <a:p>
            <a:pPr lvl="0" algn="ctr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bg-BG" sz="1000" b="1" kern="1200" dirty="0" smtClean="0">
                <a:solidFill>
                  <a:schemeClr val="tx2"/>
                </a:solidFill>
              </a:rPr>
              <a:t>Асоцииран партньор - </a:t>
            </a:r>
            <a:r>
              <a:rPr lang="ru-RU" sz="1000" b="1" kern="1200" dirty="0" smtClean="0">
                <a:solidFill>
                  <a:schemeClr val="tx2"/>
                </a:solidFill>
              </a:rPr>
              <a:t>чуждестранни висши училища, чуждестранни научни организации, чуждестранни специализирани клиники</a:t>
            </a:r>
          </a:p>
          <a:p>
            <a:pPr marL="171450" lvl="0" indent="-171450" algn="just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sz="1000" kern="1200" dirty="0" smtClean="0">
                <a:solidFill>
                  <a:schemeClr val="tx2"/>
                </a:solidFill>
              </a:rPr>
              <a:t>Участват в изпълнението на дейностите по него, но </a:t>
            </a:r>
            <a:r>
              <a:rPr lang="ru-RU" sz="1000" b="1" kern="1200" dirty="0" smtClean="0">
                <a:solidFill>
                  <a:schemeClr val="tx2"/>
                </a:solidFill>
              </a:rPr>
              <a:t>не разходват средства от безвъзмездната финансова помощ</a:t>
            </a:r>
            <a:r>
              <a:rPr lang="ru-RU" sz="1000" kern="1200" dirty="0" smtClean="0">
                <a:solidFill>
                  <a:schemeClr val="tx2"/>
                </a:solidFill>
              </a:rPr>
              <a:t>.</a:t>
            </a:r>
          </a:p>
          <a:p>
            <a:pPr marL="171450" lvl="0" indent="-171450" algn="just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ru-RU" sz="1000" kern="1200" dirty="0" smtClean="0">
                <a:solidFill>
                  <a:schemeClr val="tx2"/>
                </a:solidFill>
              </a:rPr>
              <a:t>Във формуляра за кандидатстване (секция 7 и секция 11), следва да се опише приносът на асоциирания партньор</a:t>
            </a:r>
          </a:p>
          <a:p>
            <a:pPr marL="171450" lvl="0" indent="-171450" algn="just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bg-BG" sz="1000" kern="1200" dirty="0" smtClean="0">
                <a:solidFill>
                  <a:schemeClr val="tx2"/>
                </a:solidFill>
              </a:rPr>
              <a:t>Изходяща мобилност на преподаватели (краткосрочни специализации) и изходяща мобилност на студенти и докторанти е възможна, когато се осъществява при асоцииран партньор, който е удостоен с харта за висше образование „Еразъм“</a:t>
            </a:r>
            <a:r>
              <a:rPr lang="en-US" sz="1000" kern="1200" dirty="0" smtClean="0">
                <a:solidFill>
                  <a:schemeClr val="tx2"/>
                </a:solidFill>
              </a:rPr>
              <a:t>.</a:t>
            </a:r>
            <a:endParaRPr lang="ru-RU" sz="1000" kern="1200" dirty="0" smtClean="0">
              <a:solidFill>
                <a:schemeClr val="tx2"/>
              </a:solidFill>
            </a:endParaRPr>
          </a:p>
          <a:p>
            <a:pPr marL="171450" lvl="0" indent="-171450" algn="just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bg-BG" sz="1000" kern="1200" dirty="0" smtClean="0">
                <a:solidFill>
                  <a:schemeClr val="tx2"/>
                </a:solidFill>
              </a:rPr>
              <a:t>Да не попадат в хипотезите, описани в т. 12.3.</a:t>
            </a:r>
          </a:p>
          <a:p>
            <a:pPr marL="171450" lvl="0" indent="-171450" algn="just" defTabSz="44450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Font typeface="Arial" panose="020B0604020202020204" pitchFamily="34" charset="0"/>
              <a:buChar char="•"/>
            </a:pPr>
            <a:r>
              <a:rPr lang="bg-BG" sz="1000" kern="1200" dirty="0" smtClean="0">
                <a:solidFill>
                  <a:schemeClr val="tx2"/>
                </a:solidFill>
              </a:rPr>
              <a:t>Документ за учредяване на асоциирания партньор.</a:t>
            </a:r>
            <a:endParaRPr lang="en-US" sz="1000" kern="1200" dirty="0">
              <a:solidFill>
                <a:schemeClr val="tx2"/>
              </a:solidFill>
            </a:endParaRPr>
          </a:p>
        </p:txBody>
      </p:sp>
      <p:sp>
        <p:nvSpPr>
          <p:cNvPr id="18" name="Oval 17"/>
          <p:cNvSpPr/>
          <p:nvPr/>
        </p:nvSpPr>
        <p:spPr>
          <a:xfrm>
            <a:off x="10543281" y="2309622"/>
            <a:ext cx="899048" cy="749784"/>
          </a:xfrm>
          <a:prstGeom prst="ellipse">
            <a:avLst/>
          </a:prstGeom>
          <a:blipFill>
            <a:blip r:embed="rId6" cstate="print">
              <a:duotone>
                <a:schemeClr val="accent2">
                  <a:shade val="45000"/>
                  <a:satMod val="135000"/>
                </a:schemeClr>
                <a:prstClr val="white"/>
              </a:duoton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 t="-36000" b="-36000"/>
            </a:stretch>
          </a:blip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2">
            <a:schemeClr val="accent1">
              <a:tint val="50000"/>
              <a:hueOff val="0"/>
              <a:satOff val="0"/>
              <a:lumOff val="0"/>
              <a:alphaOff val="0"/>
            </a:schemeClr>
          </a:effectRef>
          <a:fontRef idx="minor">
            <a:schemeClr val="lt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1206779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 txBox="1">
            <a:spLocks/>
          </p:cNvSpPr>
          <p:nvPr/>
        </p:nvSpPr>
        <p:spPr>
          <a:xfrm>
            <a:off x="1" y="1308494"/>
            <a:ext cx="12191999" cy="40407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4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bg-BG" sz="2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ОЦЕНКА – ЕТАП АСД</a:t>
            </a:r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1256384" y="1849463"/>
            <a:ext cx="3337089" cy="329834"/>
          </a:xfrm>
        </p:spPr>
        <p:txBody>
          <a:bodyPr>
            <a:normAutofit/>
          </a:bodyPr>
          <a:lstStyle/>
          <a:p>
            <a:pPr algn="ctr"/>
            <a:r>
              <a:rPr lang="bg-BG" sz="1800" b="1" u="sng" dirty="0" smtClean="0">
                <a:solidFill>
                  <a:schemeClr val="tx2"/>
                </a:solidFill>
              </a:rPr>
              <a:t>Критерий </a:t>
            </a:r>
            <a:r>
              <a:rPr lang="en-US" sz="1800" b="1" u="sng" dirty="0" smtClean="0">
                <a:solidFill>
                  <a:schemeClr val="tx2"/>
                </a:solidFill>
              </a:rPr>
              <a:t>II.</a:t>
            </a:r>
            <a:r>
              <a:rPr lang="bg-BG" sz="1800" b="1" u="sng" dirty="0" smtClean="0">
                <a:solidFill>
                  <a:schemeClr val="tx2"/>
                </a:solidFill>
              </a:rPr>
              <a:t>7</a:t>
            </a:r>
            <a:r>
              <a:rPr lang="en-US" sz="1800" b="1" u="sng" dirty="0" smtClean="0">
                <a:solidFill>
                  <a:schemeClr val="tx2"/>
                </a:solidFill>
              </a:rPr>
              <a:t>.</a:t>
            </a:r>
            <a:r>
              <a:rPr lang="bg-BG" sz="1800" b="1" u="sng" dirty="0" smtClean="0">
                <a:solidFill>
                  <a:schemeClr val="tx2"/>
                </a:solidFill>
              </a:rPr>
              <a:t>, </a:t>
            </a:r>
            <a:r>
              <a:rPr lang="en-US" sz="1800" b="1" u="sng" dirty="0" smtClean="0">
                <a:solidFill>
                  <a:schemeClr val="tx2"/>
                </a:solidFill>
              </a:rPr>
              <a:t>II.10,</a:t>
            </a:r>
            <a:r>
              <a:rPr lang="bg-BG" sz="1800" b="1" u="sng" dirty="0" smtClean="0">
                <a:solidFill>
                  <a:schemeClr val="tx2"/>
                </a:solidFill>
              </a:rPr>
              <a:t> </a:t>
            </a:r>
            <a:r>
              <a:rPr lang="en-US" sz="1800" b="1" u="sng" dirty="0" smtClean="0">
                <a:solidFill>
                  <a:schemeClr val="tx2"/>
                </a:solidFill>
              </a:rPr>
              <a:t>II.</a:t>
            </a:r>
            <a:r>
              <a:rPr lang="bg-BG" sz="1800" b="1" u="sng" dirty="0" smtClean="0">
                <a:solidFill>
                  <a:schemeClr val="tx2"/>
                </a:solidFill>
              </a:rPr>
              <a:t>16</a:t>
            </a:r>
            <a:r>
              <a:rPr lang="en-US" sz="1800" b="1" u="sng" dirty="0" smtClean="0">
                <a:solidFill>
                  <a:schemeClr val="tx2"/>
                </a:solidFill>
              </a:rPr>
              <a:t>.</a:t>
            </a:r>
            <a:r>
              <a:rPr lang="bg-BG" sz="1800" b="1" u="sng" dirty="0" smtClean="0">
                <a:solidFill>
                  <a:schemeClr val="tx2"/>
                </a:solidFill>
              </a:rPr>
              <a:t>, </a:t>
            </a:r>
            <a:r>
              <a:rPr lang="en-US" sz="1800" b="1" u="sng" dirty="0" smtClean="0">
                <a:solidFill>
                  <a:schemeClr val="tx2"/>
                </a:solidFill>
              </a:rPr>
              <a:t>II.</a:t>
            </a:r>
            <a:r>
              <a:rPr lang="bg-BG" sz="1800" b="1" u="sng" dirty="0" smtClean="0">
                <a:solidFill>
                  <a:schemeClr val="tx2"/>
                </a:solidFill>
              </a:rPr>
              <a:t>17</a:t>
            </a:r>
            <a:endParaRPr lang="bg-BG" sz="1800" dirty="0">
              <a:solidFill>
                <a:srgbClr val="C00000"/>
              </a:solidFill>
            </a:endParaRPr>
          </a:p>
        </p:txBody>
      </p:sp>
      <p:graphicFrame>
        <p:nvGraphicFramePr>
          <p:cNvPr id="25" name="Diagram 24"/>
          <p:cNvGraphicFramePr/>
          <p:nvPr>
            <p:extLst>
              <p:ext uri="{D42A27DB-BD31-4B8C-83A1-F6EECF244321}">
                <p14:modId xmlns:p14="http://schemas.microsoft.com/office/powerpoint/2010/main" val="2714315320"/>
              </p:ext>
            </p:extLst>
          </p:nvPr>
        </p:nvGraphicFramePr>
        <p:xfrm>
          <a:off x="-4188" y="2152542"/>
          <a:ext cx="5858234" cy="470545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7" name="Diagram 26"/>
          <p:cNvGraphicFramePr/>
          <p:nvPr>
            <p:extLst>
              <p:ext uri="{D42A27DB-BD31-4B8C-83A1-F6EECF244321}">
                <p14:modId xmlns:p14="http://schemas.microsoft.com/office/powerpoint/2010/main" val="2592561945"/>
              </p:ext>
            </p:extLst>
          </p:nvPr>
        </p:nvGraphicFramePr>
        <p:xfrm>
          <a:off x="5854047" y="2177592"/>
          <a:ext cx="6165128" cy="46804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sp>
        <p:nvSpPr>
          <p:cNvPr id="28" name="Rectangle 27"/>
          <p:cNvSpPr/>
          <p:nvPr/>
        </p:nvSpPr>
        <p:spPr>
          <a:xfrm>
            <a:off x="7686108" y="1847758"/>
            <a:ext cx="2501005" cy="32983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 defTabSz="914400">
              <a:lnSpc>
                <a:spcPct val="85000"/>
              </a:lnSpc>
              <a:spcBef>
                <a:spcPct val="0"/>
              </a:spcBef>
            </a:pPr>
            <a:r>
              <a:rPr lang="bg-BG" b="1" u="sng" spc="-50" dirty="0">
                <a:solidFill>
                  <a:schemeClr val="tx2"/>
                </a:solidFill>
                <a:latin typeface="Candara" panose="020E0502030303020204" pitchFamily="34" charset="0"/>
                <a:ea typeface="+mj-ea"/>
                <a:cs typeface="+mj-cs"/>
              </a:rPr>
              <a:t>Критерий </a:t>
            </a:r>
            <a:r>
              <a:rPr lang="en-US" b="1" u="sng" spc="-50" dirty="0">
                <a:solidFill>
                  <a:schemeClr val="tx2"/>
                </a:solidFill>
                <a:latin typeface="Candara" panose="020E0502030303020204" pitchFamily="34" charset="0"/>
                <a:ea typeface="+mj-ea"/>
                <a:cs typeface="+mj-cs"/>
              </a:rPr>
              <a:t>II.</a:t>
            </a:r>
            <a:r>
              <a:rPr lang="bg-BG" b="1" u="sng" spc="-50" dirty="0">
                <a:solidFill>
                  <a:schemeClr val="tx2"/>
                </a:solidFill>
                <a:latin typeface="Candara" panose="020E0502030303020204" pitchFamily="34" charset="0"/>
                <a:ea typeface="+mj-ea"/>
                <a:cs typeface="+mj-cs"/>
              </a:rPr>
              <a:t>13</a:t>
            </a:r>
            <a:r>
              <a:rPr lang="en-US" b="1" u="sng" spc="-50" dirty="0">
                <a:solidFill>
                  <a:schemeClr val="tx2"/>
                </a:solidFill>
                <a:latin typeface="Candara" panose="020E0502030303020204" pitchFamily="34" charset="0"/>
                <a:ea typeface="+mj-ea"/>
                <a:cs typeface="+mj-cs"/>
              </a:rPr>
              <a:t>.</a:t>
            </a:r>
            <a:r>
              <a:rPr lang="bg-BG" b="1" u="sng" spc="-50" dirty="0">
                <a:solidFill>
                  <a:schemeClr val="tx2"/>
                </a:solidFill>
                <a:latin typeface="Candara" panose="020E0502030303020204" pitchFamily="34" charset="0"/>
                <a:ea typeface="+mj-ea"/>
                <a:cs typeface="+mj-cs"/>
              </a:rPr>
              <a:t>, </a:t>
            </a:r>
            <a:r>
              <a:rPr lang="en-US" b="1" u="sng" spc="-50" dirty="0">
                <a:solidFill>
                  <a:schemeClr val="tx2"/>
                </a:solidFill>
                <a:latin typeface="Candara" panose="020E0502030303020204" pitchFamily="34" charset="0"/>
                <a:ea typeface="+mj-ea"/>
                <a:cs typeface="+mj-cs"/>
              </a:rPr>
              <a:t>II.1</a:t>
            </a:r>
            <a:r>
              <a:rPr lang="bg-BG" b="1" u="sng" spc="-50" dirty="0">
                <a:solidFill>
                  <a:schemeClr val="tx2"/>
                </a:solidFill>
                <a:latin typeface="Candara" panose="020E0502030303020204" pitchFamily="34" charset="0"/>
                <a:ea typeface="+mj-ea"/>
                <a:cs typeface="+mj-cs"/>
              </a:rPr>
              <a:t>4</a:t>
            </a:r>
            <a:r>
              <a:rPr lang="en-US" b="1" u="sng" spc="-50" dirty="0">
                <a:solidFill>
                  <a:schemeClr val="tx2"/>
                </a:solidFill>
                <a:latin typeface="Candara" panose="020E0502030303020204" pitchFamily="34" charset="0"/>
                <a:ea typeface="+mj-ea"/>
                <a:cs typeface="+mj-cs"/>
              </a:rPr>
              <a:t>,</a:t>
            </a:r>
            <a:r>
              <a:rPr lang="bg-BG" b="1" u="sng" spc="-50" dirty="0">
                <a:solidFill>
                  <a:schemeClr val="tx2"/>
                </a:solidFill>
                <a:latin typeface="Candara" panose="020E0502030303020204" pitchFamily="34" charset="0"/>
                <a:ea typeface="+mj-ea"/>
                <a:cs typeface="+mj-cs"/>
              </a:rPr>
              <a:t> </a:t>
            </a:r>
            <a:r>
              <a:rPr lang="en-US" b="1" u="sng" spc="-50" dirty="0">
                <a:solidFill>
                  <a:schemeClr val="tx2"/>
                </a:solidFill>
                <a:latin typeface="Candara" panose="020E0502030303020204" pitchFamily="34" charset="0"/>
                <a:ea typeface="+mj-ea"/>
                <a:cs typeface="+mj-cs"/>
              </a:rPr>
              <a:t>II.</a:t>
            </a:r>
            <a:r>
              <a:rPr lang="bg-BG" b="1" u="sng" spc="-50" dirty="0">
                <a:solidFill>
                  <a:schemeClr val="tx2"/>
                </a:solidFill>
                <a:latin typeface="Candara" panose="020E0502030303020204" pitchFamily="34" charset="0"/>
                <a:ea typeface="+mj-ea"/>
                <a:cs typeface="+mj-cs"/>
              </a:rPr>
              <a:t>15</a:t>
            </a:r>
            <a:r>
              <a:rPr lang="en-US" b="1" u="sng" spc="-50" dirty="0">
                <a:solidFill>
                  <a:schemeClr val="tx2"/>
                </a:solidFill>
                <a:latin typeface="Candara" panose="020E0502030303020204" pitchFamily="34" charset="0"/>
                <a:ea typeface="+mj-ea"/>
                <a:cs typeface="+mj-cs"/>
              </a:rPr>
              <a:t>.</a:t>
            </a:r>
            <a:endParaRPr lang="bg-BG" b="1" u="sng" spc="-50" dirty="0">
              <a:solidFill>
                <a:schemeClr val="tx2"/>
              </a:solidFill>
              <a:latin typeface="Candara" panose="020E0502030303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4404523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 txBox="1">
            <a:spLocks/>
          </p:cNvSpPr>
          <p:nvPr/>
        </p:nvSpPr>
        <p:spPr>
          <a:xfrm>
            <a:off x="0" y="1326173"/>
            <a:ext cx="12191999" cy="41078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4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bg-BG" sz="2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ОЦЕНКА – ЕТАП АСД и ТФО</a:t>
            </a:r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0" y="1786084"/>
            <a:ext cx="12191999" cy="7591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800" b="1" u="sng" dirty="0" smtClean="0">
                <a:solidFill>
                  <a:schemeClr val="tx2"/>
                </a:solidFill>
              </a:rPr>
              <a:t/>
            </a:r>
            <a:br>
              <a:rPr lang="en-US" sz="1800" b="1" u="sng" dirty="0" smtClean="0">
                <a:solidFill>
                  <a:schemeClr val="tx2"/>
                </a:solidFill>
              </a:rPr>
            </a:br>
            <a:r>
              <a:rPr lang="bg-BG" sz="1800" b="1" u="sng" dirty="0" smtClean="0">
                <a:solidFill>
                  <a:schemeClr val="tx2"/>
                </a:solidFill>
              </a:rPr>
              <a:t>Критерий </a:t>
            </a:r>
            <a:r>
              <a:rPr lang="en-US" sz="1800" b="1" u="sng" dirty="0" smtClean="0">
                <a:solidFill>
                  <a:schemeClr val="tx2"/>
                </a:solidFill>
              </a:rPr>
              <a:t>II.</a:t>
            </a:r>
            <a:r>
              <a:rPr lang="bg-BG" sz="1800" b="1" u="sng" dirty="0" smtClean="0">
                <a:solidFill>
                  <a:schemeClr val="tx2"/>
                </a:solidFill>
              </a:rPr>
              <a:t>20</a:t>
            </a:r>
            <a:r>
              <a:rPr lang="en-US" sz="1800" b="1" u="sng" dirty="0" smtClean="0">
                <a:solidFill>
                  <a:schemeClr val="tx2"/>
                </a:solidFill>
              </a:rPr>
              <a:t>.</a:t>
            </a:r>
            <a:r>
              <a:rPr lang="bg-BG" sz="1800" b="1" u="sng" dirty="0" smtClean="0">
                <a:solidFill>
                  <a:schemeClr val="tx2"/>
                </a:solidFill>
              </a:rPr>
              <a:t>, </a:t>
            </a:r>
            <a:r>
              <a:rPr lang="en-US" sz="1800" b="1" u="sng" dirty="0" smtClean="0">
                <a:solidFill>
                  <a:schemeClr val="tx2"/>
                </a:solidFill>
              </a:rPr>
              <a:t>II.21., II.22., II.23</a:t>
            </a:r>
            <a:r>
              <a:rPr lang="bg-BG" sz="1800" b="1" u="sng" dirty="0" smtClean="0">
                <a:solidFill>
                  <a:schemeClr val="tx2"/>
                </a:solidFill>
              </a:rPr>
              <a:t> – Планираните разходи </a:t>
            </a:r>
            <a:r>
              <a:rPr lang="bg-BG" sz="1800" b="1" u="sng" dirty="0">
                <a:solidFill>
                  <a:schemeClr val="tx2"/>
                </a:solidFill>
              </a:rPr>
              <a:t>са допустими </a:t>
            </a:r>
            <a:r>
              <a:rPr lang="bg-BG" sz="1800" b="1" u="sng" dirty="0" smtClean="0">
                <a:solidFill>
                  <a:schemeClr val="tx2"/>
                </a:solidFill>
              </a:rPr>
              <a:t>и </a:t>
            </a:r>
            <a:r>
              <a:rPr lang="bg-BG" sz="1800" b="1" u="sng" dirty="0">
                <a:solidFill>
                  <a:schemeClr val="tx2"/>
                </a:solidFill>
              </a:rPr>
              <a:t>не превишават заложените ограничения</a:t>
            </a:r>
            <a:r>
              <a:rPr lang="bg-BG" sz="1800" b="1" u="sng" dirty="0" smtClean="0">
                <a:solidFill>
                  <a:schemeClr val="tx2"/>
                </a:solidFill>
              </a:rPr>
              <a:t/>
            </a:r>
            <a:br>
              <a:rPr lang="bg-BG" sz="1800" b="1" u="sng" dirty="0" smtClean="0">
                <a:solidFill>
                  <a:schemeClr val="tx2"/>
                </a:solidFill>
              </a:rPr>
            </a:br>
            <a:r>
              <a:rPr lang="bg-BG" sz="1800" b="1" u="sng" dirty="0" smtClean="0">
                <a:solidFill>
                  <a:schemeClr val="tx2"/>
                </a:solidFill>
              </a:rPr>
              <a:t>Критерий </a:t>
            </a:r>
            <a:r>
              <a:rPr lang="en-US" sz="1800" b="1" u="sng" dirty="0" smtClean="0">
                <a:solidFill>
                  <a:schemeClr val="tx2"/>
                </a:solidFill>
              </a:rPr>
              <a:t>III 7 - </a:t>
            </a:r>
            <a:r>
              <a:rPr lang="bg-BG" sz="1800" b="1" u="sng" dirty="0">
                <a:solidFill>
                  <a:schemeClr val="tx2"/>
                </a:solidFill>
              </a:rPr>
              <a:t>Фокус на проектното предложение </a:t>
            </a:r>
            <a:r>
              <a:rPr lang="en-US" sz="1800" b="1" u="sng" dirty="0" smtClean="0">
                <a:solidFill>
                  <a:schemeClr val="tx2"/>
                </a:solidFill>
              </a:rPr>
              <a:t> - </a:t>
            </a:r>
            <a:r>
              <a:rPr lang="bg-BG" sz="1800" b="1" u="sng" dirty="0" smtClean="0">
                <a:solidFill>
                  <a:schemeClr val="tx2"/>
                </a:solidFill>
              </a:rPr>
              <a:t>Налице е пряка връзка между планираните дейности и разходи. Заложените ограничения на разходите по процедурата са спазени при формиране на бюджета</a:t>
            </a:r>
            <a:r>
              <a:rPr lang="ru-RU" sz="1800" b="1" u="sng" dirty="0" smtClean="0">
                <a:solidFill>
                  <a:schemeClr val="tx2"/>
                </a:solidFill>
              </a:rPr>
              <a:t>. </a:t>
            </a:r>
            <a:endParaRPr lang="bg-BG" sz="1800" b="1" u="sng" dirty="0">
              <a:solidFill>
                <a:schemeClr val="tx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03695" y="6099149"/>
            <a:ext cx="12009748" cy="7386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sz="1400" i="1" dirty="0" smtClean="0">
                <a:solidFill>
                  <a:schemeClr val="tx2"/>
                </a:solidFill>
                <a:latin typeface="Times New Roman" panose="02020603050405020304" pitchFamily="18" charset="0"/>
              </a:rPr>
              <a:t>За проектни предложения, които съдържат недопустими дейности, или недопустими разходи, или планираните разходи не са съобразени с наложилите се в страната пазарни цени, или при формиране на бюджета не са спазени заложените ограничения, оценителната комисия следва да коригира бюджета след изискване на допълнителна пояснителна информация (ако е приложимо). </a:t>
            </a:r>
            <a:endParaRPr lang="bg-BG" sz="1400" dirty="0">
              <a:solidFill>
                <a:schemeClr val="tx2"/>
              </a:solidFill>
              <a:latin typeface="Times New Roman" panose="02020603050405020304" pitchFamily="18" charset="0"/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358219" y="3518318"/>
            <a:ext cx="978408" cy="484632"/>
          </a:xfrm>
          <a:prstGeom prst="rightArrow">
            <a:avLst/>
          </a:prstGeom>
          <a:solidFill>
            <a:srgbClr val="ADDD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9" name="Right Arrow 8"/>
          <p:cNvSpPr/>
          <p:nvPr/>
        </p:nvSpPr>
        <p:spPr>
          <a:xfrm>
            <a:off x="358219" y="4052075"/>
            <a:ext cx="978408" cy="484632"/>
          </a:xfrm>
          <a:prstGeom prst="rightArrow">
            <a:avLst/>
          </a:prstGeom>
          <a:solidFill>
            <a:srgbClr val="ADDD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0" name="Right Arrow 9"/>
          <p:cNvSpPr/>
          <p:nvPr/>
        </p:nvSpPr>
        <p:spPr>
          <a:xfrm>
            <a:off x="358219" y="4580445"/>
            <a:ext cx="978408" cy="484632"/>
          </a:xfrm>
          <a:prstGeom prst="rightArrow">
            <a:avLst/>
          </a:prstGeom>
          <a:solidFill>
            <a:srgbClr val="ADDD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1" name="Right Arrow 10"/>
          <p:cNvSpPr/>
          <p:nvPr/>
        </p:nvSpPr>
        <p:spPr>
          <a:xfrm>
            <a:off x="358219" y="5599014"/>
            <a:ext cx="978408" cy="484632"/>
          </a:xfrm>
          <a:prstGeom prst="rightArrow">
            <a:avLst/>
          </a:prstGeom>
          <a:solidFill>
            <a:srgbClr val="ADDD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2" name="Right Arrow 11"/>
          <p:cNvSpPr/>
          <p:nvPr/>
        </p:nvSpPr>
        <p:spPr>
          <a:xfrm>
            <a:off x="358219" y="2992621"/>
            <a:ext cx="978408" cy="484632"/>
          </a:xfrm>
          <a:prstGeom prst="rightArrow">
            <a:avLst/>
          </a:prstGeom>
          <a:solidFill>
            <a:srgbClr val="ADDD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4" name="TextBox 3"/>
          <p:cNvSpPr txBox="1"/>
          <p:nvPr/>
        </p:nvSpPr>
        <p:spPr>
          <a:xfrm>
            <a:off x="1480005" y="5549093"/>
            <a:ext cx="1063343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tx2"/>
                </a:solidFill>
              </a:rPr>
              <a:t>Да е налично съответствие между частите на ФК секция 7 (Дейности), секция 5 (Бюджет), Секция 3 (Данни за партньори), секция 11 </a:t>
            </a:r>
            <a:r>
              <a:rPr lang="en-US" dirty="0" smtClean="0">
                <a:solidFill>
                  <a:schemeClr val="tx2"/>
                </a:solidFill>
              </a:rPr>
              <a:t>(</a:t>
            </a:r>
            <a:r>
              <a:rPr lang="bg-BG" dirty="0" smtClean="0">
                <a:solidFill>
                  <a:schemeClr val="tx2"/>
                </a:solidFill>
              </a:rPr>
              <a:t>Приложение </a:t>
            </a:r>
            <a:r>
              <a:rPr lang="en-US" dirty="0" smtClean="0">
                <a:solidFill>
                  <a:schemeClr val="tx2"/>
                </a:solidFill>
              </a:rPr>
              <a:t>VIa - </a:t>
            </a:r>
            <a:r>
              <a:rPr lang="bg-BG" dirty="0" smtClean="0">
                <a:solidFill>
                  <a:schemeClr val="tx2"/>
                </a:solidFill>
              </a:rPr>
              <a:t>Разбивка на разходите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  <a:r>
              <a:rPr lang="bg-BG" dirty="0" smtClean="0">
                <a:solidFill>
                  <a:schemeClr val="tx2"/>
                </a:solidFill>
              </a:rPr>
              <a:t>.</a:t>
            </a:r>
            <a:endParaRPr lang="bg-BG" dirty="0">
              <a:solidFill>
                <a:schemeClr val="tx2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498861" y="4590853"/>
            <a:ext cx="104449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tx2"/>
                </a:solidFill>
              </a:rPr>
              <a:t>Да е спазен размерът на единичните разходи, които са фиксирани стойности и описани в т.14.2. на УК.  </a:t>
            </a:r>
            <a:endParaRPr lang="bg-BG" dirty="0">
              <a:solidFill>
                <a:schemeClr val="tx2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498861" y="4091224"/>
            <a:ext cx="1061458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tx2"/>
                </a:solidFill>
              </a:rPr>
              <a:t>Разходите да са съобразени с </a:t>
            </a:r>
            <a:r>
              <a:rPr lang="bg-BG" dirty="0">
                <a:solidFill>
                  <a:schemeClr val="tx2"/>
                </a:solidFill>
              </a:rPr>
              <a:t>наложилите се в страната пазарни цени.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1508286" y="3440780"/>
            <a:ext cx="1068371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tx2"/>
                </a:solidFill>
              </a:rPr>
              <a:t>Разходът да </a:t>
            </a:r>
            <a:r>
              <a:rPr lang="bg-BG" dirty="0">
                <a:solidFill>
                  <a:schemeClr val="tx2"/>
                </a:solidFill>
              </a:rPr>
              <a:t>е планиран в бюджетно перо с </a:t>
            </a:r>
            <a:r>
              <a:rPr lang="bg-BG" dirty="0" smtClean="0">
                <a:solidFill>
                  <a:schemeClr val="tx2"/>
                </a:solidFill>
              </a:rPr>
              <a:t>приложимия </a:t>
            </a:r>
            <a:r>
              <a:rPr lang="bg-BG" dirty="0">
                <a:solidFill>
                  <a:schemeClr val="tx2"/>
                </a:solidFill>
              </a:rPr>
              <a:t>режим на финансиране (минимална </a:t>
            </a:r>
            <a:r>
              <a:rPr lang="bg-BG" dirty="0" smtClean="0">
                <a:solidFill>
                  <a:schemeClr val="tx2"/>
                </a:solidFill>
              </a:rPr>
              <a:t>помощ/не </a:t>
            </a:r>
            <a:r>
              <a:rPr lang="bg-BG" dirty="0">
                <a:solidFill>
                  <a:schemeClr val="tx2"/>
                </a:solidFill>
              </a:rPr>
              <a:t>помощ</a:t>
            </a:r>
            <a:r>
              <a:rPr lang="bg-BG" dirty="0" smtClean="0">
                <a:solidFill>
                  <a:schemeClr val="tx2"/>
                </a:solidFill>
              </a:rPr>
              <a:t>).</a:t>
            </a:r>
            <a:endParaRPr lang="bg-BG" dirty="0">
              <a:solidFill>
                <a:schemeClr val="tx2"/>
              </a:solidFill>
            </a:endParaRPr>
          </a:p>
        </p:txBody>
      </p:sp>
      <p:sp>
        <p:nvSpPr>
          <p:cNvPr id="8" name="Rectangle 7"/>
          <p:cNvSpPr/>
          <p:nvPr/>
        </p:nvSpPr>
        <p:spPr>
          <a:xfrm>
            <a:off x="1508285" y="3058700"/>
            <a:ext cx="1051832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 smtClean="0">
                <a:solidFill>
                  <a:schemeClr val="tx2"/>
                </a:solidFill>
              </a:rPr>
              <a:t>Партньорите разходват общо не повече от 40 % от общо допустимите разходи по проекта.</a:t>
            </a:r>
            <a:endParaRPr lang="bg-BG" dirty="0">
              <a:solidFill>
                <a:schemeClr val="tx2"/>
              </a:solidFill>
            </a:endParaRPr>
          </a:p>
        </p:txBody>
      </p:sp>
      <p:sp>
        <p:nvSpPr>
          <p:cNvPr id="18" name="Right Arrow 17"/>
          <p:cNvSpPr/>
          <p:nvPr/>
        </p:nvSpPr>
        <p:spPr>
          <a:xfrm>
            <a:off x="350360" y="2466286"/>
            <a:ext cx="978408" cy="484632"/>
          </a:xfrm>
          <a:prstGeom prst="rightArrow">
            <a:avLst/>
          </a:prstGeom>
          <a:solidFill>
            <a:srgbClr val="ADDD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9" name="Rectangle 18"/>
          <p:cNvSpPr/>
          <p:nvPr/>
        </p:nvSpPr>
        <p:spPr>
          <a:xfrm>
            <a:off x="1500426" y="2532365"/>
            <a:ext cx="10518329" cy="5078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dirty="0" smtClean="0">
                <a:solidFill>
                  <a:schemeClr val="tx2"/>
                </a:solidFill>
              </a:rPr>
              <a:t>Детайлно описание в т.14., 14.1. и 14.2. на УК. </a:t>
            </a:r>
            <a:endParaRPr lang="bg-BG" dirty="0">
              <a:solidFill>
                <a:schemeClr val="tx2"/>
              </a:solidFill>
            </a:endParaRPr>
          </a:p>
          <a:p>
            <a:r>
              <a:rPr lang="bg-BG" sz="900" dirty="0" smtClean="0">
                <a:solidFill>
                  <a:schemeClr val="tx2"/>
                </a:solidFill>
              </a:rPr>
              <a:t>Изброеното по-долу не е изчерпателно и служи само, за да насочи вниманието към някои специфики</a:t>
            </a:r>
            <a:endParaRPr lang="bg-BG" sz="900" dirty="0">
              <a:solidFill>
                <a:schemeClr val="tx2"/>
              </a:solidFill>
            </a:endParaRPr>
          </a:p>
        </p:txBody>
      </p:sp>
      <p:sp>
        <p:nvSpPr>
          <p:cNvPr id="20" name="Right Arrow 19"/>
          <p:cNvSpPr/>
          <p:nvPr/>
        </p:nvSpPr>
        <p:spPr>
          <a:xfrm>
            <a:off x="359789" y="5082107"/>
            <a:ext cx="978408" cy="484633"/>
          </a:xfrm>
          <a:prstGeom prst="rightArrow">
            <a:avLst/>
          </a:prstGeom>
          <a:solidFill>
            <a:srgbClr val="ADDD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1" name="TextBox 20"/>
          <p:cNvSpPr txBox="1"/>
          <p:nvPr/>
        </p:nvSpPr>
        <p:spPr>
          <a:xfrm>
            <a:off x="1481575" y="5107602"/>
            <a:ext cx="106334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dirty="0">
                <a:solidFill>
                  <a:schemeClr val="tx2"/>
                </a:solidFill>
              </a:rPr>
              <a:t>Преки разходи за персонал - </a:t>
            </a:r>
            <a:r>
              <a:rPr lang="ru-RU" dirty="0">
                <a:solidFill>
                  <a:schemeClr val="tx2"/>
                </a:solidFill>
              </a:rPr>
              <a:t>единна ставка в размер на 20 % от преките разходи</a:t>
            </a:r>
            <a:endParaRPr lang="bg-BG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07541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 txBox="1">
            <a:spLocks/>
          </p:cNvSpPr>
          <p:nvPr/>
        </p:nvSpPr>
        <p:spPr>
          <a:xfrm>
            <a:off x="0" y="1312449"/>
            <a:ext cx="12191999" cy="433311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4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bg-BG" sz="2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ОЦЕНКА – ЕТАП АСД и ТФО</a:t>
            </a:r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631597" y="1786084"/>
            <a:ext cx="10501460" cy="759153"/>
          </a:xfrm>
        </p:spPr>
        <p:txBody>
          <a:bodyPr>
            <a:normAutofit fontScale="90000"/>
          </a:bodyPr>
          <a:lstStyle/>
          <a:p>
            <a:pPr algn="ctr"/>
            <a:r>
              <a:rPr lang="en-US" sz="1800" b="1" u="sng" dirty="0" smtClean="0">
                <a:solidFill>
                  <a:schemeClr val="tx2"/>
                </a:solidFill>
              </a:rPr>
              <a:t/>
            </a:r>
            <a:br>
              <a:rPr lang="en-US" sz="1800" b="1" u="sng" dirty="0" smtClean="0">
                <a:solidFill>
                  <a:schemeClr val="tx2"/>
                </a:solidFill>
              </a:rPr>
            </a:br>
            <a:r>
              <a:rPr lang="bg-BG" sz="1800" b="1" u="sng" dirty="0" smtClean="0">
                <a:solidFill>
                  <a:schemeClr val="tx2"/>
                </a:solidFill>
              </a:rPr>
              <a:t>Критерий </a:t>
            </a:r>
            <a:r>
              <a:rPr lang="en-US" sz="1800" b="1" u="sng" dirty="0" smtClean="0">
                <a:solidFill>
                  <a:schemeClr val="tx2"/>
                </a:solidFill>
              </a:rPr>
              <a:t>II. 18, II.</a:t>
            </a:r>
            <a:r>
              <a:rPr lang="bg-BG" sz="1800" b="1" u="sng" dirty="0" smtClean="0">
                <a:solidFill>
                  <a:schemeClr val="tx2"/>
                </a:solidFill>
              </a:rPr>
              <a:t>2</a:t>
            </a:r>
            <a:r>
              <a:rPr lang="en-US" sz="1800" b="1" u="sng" dirty="0">
                <a:solidFill>
                  <a:schemeClr val="tx2"/>
                </a:solidFill>
              </a:rPr>
              <a:t>6, II.</a:t>
            </a:r>
            <a:r>
              <a:rPr lang="bg-BG" sz="1800" b="1" u="sng" dirty="0" smtClean="0">
                <a:solidFill>
                  <a:schemeClr val="tx2"/>
                </a:solidFill>
              </a:rPr>
              <a:t>2</a:t>
            </a:r>
            <a:r>
              <a:rPr lang="en-US" sz="1800" b="1" u="sng" dirty="0" smtClean="0">
                <a:solidFill>
                  <a:schemeClr val="tx2"/>
                </a:solidFill>
              </a:rPr>
              <a:t>7</a:t>
            </a:r>
            <a:r>
              <a:rPr lang="bg-BG" sz="1800" b="1" u="sng" dirty="0" smtClean="0">
                <a:solidFill>
                  <a:schemeClr val="tx2"/>
                </a:solidFill>
              </a:rPr>
              <a:t> </a:t>
            </a:r>
            <a:r>
              <a:rPr lang="bg-BG" sz="1800" b="1" dirty="0" smtClean="0">
                <a:solidFill>
                  <a:schemeClr val="tx2"/>
                </a:solidFill>
              </a:rPr>
              <a:t>– ИНДИКАТОРИ</a:t>
            </a:r>
            <a:r>
              <a:rPr lang="en-US" sz="1800" b="1" u="sng" dirty="0" smtClean="0">
                <a:solidFill>
                  <a:schemeClr val="tx2"/>
                </a:solidFill>
              </a:rPr>
              <a:t/>
            </a:r>
            <a:br>
              <a:rPr lang="en-US" sz="1800" b="1" u="sng" dirty="0" smtClean="0">
                <a:solidFill>
                  <a:schemeClr val="tx2"/>
                </a:solidFill>
              </a:rPr>
            </a:br>
            <a:r>
              <a:rPr lang="bg-BG" sz="1800" b="1" u="sng" dirty="0" smtClean="0">
                <a:solidFill>
                  <a:schemeClr val="tx2"/>
                </a:solidFill>
              </a:rPr>
              <a:t>Критерий </a:t>
            </a:r>
            <a:r>
              <a:rPr lang="en-US" sz="1800" b="1" u="sng" dirty="0" smtClean="0">
                <a:solidFill>
                  <a:schemeClr val="tx2"/>
                </a:solidFill>
              </a:rPr>
              <a:t>III </a:t>
            </a:r>
            <a:r>
              <a:rPr lang="bg-BG" sz="1800" b="1" u="sng" dirty="0" smtClean="0">
                <a:solidFill>
                  <a:schemeClr val="tx2"/>
                </a:solidFill>
              </a:rPr>
              <a:t>3</a:t>
            </a:r>
            <a:r>
              <a:rPr lang="en-US" sz="1800" b="1" u="sng" dirty="0" smtClean="0">
                <a:solidFill>
                  <a:schemeClr val="tx2"/>
                </a:solidFill>
              </a:rPr>
              <a:t> - </a:t>
            </a:r>
            <a:r>
              <a:rPr lang="ru-RU" sz="1800" b="1" dirty="0">
                <a:solidFill>
                  <a:schemeClr val="tx2"/>
                </a:solidFill>
              </a:rPr>
              <a:t>Принос на проектното предложение към изпълнение на индикаторите 	</a:t>
            </a:r>
            <a:r>
              <a:rPr lang="ru-RU" sz="1800" b="1" dirty="0" smtClean="0">
                <a:solidFill>
                  <a:schemeClr val="tx2"/>
                </a:solidFill>
              </a:rPr>
              <a:t/>
            </a:r>
            <a:br>
              <a:rPr lang="ru-RU" sz="1800" b="1" dirty="0" smtClean="0">
                <a:solidFill>
                  <a:schemeClr val="tx2"/>
                </a:solidFill>
              </a:rPr>
            </a:br>
            <a:r>
              <a:rPr lang="bg-BG" sz="1800" b="1" u="sng" dirty="0">
                <a:solidFill>
                  <a:schemeClr val="tx2"/>
                </a:solidFill>
              </a:rPr>
              <a:t>Критерий </a:t>
            </a:r>
            <a:r>
              <a:rPr lang="en-US" sz="1800" b="1" u="sng" dirty="0">
                <a:solidFill>
                  <a:schemeClr val="tx2"/>
                </a:solidFill>
              </a:rPr>
              <a:t>III </a:t>
            </a:r>
            <a:r>
              <a:rPr lang="bg-BG" sz="1800" b="1" u="sng" dirty="0" smtClean="0">
                <a:solidFill>
                  <a:schemeClr val="tx2"/>
                </a:solidFill>
              </a:rPr>
              <a:t>4</a:t>
            </a:r>
            <a:r>
              <a:rPr lang="en-US" sz="1800" b="1" u="sng" dirty="0" smtClean="0">
                <a:solidFill>
                  <a:schemeClr val="tx2"/>
                </a:solidFill>
              </a:rPr>
              <a:t> – </a:t>
            </a:r>
            <a:r>
              <a:rPr lang="ru-RU" sz="1800" b="1" dirty="0" smtClean="0">
                <a:solidFill>
                  <a:schemeClr val="tx2"/>
                </a:solidFill>
              </a:rPr>
              <a:t>Фокус върху младите преподаватели </a:t>
            </a:r>
            <a:r>
              <a:rPr lang="ru-RU" sz="1800" b="1" dirty="0">
                <a:solidFill>
                  <a:schemeClr val="tx2"/>
                </a:solidFill>
              </a:rPr>
              <a:t>	</a:t>
            </a:r>
            <a:r>
              <a:rPr lang="ru-RU" sz="1800" b="1" dirty="0" smtClean="0">
                <a:solidFill>
                  <a:schemeClr val="tx2"/>
                </a:solidFill>
              </a:rPr>
              <a:t> </a:t>
            </a:r>
            <a:endParaRPr lang="bg-BG" sz="1800" b="1" dirty="0">
              <a:solidFill>
                <a:schemeClr val="tx2"/>
              </a:solidFill>
            </a:endParaRPr>
          </a:p>
        </p:txBody>
      </p:sp>
      <p:sp>
        <p:nvSpPr>
          <p:cNvPr id="3" name="Right Arrow 2"/>
          <p:cNvSpPr/>
          <p:nvPr/>
        </p:nvSpPr>
        <p:spPr>
          <a:xfrm>
            <a:off x="131971" y="3961387"/>
            <a:ext cx="978408" cy="484632"/>
          </a:xfrm>
          <a:prstGeom prst="rightArrow">
            <a:avLst/>
          </a:prstGeom>
          <a:solidFill>
            <a:schemeClr val="tx2"/>
          </a:solidFill>
          <a:ln w="38100">
            <a:solidFill>
              <a:srgbClr val="ADD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0" name="Right Arrow 9"/>
          <p:cNvSpPr/>
          <p:nvPr/>
        </p:nvSpPr>
        <p:spPr>
          <a:xfrm>
            <a:off x="131971" y="4919817"/>
            <a:ext cx="978408" cy="484632"/>
          </a:xfrm>
          <a:prstGeom prst="rightArrow">
            <a:avLst/>
          </a:prstGeom>
          <a:solidFill>
            <a:schemeClr val="tx2"/>
          </a:solidFill>
          <a:ln w="38100">
            <a:solidFill>
              <a:srgbClr val="ADD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2" name="Right Arrow 11"/>
          <p:cNvSpPr/>
          <p:nvPr/>
        </p:nvSpPr>
        <p:spPr>
          <a:xfrm>
            <a:off x="131971" y="3275431"/>
            <a:ext cx="978408" cy="484632"/>
          </a:xfrm>
          <a:prstGeom prst="rightArrow">
            <a:avLst/>
          </a:prstGeom>
          <a:solidFill>
            <a:schemeClr val="tx2"/>
          </a:solidFill>
          <a:ln w="38100">
            <a:solidFill>
              <a:srgbClr val="ADD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8" name="Right Arrow 17"/>
          <p:cNvSpPr/>
          <p:nvPr/>
        </p:nvSpPr>
        <p:spPr>
          <a:xfrm>
            <a:off x="124112" y="2626545"/>
            <a:ext cx="978408" cy="484632"/>
          </a:xfrm>
          <a:prstGeom prst="rightArrow">
            <a:avLst/>
          </a:prstGeom>
          <a:solidFill>
            <a:schemeClr val="tx2"/>
          </a:solidFill>
          <a:ln w="38100">
            <a:solidFill>
              <a:srgbClr val="ADD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13" name="Rectangle 12"/>
          <p:cNvSpPr/>
          <p:nvPr/>
        </p:nvSpPr>
        <p:spPr>
          <a:xfrm>
            <a:off x="1112353" y="2626545"/>
            <a:ext cx="10982237" cy="646331"/>
          </a:xfrm>
          <a:prstGeom prst="rect">
            <a:avLst/>
          </a:prstGeom>
          <a:ln w="28575">
            <a:solidFill>
              <a:srgbClr val="ADDDAB"/>
            </a:solidFill>
          </a:ln>
        </p:spPr>
        <p:txBody>
          <a:bodyPr wrap="square">
            <a:spAutoFit/>
          </a:bodyPr>
          <a:lstStyle/>
          <a:p>
            <a:r>
              <a:rPr lang="bg-BG" dirty="0">
                <a:solidFill>
                  <a:schemeClr val="tx2"/>
                </a:solidFill>
              </a:rPr>
              <a:t>Планираните в проектното предложение индикатори за изпълнение и резултат са количествено определени с положителна целева стойност, различна от 0. </a:t>
            </a:r>
          </a:p>
        </p:txBody>
      </p:sp>
      <p:sp>
        <p:nvSpPr>
          <p:cNvPr id="14" name="Rectangle 13"/>
          <p:cNvSpPr/>
          <p:nvPr/>
        </p:nvSpPr>
        <p:spPr>
          <a:xfrm>
            <a:off x="1110379" y="3191634"/>
            <a:ext cx="10984262" cy="646331"/>
          </a:xfrm>
          <a:prstGeom prst="rect">
            <a:avLst/>
          </a:prstGeom>
          <a:ln w="28575">
            <a:solidFill>
              <a:srgbClr val="ADDDAB"/>
            </a:solidFill>
          </a:ln>
        </p:spPr>
        <p:txBody>
          <a:bodyPr wrap="square" anchor="ctr">
            <a:spAutoFit/>
          </a:bodyPr>
          <a:lstStyle/>
          <a:p>
            <a:r>
              <a:rPr lang="bg-BG" dirty="0">
                <a:solidFill>
                  <a:schemeClr val="tx2"/>
                </a:solidFill>
              </a:rPr>
              <a:t>В проектното предложение са включени всички задължителни индикатори (1.13. и 1.14</a:t>
            </a:r>
            <a:r>
              <a:rPr lang="bg-BG" dirty="0" smtClean="0">
                <a:solidFill>
                  <a:schemeClr val="tx2"/>
                </a:solidFill>
              </a:rPr>
              <a:t>.), </a:t>
            </a:r>
            <a:r>
              <a:rPr lang="bg-BG" dirty="0">
                <a:solidFill>
                  <a:schemeClr val="tx2"/>
                </a:solidFill>
              </a:rPr>
              <a:t>съгласно т. 7 от Условията за кандидатстване</a:t>
            </a:r>
            <a:r>
              <a:rPr lang="ru-RU" dirty="0">
                <a:solidFill>
                  <a:schemeClr val="tx2"/>
                </a:solidFill>
              </a:rPr>
              <a:t>. </a:t>
            </a:r>
            <a:r>
              <a:rPr lang="bg-BG" dirty="0" smtClean="0">
                <a:solidFill>
                  <a:schemeClr val="tx2"/>
                </a:solidFill>
              </a:rPr>
              <a:t>ДА СА С МИНИМАЛНА СТОЙНОСТ 2.</a:t>
            </a:r>
            <a:endParaRPr lang="bg-BG" dirty="0">
              <a:solidFill>
                <a:schemeClr val="tx2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1110379" y="3919757"/>
            <a:ext cx="10984262" cy="646331"/>
          </a:xfrm>
          <a:prstGeom prst="rect">
            <a:avLst/>
          </a:prstGeom>
          <a:noFill/>
          <a:ln w="28575">
            <a:solidFill>
              <a:srgbClr val="ADDDAB"/>
            </a:solidFill>
          </a:ln>
        </p:spPr>
        <p:txBody>
          <a:bodyPr wrap="square" rtlCol="0">
            <a:spAutoFit/>
          </a:bodyPr>
          <a:lstStyle/>
          <a:p>
            <a:r>
              <a:rPr lang="en-US" b="1" u="sng" dirty="0" smtClean="0">
                <a:solidFill>
                  <a:schemeClr val="tx2"/>
                </a:solidFill>
              </a:rPr>
              <a:t>III</a:t>
            </a:r>
            <a:r>
              <a:rPr lang="bg-BG" b="1" u="sng" dirty="0" smtClean="0">
                <a:solidFill>
                  <a:schemeClr val="tx2"/>
                </a:solidFill>
              </a:rPr>
              <a:t>.</a:t>
            </a:r>
            <a:r>
              <a:rPr lang="en-US" b="1" u="sng" dirty="0" smtClean="0">
                <a:solidFill>
                  <a:schemeClr val="tx2"/>
                </a:solidFill>
              </a:rPr>
              <a:t> </a:t>
            </a:r>
            <a:r>
              <a:rPr lang="bg-BG" b="1" u="sng" dirty="0" smtClean="0">
                <a:solidFill>
                  <a:schemeClr val="tx2"/>
                </a:solidFill>
              </a:rPr>
              <a:t>3 </a:t>
            </a:r>
            <a:r>
              <a:rPr lang="bg-BG" b="1" dirty="0" smtClean="0">
                <a:solidFill>
                  <a:schemeClr val="tx2"/>
                </a:solidFill>
              </a:rPr>
              <a:t>– </a:t>
            </a:r>
            <a:r>
              <a:rPr lang="bg-BG" dirty="0" smtClean="0">
                <a:solidFill>
                  <a:schemeClr val="tx2"/>
                </a:solidFill>
              </a:rPr>
              <a:t>Оценява се на база на индикаторна кутия, в която са включени индикатори: </a:t>
            </a:r>
            <a:r>
              <a:rPr lang="bg-BG" dirty="0">
                <a:solidFill>
                  <a:schemeClr val="tx2"/>
                </a:solidFill>
              </a:rPr>
              <a:t>1.6., 1.7., 1.9., 1.10., 1.13., 1.14., 1.16 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1110379" y="4643502"/>
            <a:ext cx="10984262" cy="1200329"/>
          </a:xfrm>
          <a:prstGeom prst="rect">
            <a:avLst/>
          </a:prstGeom>
          <a:noFill/>
          <a:ln w="28575">
            <a:solidFill>
              <a:srgbClr val="ADDDAB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en-US" b="1" u="sng" dirty="0" smtClean="0">
                <a:solidFill>
                  <a:schemeClr val="tx2"/>
                </a:solidFill>
              </a:rPr>
              <a:t>III</a:t>
            </a:r>
            <a:r>
              <a:rPr lang="bg-BG" b="1" u="sng" dirty="0" smtClean="0">
                <a:solidFill>
                  <a:schemeClr val="tx2"/>
                </a:solidFill>
              </a:rPr>
              <a:t>.</a:t>
            </a:r>
            <a:r>
              <a:rPr lang="en-US" b="1" u="sng" dirty="0" smtClean="0">
                <a:solidFill>
                  <a:schemeClr val="tx2"/>
                </a:solidFill>
              </a:rPr>
              <a:t> </a:t>
            </a:r>
            <a:r>
              <a:rPr lang="bg-BG" b="1" u="sng" dirty="0" smtClean="0">
                <a:solidFill>
                  <a:schemeClr val="tx2"/>
                </a:solidFill>
              </a:rPr>
              <a:t>4 </a:t>
            </a:r>
            <a:r>
              <a:rPr lang="bg-BG" b="1" dirty="0" smtClean="0">
                <a:solidFill>
                  <a:schemeClr val="tx2"/>
                </a:solidFill>
              </a:rPr>
              <a:t>– </a:t>
            </a:r>
            <a:r>
              <a:rPr lang="en-US" dirty="0" smtClean="0">
                <a:solidFill>
                  <a:schemeClr val="tx2"/>
                </a:solidFill>
              </a:rPr>
              <a:t>O</a:t>
            </a:r>
            <a:r>
              <a:rPr lang="ru-RU" dirty="0" err="1" smtClean="0">
                <a:solidFill>
                  <a:schemeClr val="tx2"/>
                </a:solidFill>
              </a:rPr>
              <a:t>ценява</a:t>
            </a:r>
            <a:r>
              <a:rPr lang="en-US" dirty="0" smtClean="0">
                <a:solidFill>
                  <a:schemeClr val="tx2"/>
                </a:solidFill>
              </a:rPr>
              <a:t> </a:t>
            </a:r>
            <a:r>
              <a:rPr lang="bg-BG" dirty="0" smtClean="0">
                <a:solidFill>
                  <a:schemeClr val="tx2"/>
                </a:solidFill>
              </a:rPr>
              <a:t>се</a:t>
            </a:r>
            <a:r>
              <a:rPr lang="ru-RU" dirty="0" smtClean="0">
                <a:solidFill>
                  <a:schemeClr val="tx2"/>
                </a:solidFill>
              </a:rPr>
              <a:t> </a:t>
            </a:r>
            <a:r>
              <a:rPr lang="ru-RU" dirty="0">
                <a:solidFill>
                  <a:schemeClr val="tx2"/>
                </a:solidFill>
              </a:rPr>
              <a:t>делът на младите преподаватели, за които са планирани краткосрочни специализации в чужбина и/или </a:t>
            </a:r>
            <a:r>
              <a:rPr lang="ru-RU" dirty="0" smtClean="0">
                <a:solidFill>
                  <a:schemeClr val="tx2"/>
                </a:solidFill>
              </a:rPr>
              <a:t>в </a:t>
            </a:r>
            <a:r>
              <a:rPr lang="ru-RU" dirty="0">
                <a:solidFill>
                  <a:schemeClr val="tx2"/>
                </a:solidFill>
              </a:rPr>
              <a:t>България, в рамките на съответния проект, спрямо общия брой на преподавателите, планирани за включване в краткосрочни специализации в чужбина и/или обучения в България по проекта. </a:t>
            </a:r>
            <a:r>
              <a:rPr lang="ru-RU" dirty="0" smtClean="0">
                <a:solidFill>
                  <a:schemeClr val="tx2"/>
                </a:solidFill>
              </a:rPr>
              <a:t>Индикатор 1.9.2</a:t>
            </a:r>
            <a:r>
              <a:rPr lang="bg-BG" dirty="0" smtClean="0">
                <a:solidFill>
                  <a:schemeClr val="tx2"/>
                </a:solidFill>
              </a:rPr>
              <a:t> спрямо индикатор 1.9. (да е видно и в разбивката на разходите и в секция 7 на ФК</a:t>
            </a:r>
            <a:r>
              <a:rPr lang="en-US" dirty="0" smtClean="0">
                <a:solidFill>
                  <a:schemeClr val="tx2"/>
                </a:solidFill>
              </a:rPr>
              <a:t>)</a:t>
            </a:r>
            <a:r>
              <a:rPr lang="bg-BG" dirty="0" smtClean="0">
                <a:solidFill>
                  <a:schemeClr val="tx2"/>
                </a:solidFill>
              </a:rPr>
              <a:t>.</a:t>
            </a:r>
            <a:endParaRPr lang="bg-BG" dirty="0">
              <a:solidFill>
                <a:schemeClr val="tx2"/>
              </a:solidFill>
            </a:endParaRPr>
          </a:p>
        </p:txBody>
      </p:sp>
      <p:sp>
        <p:nvSpPr>
          <p:cNvPr id="21" name="Right Arrow 20"/>
          <p:cNvSpPr/>
          <p:nvPr/>
        </p:nvSpPr>
        <p:spPr>
          <a:xfrm>
            <a:off x="133543" y="5952020"/>
            <a:ext cx="978408" cy="484632"/>
          </a:xfrm>
          <a:prstGeom prst="rightArrow">
            <a:avLst/>
          </a:prstGeom>
          <a:solidFill>
            <a:schemeClr val="tx2"/>
          </a:solidFill>
          <a:ln w="38100">
            <a:solidFill>
              <a:srgbClr val="ADDDAB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/>
          </a:p>
        </p:txBody>
      </p:sp>
      <p:sp>
        <p:nvSpPr>
          <p:cNvPr id="24" name="TextBox 23"/>
          <p:cNvSpPr txBox="1"/>
          <p:nvPr/>
        </p:nvSpPr>
        <p:spPr>
          <a:xfrm>
            <a:off x="1111951" y="5910390"/>
            <a:ext cx="10984262" cy="923330"/>
          </a:xfrm>
          <a:prstGeom prst="rect">
            <a:avLst/>
          </a:prstGeom>
          <a:noFill/>
          <a:ln w="28575">
            <a:solidFill>
              <a:srgbClr val="ADDDAB"/>
            </a:solidFill>
          </a:ln>
        </p:spPr>
        <p:txBody>
          <a:bodyPr wrap="square" rtlCol="0">
            <a:spAutoFit/>
          </a:bodyPr>
          <a:lstStyle/>
          <a:p>
            <a:r>
              <a:rPr lang="bg-BG" dirty="0" smtClean="0">
                <a:solidFill>
                  <a:schemeClr val="tx2"/>
                </a:solidFill>
              </a:rPr>
              <a:t>В т.13 от УК е описано за всяка дейност към изпълнението на кой индикатор допринася, следователно при планиране на дадена дейност трябва да бъдат планирани и съответстващите за нея индикатори. Това да е видно в секция 7 и секция 8 </a:t>
            </a:r>
            <a:endParaRPr lang="bg-BG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62124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1"/>
          <p:cNvSpPr txBox="1">
            <a:spLocks/>
          </p:cNvSpPr>
          <p:nvPr/>
        </p:nvSpPr>
        <p:spPr>
          <a:xfrm>
            <a:off x="1" y="1321174"/>
            <a:ext cx="12191999" cy="402573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</p:spPr>
        <p:txBody>
          <a:bodyPr vert="horz" lIns="91440" tIns="45720" rIns="91440" bIns="45720" rtlCol="0" anchor="b">
            <a:noAutofit/>
          </a:bodyPr>
          <a:lstStyle>
            <a:lvl1pPr marL="0"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34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Candara" panose="020E0502030303020204" pitchFamily="34" charset="0"/>
                <a:ea typeface="+mj-ea"/>
                <a:cs typeface="+mj-cs"/>
              </a:defRPr>
            </a:lvl1pPr>
          </a:lstStyle>
          <a:p>
            <a:pPr algn="ctr"/>
            <a:r>
              <a:rPr lang="bg-BG" sz="2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ОЦЕНКА – ЕТАП АСД и ТФО</a:t>
            </a:r>
          </a:p>
        </p:txBody>
      </p:sp>
      <p:sp>
        <p:nvSpPr>
          <p:cNvPr id="23" name="Title 1"/>
          <p:cNvSpPr>
            <a:spLocks noGrp="1"/>
          </p:cNvSpPr>
          <p:nvPr>
            <p:ph type="title"/>
          </p:nvPr>
        </p:nvSpPr>
        <p:spPr>
          <a:xfrm>
            <a:off x="631597" y="1786085"/>
            <a:ext cx="10501460" cy="339586"/>
          </a:xfrm>
        </p:spPr>
        <p:txBody>
          <a:bodyPr>
            <a:normAutofit/>
          </a:bodyPr>
          <a:lstStyle/>
          <a:p>
            <a:pPr algn="ctr"/>
            <a:r>
              <a:rPr lang="bg-BG" sz="1800" b="1" u="sng" dirty="0" smtClean="0">
                <a:solidFill>
                  <a:schemeClr val="tx2"/>
                </a:solidFill>
              </a:rPr>
              <a:t>Критерий </a:t>
            </a:r>
            <a:r>
              <a:rPr lang="en-US" sz="1800" b="1" u="sng" dirty="0" smtClean="0">
                <a:solidFill>
                  <a:schemeClr val="tx2"/>
                </a:solidFill>
              </a:rPr>
              <a:t>II. 1</a:t>
            </a:r>
            <a:r>
              <a:rPr lang="bg-BG" sz="1800" b="1" u="sng" dirty="0" smtClean="0">
                <a:solidFill>
                  <a:schemeClr val="tx2"/>
                </a:solidFill>
              </a:rPr>
              <a:t>9</a:t>
            </a:r>
            <a:r>
              <a:rPr lang="en-US" sz="1800" b="1" u="sng" dirty="0" smtClean="0">
                <a:solidFill>
                  <a:schemeClr val="tx2"/>
                </a:solidFill>
              </a:rPr>
              <a:t>, III.5, III.6, III.7</a:t>
            </a:r>
            <a:r>
              <a:rPr lang="bg-BG" sz="1800" b="1" u="sng" dirty="0" smtClean="0">
                <a:solidFill>
                  <a:schemeClr val="tx2"/>
                </a:solidFill>
              </a:rPr>
              <a:t> </a:t>
            </a:r>
            <a:r>
              <a:rPr lang="bg-BG" sz="1800" b="1" dirty="0" smtClean="0">
                <a:solidFill>
                  <a:schemeClr val="tx2"/>
                </a:solidFill>
              </a:rPr>
              <a:t>– Планиране на база </a:t>
            </a:r>
            <a:r>
              <a:rPr lang="bg-BG" sz="1800" b="1" u="sng" dirty="0" smtClean="0">
                <a:solidFill>
                  <a:schemeClr val="tx2"/>
                </a:solidFill>
              </a:rPr>
              <a:t>Рейтингова система</a:t>
            </a:r>
            <a:endParaRPr lang="bg-BG" sz="1800" b="1" u="sng" dirty="0">
              <a:solidFill>
                <a:schemeClr val="tx2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25851" y="2125671"/>
            <a:ext cx="11368739" cy="1077218"/>
          </a:xfrm>
          <a:prstGeom prst="rect">
            <a:avLst/>
          </a:prstGeom>
          <a:ln w="28575">
            <a:solidFill>
              <a:srgbClr val="ADDDAB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bg-BG" sz="1600" spc="-50" dirty="0" smtClean="0">
                <a:solidFill>
                  <a:schemeClr val="tx2"/>
                </a:solidFill>
                <a:latin typeface="Candara" panose="020E0502030303020204" pitchFamily="34" charset="0"/>
                <a:ea typeface="+mj-ea"/>
                <a:cs typeface="+mj-cs"/>
              </a:rPr>
              <a:t>В т. 11 на Формуляра за кандидатстване, кандидатът и партньорът - ВУ са обосновали избора на професионалните направления, към които са насочени планираните в проектното предложение дейности, на база обосновка за това, как чрез проектното предложение ще бъдат повишени коефициентите в Рейтинговата система на висшите училища в България на включените в проекта професионални направления на кандидатите и партньорите – ВУ. </a:t>
            </a:r>
            <a:endParaRPr lang="bg-BG" sz="1600" spc="-50" dirty="0">
              <a:solidFill>
                <a:schemeClr val="tx2"/>
              </a:solidFill>
              <a:latin typeface="Candara" panose="020E0502030303020204" pitchFamily="34" charset="0"/>
              <a:ea typeface="+mj-ea"/>
              <a:cs typeface="+mj-cs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33314" y="3276812"/>
            <a:ext cx="11361021" cy="615553"/>
          </a:xfrm>
          <a:prstGeom prst="rect">
            <a:avLst/>
          </a:prstGeom>
          <a:ln w="28575">
            <a:solidFill>
              <a:srgbClr val="ADDDAB"/>
            </a:solidFill>
          </a:ln>
        </p:spPr>
        <p:txBody>
          <a:bodyPr wrap="square">
            <a:spAutoFit/>
          </a:bodyPr>
          <a:lstStyle/>
          <a:p>
            <a:pPr algn="just"/>
            <a:r>
              <a:rPr lang="bg-BG" sz="1600" spc="-50" dirty="0" smtClean="0">
                <a:solidFill>
                  <a:schemeClr val="tx2"/>
                </a:solidFill>
                <a:latin typeface="Candara" panose="020E0502030303020204" pitchFamily="34" charset="0"/>
                <a:ea typeface="+mj-ea"/>
                <a:cs typeface="+mj-cs"/>
              </a:rPr>
              <a:t>Механизмът за избор на представителите на целевите групи отчита конкретни нужди, идентифицирани в проектното предложение на база Рейтинговата система на висшите училища в България. </a:t>
            </a:r>
            <a:r>
              <a:rPr lang="bg-BG" dirty="0" smtClean="0"/>
              <a:t>	</a:t>
            </a:r>
            <a:endParaRPr lang="bg-BG" dirty="0"/>
          </a:p>
        </p:txBody>
      </p:sp>
      <p:sp>
        <p:nvSpPr>
          <p:cNvPr id="15" name="TextBox 14"/>
          <p:cNvSpPr txBox="1"/>
          <p:nvPr/>
        </p:nvSpPr>
        <p:spPr>
          <a:xfrm>
            <a:off x="725851" y="4016493"/>
            <a:ext cx="11368739" cy="861774"/>
          </a:xfrm>
          <a:prstGeom prst="rect">
            <a:avLst/>
          </a:prstGeom>
          <a:noFill/>
          <a:ln w="28575">
            <a:solidFill>
              <a:srgbClr val="ADDDAB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bg-BG" sz="1600" spc="-50" dirty="0" smtClean="0">
                <a:solidFill>
                  <a:schemeClr val="tx2"/>
                </a:solidFill>
                <a:latin typeface="Candara" panose="020E0502030303020204" pitchFamily="34" charset="0"/>
                <a:ea typeface="+mj-ea"/>
                <a:cs typeface="+mj-cs"/>
              </a:rPr>
              <a:t>Кандидатът е обосновал в проектното предложение по какъв начин и по отношение на кои професионални направления ще бъдат повишени коефициентите в Рейтинговата система на висшите училища в България на включените в проекта професионални направления на кандидатите и партньорите – висши училища, в резултат на изпълнението на планираните дейности. </a:t>
            </a:r>
            <a:r>
              <a:rPr lang="ru-RU" dirty="0"/>
              <a:t>	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714467" y="4957052"/>
            <a:ext cx="11380510" cy="830997"/>
          </a:xfrm>
          <a:prstGeom prst="rect">
            <a:avLst/>
          </a:prstGeom>
          <a:noFill/>
          <a:ln w="28575">
            <a:solidFill>
              <a:srgbClr val="ADDDAB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bg-BG" sz="1600" spc="-50" dirty="0" smtClean="0">
                <a:solidFill>
                  <a:schemeClr val="tx2"/>
                </a:solidFill>
                <a:latin typeface="Candara" panose="020E0502030303020204" pitchFamily="34" charset="0"/>
                <a:ea typeface="+mj-ea"/>
                <a:cs typeface="+mj-cs"/>
              </a:rPr>
              <a:t>Изборът на дейности е обоснован в проектното предложение на база идентифицирани потребности за повишаване коефициентите в Рейтинговата система на висшите училища в България на включените в проекта професионални направления на кандидатите и партньорите – ВУ. </a:t>
            </a:r>
            <a:r>
              <a:rPr lang="ru-RU" sz="1600" spc="-50" dirty="0">
                <a:solidFill>
                  <a:schemeClr val="tx2"/>
                </a:solidFill>
                <a:latin typeface="Candara" panose="020E0502030303020204" pitchFamily="34" charset="0"/>
                <a:ea typeface="+mj-ea"/>
                <a:cs typeface="+mj-cs"/>
              </a:rPr>
              <a:t>	</a:t>
            </a:r>
          </a:p>
        </p:txBody>
      </p:sp>
      <p:pic>
        <p:nvPicPr>
          <p:cNvPr id="1026" name="Picture 2" descr="Удивителен Знак Внимание Проблем - Безплатно изображение в Pixabay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3" y="2292047"/>
            <a:ext cx="618059" cy="618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Удивителен Знак Внимание Проблем - Безплатно изображение в Pixabay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5" y="3277430"/>
            <a:ext cx="618059" cy="618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Удивителен Знак Внимание Проблем - Безплатно изображение в Pixabay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5" y="4105876"/>
            <a:ext cx="618059" cy="618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9" name="Picture 2" descr="Удивителен Знак Внимание Проблем - Безплатно изображение в Pixabay"/>
          <p:cNvPicPr>
            <a:picLocks noChangeAspect="1" noChangeArrowheads="1"/>
          </p:cNvPicPr>
          <p:nvPr/>
        </p:nvPicPr>
        <p:blipFill>
          <a:blip r:embed="rId2" cstate="print">
            <a:duotone>
              <a:schemeClr val="accent2">
                <a:shade val="45000"/>
                <a:satMod val="135000"/>
              </a:schemeClr>
              <a:prstClr val="white"/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5" y="5104009"/>
            <a:ext cx="618059" cy="618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1" name="Picture 2" descr="Удивителен Знак Внимание Проблем - Безплатно изображение в Pixabay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844" y="5963420"/>
            <a:ext cx="618059" cy="61805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5" name="TextBox 24"/>
          <p:cNvSpPr txBox="1"/>
          <p:nvPr/>
        </p:nvSpPr>
        <p:spPr>
          <a:xfrm>
            <a:off x="714467" y="5866834"/>
            <a:ext cx="11363231" cy="830997"/>
          </a:xfrm>
          <a:prstGeom prst="rect">
            <a:avLst/>
          </a:prstGeom>
          <a:noFill/>
          <a:ln w="28575">
            <a:solidFill>
              <a:srgbClr val="ADDDAB"/>
            </a:solidFill>
          </a:ln>
        </p:spPr>
        <p:txBody>
          <a:bodyPr wrap="square" rtlCol="0">
            <a:spAutoFit/>
          </a:bodyPr>
          <a:lstStyle/>
          <a:p>
            <a:pPr algn="just"/>
            <a:r>
              <a:rPr lang="bg-BG" sz="1600" b="1" spc="-50" dirty="0" smtClean="0">
                <a:solidFill>
                  <a:srgbClr val="562031"/>
                </a:solidFill>
                <a:latin typeface="Candara" panose="020E0502030303020204" pitchFamily="34" charset="0"/>
                <a:ea typeface="+mj-ea"/>
                <a:cs typeface="+mj-cs"/>
              </a:rPr>
              <a:t>ИНДИКАТОР: 2.9. </a:t>
            </a:r>
            <a:r>
              <a:rPr lang="bg-BG" sz="1600" spc="-50" dirty="0" smtClean="0">
                <a:solidFill>
                  <a:schemeClr val="tx2"/>
                </a:solidFill>
                <a:latin typeface="Candara" panose="020E0502030303020204" pitchFamily="34" charset="0"/>
                <a:ea typeface="+mj-ea"/>
                <a:cs typeface="+mj-cs"/>
              </a:rPr>
              <a:t>Повишен рейтинг по отношение на включените в операцията професионални направления за съответните висши училища кандидати и партньори, измерен при актуализация на рейтинга на висшите училища през годината, следваща годината на окончателно приключване на проекта – 10%. </a:t>
            </a:r>
            <a:endParaRPr lang="bg-BG" sz="1600" spc="-50" dirty="0">
              <a:solidFill>
                <a:schemeClr val="tx2"/>
              </a:solidFill>
              <a:latin typeface="Candara" panose="020E0502030303020204" pitchFamily="34" charset="0"/>
              <a:ea typeface="+mj-ea"/>
              <a:cs typeface="+mj-cs"/>
            </a:endParaRPr>
          </a:p>
        </p:txBody>
      </p:sp>
    </p:spTree>
    <p:extLst>
      <p:ext uri="{BB962C8B-B14F-4D97-AF65-F5344CB8AC3E}">
        <p14:creationId xmlns:p14="http://schemas.microsoft.com/office/powerpoint/2010/main" val="37539684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2914" y="1385181"/>
            <a:ext cx="11352183" cy="372806"/>
          </a:xfr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bg-BG" sz="2500" b="1" dirty="0" smtClean="0">
                <a:solidFill>
                  <a:srgbClr val="297FD5">
                    <a:lumMod val="75000"/>
                  </a:srgbClr>
                </a:solidFill>
                <a:latin typeface="+mn-lt"/>
              </a:rPr>
              <a:t>Важно от насоките </a:t>
            </a:r>
            <a:r>
              <a:rPr lang="bg-BG" sz="2500" b="1" dirty="0">
                <a:solidFill>
                  <a:srgbClr val="297FD5">
                    <a:lumMod val="75000"/>
                  </a:srgbClr>
                </a:solidFill>
                <a:latin typeface="+mn-lt"/>
              </a:rPr>
              <a:t>за </a:t>
            </a:r>
            <a:r>
              <a:rPr lang="bg-BG" sz="2500" b="1" dirty="0" smtClean="0">
                <a:solidFill>
                  <a:srgbClr val="297FD5">
                    <a:lumMod val="75000"/>
                  </a:srgbClr>
                </a:solidFill>
                <a:latin typeface="+mn-lt"/>
              </a:rPr>
              <a:t>кандидатстване </a:t>
            </a:r>
            <a:r>
              <a:rPr lang="en-US" sz="2500" b="1" dirty="0" smtClean="0">
                <a:solidFill>
                  <a:srgbClr val="297FD5">
                    <a:lumMod val="75000"/>
                  </a:srgbClr>
                </a:solidFill>
                <a:latin typeface="+mn-lt"/>
              </a:rPr>
              <a:t>(1)</a:t>
            </a:r>
            <a:endParaRPr lang="bg-BG" sz="2500" b="1" dirty="0">
              <a:solidFill>
                <a:srgbClr val="297FD5">
                  <a:lumMod val="75000"/>
                </a:srgbClr>
              </a:solidFill>
              <a:latin typeface="+mn-lt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10EBBFD5-EBD6-4708-AB44-A1136232A89C}"/>
              </a:ext>
            </a:extLst>
          </p:cNvPr>
          <p:cNvGrpSpPr/>
          <p:nvPr/>
        </p:nvGrpSpPr>
        <p:grpSpPr>
          <a:xfrm>
            <a:off x="602914" y="2123823"/>
            <a:ext cx="3710417" cy="2944980"/>
            <a:chOff x="4951065" y="1184620"/>
            <a:chExt cx="3596034" cy="2098885"/>
          </a:xfrm>
        </p:grpSpPr>
        <p:sp>
          <p:nvSpPr>
            <p:cNvPr id="11" name="Arrow: Right 3">
              <a:extLst>
                <a:ext uri="{FF2B5EF4-FFF2-40B4-BE49-F238E27FC236}">
                  <a16:creationId xmlns="" xmlns:a16="http://schemas.microsoft.com/office/drawing/2014/main" id="{76532D2E-28F1-4BC2-AE52-C5BC82BE89FE}"/>
                </a:ext>
              </a:extLst>
            </p:cNvPr>
            <p:cNvSpPr/>
            <p:nvPr/>
          </p:nvSpPr>
          <p:spPr>
            <a:xfrm>
              <a:off x="4951065" y="3019394"/>
              <a:ext cx="3065811" cy="264111"/>
            </a:xfrm>
            <a:prstGeom prst="rightArrow">
              <a:avLst>
                <a:gd name="adj1" fmla="val 58842"/>
                <a:gd name="adj2" fmla="val 116317"/>
              </a:avLst>
            </a:prstGeom>
            <a:solidFill>
              <a:srgbClr val="007A7D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Arrow: Right 56">
              <a:extLst>
                <a:ext uri="{FF2B5EF4-FFF2-40B4-BE49-F238E27FC236}">
                  <a16:creationId xmlns="" xmlns:a16="http://schemas.microsoft.com/office/drawing/2014/main" id="{58FCC6B8-2206-4D6E-8F3D-D8777B942EBD}"/>
                </a:ext>
              </a:extLst>
            </p:cNvPr>
            <p:cNvSpPr/>
            <p:nvPr/>
          </p:nvSpPr>
          <p:spPr>
            <a:xfrm>
              <a:off x="4951065" y="2560797"/>
              <a:ext cx="3596034" cy="233273"/>
            </a:xfrm>
            <a:prstGeom prst="rightArrow">
              <a:avLst>
                <a:gd name="adj1" fmla="val 58842"/>
                <a:gd name="adj2" fmla="val 116317"/>
              </a:avLst>
            </a:prstGeom>
            <a:solidFill>
              <a:srgbClr val="FCB414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Arrow: Right 58">
              <a:extLst>
                <a:ext uri="{FF2B5EF4-FFF2-40B4-BE49-F238E27FC236}">
                  <a16:creationId xmlns="" xmlns:a16="http://schemas.microsoft.com/office/drawing/2014/main" id="{F0D3F3AB-A8CC-4E1B-88E8-840EE2D3095F}"/>
                </a:ext>
              </a:extLst>
            </p:cNvPr>
            <p:cNvSpPr/>
            <p:nvPr/>
          </p:nvSpPr>
          <p:spPr>
            <a:xfrm>
              <a:off x="4951065" y="2114455"/>
              <a:ext cx="3030192" cy="240399"/>
            </a:xfrm>
            <a:prstGeom prst="rightArrow">
              <a:avLst>
                <a:gd name="adj1" fmla="val 58842"/>
                <a:gd name="adj2" fmla="val 116317"/>
              </a:avLst>
            </a:prstGeom>
            <a:solidFill>
              <a:srgbClr val="42AFB6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Arrow: Right 60">
              <a:extLst>
                <a:ext uri="{FF2B5EF4-FFF2-40B4-BE49-F238E27FC236}">
                  <a16:creationId xmlns="" xmlns:a16="http://schemas.microsoft.com/office/drawing/2014/main" id="{E71A99ED-7640-4BC4-A3C0-EBB7DB5457FD}"/>
                </a:ext>
              </a:extLst>
            </p:cNvPr>
            <p:cNvSpPr/>
            <p:nvPr/>
          </p:nvSpPr>
          <p:spPr>
            <a:xfrm>
              <a:off x="4951066" y="1618162"/>
              <a:ext cx="2530054" cy="235561"/>
            </a:xfrm>
            <a:prstGeom prst="rightArrow">
              <a:avLst>
                <a:gd name="adj1" fmla="val 58842"/>
                <a:gd name="adj2" fmla="val 116317"/>
              </a:avLst>
            </a:prstGeom>
            <a:solidFill>
              <a:srgbClr val="C2C923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Arrow: Right 61">
              <a:extLst>
                <a:ext uri="{FF2B5EF4-FFF2-40B4-BE49-F238E27FC236}">
                  <a16:creationId xmlns="" xmlns:a16="http://schemas.microsoft.com/office/drawing/2014/main" id="{D48D62AF-0F8C-4D54-9D60-82ABEF8584C1}"/>
                </a:ext>
              </a:extLst>
            </p:cNvPr>
            <p:cNvSpPr/>
            <p:nvPr/>
          </p:nvSpPr>
          <p:spPr>
            <a:xfrm>
              <a:off x="4951065" y="1184620"/>
              <a:ext cx="1851397" cy="254366"/>
            </a:xfrm>
            <a:prstGeom prst="rightArrow">
              <a:avLst>
                <a:gd name="adj1" fmla="val 58842"/>
                <a:gd name="adj2" fmla="val 116317"/>
              </a:avLst>
            </a:prstGeom>
            <a:solidFill>
              <a:srgbClr val="E5801B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716577" y="1998654"/>
            <a:ext cx="9297372" cy="619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bg-BG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Едно професионално направление </a:t>
            </a:r>
            <a:r>
              <a:rPr lang="bg-BG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на висшето училище може да бъде включено </a:t>
            </a:r>
            <a:r>
              <a:rPr lang="bg-BG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само в едно проектно </a:t>
            </a:r>
            <a:r>
              <a:rPr lang="bg-BG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предложение.</a:t>
            </a:r>
            <a:endParaRPr lang="en-GB" sz="1600" dirty="0">
              <a:solidFill>
                <a:srgbClr val="00206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322622" y="2584916"/>
            <a:ext cx="8691326" cy="619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07000"/>
              </a:lnSpc>
              <a:spcAft>
                <a:spcPts val="800"/>
              </a:spcAft>
            </a:pPr>
            <a:r>
              <a:rPr lang="bg-BG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Кандидатът да участва в изпълнението на всички планирани дейности </a:t>
            </a:r>
            <a:r>
              <a:rPr lang="bg-BG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съответното проектно предложение.</a:t>
            </a:r>
            <a:endParaRPr lang="en-GB" sz="16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766242" y="3258245"/>
            <a:ext cx="824770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Няма изискване всички дейности да са едновременно насочени към всички включени в проекта професионални направления.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3766242" y="4612914"/>
            <a:ext cx="818885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Допустимите целеви групи </a:t>
            </a:r>
            <a:r>
              <a:rPr lang="bg-BG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 включване в дейности по проекта следва </a:t>
            </a:r>
            <a:r>
              <a:rPr lang="bg-BG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да са от професионалното направление, към </a:t>
            </a:r>
            <a:r>
              <a:rPr lang="bg-BG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ко</a:t>
            </a:r>
            <a:r>
              <a:rPr lang="en-US" sz="1600" b="1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e</a:t>
            </a:r>
            <a:r>
              <a:rPr lang="bg-BG" sz="1600" b="1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то </a:t>
            </a:r>
            <a:r>
              <a:rPr lang="bg-BG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е насочена конкретната дейност.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4313331" y="3895169"/>
            <a:ext cx="7641767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Всяко ВУ </a:t>
            </a:r>
            <a:r>
              <a:rPr lang="bg-BG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трябва да има </a:t>
            </a:r>
            <a:r>
              <a:rPr lang="bg-BG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програмна акредитация </a:t>
            </a:r>
            <a:r>
              <a:rPr lang="bg-BG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за професионалното направление, в рамките на което са планирани дейностите по проекта</a:t>
            </a:r>
            <a:r>
              <a:rPr lang="bg-BG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19" name="Arrow: Right 60">
            <a:extLst>
              <a:ext uri="{FF2B5EF4-FFF2-40B4-BE49-F238E27FC236}">
                <a16:creationId xmlns="" xmlns:a16="http://schemas.microsoft.com/office/drawing/2014/main" id="{E71A99ED-7640-4BC4-A3C0-EBB7DB5457FD}"/>
              </a:ext>
            </a:extLst>
          </p:cNvPr>
          <p:cNvSpPr/>
          <p:nvPr/>
        </p:nvSpPr>
        <p:spPr>
          <a:xfrm>
            <a:off x="602914" y="5440364"/>
            <a:ext cx="2489705" cy="362907"/>
          </a:xfrm>
          <a:prstGeom prst="rightArrow">
            <a:avLst>
              <a:gd name="adj1" fmla="val 58842"/>
              <a:gd name="adj2" fmla="val 116317"/>
            </a:avLst>
          </a:prstGeom>
          <a:solidFill>
            <a:srgbClr val="92D05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Arrow: Right 61">
            <a:extLst>
              <a:ext uri="{FF2B5EF4-FFF2-40B4-BE49-F238E27FC236}">
                <a16:creationId xmlns="" xmlns:a16="http://schemas.microsoft.com/office/drawing/2014/main" id="{D48D62AF-0F8C-4D54-9D60-82ABEF8584C1}"/>
              </a:ext>
            </a:extLst>
          </p:cNvPr>
          <p:cNvSpPr/>
          <p:nvPr/>
        </p:nvSpPr>
        <p:spPr>
          <a:xfrm>
            <a:off x="602914" y="6119347"/>
            <a:ext cx="1910285" cy="336159"/>
          </a:xfrm>
          <a:prstGeom prst="rightArrow">
            <a:avLst>
              <a:gd name="adj1" fmla="val 58842"/>
              <a:gd name="adj2" fmla="val 116317"/>
            </a:avLst>
          </a:prstGeom>
          <a:solidFill>
            <a:srgbClr val="FDCDA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322622" y="5364285"/>
            <a:ext cx="869132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Планирането на дейностите следва да се основава на механизъм за избор на целевите групи за включването им в проекта </a:t>
            </a:r>
            <a:r>
              <a:rPr lang="en-US" sz="1600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bg-BG" sz="1600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секция 11 на ФК</a:t>
            </a:r>
            <a:r>
              <a:rPr lang="en-US" sz="1600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bg-BG" sz="1600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  <p:sp>
        <p:nvSpPr>
          <p:cNvPr id="21" name="TextBox 20"/>
          <p:cNvSpPr txBox="1"/>
          <p:nvPr/>
        </p:nvSpPr>
        <p:spPr>
          <a:xfrm>
            <a:off x="2755269" y="6028233"/>
            <a:ext cx="919982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Обхватът на механизма за избор на целевите групи се определя от кандидата и партньорите</a:t>
            </a:r>
            <a:r>
              <a:rPr lang="bg-BG" sz="1600" b="1" dirty="0" smtClean="0">
                <a:solidFill>
                  <a:srgbClr val="002060"/>
                </a:solidFill>
                <a:latin typeface="Times New Roman" panose="02020603050405020304" pitchFamily="18" charset="0"/>
                <a:ea typeface="Calibri" panose="020F0502020204030204" pitchFamily="34" charset="0"/>
              </a:rPr>
              <a:t> </a:t>
            </a:r>
            <a:r>
              <a:rPr lang="en-US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bg-BG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няма специфични изисквания за минимални показатели на механизма</a:t>
            </a:r>
            <a:r>
              <a:rPr lang="en-US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</a:t>
            </a:r>
            <a:r>
              <a:rPr lang="bg-BG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139010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709" y="1385181"/>
            <a:ext cx="11478239" cy="372806"/>
          </a:xfrm>
          <a:solidFill>
            <a:schemeClr val="accent2">
              <a:lumMod val="40000"/>
              <a:lumOff val="60000"/>
            </a:schemeClr>
          </a:solidFill>
          <a:ln w="12700" cap="flat" cmpd="sng" algn="ctr">
            <a:solidFill>
              <a:srgbClr val="5B9BD5">
                <a:shade val="50000"/>
              </a:srgbClr>
            </a:solidFill>
            <a:prstDash val="solid"/>
            <a:miter lim="800000"/>
          </a:ln>
          <a:effectLst>
            <a:outerShdw blurRad="50800" dist="38100" dir="18900000" algn="bl" rotWithShape="0">
              <a:prstClr val="black">
                <a:alpha val="40000"/>
              </a:prstClr>
            </a:outerShdw>
          </a:effectLst>
        </p:spPr>
        <p:txBody>
          <a:bodyPr rot="0" spcFirstLastPara="0" vert="horz" wrap="square" lIns="0" tIns="0" rIns="0" bIns="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bg-BG" sz="2500" b="1" dirty="0" smtClean="0">
                <a:solidFill>
                  <a:srgbClr val="297FD5">
                    <a:lumMod val="75000"/>
                  </a:srgbClr>
                </a:solidFill>
                <a:latin typeface="+mn-lt"/>
              </a:rPr>
              <a:t>Важно от насоките </a:t>
            </a:r>
            <a:r>
              <a:rPr lang="bg-BG" sz="2500" b="1" dirty="0">
                <a:solidFill>
                  <a:srgbClr val="297FD5">
                    <a:lumMod val="75000"/>
                  </a:srgbClr>
                </a:solidFill>
                <a:latin typeface="+mn-lt"/>
              </a:rPr>
              <a:t>за </a:t>
            </a:r>
            <a:r>
              <a:rPr lang="bg-BG" sz="2500" b="1" dirty="0" smtClean="0">
                <a:solidFill>
                  <a:srgbClr val="297FD5">
                    <a:lumMod val="75000"/>
                  </a:srgbClr>
                </a:solidFill>
                <a:latin typeface="+mn-lt"/>
              </a:rPr>
              <a:t>кандидатстване </a:t>
            </a:r>
            <a:r>
              <a:rPr lang="en-US" sz="2500" b="1" dirty="0" smtClean="0">
                <a:solidFill>
                  <a:srgbClr val="297FD5">
                    <a:lumMod val="75000"/>
                  </a:srgbClr>
                </a:solidFill>
                <a:latin typeface="+mn-lt"/>
              </a:rPr>
              <a:t>(</a:t>
            </a:r>
            <a:r>
              <a:rPr lang="bg-BG" sz="2500" b="1" dirty="0" smtClean="0">
                <a:solidFill>
                  <a:srgbClr val="297FD5">
                    <a:lumMod val="75000"/>
                  </a:srgbClr>
                </a:solidFill>
                <a:latin typeface="+mn-lt"/>
              </a:rPr>
              <a:t>2</a:t>
            </a:r>
            <a:r>
              <a:rPr lang="en-US" sz="2500" b="1" dirty="0" smtClean="0">
                <a:solidFill>
                  <a:srgbClr val="297FD5">
                    <a:lumMod val="75000"/>
                  </a:srgbClr>
                </a:solidFill>
                <a:latin typeface="+mn-lt"/>
              </a:rPr>
              <a:t>)</a:t>
            </a:r>
            <a:endParaRPr lang="bg-BG" sz="2500" b="1" dirty="0">
              <a:solidFill>
                <a:srgbClr val="297FD5">
                  <a:lumMod val="75000"/>
                </a:srgbClr>
              </a:solidFill>
              <a:latin typeface="+mn-lt"/>
            </a:endParaRPr>
          </a:p>
        </p:txBody>
      </p:sp>
      <p:grpSp>
        <p:nvGrpSpPr>
          <p:cNvPr id="5" name="Group 4">
            <a:extLst>
              <a:ext uri="{FF2B5EF4-FFF2-40B4-BE49-F238E27FC236}">
                <a16:creationId xmlns="" xmlns:a16="http://schemas.microsoft.com/office/drawing/2014/main" id="{10EBBFD5-EBD6-4708-AB44-A1136232A89C}"/>
              </a:ext>
            </a:extLst>
          </p:cNvPr>
          <p:cNvGrpSpPr/>
          <p:nvPr/>
        </p:nvGrpSpPr>
        <p:grpSpPr>
          <a:xfrm>
            <a:off x="602914" y="2130793"/>
            <a:ext cx="3629840" cy="3129988"/>
            <a:chOff x="5010621" y="1251615"/>
            <a:chExt cx="3517941" cy="2121047"/>
          </a:xfrm>
        </p:grpSpPr>
        <p:sp>
          <p:nvSpPr>
            <p:cNvPr id="11" name="Arrow: Right 3">
              <a:extLst>
                <a:ext uri="{FF2B5EF4-FFF2-40B4-BE49-F238E27FC236}">
                  <a16:creationId xmlns="" xmlns:a16="http://schemas.microsoft.com/office/drawing/2014/main" id="{76532D2E-28F1-4BC2-AE52-C5BC82BE89FE}"/>
                </a:ext>
              </a:extLst>
            </p:cNvPr>
            <p:cNvSpPr/>
            <p:nvPr/>
          </p:nvSpPr>
          <p:spPr>
            <a:xfrm>
              <a:off x="5010621" y="3108551"/>
              <a:ext cx="3026748" cy="264111"/>
            </a:xfrm>
            <a:prstGeom prst="rightArrow">
              <a:avLst>
                <a:gd name="adj1" fmla="val 58842"/>
                <a:gd name="adj2" fmla="val 116317"/>
              </a:avLst>
            </a:prstGeom>
            <a:solidFill>
              <a:srgbClr val="007A7D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2" name="Arrow: Right 56">
              <a:extLst>
                <a:ext uri="{FF2B5EF4-FFF2-40B4-BE49-F238E27FC236}">
                  <a16:creationId xmlns="" xmlns:a16="http://schemas.microsoft.com/office/drawing/2014/main" id="{58FCC6B8-2206-4D6E-8F3D-D8777B942EBD}"/>
                </a:ext>
              </a:extLst>
            </p:cNvPr>
            <p:cNvSpPr/>
            <p:nvPr/>
          </p:nvSpPr>
          <p:spPr>
            <a:xfrm>
              <a:off x="5010621" y="2688829"/>
              <a:ext cx="3517941" cy="233273"/>
            </a:xfrm>
            <a:prstGeom prst="rightArrow">
              <a:avLst>
                <a:gd name="adj1" fmla="val 58842"/>
                <a:gd name="adj2" fmla="val 116317"/>
              </a:avLst>
            </a:prstGeom>
            <a:solidFill>
              <a:srgbClr val="FCB414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3" name="Arrow: Right 58">
              <a:extLst>
                <a:ext uri="{FF2B5EF4-FFF2-40B4-BE49-F238E27FC236}">
                  <a16:creationId xmlns="" xmlns:a16="http://schemas.microsoft.com/office/drawing/2014/main" id="{F0D3F3AB-A8CC-4E1B-88E8-840EE2D3095F}"/>
                </a:ext>
              </a:extLst>
            </p:cNvPr>
            <p:cNvSpPr/>
            <p:nvPr/>
          </p:nvSpPr>
          <p:spPr>
            <a:xfrm>
              <a:off x="5010621" y="2203299"/>
              <a:ext cx="2965326" cy="240399"/>
            </a:xfrm>
            <a:prstGeom prst="rightArrow">
              <a:avLst>
                <a:gd name="adj1" fmla="val 58842"/>
                <a:gd name="adj2" fmla="val 116317"/>
              </a:avLst>
            </a:prstGeom>
            <a:solidFill>
              <a:srgbClr val="42AFB6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4" name="Arrow: Right 60">
              <a:extLst>
                <a:ext uri="{FF2B5EF4-FFF2-40B4-BE49-F238E27FC236}">
                  <a16:creationId xmlns="" xmlns:a16="http://schemas.microsoft.com/office/drawing/2014/main" id="{E71A99ED-7640-4BC4-A3C0-EBB7DB5457FD}"/>
                </a:ext>
              </a:extLst>
            </p:cNvPr>
            <p:cNvSpPr/>
            <p:nvPr/>
          </p:nvSpPr>
          <p:spPr>
            <a:xfrm>
              <a:off x="5010621" y="1766058"/>
              <a:ext cx="2426158" cy="235561"/>
            </a:xfrm>
            <a:prstGeom prst="rightArrow">
              <a:avLst>
                <a:gd name="adj1" fmla="val 58842"/>
                <a:gd name="adj2" fmla="val 116317"/>
              </a:avLst>
            </a:prstGeom>
            <a:solidFill>
              <a:srgbClr val="C2C923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  <p:sp>
          <p:nvSpPr>
            <p:cNvPr id="15" name="Arrow: Right 61">
              <a:extLst>
                <a:ext uri="{FF2B5EF4-FFF2-40B4-BE49-F238E27FC236}">
                  <a16:creationId xmlns="" xmlns:a16="http://schemas.microsoft.com/office/drawing/2014/main" id="{D48D62AF-0F8C-4D54-9D60-82ABEF8584C1}"/>
                </a:ext>
              </a:extLst>
            </p:cNvPr>
            <p:cNvSpPr/>
            <p:nvPr/>
          </p:nvSpPr>
          <p:spPr>
            <a:xfrm>
              <a:off x="5010621" y="1251615"/>
              <a:ext cx="1785477" cy="254366"/>
            </a:xfrm>
            <a:prstGeom prst="rightArrow">
              <a:avLst>
                <a:gd name="adj1" fmla="val 58842"/>
                <a:gd name="adj2" fmla="val 116317"/>
              </a:avLst>
            </a:prstGeom>
            <a:solidFill>
              <a:srgbClr val="E5801B"/>
            </a:solidFill>
            <a:ln w="12700" cap="flat" cmpd="sng" algn="ctr">
              <a:noFill/>
              <a:prstDash val="solid"/>
              <a:miter lim="800000"/>
            </a:ln>
            <a:effectLst/>
          </p:spPr>
          <p:txBody>
            <a:bodyPr rtlCol="0" anchor="ctr"/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dirty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endParaRPr>
            </a:p>
          </p:txBody>
        </p:sp>
      </p:grpSp>
      <p:sp>
        <p:nvSpPr>
          <p:cNvPr id="3" name="TextBox 2"/>
          <p:cNvSpPr txBox="1"/>
          <p:nvPr/>
        </p:nvSpPr>
        <p:spPr>
          <a:xfrm>
            <a:off x="2721604" y="1793306"/>
            <a:ext cx="9344639" cy="8827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>
              <a:lnSpc>
                <a:spcPct val="107000"/>
              </a:lnSpc>
              <a:spcAft>
                <a:spcPts val="800"/>
              </a:spcAft>
            </a:pPr>
            <a:r>
              <a:rPr lang="bg-BG" sz="1600" i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„Съвместни учебни програми“ </a:t>
            </a:r>
            <a:r>
              <a:rPr lang="bg-BG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- </a:t>
            </a:r>
            <a:r>
              <a:rPr lang="bg-BG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съвместно изготвени от </a:t>
            </a:r>
            <a:r>
              <a:rPr lang="bg-BG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няколко ВУ </a:t>
            </a:r>
            <a:r>
              <a:rPr lang="bg-BG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 </a:t>
            </a:r>
            <a:r>
              <a:rPr lang="bg-BG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въведени чрез </a:t>
            </a:r>
            <a:r>
              <a:rPr lang="bg-BG" sz="1600" b="1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съвместно </a:t>
            </a:r>
            <a:r>
              <a:rPr lang="bg-BG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преподаване / </a:t>
            </a:r>
            <a:r>
              <a:rPr lang="bg-BG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въведени само в едно </a:t>
            </a:r>
            <a:r>
              <a:rPr lang="ru-RU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от </a:t>
            </a:r>
            <a:r>
              <a:rPr lang="bg-BG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ВУ</a:t>
            </a:r>
            <a:r>
              <a:rPr lang="ru-RU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lang="bg-BG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ако </a:t>
            </a:r>
            <a:r>
              <a:rPr lang="ru-RU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 </a:t>
            </a:r>
            <a:r>
              <a:rPr lang="bg-BG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обучението на студентите от това ВУ са</a:t>
            </a:r>
            <a:r>
              <a:rPr lang="ru-RU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bg-BG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включени преподаватели и от другите ВУ, участващи в разработването на тази нова учебна програма.</a:t>
            </a:r>
            <a:endParaRPr lang="en-GB" sz="1600" b="1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3500674" y="3560589"/>
            <a:ext cx="8691326" cy="3440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457200" rtl="0" eaLnBrk="1" fontAlgn="auto" latinLnBrk="0" hangingPunct="1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  <a:buClrTx/>
              <a:buSzTx/>
              <a:buFontTx/>
              <a:buNone/>
              <a:tabLst/>
              <a:defRPr/>
            </a:pPr>
            <a:endParaRPr kumimoji="0" lang="en-GB" sz="1600" b="1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389838" y="2765357"/>
            <a:ext cx="862411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Няма ограничение в броя на новите програми за едно и също професионално направление</a:t>
            </a:r>
            <a:r>
              <a:rPr kumimoji="0" lang="bg-BG" sz="160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.</a:t>
            </a:r>
            <a:endParaRPr kumimoji="0" lang="bg-BG" sz="16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341091" y="4179798"/>
            <a:ext cx="7672857" cy="6192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R="0" lvl="0" algn="just">
              <a:lnSpc>
                <a:spcPct val="107000"/>
              </a:lnSpc>
              <a:spcBef>
                <a:spcPts val="0"/>
              </a:spcBef>
              <a:spcAft>
                <a:spcPts val="600"/>
              </a:spcAft>
              <a:tabLst>
                <a:tab pos="171450" algn="l"/>
              </a:tabLst>
            </a:pPr>
            <a:r>
              <a:rPr lang="bg-BG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Непреките разходи не могат да включват разходи за изпълнение на дейностите по проекта. </a:t>
            </a:r>
            <a:endParaRPr lang="en-GB" sz="1600" dirty="0">
              <a:solidFill>
                <a:srgbClr val="002060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905854" y="3468365"/>
            <a:ext cx="810809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just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bg-BG" sz="16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Асоциирани партньори от ЕС с</a:t>
            </a:r>
            <a:r>
              <a:rPr kumimoji="0" lang="bg-BG" sz="1600" b="1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харта за висше образование „Еразъм“ </a:t>
            </a:r>
            <a:r>
              <a:rPr kumimoji="0" lang="bg-BG" sz="1600" i="0" u="none" strike="noStrike" kern="1200" cap="none" spc="0" normalizeH="0" noProof="0" dirty="0" smtClean="0">
                <a:ln>
                  <a:noFill/>
                </a:ln>
                <a:solidFill>
                  <a:srgbClr val="002060"/>
                </a:solidFill>
                <a:effectLst/>
                <a:uLnTx/>
                <a:uFillTx/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само за изходяща мобилност на преподаватели, студенти и докторанти.</a:t>
            </a:r>
            <a:endParaRPr kumimoji="0" lang="bg-BG" sz="16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9" name="Arrow: Right 60">
            <a:extLst>
              <a:ext uri="{FF2B5EF4-FFF2-40B4-BE49-F238E27FC236}">
                <a16:creationId xmlns="" xmlns:a16="http://schemas.microsoft.com/office/drawing/2014/main" id="{E71A99ED-7640-4BC4-A3C0-EBB7DB5457FD}"/>
              </a:ext>
            </a:extLst>
          </p:cNvPr>
          <p:cNvSpPr/>
          <p:nvPr/>
        </p:nvSpPr>
        <p:spPr>
          <a:xfrm>
            <a:off x="602914" y="5531952"/>
            <a:ext cx="2489705" cy="362907"/>
          </a:xfrm>
          <a:prstGeom prst="rightArrow">
            <a:avLst>
              <a:gd name="adj1" fmla="val 58842"/>
              <a:gd name="adj2" fmla="val 116317"/>
            </a:avLst>
          </a:prstGeom>
          <a:solidFill>
            <a:srgbClr val="92D050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0" name="Arrow: Right 61">
            <a:extLst>
              <a:ext uri="{FF2B5EF4-FFF2-40B4-BE49-F238E27FC236}">
                <a16:creationId xmlns="" xmlns:a16="http://schemas.microsoft.com/office/drawing/2014/main" id="{D48D62AF-0F8C-4D54-9D60-82ABEF8584C1}"/>
              </a:ext>
            </a:extLst>
          </p:cNvPr>
          <p:cNvSpPr/>
          <p:nvPr/>
        </p:nvSpPr>
        <p:spPr>
          <a:xfrm>
            <a:off x="602914" y="6202449"/>
            <a:ext cx="1910285" cy="336159"/>
          </a:xfrm>
          <a:prstGeom prst="rightArrow">
            <a:avLst>
              <a:gd name="adj1" fmla="val 58842"/>
              <a:gd name="adj2" fmla="val 116317"/>
            </a:avLst>
          </a:prstGeom>
          <a:solidFill>
            <a:srgbClr val="FDCDA9"/>
          </a:solidFill>
          <a:ln w="12700" cap="flat" cmpd="sng" algn="ctr">
            <a:noFill/>
            <a:prstDash val="solid"/>
            <a:miter lim="800000"/>
          </a:ln>
          <a:effectLst/>
        </p:spPr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0" cap="none" spc="0" normalizeH="0" baseline="0" noProof="0" dirty="0" smtClean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3899297" y="4841313"/>
            <a:ext cx="816694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bg-BG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Разходи за ИКТ оборудване и софтуер - </a:t>
            </a:r>
            <a:r>
              <a:rPr lang="bg-BG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само за разработване и въвеждане на ДОС, нови учебни програми и за внедряване на облачни технологии в образователния процес.</a:t>
            </a:r>
            <a:endParaRPr kumimoji="0" lang="bg-BG" sz="1600" i="1" u="none" strike="noStrike" kern="1200" cap="none" spc="0" normalizeH="0" baseline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3302561" y="5470299"/>
            <a:ext cx="879866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Автобиографии на </a:t>
            </a:r>
            <a:r>
              <a:rPr lang="bg-BG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членовете на основния екип за организация и управление на проекта – </a:t>
            </a:r>
            <a:r>
              <a:rPr lang="bg-BG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ръководител на проекта, координатор и счетоводител </a:t>
            </a:r>
            <a:r>
              <a:rPr lang="ru-RU" sz="1600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(</a:t>
            </a:r>
            <a:r>
              <a:rPr lang="ru-RU" sz="1600" dirty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финансист).</a:t>
            </a:r>
            <a:endParaRPr kumimoji="0" lang="bg-BG" sz="16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669309" y="6055074"/>
            <a:ext cx="9431915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just"/>
            <a:r>
              <a:rPr lang="ru-RU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Всяко ВУ </a:t>
            </a:r>
            <a:r>
              <a:rPr lang="bg-BG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следва</a:t>
            </a:r>
            <a:r>
              <a:rPr lang="ru-RU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да </a:t>
            </a:r>
            <a:r>
              <a:rPr lang="bg-BG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изиска информация от МОН за коефициента на всяко акредитирано професионално направление, което планира да включи в проектно </a:t>
            </a:r>
            <a:r>
              <a:rPr lang="ru-RU" sz="1600" b="1" dirty="0" smtClean="0">
                <a:solidFill>
                  <a:srgbClr val="00206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предложение. </a:t>
            </a:r>
            <a:endParaRPr kumimoji="0" lang="bg-BG" sz="1600" i="0" u="none" strike="noStrike" kern="1200" cap="none" spc="0" normalizeH="0" baseline="0" noProof="0" dirty="0">
              <a:ln>
                <a:noFill/>
              </a:ln>
              <a:solidFill>
                <a:srgbClr val="002060"/>
              </a:solidFill>
              <a:effectLst/>
              <a:uLnTx/>
              <a:uFillTx/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633254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2465614"/>
            <a:ext cx="11821886" cy="3802954"/>
          </a:xfrm>
        </p:spPr>
        <p:txBody>
          <a:bodyPr>
            <a:normAutofit/>
          </a:bodyPr>
          <a:lstStyle/>
          <a:p>
            <a:pPr marL="285750" indent="-285750">
              <a:spcBef>
                <a:spcPts val="600"/>
              </a:spcBef>
              <a:buFont typeface="Arial" panose="020B0604020202020204" pitchFamily="34" charset="0"/>
              <a:buChar char="•"/>
            </a:pPr>
            <a:endParaRPr lang="bg-BG" u="sng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bg-BG" sz="2800" b="1" u="sng" dirty="0" smtClean="0">
                <a:solidFill>
                  <a:schemeClr val="accent1">
                    <a:lumMod val="75000"/>
                  </a:schemeClr>
                </a:solidFill>
              </a:rPr>
              <a:t>Координати за контакт:</a:t>
            </a:r>
          </a:p>
          <a:p>
            <a:pPr marL="0" indent="0" algn="ctr">
              <a:spcBef>
                <a:spcPts val="600"/>
              </a:spcBef>
              <a:buNone/>
            </a:pPr>
            <a:endParaRPr lang="bg-BG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bg-BG" sz="2800" dirty="0" smtClean="0">
                <a:solidFill>
                  <a:schemeClr val="accent1">
                    <a:lumMod val="75000"/>
                  </a:schemeClr>
                </a:solidFill>
              </a:rPr>
              <a:t>гр.София, 1113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bg-BG" sz="2800" dirty="0" smtClean="0">
                <a:solidFill>
                  <a:schemeClr val="accent1">
                    <a:lumMod val="75000"/>
                  </a:schemeClr>
                </a:solidFill>
              </a:rPr>
              <a:t>Бул.Цариградско шосе №125, блок 5, ет.1</a:t>
            </a:r>
          </a:p>
          <a:p>
            <a:pPr marL="0" indent="0" algn="ctr">
              <a:spcBef>
                <a:spcPts val="600"/>
              </a:spcBef>
              <a:buNone/>
            </a:pPr>
            <a:r>
              <a:rPr lang="bg-BG" sz="2800" dirty="0" smtClean="0">
                <a:solidFill>
                  <a:schemeClr val="accent1">
                    <a:lumMod val="75000"/>
                  </a:schemeClr>
                </a:solidFill>
              </a:rPr>
              <a:t>Тел: </a:t>
            </a:r>
            <a:r>
              <a:rPr lang="en-GB" sz="2800" dirty="0" smtClean="0">
                <a:solidFill>
                  <a:schemeClr val="accent1">
                    <a:lumMod val="75000"/>
                  </a:schemeClr>
                </a:solidFill>
              </a:rPr>
              <a:t>+359 2 46 76 10</a:t>
            </a:r>
            <a:r>
              <a:rPr lang="bg-BG" sz="2800" dirty="0" smtClean="0">
                <a:solidFill>
                  <a:schemeClr val="accent1">
                    <a:lumMod val="75000"/>
                  </a:schemeClr>
                </a:solidFill>
              </a:rPr>
              <a:t>1</a:t>
            </a:r>
            <a:endParaRPr lang="en-GB" sz="2800" dirty="0" smtClean="0">
              <a:solidFill>
                <a:schemeClr val="accent1">
                  <a:lumMod val="75000"/>
                </a:schemeClr>
              </a:solidFill>
            </a:endParaRPr>
          </a:p>
          <a:p>
            <a:pPr marL="0" indent="0" algn="ctr">
              <a:spcBef>
                <a:spcPts val="600"/>
              </a:spcBef>
              <a:buNone/>
            </a:pPr>
            <a:r>
              <a:rPr lang="en-US" sz="2800" dirty="0" smtClean="0">
                <a:solidFill>
                  <a:schemeClr val="accent1">
                    <a:lumMod val="75000"/>
                  </a:schemeClr>
                </a:solidFill>
              </a:rPr>
              <a:t>http</a:t>
            </a:r>
            <a:r>
              <a:rPr lang="en-US" sz="2800" dirty="0">
                <a:solidFill>
                  <a:schemeClr val="accent1">
                    <a:lumMod val="75000"/>
                  </a:schemeClr>
                </a:solidFill>
              </a:rPr>
              <a:t>://opnoir.bg/</a:t>
            </a:r>
            <a:endParaRPr lang="bg-BG" sz="2800" dirty="0">
              <a:solidFill>
                <a:schemeClr val="accent1">
                  <a:lumMod val="75000"/>
                </a:schemeClr>
              </a:solidFill>
            </a:endParaRPr>
          </a:p>
        </p:txBody>
      </p:sp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bg-BG" sz="3000" b="1" cap="small" dirty="0">
                <a:solidFill>
                  <a:srgbClr val="A51321"/>
                </a:solidFill>
                <a:cs typeface="Arial" panose="020B0604020202020204" pitchFamily="34" charset="0"/>
              </a:rPr>
              <a:t>Благодаря </a:t>
            </a:r>
            <a:r>
              <a:rPr lang="bg-BG" sz="3000" b="1" cap="small" dirty="0" smtClean="0">
                <a:solidFill>
                  <a:srgbClr val="A51321"/>
                </a:solidFill>
                <a:cs typeface="Arial" panose="020B0604020202020204" pitchFamily="34" charset="0"/>
              </a:rPr>
              <a:t>за </a:t>
            </a:r>
            <a:r>
              <a:rPr lang="bg-BG" sz="3000" b="1" cap="small" dirty="0">
                <a:solidFill>
                  <a:srgbClr val="A51321"/>
                </a:solidFill>
                <a:cs typeface="Arial" panose="020B0604020202020204" pitchFamily="34" charset="0"/>
              </a:rPr>
              <a:t>вниманието!</a:t>
            </a:r>
            <a:endParaRPr lang="en-US" sz="3000" b="1" cap="small" dirty="0">
              <a:solidFill>
                <a:srgbClr val="A51321"/>
              </a:solidFill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615668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1318167"/>
            <a:ext cx="12192000" cy="438205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bg-BG" sz="28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ОЦЕНКА – ЕТАП АСД</a:t>
            </a:r>
            <a:endParaRPr lang="bg-BG" sz="2800" cap="small" dirty="0">
              <a:solidFill>
                <a:schemeClr val="bg2">
                  <a:lumMod val="25000"/>
                </a:schemeClr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471340" y="1836259"/>
            <a:ext cx="442334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2000" b="1" dirty="0" smtClean="0">
                <a:solidFill>
                  <a:schemeClr val="tx2"/>
                </a:solidFill>
              </a:rPr>
              <a:t>Документи на етап</a:t>
            </a:r>
            <a:r>
              <a:rPr lang="en-US" sz="2000" b="1" dirty="0" smtClean="0">
                <a:solidFill>
                  <a:schemeClr val="tx2"/>
                </a:solidFill>
              </a:rPr>
              <a:t> </a:t>
            </a:r>
            <a:r>
              <a:rPr lang="bg-BG" sz="2000" b="1" dirty="0" smtClean="0">
                <a:solidFill>
                  <a:schemeClr val="tx2"/>
                </a:solidFill>
              </a:rPr>
              <a:t>кандидатстване </a:t>
            </a:r>
            <a:endParaRPr lang="en-US" sz="2000" b="1" dirty="0" smtClean="0">
              <a:solidFill>
                <a:schemeClr val="tx2"/>
              </a:solidFill>
            </a:endParaRPr>
          </a:p>
          <a:p>
            <a:r>
              <a:rPr lang="bg-BG" sz="2000" b="1" dirty="0" smtClean="0">
                <a:solidFill>
                  <a:schemeClr val="tx2"/>
                </a:solidFill>
              </a:rPr>
              <a:t>Административно съответствие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471340" y="2544145"/>
            <a:ext cx="5075446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b="1" u="sng" dirty="0">
                <a:solidFill>
                  <a:schemeClr val="tx2"/>
                </a:solidFill>
              </a:rPr>
              <a:t>Критерий </a:t>
            </a:r>
            <a:r>
              <a:rPr lang="en-US" b="1" u="sng" dirty="0" smtClean="0">
                <a:solidFill>
                  <a:schemeClr val="tx2"/>
                </a:solidFill>
              </a:rPr>
              <a:t>I.2.</a:t>
            </a:r>
            <a:r>
              <a:rPr lang="bg-BG" b="1" dirty="0">
                <a:solidFill>
                  <a:schemeClr val="tx2"/>
                </a:solidFill>
              </a:rPr>
              <a:t> </a:t>
            </a:r>
            <a:r>
              <a:rPr lang="en-US" b="1" dirty="0" smtClean="0">
                <a:solidFill>
                  <a:schemeClr val="tx2"/>
                </a:solidFill>
              </a:rPr>
              <a:t>-</a:t>
            </a:r>
            <a:r>
              <a:rPr lang="bg-BG" b="1" dirty="0" smtClean="0">
                <a:solidFill>
                  <a:schemeClr val="tx2"/>
                </a:solidFill>
              </a:rPr>
              <a:t> Формулярът за кандидатстване е подписан с квалифициран електронен подпис (КЕП) от законния представител на кандидата или упълномощено за целите на подаването на проектното предложение лице. </a:t>
            </a:r>
            <a:endParaRPr lang="bg-BG" b="1" dirty="0">
              <a:solidFill>
                <a:schemeClr val="tx2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 flipH="1">
            <a:off x="471340" y="4168612"/>
            <a:ext cx="4971928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sz="2000" b="1" dirty="0">
                <a:solidFill>
                  <a:schemeClr val="tx2"/>
                </a:solidFill>
              </a:rPr>
              <a:t>Проверка на КЕП</a:t>
            </a:r>
            <a:endParaRPr lang="en-US" sz="2000" b="1" dirty="0">
              <a:solidFill>
                <a:schemeClr val="tx2"/>
              </a:solidFill>
            </a:endParaRP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bg-BG" sz="1400" b="1" dirty="0" smtClean="0">
                <a:solidFill>
                  <a:schemeClr val="tx2"/>
                </a:solidFill>
              </a:rPr>
              <a:t>Подписан от: личен/служебен подпис на представляващ кандидата. 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bg-BG" sz="1400" b="1" dirty="0" smtClean="0">
                <a:solidFill>
                  <a:schemeClr val="tx2"/>
                </a:solidFill>
              </a:rPr>
              <a:t>Ако е упълномощено физическо лице подписът да е на същото физическо лице.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bg-BG" sz="1400" b="1" dirty="0" smtClean="0">
                <a:solidFill>
                  <a:schemeClr val="tx2"/>
                </a:solidFill>
              </a:rPr>
              <a:t>Ако само единият представляващ е подписал ПП, то е необходимо да се приложи пълномощно от другите представляващи (само ако представляват „заедно“ – стр. 72 от УК – бележка под черта).</a:t>
            </a:r>
          </a:p>
          <a:p>
            <a:pPr marL="742950" lvl="1" indent="-285750" algn="just">
              <a:buFont typeface="Arial" panose="020B0604020202020204" pitchFamily="34" charset="0"/>
              <a:buChar char="•"/>
            </a:pPr>
            <a:r>
              <a:rPr lang="bg-BG" sz="1400" b="1" dirty="0" smtClean="0">
                <a:solidFill>
                  <a:schemeClr val="tx2"/>
                </a:solidFill>
              </a:rPr>
              <a:t>Валидност.</a:t>
            </a:r>
            <a:endParaRPr lang="bg-BG" sz="1400" b="1" dirty="0">
              <a:solidFill>
                <a:schemeClr val="tx2"/>
              </a:solidFill>
            </a:endParaRPr>
          </a:p>
        </p:txBody>
      </p:sp>
      <p:pic>
        <p:nvPicPr>
          <p:cNvPr id="11" name="Picture 10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0862" y="1832908"/>
            <a:ext cx="5420411" cy="46714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26968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1318167"/>
            <a:ext cx="12192000" cy="448662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bg-BG" sz="28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ОЦЕНКА – ЕТАП АСД</a:t>
            </a:r>
            <a:endParaRPr lang="bg-BG" sz="2800" cap="small" dirty="0">
              <a:solidFill>
                <a:schemeClr val="bg2">
                  <a:lumMod val="25000"/>
                </a:schemeClr>
              </a:solidFill>
              <a:latin typeface="+mn-lt"/>
              <a:cs typeface="Calibri" panose="020F0502020204030204" pitchFamily="34" charset="0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2638800" y="1766829"/>
            <a:ext cx="792447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bg-BG" sz="2000" b="1" dirty="0" smtClean="0">
                <a:solidFill>
                  <a:schemeClr val="tx2"/>
                </a:solidFill>
              </a:rPr>
              <a:t>Документи на етап кандидатстване – Административно съответствие</a:t>
            </a:r>
            <a:endParaRPr lang="bg-BG" sz="2000" b="1" dirty="0">
              <a:solidFill>
                <a:schemeClr val="tx2"/>
              </a:solidFill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1489433" y="1948964"/>
            <a:ext cx="10589443" cy="490903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bg-BG" sz="700" u="sng" dirty="0" smtClean="0"/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bg-BG" sz="1700" b="1" dirty="0" smtClean="0">
                <a:solidFill>
                  <a:schemeClr val="tx2"/>
                </a:solidFill>
              </a:rPr>
              <a:t>Декларация </a:t>
            </a:r>
            <a:r>
              <a:rPr lang="bg-BG" sz="1700" b="1" dirty="0">
                <a:solidFill>
                  <a:schemeClr val="tx2"/>
                </a:solidFill>
              </a:rPr>
              <a:t>- приложени</a:t>
            </a:r>
            <a:r>
              <a:rPr lang="en-US" sz="1700" b="1" dirty="0">
                <a:solidFill>
                  <a:schemeClr val="tx2"/>
                </a:solidFill>
              </a:rPr>
              <a:t>e</a:t>
            </a:r>
            <a:r>
              <a:rPr lang="bg-BG" sz="1700" b="1" dirty="0">
                <a:solidFill>
                  <a:schemeClr val="tx2"/>
                </a:solidFill>
              </a:rPr>
              <a:t> </a:t>
            </a:r>
            <a:r>
              <a:rPr lang="en-US" sz="1700" b="1" dirty="0" smtClean="0">
                <a:solidFill>
                  <a:schemeClr val="tx2"/>
                </a:solidFill>
              </a:rPr>
              <a:t>I </a:t>
            </a:r>
            <a:r>
              <a:rPr lang="en-US" sz="1700" b="1" dirty="0">
                <a:solidFill>
                  <a:schemeClr val="tx2"/>
                </a:solidFill>
              </a:rPr>
              <a:t>– </a:t>
            </a:r>
            <a:r>
              <a:rPr lang="bg-BG" sz="1700" b="1" dirty="0">
                <a:solidFill>
                  <a:schemeClr val="tx2"/>
                </a:solidFill>
              </a:rPr>
              <a:t>от всички лица с право </a:t>
            </a:r>
            <a:r>
              <a:rPr lang="bg-BG" sz="1700" b="1" dirty="0" smtClean="0">
                <a:solidFill>
                  <a:schemeClr val="tx2"/>
                </a:solidFill>
              </a:rPr>
              <a:t>да </a:t>
            </a:r>
            <a:r>
              <a:rPr lang="bg-BG" sz="1700" b="1" dirty="0">
                <a:solidFill>
                  <a:schemeClr val="tx2"/>
                </a:solidFill>
              </a:rPr>
              <a:t>представляват кандидата/партньора, независимо от това дали заедно и/или поотделно, и/или по друг начин</a:t>
            </a:r>
            <a:r>
              <a:rPr lang="ru-RU" sz="1700" b="1" dirty="0">
                <a:solidFill>
                  <a:schemeClr val="tx2"/>
                </a:solidFill>
              </a:rPr>
              <a:t>. </a:t>
            </a:r>
            <a:endParaRPr lang="en-US" sz="1700" b="1" dirty="0">
              <a:solidFill>
                <a:schemeClr val="tx2"/>
              </a:solidFill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bg-BG" sz="1700" b="1" dirty="0">
                <a:solidFill>
                  <a:schemeClr val="tx2"/>
                </a:solidFill>
              </a:rPr>
              <a:t>Декларации - приложения от </a:t>
            </a:r>
            <a:r>
              <a:rPr lang="en-US" sz="1700" b="1" dirty="0">
                <a:solidFill>
                  <a:schemeClr val="tx2"/>
                </a:solidFill>
              </a:rPr>
              <a:t>I</a:t>
            </a:r>
            <a:r>
              <a:rPr lang="bg-BG" sz="1700" b="1" dirty="0">
                <a:solidFill>
                  <a:schemeClr val="tx2"/>
                </a:solidFill>
              </a:rPr>
              <a:t>I до VI, включително, и приложение IХ се попълват и се подписват от лице с право да представлява кандидата/партньора. В случай че кандидатът/партньорът се представлява заедно от няколко лица, тези декларации се попълват и подписват от всички представляващи лица.</a:t>
            </a:r>
            <a:endParaRPr lang="ru-RU" sz="1700" b="1" dirty="0">
              <a:solidFill>
                <a:schemeClr val="tx2"/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700" b="1" dirty="0" smtClean="0">
                <a:solidFill>
                  <a:schemeClr val="tx2"/>
                </a:solidFill>
              </a:rPr>
              <a:t>Декларация </a:t>
            </a:r>
            <a:r>
              <a:rPr lang="ru-RU" sz="1700" b="1" dirty="0">
                <a:solidFill>
                  <a:schemeClr val="tx2"/>
                </a:solidFill>
              </a:rPr>
              <a:t>приложение VIII </a:t>
            </a:r>
            <a:r>
              <a:rPr lang="bg-BG" sz="1700" b="1" dirty="0">
                <a:solidFill>
                  <a:schemeClr val="tx2"/>
                </a:solidFill>
              </a:rPr>
              <a:t>се попълва и подписва от лице с право да представлява асоциирания партньор. Когато се представлява заедно от няколко лица - се попълва и подписва от всички представляващи лица. 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bg-BG" sz="1700" b="1" dirty="0" smtClean="0">
                <a:solidFill>
                  <a:schemeClr val="tx2"/>
                </a:solidFill>
              </a:rPr>
              <a:t>Кандидатът/партньорът/асоциираният </a:t>
            </a:r>
            <a:r>
              <a:rPr lang="bg-BG" sz="1700" b="1" dirty="0">
                <a:solidFill>
                  <a:schemeClr val="tx2"/>
                </a:solidFill>
              </a:rPr>
              <a:t>партньор няма право да упълномощава други лица да подписват която и да било от изискуемите декларации;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bg-BG" sz="1700" b="1" dirty="0" smtClean="0">
                <a:solidFill>
                  <a:schemeClr val="tx2"/>
                </a:solidFill>
              </a:rPr>
              <a:t>Всички </a:t>
            </a:r>
            <a:r>
              <a:rPr lang="bg-BG" sz="1700" b="1" dirty="0">
                <a:solidFill>
                  <a:schemeClr val="tx2"/>
                </a:solidFill>
              </a:rPr>
              <a:t>декларации, приложени към ФК, следва да бъдат с дата след обявяване на </a:t>
            </a:r>
            <a:r>
              <a:rPr lang="bg-BG" sz="1700" b="1" dirty="0" smtClean="0">
                <a:solidFill>
                  <a:schemeClr val="tx2"/>
                </a:solidFill>
              </a:rPr>
              <a:t>процедурата (21.08.2020) </a:t>
            </a:r>
            <a:r>
              <a:rPr lang="bg-BG" sz="1700" b="1" dirty="0">
                <a:solidFill>
                  <a:schemeClr val="tx2"/>
                </a:solidFill>
              </a:rPr>
              <a:t>и предхождаща или </a:t>
            </a:r>
            <a:r>
              <a:rPr lang="bg-BG" sz="1700" b="1" dirty="0" smtClean="0">
                <a:solidFill>
                  <a:schemeClr val="tx2"/>
                </a:solidFill>
              </a:rPr>
              <a:t>съвпадаща с </a:t>
            </a:r>
            <a:r>
              <a:rPr lang="bg-BG" sz="1700" b="1" dirty="0">
                <a:solidFill>
                  <a:schemeClr val="tx2"/>
                </a:solidFill>
              </a:rPr>
              <a:t>датата на подаване на проектното </a:t>
            </a:r>
            <a:r>
              <a:rPr lang="ru-RU" sz="1700" b="1" dirty="0" smtClean="0">
                <a:solidFill>
                  <a:schemeClr val="tx2"/>
                </a:solidFill>
              </a:rPr>
              <a:t>предложение</a:t>
            </a:r>
            <a:r>
              <a:rPr lang="ru-RU" sz="1700" b="1" dirty="0">
                <a:solidFill>
                  <a:schemeClr val="tx2"/>
                </a:solidFill>
              </a:rPr>
              <a:t>;</a:t>
            </a:r>
            <a:endParaRPr lang="ru-RU" sz="1700" b="1" dirty="0" smtClean="0">
              <a:solidFill>
                <a:schemeClr val="tx2"/>
              </a:solidFill>
            </a:endParaRP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ru-RU" sz="1700" b="1" dirty="0" smtClean="0">
                <a:solidFill>
                  <a:schemeClr val="tx2"/>
                </a:solidFill>
              </a:rPr>
              <a:t>В </a:t>
            </a:r>
            <a:r>
              <a:rPr lang="ru-RU" sz="1700" b="1" dirty="0">
                <a:solidFill>
                  <a:schemeClr val="tx2"/>
                </a:solidFill>
              </a:rPr>
              <a:t>случай, че е поискано повторно представяне на декларация, то тя трябва да бъде с дата след комуникацията, с която е поискано повторното й представяне (освен в </a:t>
            </a:r>
            <a:r>
              <a:rPr lang="ru-RU" sz="1700" b="1" dirty="0" err="1" smtClean="0">
                <a:solidFill>
                  <a:schemeClr val="tx2"/>
                </a:solidFill>
              </a:rPr>
              <a:t>случаите</a:t>
            </a:r>
            <a:r>
              <a:rPr lang="ru-RU" sz="1700" b="1" dirty="0">
                <a:solidFill>
                  <a:schemeClr val="tx2"/>
                </a:solidFill>
              </a:rPr>
              <a:t>, в които такава не е била представена към ПП</a:t>
            </a:r>
            <a:r>
              <a:rPr lang="ru-RU" sz="1700" b="1" dirty="0" smtClean="0">
                <a:solidFill>
                  <a:schemeClr val="tx2"/>
                </a:solidFill>
              </a:rPr>
              <a:t>);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bg-BG" sz="1700" b="1" dirty="0" smtClean="0">
                <a:solidFill>
                  <a:schemeClr val="tx2"/>
                </a:solidFill>
              </a:rPr>
              <a:t>Да е спазен образецът;</a:t>
            </a:r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r>
              <a:rPr lang="bg-BG" sz="1700" b="1" dirty="0" smtClean="0">
                <a:solidFill>
                  <a:schemeClr val="tx2"/>
                </a:solidFill>
              </a:rPr>
              <a:t>Да е отбелязано дали декларацията се попълва от името на кандидат или на </a:t>
            </a:r>
            <a:r>
              <a:rPr lang="bg-BG" sz="1700" b="1" u="sng" dirty="0" smtClean="0">
                <a:solidFill>
                  <a:schemeClr val="tx2"/>
                </a:solidFill>
              </a:rPr>
              <a:t>партньор. Да има отбелязване когато има полета, в които да се декларира относимо обстоятелство.</a:t>
            </a:r>
          </a:p>
        </p:txBody>
      </p:sp>
      <p:sp>
        <p:nvSpPr>
          <p:cNvPr id="2" name="Rectangle 1"/>
          <p:cNvSpPr/>
          <p:nvPr/>
        </p:nvSpPr>
        <p:spPr>
          <a:xfrm>
            <a:off x="47131" y="2423479"/>
            <a:ext cx="1536569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b="1" u="sng" dirty="0">
                <a:solidFill>
                  <a:schemeClr val="tx2"/>
                </a:solidFill>
              </a:rPr>
              <a:t>Критерий </a:t>
            </a:r>
            <a:r>
              <a:rPr lang="en-US" b="1" u="sng" dirty="0" smtClean="0">
                <a:solidFill>
                  <a:schemeClr val="tx2"/>
                </a:solidFill>
              </a:rPr>
              <a:t>I.</a:t>
            </a:r>
            <a:r>
              <a:rPr lang="bg-BG" b="1" u="sng" dirty="0" smtClean="0">
                <a:solidFill>
                  <a:schemeClr val="tx2"/>
                </a:solidFill>
              </a:rPr>
              <a:t>4</a:t>
            </a:r>
            <a:r>
              <a:rPr lang="en-US" b="1" u="sng" dirty="0" smtClean="0">
                <a:solidFill>
                  <a:schemeClr val="tx2"/>
                </a:solidFill>
              </a:rPr>
              <a:t>.</a:t>
            </a:r>
            <a:r>
              <a:rPr lang="bg-BG" b="1" u="sng" dirty="0" smtClean="0">
                <a:solidFill>
                  <a:schemeClr val="tx2"/>
                </a:solidFill>
              </a:rPr>
              <a:t>, </a:t>
            </a:r>
            <a:r>
              <a:rPr lang="en-US" b="1" u="sng" dirty="0" smtClean="0">
                <a:solidFill>
                  <a:schemeClr val="tx2"/>
                </a:solidFill>
              </a:rPr>
              <a:t>I.5., I.6., I.7., I.8., I.9., I.12., I.13.</a:t>
            </a:r>
            <a:r>
              <a:rPr lang="bg-BG" b="1" dirty="0" smtClean="0">
                <a:solidFill>
                  <a:schemeClr val="tx2"/>
                </a:solidFill>
              </a:rPr>
              <a:t> </a:t>
            </a:r>
          </a:p>
          <a:p>
            <a:pPr algn="just"/>
            <a:endParaRPr lang="bg-BG" b="1" dirty="0" smtClean="0">
              <a:solidFill>
                <a:schemeClr val="tx2"/>
              </a:solidFill>
            </a:endParaRPr>
          </a:p>
          <a:p>
            <a:pPr algn="just"/>
            <a:endParaRPr lang="bg-BG" b="1" dirty="0">
              <a:solidFill>
                <a:schemeClr val="tx2"/>
              </a:solidFill>
            </a:endParaRPr>
          </a:p>
          <a:p>
            <a:pPr algn="just"/>
            <a:r>
              <a:rPr lang="bg-BG" b="1" dirty="0" smtClean="0">
                <a:solidFill>
                  <a:schemeClr val="tx2"/>
                </a:solidFill>
              </a:rPr>
              <a:t>Декларации </a:t>
            </a:r>
            <a:endParaRPr lang="bg-BG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94020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1" y="1330664"/>
            <a:ext cx="12191999" cy="45319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bg-BG" sz="2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ОЦЕНКА – ЕТАП АСД</a:t>
            </a:r>
          </a:p>
        </p:txBody>
      </p:sp>
      <p:sp>
        <p:nvSpPr>
          <p:cNvPr id="4" name="Rectangle 3"/>
          <p:cNvSpPr/>
          <p:nvPr/>
        </p:nvSpPr>
        <p:spPr>
          <a:xfrm>
            <a:off x="1734532" y="2193133"/>
            <a:ext cx="10457468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bg-BG" sz="700" u="sng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bg-BG" sz="1600" b="1" dirty="0">
              <a:solidFill>
                <a:schemeClr val="tx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7963" y="1730114"/>
            <a:ext cx="1186068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bg-BG" sz="1600" b="1" u="sng" dirty="0">
                <a:solidFill>
                  <a:schemeClr val="tx2"/>
                </a:solidFill>
              </a:rPr>
              <a:t>Критерий </a:t>
            </a:r>
            <a:r>
              <a:rPr lang="en-US" sz="1600" b="1" u="sng" dirty="0" smtClean="0">
                <a:solidFill>
                  <a:schemeClr val="tx2"/>
                </a:solidFill>
              </a:rPr>
              <a:t>I.5.</a:t>
            </a:r>
            <a:r>
              <a:rPr lang="bg-BG" sz="1600" b="1" dirty="0" smtClean="0">
                <a:solidFill>
                  <a:schemeClr val="tx2"/>
                </a:solidFill>
              </a:rPr>
              <a:t> - Декларация на кандидата/партньора за разграничаване на неикономическата от икономическата дейност, попълнена по образец </a:t>
            </a:r>
          </a:p>
          <a:p>
            <a:pPr algn="just"/>
            <a:r>
              <a:rPr lang="bg-BG" sz="1600" b="1" u="sng" dirty="0" smtClean="0">
                <a:solidFill>
                  <a:schemeClr val="tx2"/>
                </a:solidFill>
              </a:rPr>
              <a:t>Критерий </a:t>
            </a:r>
            <a:r>
              <a:rPr lang="en-US" sz="1600" b="1" u="sng" dirty="0" smtClean="0">
                <a:solidFill>
                  <a:schemeClr val="tx2"/>
                </a:solidFill>
              </a:rPr>
              <a:t>I.16. </a:t>
            </a:r>
            <a:r>
              <a:rPr lang="en-US" sz="1600" b="1" dirty="0">
                <a:solidFill>
                  <a:schemeClr val="tx2"/>
                </a:solidFill>
              </a:rPr>
              <a:t>-</a:t>
            </a:r>
            <a:r>
              <a:rPr lang="en-US" sz="1600" b="1" dirty="0" smtClean="0">
                <a:solidFill>
                  <a:schemeClr val="tx2"/>
                </a:solidFill>
              </a:rPr>
              <a:t> </a:t>
            </a:r>
            <a:r>
              <a:rPr lang="bg-BG" sz="1600" b="1" dirty="0" smtClean="0">
                <a:solidFill>
                  <a:schemeClr val="tx2"/>
                </a:solidFill>
              </a:rPr>
              <a:t>Счетоводна политика – да е видно разделение на неикономическа от икономическа дейност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215737" y="2553977"/>
            <a:ext cx="5447220" cy="646331"/>
          </a:xfrm>
          <a:prstGeom prst="rect">
            <a:avLst/>
          </a:prstGeom>
          <a:noFill/>
          <a:ln>
            <a:solidFill>
              <a:schemeClr val="accent3">
                <a:lumMod val="50000"/>
              </a:schemeClr>
            </a:solidFill>
          </a:ln>
        </p:spPr>
        <p:txBody>
          <a:bodyPr wrap="square" rtlCol="0">
            <a:spAutoFit/>
          </a:bodyPr>
          <a:lstStyle/>
          <a:p>
            <a:r>
              <a:rPr lang="bg-BG" dirty="0">
                <a:solidFill>
                  <a:schemeClr val="accent3">
                    <a:lumMod val="50000"/>
                  </a:schemeClr>
                </a:solidFill>
              </a:rPr>
              <a:t>Изпълнява пряко дейност по проекта, за която разходите са в режим </a:t>
            </a:r>
            <a:r>
              <a:rPr lang="bg-BG" b="1" dirty="0">
                <a:solidFill>
                  <a:schemeClr val="accent3">
                    <a:lumMod val="50000"/>
                  </a:schemeClr>
                </a:solidFill>
              </a:rPr>
              <a:t>минимална помощ</a:t>
            </a:r>
          </a:p>
        </p:txBody>
      </p:sp>
      <p:sp>
        <p:nvSpPr>
          <p:cNvPr id="6" name="Rectangle 5"/>
          <p:cNvSpPr/>
          <p:nvPr/>
        </p:nvSpPr>
        <p:spPr>
          <a:xfrm>
            <a:off x="6527080" y="2525006"/>
            <a:ext cx="5603352" cy="646331"/>
          </a:xfrm>
          <a:prstGeom prst="rect">
            <a:avLst/>
          </a:prstGeom>
          <a:ln>
            <a:solidFill>
              <a:schemeClr val="accent3">
                <a:lumMod val="50000"/>
              </a:schemeClr>
            </a:solidFill>
          </a:ln>
        </p:spPr>
        <p:txBody>
          <a:bodyPr wrap="square">
            <a:spAutoFit/>
          </a:bodyPr>
          <a:lstStyle/>
          <a:p>
            <a:r>
              <a:rPr lang="bg-BG" dirty="0">
                <a:solidFill>
                  <a:schemeClr val="accent3">
                    <a:lumMod val="50000"/>
                  </a:schemeClr>
                </a:solidFill>
              </a:rPr>
              <a:t>Изпълнява пряко дейност по проекта, за която разходите са </a:t>
            </a:r>
            <a:r>
              <a:rPr lang="bg-BG" b="1" dirty="0" smtClean="0">
                <a:solidFill>
                  <a:schemeClr val="accent3">
                    <a:lumMod val="50000"/>
                  </a:schemeClr>
                </a:solidFill>
              </a:rPr>
              <a:t>„не помощ“</a:t>
            </a:r>
            <a:endParaRPr lang="bg-BG" b="1" dirty="0">
              <a:solidFill>
                <a:schemeClr val="accent3">
                  <a:lumMod val="50000"/>
                </a:schemeClr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5805" y="3208155"/>
            <a:ext cx="5603352" cy="1429834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8953" y="3200308"/>
            <a:ext cx="5591478" cy="1343411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97963" y="4543719"/>
            <a:ext cx="5525286" cy="2295427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28946" y="4543719"/>
            <a:ext cx="5525286" cy="2295427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5204529" y="41350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bg-BG" dirty="0"/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5">
            <p14:nvContentPartPr>
              <p14:cNvPr id="17" name="Ink 16"/>
              <p14:cNvContentPartPr/>
              <p14:nvPr/>
            </p14:nvContentPartPr>
            <p14:xfrm>
              <a:off x="5269503" y="3553864"/>
              <a:ext cx="179640" cy="236160"/>
            </p14:xfrm>
          </p:contentPart>
        </mc:Choice>
        <mc:Fallback xmlns="">
          <p:pic>
            <p:nvPicPr>
              <p:cNvPr id="17" name="Ink 16"/>
              <p:cNvPicPr/>
              <p:nvPr/>
            </p:nvPicPr>
            <p:blipFill>
              <a:blip r:embed="rId6"/>
              <a:stretch>
                <a:fillRect/>
              </a:stretch>
            </p:blipFill>
            <p:spPr>
              <a:xfrm>
                <a:off x="5257623" y="3541984"/>
                <a:ext cx="203400" cy="2599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7">
            <p14:nvContentPartPr>
              <p14:cNvPr id="19" name="Ink 18"/>
              <p14:cNvContentPartPr/>
              <p14:nvPr/>
            </p14:nvContentPartPr>
            <p14:xfrm>
              <a:off x="5260143" y="4195024"/>
              <a:ext cx="169920" cy="185040"/>
            </p14:xfrm>
          </p:contentPart>
        </mc:Choice>
        <mc:Fallback xmlns="">
          <p:pic>
            <p:nvPicPr>
              <p:cNvPr id="19" name="Ink 18"/>
              <p:cNvPicPr/>
              <p:nvPr/>
            </p:nvPicPr>
            <p:blipFill>
              <a:blip r:embed="rId8"/>
              <a:stretch>
                <a:fillRect/>
              </a:stretch>
            </p:blipFill>
            <p:spPr>
              <a:xfrm>
                <a:off x="5248263" y="4183144"/>
                <a:ext cx="193680" cy="20880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9">
            <p14:nvContentPartPr>
              <p14:cNvPr id="23" name="Ink 22"/>
              <p14:cNvContentPartPr/>
              <p14:nvPr/>
            </p14:nvContentPartPr>
            <p14:xfrm>
              <a:off x="282900" y="5806744"/>
              <a:ext cx="180360" cy="189000"/>
            </p14:xfrm>
          </p:contentPart>
        </mc:Choice>
        <mc:Fallback xmlns="">
          <p:pic>
            <p:nvPicPr>
              <p:cNvPr id="23" name="Ink 22"/>
              <p:cNvPicPr/>
              <p:nvPr/>
            </p:nvPicPr>
            <p:blipFill>
              <a:blip r:embed="rId10"/>
              <a:stretch>
                <a:fillRect/>
              </a:stretch>
            </p:blipFill>
            <p:spPr>
              <a:xfrm>
                <a:off x="271020" y="5794864"/>
                <a:ext cx="204120" cy="2127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1">
            <p14:nvContentPartPr>
              <p14:cNvPr id="25" name="Ink 24"/>
              <p14:cNvContentPartPr/>
              <p14:nvPr/>
            </p14:nvContentPartPr>
            <p14:xfrm>
              <a:off x="6626887" y="5062264"/>
              <a:ext cx="160920" cy="217080"/>
            </p14:xfrm>
          </p:contentPart>
        </mc:Choice>
        <mc:Fallback xmlns="">
          <p:pic>
            <p:nvPicPr>
              <p:cNvPr id="25" name="Ink 24"/>
              <p:cNvPicPr/>
              <p:nvPr/>
            </p:nvPicPr>
            <p:blipFill>
              <a:blip r:embed="rId12"/>
              <a:stretch>
                <a:fillRect/>
              </a:stretch>
            </p:blipFill>
            <p:spPr>
              <a:xfrm>
                <a:off x="6615007" y="5050384"/>
                <a:ext cx="184680" cy="24084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3">
            <p14:nvContentPartPr>
              <p14:cNvPr id="28" name="Ink 27"/>
              <p14:cNvContentPartPr/>
              <p14:nvPr/>
            </p14:nvContentPartPr>
            <p14:xfrm>
              <a:off x="5363915" y="3695344"/>
              <a:ext cx="360" cy="360"/>
            </p14:xfrm>
          </p:contentPart>
        </mc:Choice>
        <mc:Fallback xmlns="">
          <p:pic>
            <p:nvPicPr>
              <p:cNvPr id="28" name="Ink 27"/>
              <p:cNvPicPr/>
              <p:nvPr/>
            </p:nvPicPr>
            <p:blipFill>
              <a:blip r:embed="rId14"/>
              <a:stretch>
                <a:fillRect/>
              </a:stretch>
            </p:blipFill>
            <p:spPr>
              <a:xfrm>
                <a:off x="5352035" y="3683464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5">
            <p14:nvContentPartPr>
              <p14:cNvPr id="29" name="Ink 28"/>
              <p14:cNvContentPartPr/>
              <p14:nvPr/>
            </p14:nvContentPartPr>
            <p14:xfrm>
              <a:off x="5307395" y="3723424"/>
              <a:ext cx="360" cy="360"/>
            </p14:xfrm>
          </p:contentPart>
        </mc:Choice>
        <mc:Fallback xmlns="">
          <p:pic>
            <p:nvPicPr>
              <p:cNvPr id="29" name="Ink 28"/>
              <p:cNvPicPr/>
              <p:nvPr/>
            </p:nvPicPr>
            <p:blipFill>
              <a:blip r:embed="rId16"/>
              <a:stretch>
                <a:fillRect/>
              </a:stretch>
            </p:blipFill>
            <p:spPr>
              <a:xfrm>
                <a:off x="5295515" y="3711544"/>
                <a:ext cx="24120" cy="2412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17">
            <p14:nvContentPartPr>
              <p14:cNvPr id="31" name="Ink 30"/>
              <p14:cNvContentPartPr/>
              <p14:nvPr/>
            </p14:nvContentPartPr>
            <p14:xfrm>
              <a:off x="5184903" y="3874264"/>
              <a:ext cx="339480" cy="160920"/>
            </p14:xfrm>
          </p:contentPart>
        </mc:Choice>
        <mc:Fallback xmlns="">
          <p:pic>
            <p:nvPicPr>
              <p:cNvPr id="31" name="Ink 30"/>
              <p:cNvPicPr/>
              <p:nvPr/>
            </p:nvPicPr>
            <p:blipFill>
              <a:blip r:embed="rId18"/>
              <a:stretch>
                <a:fillRect/>
              </a:stretch>
            </p:blipFill>
            <p:spPr>
              <a:xfrm>
                <a:off x="5173023" y="3862384"/>
                <a:ext cx="363240" cy="184680"/>
              </a:xfrm>
              <a:prstGeom prst="rect">
                <a:avLst/>
              </a:prstGeom>
            </p:spPr>
          </p:pic>
        </mc:Fallback>
      </mc:AlternateContent>
      <p:sp>
        <p:nvSpPr>
          <p:cNvPr id="3" name="TextBox 2"/>
          <p:cNvSpPr txBox="1"/>
          <p:nvPr/>
        </p:nvSpPr>
        <p:spPr>
          <a:xfrm>
            <a:off x="215738" y="2545078"/>
            <a:ext cx="5447220" cy="646331"/>
          </a:xfrm>
          <a:prstGeom prst="rect">
            <a:avLst/>
          </a:prstGeom>
          <a:solidFill>
            <a:schemeClr val="bg1"/>
          </a:solidFill>
          <a:ln>
            <a:solidFill>
              <a:schemeClr val="tx2"/>
            </a:solidFill>
          </a:ln>
        </p:spPr>
        <p:txBody>
          <a:bodyPr wrap="square" rtlCol="0">
            <a:spAutoFit/>
          </a:bodyPr>
          <a:lstStyle/>
          <a:p>
            <a:r>
              <a:rPr lang="bg-BG" dirty="0">
                <a:solidFill>
                  <a:schemeClr val="accent3">
                    <a:lumMod val="50000"/>
                  </a:schemeClr>
                </a:solidFill>
              </a:rPr>
              <a:t>Изпълнява дейности </a:t>
            </a:r>
            <a:r>
              <a:rPr lang="bg-BG" b="1" dirty="0">
                <a:solidFill>
                  <a:schemeClr val="accent3">
                    <a:lumMod val="50000"/>
                  </a:schemeClr>
                </a:solidFill>
              </a:rPr>
              <a:t>както в режим минимална помощ, така и в режим „не помощ“</a:t>
            </a:r>
          </a:p>
        </p:txBody>
      </p:sp>
      <mc:AlternateContent xmlns:mc="http://schemas.openxmlformats.org/markup-compatibility/2006" xmlns:p14="http://schemas.microsoft.com/office/powerpoint/2010/main">
        <mc:Choice Requires="p14">
          <p:contentPart p14:bwMode="auto" r:id="rId19">
            <p14:nvContentPartPr>
              <p14:cNvPr id="15" name="Ink 14"/>
              <p14:cNvContentPartPr/>
              <p14:nvPr/>
            </p14:nvContentPartPr>
            <p14:xfrm>
              <a:off x="263795" y="4949158"/>
              <a:ext cx="236160" cy="302040"/>
            </p14:xfrm>
          </p:contentPart>
        </mc:Choice>
        <mc:Fallback xmlns="">
          <p:pic>
            <p:nvPicPr>
              <p:cNvPr id="15" name="Ink 14"/>
              <p:cNvPicPr/>
              <p:nvPr/>
            </p:nvPicPr>
            <p:blipFill>
              <a:blip r:embed="rId20"/>
              <a:stretch>
                <a:fillRect/>
              </a:stretch>
            </p:blipFill>
            <p:spPr>
              <a:xfrm>
                <a:off x="251915" y="4937278"/>
                <a:ext cx="259920" cy="32580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7851577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1343024"/>
            <a:ext cx="12191999" cy="43815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bg-BG" sz="2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ОЦЕНКА – ЕТАП АСД</a:t>
            </a:r>
          </a:p>
        </p:txBody>
      </p:sp>
      <p:sp>
        <p:nvSpPr>
          <p:cNvPr id="4" name="Rectangle 3"/>
          <p:cNvSpPr/>
          <p:nvPr/>
        </p:nvSpPr>
        <p:spPr>
          <a:xfrm>
            <a:off x="1734532" y="2193133"/>
            <a:ext cx="10457468" cy="44627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bg-BG" sz="700" u="sng" dirty="0" smtClean="0"/>
          </a:p>
          <a:p>
            <a:pPr marL="285750" lvl="0" indent="-285750" algn="just">
              <a:buFont typeface="Arial" panose="020B0604020202020204" pitchFamily="34" charset="0"/>
              <a:buChar char="•"/>
            </a:pPr>
            <a:endParaRPr lang="bg-BG" sz="1600" b="1" dirty="0">
              <a:solidFill>
                <a:schemeClr val="tx2"/>
              </a:solidFill>
            </a:endParaRPr>
          </a:p>
        </p:txBody>
      </p:sp>
      <p:sp>
        <p:nvSpPr>
          <p:cNvPr id="2" name="Rectangle 1"/>
          <p:cNvSpPr/>
          <p:nvPr/>
        </p:nvSpPr>
        <p:spPr>
          <a:xfrm>
            <a:off x="197963" y="1777249"/>
            <a:ext cx="11860687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u="sng" dirty="0">
                <a:solidFill>
                  <a:schemeClr val="tx2"/>
                </a:solidFill>
              </a:rPr>
              <a:t>Критерий </a:t>
            </a:r>
            <a:r>
              <a:rPr lang="en-US" b="1" u="sng" dirty="0" smtClean="0">
                <a:solidFill>
                  <a:schemeClr val="tx2"/>
                </a:solidFill>
              </a:rPr>
              <a:t>I.</a:t>
            </a:r>
            <a:r>
              <a:rPr lang="bg-BG" b="1" u="sng" dirty="0" smtClean="0">
                <a:solidFill>
                  <a:schemeClr val="tx2"/>
                </a:solidFill>
              </a:rPr>
              <a:t>9</a:t>
            </a:r>
            <a:r>
              <a:rPr lang="en-US" b="1" u="sng" dirty="0" smtClean="0">
                <a:solidFill>
                  <a:schemeClr val="tx2"/>
                </a:solidFill>
              </a:rPr>
              <a:t>.</a:t>
            </a:r>
            <a:r>
              <a:rPr lang="bg-BG" b="1" dirty="0" smtClean="0">
                <a:solidFill>
                  <a:schemeClr val="tx2"/>
                </a:solidFill>
              </a:rPr>
              <a:t> - Декларация за партньорство </a:t>
            </a:r>
          </a:p>
          <a:p>
            <a:r>
              <a:rPr lang="bg-BG" b="1" dirty="0" smtClean="0">
                <a:solidFill>
                  <a:schemeClr val="tx2"/>
                </a:solidFill>
              </a:rPr>
              <a:t>! В </a:t>
            </a:r>
            <a:r>
              <a:rPr lang="bg-BG" b="1" dirty="0">
                <a:solidFill>
                  <a:schemeClr val="tx2"/>
                </a:solidFill>
              </a:rPr>
              <a:t>случай че </a:t>
            </a:r>
            <a:r>
              <a:rPr lang="bg-BG" b="1" dirty="0" smtClean="0">
                <a:solidFill>
                  <a:schemeClr val="tx2"/>
                </a:solidFill>
              </a:rPr>
              <a:t>кандидатът </a:t>
            </a:r>
            <a:r>
              <a:rPr lang="bg-BG" b="1" dirty="0">
                <a:solidFill>
                  <a:schemeClr val="tx2"/>
                </a:solidFill>
              </a:rPr>
              <a:t>и партньорите се представляват „заедно“ от няколко </a:t>
            </a:r>
            <a:r>
              <a:rPr lang="bg-BG" b="1" dirty="0" smtClean="0">
                <a:solidFill>
                  <a:schemeClr val="tx2"/>
                </a:solidFill>
              </a:rPr>
              <a:t>лица, в </a:t>
            </a:r>
            <a:r>
              <a:rPr lang="bg-BG" b="1" dirty="0">
                <a:solidFill>
                  <a:schemeClr val="tx2"/>
                </a:solidFill>
              </a:rPr>
              <a:t>частта </a:t>
            </a:r>
            <a:r>
              <a:rPr lang="bg-BG" b="1" dirty="0" smtClean="0">
                <a:solidFill>
                  <a:schemeClr val="tx2"/>
                </a:solidFill>
              </a:rPr>
              <a:t>основни </a:t>
            </a:r>
            <a:r>
              <a:rPr lang="bg-BG" b="1" dirty="0">
                <a:solidFill>
                  <a:schemeClr val="tx2"/>
                </a:solidFill>
              </a:rPr>
              <a:t>данни </a:t>
            </a:r>
            <a:r>
              <a:rPr lang="bg-BG" b="1" dirty="0" smtClean="0">
                <a:solidFill>
                  <a:schemeClr val="tx2"/>
                </a:solidFill>
              </a:rPr>
              <a:t>от декларацията </a:t>
            </a:r>
            <a:r>
              <a:rPr lang="bg-BG" b="1" dirty="0">
                <a:solidFill>
                  <a:schemeClr val="tx2"/>
                </a:solidFill>
              </a:rPr>
              <a:t>се посочват </a:t>
            </a:r>
            <a:r>
              <a:rPr lang="bg-BG" b="1" dirty="0" smtClean="0">
                <a:solidFill>
                  <a:schemeClr val="tx2"/>
                </a:solidFill>
              </a:rPr>
              <a:t>всичките представляващи.</a:t>
            </a:r>
            <a:endParaRPr lang="ru-RU" b="1" dirty="0">
              <a:solidFill>
                <a:schemeClr val="tx2"/>
              </a:solidFill>
            </a:endParaRPr>
          </a:p>
          <a:p>
            <a:endParaRPr lang="bg-BG" dirty="0"/>
          </a:p>
        </p:txBody>
      </p:sp>
      <p:sp>
        <p:nvSpPr>
          <p:cNvPr id="13" name="TextBox 12"/>
          <p:cNvSpPr txBox="1"/>
          <p:nvPr/>
        </p:nvSpPr>
        <p:spPr>
          <a:xfrm>
            <a:off x="5204529" y="41350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bg-BG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5635" y="2752530"/>
            <a:ext cx="6107631" cy="4025342"/>
          </a:xfrm>
          <a:prstGeom prst="rect">
            <a:avLst/>
          </a:prstGeom>
        </p:spPr>
      </p:pic>
      <p:sp>
        <p:nvSpPr>
          <p:cNvPr id="14" name="Left Arrow 13"/>
          <p:cNvSpPr/>
          <p:nvPr/>
        </p:nvSpPr>
        <p:spPr>
          <a:xfrm>
            <a:off x="8106297" y="2447617"/>
            <a:ext cx="3516952" cy="105909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1400" dirty="0" smtClean="0"/>
              <a:t>Съответствие със секция 3 на ФК – </a:t>
            </a:r>
            <a:r>
              <a:rPr lang="bg-BG" sz="1400" b="1" dirty="0" smtClean="0"/>
              <a:t>Финансово участие на партньорите</a:t>
            </a:r>
            <a:endParaRPr lang="bg-BG" sz="1400" b="1" dirty="0"/>
          </a:p>
        </p:txBody>
      </p:sp>
      <p:sp>
        <p:nvSpPr>
          <p:cNvPr id="26" name="Left Arrow 25"/>
          <p:cNvSpPr/>
          <p:nvPr/>
        </p:nvSpPr>
        <p:spPr>
          <a:xfrm>
            <a:off x="8106297" y="3567585"/>
            <a:ext cx="3516952" cy="105909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1400" dirty="0"/>
              <a:t>Съответствие </a:t>
            </a:r>
            <a:r>
              <a:rPr lang="bg-BG" sz="1400" dirty="0" smtClean="0"/>
              <a:t>със </a:t>
            </a:r>
            <a:r>
              <a:rPr lang="bg-BG" sz="1400" dirty="0"/>
              <a:t>секция 5</a:t>
            </a:r>
            <a:r>
              <a:rPr lang="bg-BG" sz="1400" dirty="0" smtClean="0"/>
              <a:t> </a:t>
            </a:r>
            <a:r>
              <a:rPr lang="bg-BG" sz="1400" dirty="0"/>
              <a:t>на ФК – </a:t>
            </a:r>
            <a:r>
              <a:rPr lang="bg-BG" sz="1400" b="1" dirty="0" smtClean="0"/>
              <a:t>Бюджет</a:t>
            </a:r>
            <a:endParaRPr lang="bg-BG" sz="1400" b="1" dirty="0"/>
          </a:p>
        </p:txBody>
      </p:sp>
      <p:sp>
        <p:nvSpPr>
          <p:cNvPr id="27" name="Left Arrow 26"/>
          <p:cNvSpPr/>
          <p:nvPr/>
        </p:nvSpPr>
        <p:spPr>
          <a:xfrm>
            <a:off x="8106297" y="4666747"/>
            <a:ext cx="3516952" cy="105909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1400" dirty="0"/>
              <a:t>Съответствие </a:t>
            </a:r>
            <a:r>
              <a:rPr lang="bg-BG" sz="1400" dirty="0" smtClean="0"/>
              <a:t>със </a:t>
            </a:r>
            <a:r>
              <a:rPr lang="bg-BG" sz="1400" dirty="0"/>
              <a:t>секция </a:t>
            </a:r>
            <a:r>
              <a:rPr lang="bg-BG" sz="1400" dirty="0" smtClean="0"/>
              <a:t>7 </a:t>
            </a:r>
            <a:r>
              <a:rPr lang="bg-BG" sz="1400" dirty="0"/>
              <a:t>на ФК – </a:t>
            </a:r>
            <a:r>
              <a:rPr lang="bg-BG" sz="1400" b="1" dirty="0" smtClean="0"/>
              <a:t>Дейности</a:t>
            </a:r>
            <a:endParaRPr lang="bg-BG" sz="1400" b="1" dirty="0"/>
          </a:p>
        </p:txBody>
      </p:sp>
      <p:sp>
        <p:nvSpPr>
          <p:cNvPr id="30" name="Left Arrow 29"/>
          <p:cNvSpPr/>
          <p:nvPr/>
        </p:nvSpPr>
        <p:spPr>
          <a:xfrm>
            <a:off x="8106297" y="5765909"/>
            <a:ext cx="3516952" cy="1059098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1400" b="1" dirty="0" smtClean="0"/>
              <a:t>Детайлна разбивка</a:t>
            </a:r>
            <a:r>
              <a:rPr lang="en-US" sz="1400" b="1" dirty="0" smtClean="0"/>
              <a:t> (</a:t>
            </a:r>
            <a:r>
              <a:rPr lang="bg-BG" sz="1400" b="1" dirty="0" smtClean="0"/>
              <a:t>Приложение </a:t>
            </a:r>
            <a:r>
              <a:rPr lang="en-US" sz="1400" b="1" dirty="0"/>
              <a:t>VIa</a:t>
            </a:r>
            <a:r>
              <a:rPr lang="en-US" sz="1400" b="1" dirty="0" smtClean="0"/>
              <a:t>)</a:t>
            </a:r>
            <a:endParaRPr lang="bg-BG" sz="1400" b="1" dirty="0"/>
          </a:p>
        </p:txBody>
      </p:sp>
    </p:spTree>
    <p:extLst>
      <p:ext uri="{BB962C8B-B14F-4D97-AF65-F5344CB8AC3E}">
        <p14:creationId xmlns:p14="http://schemas.microsoft.com/office/powerpoint/2010/main" val="8889172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1324234"/>
            <a:ext cx="12191999" cy="43815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bg-BG" sz="2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ОЦЕНКА – ЕТАП АСД</a:t>
            </a:r>
          </a:p>
        </p:txBody>
      </p:sp>
      <p:sp>
        <p:nvSpPr>
          <p:cNvPr id="2" name="Rectangle 1"/>
          <p:cNvSpPr/>
          <p:nvPr/>
        </p:nvSpPr>
        <p:spPr>
          <a:xfrm>
            <a:off x="197963" y="1777249"/>
            <a:ext cx="11860687" cy="86177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sz="1600" b="1" u="sng" dirty="0">
                <a:solidFill>
                  <a:schemeClr val="tx2"/>
                </a:solidFill>
              </a:rPr>
              <a:t>Критерий </a:t>
            </a:r>
            <a:r>
              <a:rPr lang="en-US" sz="1600" b="1" u="sng" dirty="0" smtClean="0">
                <a:solidFill>
                  <a:schemeClr val="tx2"/>
                </a:solidFill>
              </a:rPr>
              <a:t>I.10.</a:t>
            </a:r>
            <a:r>
              <a:rPr lang="bg-BG" sz="1600" b="1" dirty="0" smtClean="0">
                <a:solidFill>
                  <a:schemeClr val="tx2"/>
                </a:solidFill>
              </a:rPr>
              <a:t> – Автобиографии на членовете на ОСНОВНИЯ ЕКИП </a:t>
            </a:r>
          </a:p>
          <a:p>
            <a:r>
              <a:rPr lang="bg-BG" sz="1600" b="1" dirty="0" smtClean="0">
                <a:solidFill>
                  <a:schemeClr val="tx2"/>
                </a:solidFill>
              </a:rPr>
              <a:t>                                (ръководител, координатор, счетоводител/финансист)</a:t>
            </a:r>
            <a:endParaRPr lang="ru-RU" sz="1600" b="1" dirty="0" smtClean="0">
              <a:solidFill>
                <a:schemeClr val="tx2"/>
              </a:solidFill>
            </a:endParaRPr>
          </a:p>
          <a:p>
            <a:endParaRPr lang="bg-BG" dirty="0"/>
          </a:p>
        </p:txBody>
      </p:sp>
      <p:sp>
        <p:nvSpPr>
          <p:cNvPr id="13" name="TextBox 12"/>
          <p:cNvSpPr txBox="1"/>
          <p:nvPr/>
        </p:nvSpPr>
        <p:spPr>
          <a:xfrm>
            <a:off x="5204529" y="41350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bg-BG" dirty="0"/>
          </a:p>
        </p:txBody>
      </p:sp>
      <p:sp>
        <p:nvSpPr>
          <p:cNvPr id="26" name="Left Arrow 25"/>
          <p:cNvSpPr/>
          <p:nvPr/>
        </p:nvSpPr>
        <p:spPr>
          <a:xfrm>
            <a:off x="8106297" y="3284779"/>
            <a:ext cx="3582940" cy="112588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1400" b="1" dirty="0" smtClean="0"/>
              <a:t>Поне 2 години опит в управлението и/или изпълнението на проекти</a:t>
            </a:r>
            <a:endParaRPr lang="bg-BG" sz="1400" b="1" dirty="0"/>
          </a:p>
        </p:txBody>
      </p:sp>
      <p:sp>
        <p:nvSpPr>
          <p:cNvPr id="27" name="Left Arrow 26"/>
          <p:cNvSpPr/>
          <p:nvPr/>
        </p:nvSpPr>
        <p:spPr>
          <a:xfrm>
            <a:off x="8106297" y="4681024"/>
            <a:ext cx="3582940" cy="1125886"/>
          </a:xfrm>
          <a:prstGeom prst="lef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sz="1400" b="1" dirty="0" smtClean="0"/>
              <a:t>Минимум образователно-квалификационна степен „БАКАЛАВЪР“</a:t>
            </a:r>
            <a:endParaRPr lang="bg-BG" sz="1400" b="1" dirty="0"/>
          </a:p>
        </p:txBody>
      </p:sp>
      <p:graphicFrame>
        <p:nvGraphicFramePr>
          <p:cNvPr id="7" name="Diagram 6"/>
          <p:cNvGraphicFramePr/>
          <p:nvPr>
            <p:extLst>
              <p:ext uri="{D42A27DB-BD31-4B8C-83A1-F6EECF244321}">
                <p14:modId xmlns:p14="http://schemas.microsoft.com/office/powerpoint/2010/main" val="2234554677"/>
              </p:ext>
            </p:extLst>
          </p:nvPr>
        </p:nvGraphicFramePr>
        <p:xfrm>
          <a:off x="165494" y="2413262"/>
          <a:ext cx="7283252" cy="254415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15" name="Diagram 14"/>
          <p:cNvGraphicFramePr/>
          <p:nvPr>
            <p:extLst>
              <p:ext uri="{D42A27DB-BD31-4B8C-83A1-F6EECF244321}">
                <p14:modId xmlns:p14="http://schemas.microsoft.com/office/powerpoint/2010/main" val="1022298125"/>
              </p:ext>
            </p:extLst>
          </p:nvPr>
        </p:nvGraphicFramePr>
        <p:xfrm>
          <a:off x="207390" y="5052767"/>
          <a:ext cx="7241356" cy="17345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17" name="Rectangle 16"/>
          <p:cNvSpPr/>
          <p:nvPr/>
        </p:nvSpPr>
        <p:spPr>
          <a:xfrm>
            <a:off x="7983745" y="1778354"/>
            <a:ext cx="4085703" cy="6924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endParaRPr lang="bg-BG" sz="700" u="sng" dirty="0" smtClean="0"/>
          </a:p>
          <a:p>
            <a:pPr lvl="0" algn="just"/>
            <a:r>
              <a:rPr lang="bg-BG" sz="1600" b="1" u="sng" dirty="0" smtClean="0">
                <a:solidFill>
                  <a:schemeClr val="tx2"/>
                </a:solidFill>
              </a:rPr>
              <a:t>Критерий </a:t>
            </a:r>
            <a:r>
              <a:rPr lang="en-US" sz="1600" b="1" u="sng" dirty="0" smtClean="0">
                <a:solidFill>
                  <a:schemeClr val="tx2"/>
                </a:solidFill>
              </a:rPr>
              <a:t>II.30 </a:t>
            </a:r>
            <a:r>
              <a:rPr lang="en-US" sz="1600" b="1" dirty="0" smtClean="0">
                <a:solidFill>
                  <a:schemeClr val="tx2"/>
                </a:solidFill>
              </a:rPr>
              <a:t>– </a:t>
            </a:r>
            <a:r>
              <a:rPr lang="bg-BG" sz="1600" b="1" dirty="0" smtClean="0">
                <a:solidFill>
                  <a:schemeClr val="tx2"/>
                </a:solidFill>
              </a:rPr>
              <a:t>Кандидатът и партньорите разполагат с административен капацитет</a:t>
            </a:r>
            <a:endParaRPr lang="bg-BG" sz="1600" b="1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26352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ight Arrow Callout 27"/>
          <p:cNvSpPr/>
          <p:nvPr/>
        </p:nvSpPr>
        <p:spPr>
          <a:xfrm>
            <a:off x="161188" y="1823647"/>
            <a:ext cx="6390441" cy="4946061"/>
          </a:xfrm>
          <a:prstGeom prst="rightArrowCallout">
            <a:avLst>
              <a:gd name="adj1" fmla="val 6704"/>
              <a:gd name="adj2" fmla="val 9561"/>
              <a:gd name="adj3" fmla="val 8419"/>
              <a:gd name="adj4" fmla="val 91497"/>
            </a:avLst>
          </a:prstGeom>
          <a:solidFill>
            <a:srgbClr val="ADDDAB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bg-BG" dirty="0"/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706462" y="3065850"/>
            <a:ext cx="3149296" cy="2286514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>
            <a:reflection blurRad="12700" stA="38000" endPos="28000" dist="5000" dir="5400000" sy="-100000" algn="bl" rotWithShape="0"/>
          </a:effectLst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1337778"/>
            <a:ext cx="12191999" cy="43815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bg-BG" sz="2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ОЦЕНКА – ЕТАП АСД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r>
              <a:rPr lang="bg-BG" sz="2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и ТФО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04529" y="41350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bg-BG" dirty="0"/>
          </a:p>
        </p:txBody>
      </p:sp>
      <p:sp>
        <p:nvSpPr>
          <p:cNvPr id="4" name="Rectangle 3"/>
          <p:cNvSpPr/>
          <p:nvPr/>
        </p:nvSpPr>
        <p:spPr>
          <a:xfrm>
            <a:off x="161188" y="1885202"/>
            <a:ext cx="5043341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u="sng" dirty="0">
                <a:solidFill>
                  <a:schemeClr val="tx2"/>
                </a:solidFill>
              </a:rPr>
              <a:t>Критерий </a:t>
            </a:r>
            <a:r>
              <a:rPr lang="en-US" b="1" u="sng" dirty="0" smtClean="0">
                <a:solidFill>
                  <a:schemeClr val="tx2"/>
                </a:solidFill>
              </a:rPr>
              <a:t>I.11.</a:t>
            </a:r>
            <a:r>
              <a:rPr lang="bg-BG" b="1" dirty="0" smtClean="0">
                <a:solidFill>
                  <a:schemeClr val="tx2"/>
                </a:solidFill>
              </a:rPr>
              <a:t> </a:t>
            </a:r>
            <a:r>
              <a:rPr lang="bg-BG" b="1" dirty="0">
                <a:solidFill>
                  <a:schemeClr val="tx2"/>
                </a:solidFill>
              </a:rPr>
              <a:t>– инструмента </a:t>
            </a:r>
            <a:r>
              <a:rPr lang="en-US" b="1" dirty="0">
                <a:solidFill>
                  <a:schemeClr val="tx2"/>
                </a:solidFill>
              </a:rPr>
              <a:t>HEInnovate </a:t>
            </a:r>
          </a:p>
          <a:p>
            <a:r>
              <a:rPr lang="en-US" b="1" dirty="0" smtClean="0">
                <a:solidFill>
                  <a:schemeClr val="tx2"/>
                </a:solidFill>
                <a:hlinkClick r:id="rId5"/>
              </a:rPr>
              <a:t>https</a:t>
            </a:r>
            <a:r>
              <a:rPr lang="en-US" b="1" dirty="0">
                <a:solidFill>
                  <a:schemeClr val="tx2"/>
                </a:solidFill>
                <a:hlinkClick r:id="rId5"/>
              </a:rPr>
              <a:t>://</a:t>
            </a:r>
            <a:r>
              <a:rPr lang="en-US" b="1" dirty="0" smtClean="0">
                <a:solidFill>
                  <a:schemeClr val="tx2"/>
                </a:solidFill>
                <a:hlinkClick r:id="rId5"/>
              </a:rPr>
              <a:t>heinnovate.eu/en</a:t>
            </a:r>
            <a:endParaRPr lang="en-US" b="1" dirty="0" smtClean="0">
              <a:solidFill>
                <a:schemeClr val="tx2"/>
              </a:solidFill>
            </a:endParaRPr>
          </a:p>
          <a:p>
            <a:r>
              <a:rPr lang="bg-BG" b="1" u="sng" dirty="0">
                <a:solidFill>
                  <a:schemeClr val="tx2"/>
                </a:solidFill>
              </a:rPr>
              <a:t>Критерий </a:t>
            </a:r>
            <a:r>
              <a:rPr lang="en-US" b="1" u="sng" dirty="0" smtClean="0">
                <a:solidFill>
                  <a:schemeClr val="tx2"/>
                </a:solidFill>
              </a:rPr>
              <a:t>II.</a:t>
            </a:r>
            <a:r>
              <a:rPr lang="bg-BG" b="1" u="sng" dirty="0" smtClean="0">
                <a:solidFill>
                  <a:schemeClr val="tx2"/>
                </a:solidFill>
              </a:rPr>
              <a:t>34. </a:t>
            </a:r>
            <a:r>
              <a:rPr lang="bg-BG" b="1" dirty="0" smtClean="0">
                <a:solidFill>
                  <a:schemeClr val="tx2"/>
                </a:solidFill>
              </a:rPr>
              <a:t>– самооценка на предприемачески и иновативен потенциал в инструмента </a:t>
            </a:r>
            <a:r>
              <a:rPr lang="en-US" b="1" dirty="0">
                <a:solidFill>
                  <a:schemeClr val="tx2"/>
                </a:solidFill>
              </a:rPr>
              <a:t>HEInnovate </a:t>
            </a:r>
            <a:endParaRPr lang="bg-BG" b="1" dirty="0" smtClean="0">
              <a:solidFill>
                <a:schemeClr val="tx2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161188" y="5230825"/>
            <a:ext cx="5860789" cy="160043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dirty="0">
                <a:solidFill>
                  <a:schemeClr val="tx2"/>
                </a:solidFill>
              </a:rPr>
              <a:t>В </a:t>
            </a:r>
            <a:r>
              <a:rPr lang="bg-BG" b="1" dirty="0" smtClean="0">
                <a:solidFill>
                  <a:schemeClr val="tx2"/>
                </a:solidFill>
              </a:rPr>
              <a:t>секция </a:t>
            </a:r>
            <a:r>
              <a:rPr lang="bg-BG" b="1" dirty="0">
                <a:solidFill>
                  <a:schemeClr val="tx2"/>
                </a:solidFill>
              </a:rPr>
              <a:t>11 от </a:t>
            </a:r>
            <a:r>
              <a:rPr lang="bg-BG" b="1" dirty="0" smtClean="0">
                <a:solidFill>
                  <a:schemeClr val="tx2"/>
                </a:solidFill>
              </a:rPr>
              <a:t>ФК следва да има: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1600" b="1" dirty="0" smtClean="0">
                <a:solidFill>
                  <a:schemeClr val="tx2"/>
                </a:solidFill>
              </a:rPr>
              <a:t>обосновка </a:t>
            </a:r>
            <a:r>
              <a:rPr lang="bg-BG" sz="1600" b="1" dirty="0">
                <a:solidFill>
                  <a:schemeClr val="tx2"/>
                </a:solidFill>
              </a:rPr>
              <a:t>за извършената </a:t>
            </a:r>
            <a:r>
              <a:rPr lang="bg-BG" sz="1600" b="1" dirty="0" smtClean="0">
                <a:solidFill>
                  <a:schemeClr val="tx2"/>
                </a:solidFill>
              </a:rPr>
              <a:t>самооценка;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bg-BG" sz="1600" b="1" dirty="0">
                <a:solidFill>
                  <a:schemeClr val="tx2"/>
                </a:solidFill>
              </a:rPr>
              <a:t>описание на </a:t>
            </a:r>
            <a:r>
              <a:rPr lang="bg-BG" sz="1600" b="1" dirty="0" smtClean="0">
                <a:solidFill>
                  <a:schemeClr val="tx2"/>
                </a:solidFill>
              </a:rPr>
              <a:t>документите/процедурите и </a:t>
            </a:r>
            <a:r>
              <a:rPr lang="bg-BG" sz="1600" b="1" dirty="0" err="1" smtClean="0">
                <a:solidFill>
                  <a:schemeClr val="tx2"/>
                </a:solidFill>
              </a:rPr>
              <a:t>и</a:t>
            </a:r>
            <a:r>
              <a:rPr lang="ru-RU" sz="1600" b="1" dirty="0" smtClean="0">
                <a:solidFill>
                  <a:schemeClr val="tx2"/>
                </a:solidFill>
              </a:rPr>
              <a:t>нформацията, </a:t>
            </a:r>
            <a:r>
              <a:rPr lang="ru-RU" sz="1600" b="1" dirty="0">
                <a:solidFill>
                  <a:schemeClr val="tx2"/>
                </a:solidFill>
              </a:rPr>
              <a:t>с които </a:t>
            </a:r>
            <a:r>
              <a:rPr lang="ru-RU" sz="1600" b="1" dirty="0" smtClean="0">
                <a:solidFill>
                  <a:schemeClr val="tx2"/>
                </a:solidFill>
              </a:rPr>
              <a:t>ВУ </a:t>
            </a:r>
            <a:r>
              <a:rPr lang="bg-BG" sz="1600" b="1" dirty="0" smtClean="0">
                <a:solidFill>
                  <a:schemeClr val="tx2"/>
                </a:solidFill>
              </a:rPr>
              <a:t>разполагат и които са послужили </a:t>
            </a:r>
          </a:p>
          <a:p>
            <a:r>
              <a:rPr lang="bg-BG" sz="1600" b="1" dirty="0" smtClean="0">
                <a:solidFill>
                  <a:schemeClr val="tx2"/>
                </a:solidFill>
              </a:rPr>
              <a:t>      по време на самооценката, потвърждаващи резултатите от </a:t>
            </a:r>
          </a:p>
          <a:p>
            <a:r>
              <a:rPr lang="bg-BG" sz="1600" b="1" dirty="0" smtClean="0">
                <a:solidFill>
                  <a:schemeClr val="tx2"/>
                </a:solidFill>
              </a:rPr>
              <a:t>      извършената самооценка</a:t>
            </a:r>
            <a:endParaRPr lang="bg-BG" b="1" dirty="0">
              <a:solidFill>
                <a:schemeClr val="tx2"/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509998" y="3775047"/>
            <a:ext cx="1847654" cy="1089385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bg-BG" b="1" dirty="0">
                <a:solidFill>
                  <a:schemeClr val="tx2"/>
                </a:solidFill>
              </a:rPr>
              <a:t>За всички висши </a:t>
            </a:r>
            <a:r>
              <a:rPr lang="bg-BG" b="1" dirty="0" smtClean="0">
                <a:solidFill>
                  <a:schemeClr val="tx2"/>
                </a:solidFill>
              </a:rPr>
              <a:t>училища!</a:t>
            </a:r>
            <a:endParaRPr lang="bg-BG" dirty="0"/>
          </a:p>
        </p:txBody>
      </p:sp>
      <p:sp>
        <p:nvSpPr>
          <p:cNvPr id="11" name="Rectangle 10"/>
          <p:cNvSpPr/>
          <p:nvPr/>
        </p:nvSpPr>
        <p:spPr>
          <a:xfrm>
            <a:off x="6736194" y="2162201"/>
            <a:ext cx="5275915" cy="240065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u="sng" dirty="0" smtClean="0">
                <a:solidFill>
                  <a:schemeClr val="tx2"/>
                </a:solidFill>
              </a:rPr>
              <a:t>Критерий </a:t>
            </a:r>
            <a:r>
              <a:rPr lang="en-US" b="1" u="sng" dirty="0" smtClean="0">
                <a:solidFill>
                  <a:schemeClr val="tx2"/>
                </a:solidFill>
              </a:rPr>
              <a:t>III.</a:t>
            </a:r>
            <a:r>
              <a:rPr lang="bg-BG" b="1" u="sng" dirty="0" smtClean="0">
                <a:solidFill>
                  <a:schemeClr val="tx2"/>
                </a:solidFill>
              </a:rPr>
              <a:t>6</a:t>
            </a:r>
            <a:r>
              <a:rPr lang="en-US" b="1" u="sng" dirty="0" smtClean="0">
                <a:solidFill>
                  <a:schemeClr val="tx2"/>
                </a:solidFill>
              </a:rPr>
              <a:t>.</a:t>
            </a:r>
            <a:r>
              <a:rPr lang="bg-BG" b="1" dirty="0">
                <a:solidFill>
                  <a:schemeClr val="tx2"/>
                </a:solidFill>
              </a:rPr>
              <a:t> – Оценка на </a:t>
            </a:r>
            <a:r>
              <a:rPr lang="bg-BG" b="1" dirty="0" smtClean="0">
                <a:solidFill>
                  <a:schemeClr val="tx2"/>
                </a:solidFill>
              </a:rPr>
              <a:t>партньорството</a:t>
            </a:r>
            <a:endParaRPr lang="en-US" b="1" dirty="0" smtClean="0">
              <a:solidFill>
                <a:schemeClr val="tx2"/>
              </a:solidFill>
            </a:endParaRPr>
          </a:p>
          <a:p>
            <a:endParaRPr lang="en-US" b="1" dirty="0">
              <a:solidFill>
                <a:schemeClr val="tx2"/>
              </a:solidFill>
            </a:endParaRPr>
          </a:p>
          <a:p>
            <a:pPr algn="just"/>
            <a:r>
              <a:rPr lang="ru-RU" sz="1600" b="1" dirty="0">
                <a:solidFill>
                  <a:schemeClr val="tx2"/>
                </a:solidFill>
              </a:rPr>
              <a:t>Разпределението на </a:t>
            </a:r>
            <a:r>
              <a:rPr lang="bg-BG" sz="1600" b="1" dirty="0" smtClean="0">
                <a:solidFill>
                  <a:schemeClr val="tx2"/>
                </a:solidFill>
              </a:rPr>
              <a:t>дейностите между партньорите е обосновано от конкретни потребности, идентифицирани </a:t>
            </a:r>
            <a:r>
              <a:rPr lang="ru-RU" sz="1600" b="1" dirty="0" smtClean="0">
                <a:solidFill>
                  <a:schemeClr val="tx2"/>
                </a:solidFill>
              </a:rPr>
              <a:t>в </a:t>
            </a:r>
            <a:r>
              <a:rPr lang="bg-BG" sz="1600" b="1" dirty="0" smtClean="0">
                <a:solidFill>
                  <a:schemeClr val="tx2"/>
                </a:solidFill>
              </a:rPr>
              <a:t>проектното</a:t>
            </a:r>
            <a:r>
              <a:rPr lang="ru-RU" sz="1600" b="1" dirty="0" smtClean="0">
                <a:solidFill>
                  <a:schemeClr val="tx2"/>
                </a:solidFill>
              </a:rPr>
              <a:t> </a:t>
            </a:r>
            <a:r>
              <a:rPr lang="ru-RU" sz="1600" b="1" dirty="0">
                <a:solidFill>
                  <a:schemeClr val="tx2"/>
                </a:solidFill>
              </a:rPr>
              <a:t>предложение, чрез самооценка с инструмента </a:t>
            </a:r>
            <a:r>
              <a:rPr lang="en-US" sz="1600" b="1" dirty="0" smtClean="0">
                <a:solidFill>
                  <a:schemeClr val="tx2"/>
                </a:solidFill>
              </a:rPr>
              <a:t>HEInnovate</a:t>
            </a:r>
            <a:r>
              <a:rPr lang="bg-BG" sz="1600" b="1" dirty="0" smtClean="0">
                <a:solidFill>
                  <a:schemeClr val="tx2"/>
                </a:solidFill>
              </a:rPr>
              <a:t>, съгласно представени извлечения от инструмента HEInnovate с резултатите от извършените </a:t>
            </a:r>
            <a:r>
              <a:rPr lang="ru-RU" sz="1600" b="1" dirty="0" smtClean="0">
                <a:solidFill>
                  <a:schemeClr val="tx2"/>
                </a:solidFill>
              </a:rPr>
              <a:t>самооценки</a:t>
            </a:r>
            <a:endParaRPr lang="en-US" b="1" dirty="0">
              <a:solidFill>
                <a:schemeClr val="tx2"/>
              </a:solidFill>
            </a:endParaRPr>
          </a:p>
          <a:p>
            <a:endParaRPr lang="en-US" b="1" dirty="0">
              <a:solidFill>
                <a:schemeClr val="tx2"/>
              </a:solidFill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6736194" y="4824387"/>
            <a:ext cx="5361536" cy="113877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u="sng" dirty="0">
                <a:solidFill>
                  <a:schemeClr val="tx2"/>
                </a:solidFill>
              </a:rPr>
              <a:t>Критерий </a:t>
            </a:r>
            <a:r>
              <a:rPr lang="en-US" b="1" u="sng" dirty="0" smtClean="0">
                <a:solidFill>
                  <a:schemeClr val="tx2"/>
                </a:solidFill>
              </a:rPr>
              <a:t>III.7.</a:t>
            </a:r>
            <a:r>
              <a:rPr lang="bg-BG" b="1" dirty="0" smtClean="0">
                <a:solidFill>
                  <a:schemeClr val="tx2"/>
                </a:solidFill>
              </a:rPr>
              <a:t> </a:t>
            </a:r>
            <a:r>
              <a:rPr lang="bg-BG" b="1" dirty="0">
                <a:solidFill>
                  <a:schemeClr val="tx2"/>
                </a:solidFill>
              </a:rPr>
              <a:t>–</a:t>
            </a:r>
            <a:r>
              <a:rPr lang="en-US" b="1" dirty="0" smtClean="0">
                <a:solidFill>
                  <a:schemeClr val="tx2"/>
                </a:solidFill>
              </a:rPr>
              <a:t> </a:t>
            </a:r>
            <a:r>
              <a:rPr lang="bg-BG" b="1" dirty="0" smtClean="0">
                <a:solidFill>
                  <a:schemeClr val="tx2"/>
                </a:solidFill>
              </a:rPr>
              <a:t>Фокус </a:t>
            </a:r>
            <a:r>
              <a:rPr lang="bg-BG" b="1" dirty="0">
                <a:solidFill>
                  <a:schemeClr val="tx2"/>
                </a:solidFill>
              </a:rPr>
              <a:t>на проектното </a:t>
            </a:r>
            <a:r>
              <a:rPr lang="bg-BG" b="1" dirty="0" smtClean="0">
                <a:solidFill>
                  <a:schemeClr val="tx2"/>
                </a:solidFill>
              </a:rPr>
              <a:t>предложение</a:t>
            </a:r>
            <a:endParaRPr lang="en-US" b="1" dirty="0" smtClean="0">
              <a:solidFill>
                <a:schemeClr val="tx2"/>
              </a:solidFill>
            </a:endParaRPr>
          </a:p>
          <a:p>
            <a:endParaRPr lang="en-US" b="1" dirty="0">
              <a:solidFill>
                <a:schemeClr val="tx2"/>
              </a:solidFill>
            </a:endParaRPr>
          </a:p>
          <a:p>
            <a:pPr algn="just"/>
            <a:r>
              <a:rPr lang="bg-BG" sz="1600" b="1" dirty="0" smtClean="0">
                <a:solidFill>
                  <a:schemeClr val="tx2"/>
                </a:solidFill>
              </a:rPr>
              <a:t>Налице</a:t>
            </a:r>
            <a:r>
              <a:rPr lang="ru-RU" sz="1600" b="1" dirty="0" smtClean="0">
                <a:solidFill>
                  <a:schemeClr val="tx2"/>
                </a:solidFill>
              </a:rPr>
              <a:t> </a:t>
            </a:r>
            <a:r>
              <a:rPr lang="ru-RU" sz="1600" b="1" dirty="0">
                <a:solidFill>
                  <a:schemeClr val="tx2"/>
                </a:solidFill>
              </a:rPr>
              <a:t>е </a:t>
            </a:r>
            <a:r>
              <a:rPr lang="bg-BG" sz="1600" b="1" dirty="0" smtClean="0">
                <a:solidFill>
                  <a:schemeClr val="tx2"/>
                </a:solidFill>
              </a:rPr>
              <a:t>пряка връзка между оценката по инструмента HEInnovate и планираните дейности</a:t>
            </a:r>
            <a:endParaRPr lang="bg-BG" dirty="0">
              <a:solidFill>
                <a:srgbClr val="000000"/>
              </a:solidFill>
              <a:latin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34941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1335757"/>
            <a:ext cx="12191999" cy="43815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bg-BG" sz="2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ОЦЕНКА – ЕТАП АСД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r>
              <a:rPr lang="bg-BG" sz="2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и ТФО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04529" y="41350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bg-BG" dirty="0"/>
          </a:p>
        </p:txBody>
      </p:sp>
      <p:sp>
        <p:nvSpPr>
          <p:cNvPr id="4" name="Rectangle 3"/>
          <p:cNvSpPr/>
          <p:nvPr/>
        </p:nvSpPr>
        <p:spPr>
          <a:xfrm>
            <a:off x="161188" y="1790932"/>
            <a:ext cx="626789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bg-BG" b="1" u="sng" dirty="0">
                <a:solidFill>
                  <a:schemeClr val="tx2"/>
                </a:solidFill>
              </a:rPr>
              <a:t>Критерий </a:t>
            </a:r>
            <a:r>
              <a:rPr lang="en-US" b="1" u="sng" dirty="0" smtClean="0">
                <a:solidFill>
                  <a:schemeClr val="tx2"/>
                </a:solidFill>
              </a:rPr>
              <a:t>I.1</a:t>
            </a:r>
            <a:r>
              <a:rPr lang="bg-BG" b="1" u="sng" dirty="0" smtClean="0">
                <a:solidFill>
                  <a:schemeClr val="tx2"/>
                </a:solidFill>
              </a:rPr>
              <a:t>3</a:t>
            </a:r>
            <a:r>
              <a:rPr lang="en-US" b="1" u="sng" dirty="0" smtClean="0">
                <a:solidFill>
                  <a:schemeClr val="tx2"/>
                </a:solidFill>
              </a:rPr>
              <a:t>.</a:t>
            </a:r>
            <a:r>
              <a:rPr lang="bg-BG" b="1" dirty="0" smtClean="0">
                <a:solidFill>
                  <a:schemeClr val="tx2"/>
                </a:solidFill>
              </a:rPr>
              <a:t> </a:t>
            </a:r>
            <a:r>
              <a:rPr lang="bg-BG" b="1" dirty="0">
                <a:solidFill>
                  <a:schemeClr val="tx2"/>
                </a:solidFill>
              </a:rPr>
              <a:t>– </a:t>
            </a:r>
            <a:r>
              <a:rPr lang="bg-BG" b="1" dirty="0" smtClean="0">
                <a:solidFill>
                  <a:schemeClr val="tx2"/>
                </a:solidFill>
              </a:rPr>
              <a:t>Декларация за минимални помощи  </a:t>
            </a:r>
          </a:p>
        </p:txBody>
      </p:sp>
      <p:pic>
        <p:nvPicPr>
          <p:cNvPr id="20" name="Picture 1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31851" y="2057637"/>
            <a:ext cx="5505253" cy="600717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531851" y="2972273"/>
            <a:ext cx="5505253" cy="3815025"/>
          </a:xfrm>
          <a:prstGeom prst="rect">
            <a:avLst/>
          </a:prstGeom>
        </p:spPr>
      </p:pic>
      <p:sp>
        <p:nvSpPr>
          <p:cNvPr id="26" name="TextBox 25"/>
          <p:cNvSpPr txBox="1"/>
          <p:nvPr/>
        </p:nvSpPr>
        <p:spPr>
          <a:xfrm>
            <a:off x="142148" y="2154728"/>
            <a:ext cx="6371774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b="1" u="sng" dirty="0" smtClean="0">
                <a:solidFill>
                  <a:schemeClr val="tx2"/>
                </a:solidFill>
              </a:rPr>
              <a:t>Критерий </a:t>
            </a:r>
            <a:r>
              <a:rPr lang="en-US" b="1" u="sng" dirty="0" smtClean="0">
                <a:solidFill>
                  <a:schemeClr val="tx2"/>
                </a:solidFill>
              </a:rPr>
              <a:t>II.1.</a:t>
            </a:r>
            <a:r>
              <a:rPr lang="bg-BG" b="1" u="sng" dirty="0" smtClean="0">
                <a:solidFill>
                  <a:schemeClr val="tx2"/>
                </a:solidFill>
              </a:rPr>
              <a:t>, </a:t>
            </a:r>
            <a:r>
              <a:rPr lang="en-US" b="1" u="sng" dirty="0">
                <a:solidFill>
                  <a:schemeClr val="tx2"/>
                </a:solidFill>
              </a:rPr>
              <a:t>II.2.</a:t>
            </a:r>
            <a:r>
              <a:rPr lang="en-US" b="1" u="sng" dirty="0" smtClean="0">
                <a:solidFill>
                  <a:schemeClr val="tx2"/>
                </a:solidFill>
              </a:rPr>
              <a:t> </a:t>
            </a:r>
            <a:r>
              <a:rPr lang="bg-BG" b="1" dirty="0" smtClean="0">
                <a:solidFill>
                  <a:schemeClr val="tx2"/>
                </a:solidFill>
              </a:rPr>
              <a:t>Кандидатът/партньорите са допустими: </a:t>
            </a:r>
            <a:r>
              <a:rPr lang="bg-BG" sz="1400" dirty="0" smtClean="0">
                <a:solidFill>
                  <a:schemeClr val="tx2"/>
                </a:solidFill>
              </a:rPr>
              <a:t>съгласно </a:t>
            </a:r>
            <a:r>
              <a:rPr lang="bg-BG" sz="1400" dirty="0">
                <a:solidFill>
                  <a:schemeClr val="tx2"/>
                </a:solidFill>
              </a:rPr>
              <a:t>изискванията на регламент </a:t>
            </a:r>
            <a:r>
              <a:rPr lang="bg-BG" sz="1400" dirty="0" smtClean="0">
                <a:solidFill>
                  <a:schemeClr val="tx2"/>
                </a:solidFill>
              </a:rPr>
              <a:t>1407/2013</a:t>
            </a:r>
            <a:r>
              <a:rPr lang="bg-BG" sz="1400" dirty="0"/>
              <a:t>	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142333" y="2658354"/>
            <a:ext cx="6371589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bg-BG" b="1" u="sng" dirty="0">
                <a:solidFill>
                  <a:schemeClr val="tx2"/>
                </a:solidFill>
              </a:rPr>
              <a:t>Критерий </a:t>
            </a:r>
            <a:r>
              <a:rPr lang="en-US" b="1" u="sng" dirty="0">
                <a:solidFill>
                  <a:schemeClr val="tx2"/>
                </a:solidFill>
              </a:rPr>
              <a:t>II.35.</a:t>
            </a:r>
            <a:r>
              <a:rPr lang="bg-BG" b="1" u="sng" dirty="0">
                <a:solidFill>
                  <a:schemeClr val="tx2"/>
                </a:solidFill>
              </a:rPr>
              <a:t> </a:t>
            </a:r>
            <a:r>
              <a:rPr lang="bg-BG" sz="1400" b="1" dirty="0" smtClean="0">
                <a:solidFill>
                  <a:schemeClr val="tx2"/>
                </a:solidFill>
              </a:rPr>
              <a:t>Общият размер </a:t>
            </a:r>
            <a:r>
              <a:rPr lang="bg-BG" sz="1400" dirty="0" smtClean="0">
                <a:solidFill>
                  <a:schemeClr val="tx2"/>
                </a:solidFill>
              </a:rPr>
              <a:t>на помощта по режим „de minimis”, предоставяна по настоящата процедура, заедно с други получени помощи за едно и също предприятие, не надхвърля 200 000 EUR или 391 166 лв. за период от три бюджетни години (поотделно за кандидат и партньори).</a:t>
            </a:r>
            <a:r>
              <a:rPr lang="en-US" sz="1400" dirty="0" smtClean="0">
                <a:solidFill>
                  <a:schemeClr val="tx2"/>
                </a:solidFill>
              </a:rPr>
              <a:t> </a:t>
            </a:r>
            <a:endParaRPr lang="bg-BG" sz="1400" dirty="0">
              <a:solidFill>
                <a:schemeClr val="tx2"/>
              </a:solidFill>
            </a:endParaRPr>
          </a:p>
        </p:txBody>
      </p:sp>
      <p:sp>
        <p:nvSpPr>
          <p:cNvPr id="29" name="TextBox 28"/>
          <p:cNvSpPr txBox="1"/>
          <p:nvPr/>
        </p:nvSpPr>
        <p:spPr>
          <a:xfrm>
            <a:off x="160262" y="3605565"/>
            <a:ext cx="626881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bg-BG" b="1" u="sng" dirty="0" smtClean="0">
                <a:solidFill>
                  <a:schemeClr val="tx2"/>
                </a:solidFill>
              </a:rPr>
              <a:t>Критерий </a:t>
            </a:r>
            <a:r>
              <a:rPr lang="en-US" b="1" u="sng" dirty="0" smtClean="0">
                <a:solidFill>
                  <a:schemeClr val="tx2"/>
                </a:solidFill>
              </a:rPr>
              <a:t>III.7</a:t>
            </a:r>
            <a:r>
              <a:rPr lang="bg-BG" b="1" u="sng" dirty="0" smtClean="0">
                <a:solidFill>
                  <a:schemeClr val="tx2"/>
                </a:solidFill>
              </a:rPr>
              <a:t>. </a:t>
            </a:r>
            <a:r>
              <a:rPr lang="bg-BG" b="1" dirty="0" smtClean="0">
                <a:solidFill>
                  <a:schemeClr val="tx2"/>
                </a:solidFill>
              </a:rPr>
              <a:t>Фокус на проектното предложение</a:t>
            </a:r>
            <a:endParaRPr lang="bg-BG" dirty="0" smtClean="0"/>
          </a:p>
          <a:p>
            <a:pPr algn="just"/>
            <a:r>
              <a:rPr lang="bg-BG" sz="1400" dirty="0" smtClean="0">
                <a:solidFill>
                  <a:schemeClr val="tx2"/>
                </a:solidFill>
              </a:rPr>
              <a:t>Налице е пряка връзка между планираните дейности и разходи. </a:t>
            </a:r>
            <a:r>
              <a:rPr lang="bg-BG" sz="1400" b="1" dirty="0" smtClean="0">
                <a:solidFill>
                  <a:schemeClr val="tx2"/>
                </a:solidFill>
              </a:rPr>
              <a:t>Заложените ограничения на разходите по процедурата са спазени</a:t>
            </a:r>
            <a:r>
              <a:rPr lang="bg-BG" sz="1400" dirty="0" smtClean="0">
                <a:solidFill>
                  <a:schemeClr val="tx2"/>
                </a:solidFill>
              </a:rPr>
              <a:t> при формиране на бюджета</a:t>
            </a:r>
            <a:r>
              <a:rPr lang="ru-RU" sz="1400" dirty="0" smtClean="0">
                <a:solidFill>
                  <a:schemeClr val="tx2"/>
                </a:solidFill>
              </a:rPr>
              <a:t>. 	</a:t>
            </a:r>
            <a:endParaRPr lang="ru-RU" sz="1400" dirty="0">
              <a:solidFill>
                <a:schemeClr val="tx2"/>
              </a:solidFill>
            </a:endParaRPr>
          </a:p>
        </p:txBody>
      </p:sp>
      <p:pic>
        <p:nvPicPr>
          <p:cNvPr id="32" name="Picture 31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0263" y="4540078"/>
            <a:ext cx="6145070" cy="2247221"/>
          </a:xfrm>
          <a:prstGeom prst="rect">
            <a:avLst/>
          </a:prstGeom>
        </p:spPr>
      </p:pic>
      <mc:AlternateContent xmlns:mc="http://schemas.openxmlformats.org/markup-compatibility/2006" xmlns:p14="http://schemas.microsoft.com/office/powerpoint/2010/main">
        <mc:Choice Requires="p14">
          <p:contentPart p14:bwMode="auto" r:id="rId6">
            <p14:nvContentPartPr>
              <p14:cNvPr id="36" name="Ink 35"/>
              <p14:cNvContentPartPr/>
              <p14:nvPr/>
            </p14:nvContentPartPr>
            <p14:xfrm>
              <a:off x="5368235" y="4591024"/>
              <a:ext cx="297720" cy="313200"/>
            </p14:xfrm>
          </p:contentPart>
        </mc:Choice>
        <mc:Fallback xmlns="">
          <p:pic>
            <p:nvPicPr>
              <p:cNvPr id="36" name="Ink 35"/>
              <p:cNvPicPr/>
              <p:nvPr/>
            </p:nvPicPr>
            <p:blipFill>
              <a:blip r:embed="rId7"/>
              <a:stretch>
                <a:fillRect/>
              </a:stretch>
            </p:blipFill>
            <p:spPr>
              <a:xfrm>
                <a:off x="5356355" y="4579144"/>
                <a:ext cx="321480" cy="336960"/>
              </a:xfrm>
              <a:prstGeom prst="rect">
                <a:avLst/>
              </a:prstGeom>
            </p:spPr>
          </p:pic>
        </mc:Fallback>
      </mc:AlternateContent>
      <mc:AlternateContent xmlns:mc="http://schemas.openxmlformats.org/markup-compatibility/2006" xmlns:p14="http://schemas.microsoft.com/office/powerpoint/2010/main">
        <mc:Choice Requires="p14">
          <p:contentPart p14:bwMode="auto" r:id="rId8">
            <p14:nvContentPartPr>
              <p14:cNvPr id="46" name="Ink 45"/>
              <p14:cNvContentPartPr/>
              <p14:nvPr/>
            </p14:nvContentPartPr>
            <p14:xfrm>
              <a:off x="11668235" y="2186944"/>
              <a:ext cx="257040" cy="292680"/>
            </p14:xfrm>
          </p:contentPart>
        </mc:Choice>
        <mc:Fallback xmlns="">
          <p:pic>
            <p:nvPicPr>
              <p:cNvPr id="46" name="Ink 45"/>
              <p:cNvPicPr/>
              <p:nvPr/>
            </p:nvPicPr>
            <p:blipFill>
              <a:blip r:embed="rId9"/>
              <a:stretch>
                <a:fillRect/>
              </a:stretch>
            </p:blipFill>
            <p:spPr>
              <a:xfrm>
                <a:off x="11656355" y="2175064"/>
                <a:ext cx="280800" cy="316440"/>
              </a:xfrm>
              <a:prstGeom prst="rect">
                <a:avLst/>
              </a:prstGeom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293187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0" y="1312938"/>
            <a:ext cx="12191999" cy="438151"/>
          </a:xfrm>
          <a:solidFill>
            <a:schemeClr val="accent6">
              <a:lumMod val="60000"/>
              <a:lumOff val="40000"/>
            </a:schemeClr>
          </a:solidFill>
        </p:spPr>
        <p:txBody>
          <a:bodyPr>
            <a:noAutofit/>
          </a:bodyPr>
          <a:lstStyle/>
          <a:p>
            <a:pPr algn="ctr"/>
            <a:r>
              <a:rPr lang="bg-BG" sz="2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ОЦЕНКА </a:t>
            </a:r>
            <a:r>
              <a:rPr lang="bg-BG" sz="2800" dirty="0" smtClean="0">
                <a:solidFill>
                  <a:schemeClr val="bg2">
                    <a:lumMod val="25000"/>
                  </a:schemeClr>
                </a:solidFill>
                <a:latin typeface="+mn-lt"/>
              </a:rPr>
              <a:t>– </a:t>
            </a:r>
            <a:r>
              <a:rPr lang="bg-BG" sz="2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ЕТАП АСД</a:t>
            </a:r>
            <a:r>
              <a:rPr lang="en-US" sz="2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 </a:t>
            </a:r>
            <a:r>
              <a:rPr lang="bg-BG" sz="2800" dirty="0">
                <a:solidFill>
                  <a:schemeClr val="bg2">
                    <a:lumMod val="25000"/>
                  </a:schemeClr>
                </a:solidFill>
                <a:latin typeface="+mn-lt"/>
              </a:rPr>
              <a:t>и ТФО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5204529" y="4135074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bg-BG" dirty="0"/>
          </a:p>
        </p:txBody>
      </p:sp>
      <p:sp>
        <p:nvSpPr>
          <p:cNvPr id="4" name="Rectangle 3"/>
          <p:cNvSpPr/>
          <p:nvPr/>
        </p:nvSpPr>
        <p:spPr>
          <a:xfrm>
            <a:off x="28281" y="1790932"/>
            <a:ext cx="6410226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bg-BG" b="1" dirty="0" smtClean="0">
                <a:solidFill>
                  <a:schemeClr val="tx2"/>
                </a:solidFill>
              </a:rPr>
              <a:t>ПРОВЕРКИ на база подадена Декларация за минимални помощи  </a:t>
            </a:r>
            <a:endParaRPr lang="bg-BG" b="1" dirty="0">
              <a:solidFill>
                <a:schemeClr val="tx2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-113122" y="2477106"/>
            <a:ext cx="6551629" cy="421653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4138" lvl="6">
              <a:buFontTx/>
              <a:buAutoNum type="arabicPeriod"/>
            </a:pPr>
            <a:r>
              <a:rPr lang="bg-BG" u="sng" dirty="0" smtClean="0">
                <a:solidFill>
                  <a:schemeClr val="tx2"/>
                </a:solidFill>
              </a:rPr>
              <a:t> Допустими предприятия и изключения от обхвата</a:t>
            </a:r>
            <a:r>
              <a:rPr lang="en-US" u="sng" dirty="0" smtClean="0">
                <a:solidFill>
                  <a:schemeClr val="tx2"/>
                </a:solidFill>
              </a:rPr>
              <a:t> – </a:t>
            </a:r>
            <a:r>
              <a:rPr lang="bg-BG" u="sng" dirty="0" smtClean="0">
                <a:solidFill>
                  <a:schemeClr val="tx2"/>
                </a:solidFill>
              </a:rPr>
              <a:t>КИД2008</a:t>
            </a:r>
            <a:endParaRPr lang="bg-BG" b="1" dirty="0" smtClean="0">
              <a:solidFill>
                <a:schemeClr val="tx2"/>
              </a:solidFill>
            </a:endParaRPr>
          </a:p>
          <a:p>
            <a:pPr marL="84138" lvl="6">
              <a:buFontTx/>
              <a:buAutoNum type="arabicPeriod"/>
            </a:pPr>
            <a:r>
              <a:rPr lang="bg-BG" u="sng" dirty="0" smtClean="0">
                <a:solidFill>
                  <a:schemeClr val="tx2"/>
                </a:solidFill>
              </a:rPr>
              <a:t> Недопустимост </a:t>
            </a:r>
            <a:r>
              <a:rPr lang="bg-BG" u="sng" dirty="0">
                <a:solidFill>
                  <a:schemeClr val="tx2"/>
                </a:solidFill>
              </a:rPr>
              <a:t>при неправомерно предоставена </a:t>
            </a:r>
            <a:r>
              <a:rPr lang="bg-BG" u="sng" dirty="0" smtClean="0">
                <a:solidFill>
                  <a:schemeClr val="tx2"/>
                </a:solidFill>
              </a:rPr>
              <a:t>помощ</a:t>
            </a:r>
            <a:endParaRPr lang="en-US" u="sng" dirty="0" smtClean="0">
              <a:solidFill>
                <a:schemeClr val="tx2"/>
              </a:solidFill>
            </a:endParaRPr>
          </a:p>
          <a:p>
            <a:pPr marL="263525" lvl="6"/>
            <a:r>
              <a:rPr lang="en-US" b="1" dirty="0">
                <a:solidFill>
                  <a:srgbClr val="ADDDAB"/>
                </a:solidFill>
                <a:hlinkClick r:id="rId3"/>
              </a:rPr>
              <a:t>https://stateaid.minfin.bg/bg/page/483</a:t>
            </a:r>
            <a:endParaRPr lang="bg-BG" u="sng" dirty="0" smtClean="0">
              <a:solidFill>
                <a:srgbClr val="ADDDAB"/>
              </a:solidFill>
            </a:endParaRPr>
          </a:p>
          <a:p>
            <a:pPr marL="263525" lvl="6" indent="-180975"/>
            <a:r>
              <a:rPr lang="bg-BG" dirty="0" smtClean="0">
                <a:solidFill>
                  <a:schemeClr val="tx2"/>
                </a:solidFill>
              </a:rPr>
              <a:t>3. </a:t>
            </a:r>
            <a:r>
              <a:rPr lang="bg-BG" u="sng" dirty="0" smtClean="0">
                <a:solidFill>
                  <a:schemeClr val="tx2"/>
                </a:solidFill>
              </a:rPr>
              <a:t>Размер на помощта </a:t>
            </a:r>
            <a:r>
              <a:rPr lang="en-US" b="1" dirty="0" smtClean="0">
                <a:solidFill>
                  <a:schemeClr val="tx2"/>
                </a:solidFill>
                <a:hlinkClick r:id="rId4"/>
              </a:rPr>
              <a:t>https</a:t>
            </a:r>
            <a:r>
              <a:rPr lang="en-US" b="1" dirty="0">
                <a:solidFill>
                  <a:schemeClr val="tx2"/>
                </a:solidFill>
                <a:hlinkClick r:id="rId4"/>
              </a:rPr>
              <a:t>://minimis.minfin.bg/ReportBulstat.aspx</a:t>
            </a:r>
            <a:endParaRPr lang="bg-BG" u="sng" dirty="0" smtClean="0">
              <a:solidFill>
                <a:schemeClr val="tx2"/>
              </a:solidFill>
            </a:endParaRPr>
          </a:p>
          <a:p>
            <a:pPr marL="263525" lvl="6" indent="-179388"/>
            <a:r>
              <a:rPr lang="bg-BG" dirty="0" smtClean="0">
                <a:solidFill>
                  <a:schemeClr val="tx2"/>
                </a:solidFill>
              </a:rPr>
              <a:t>4. </a:t>
            </a:r>
            <a:r>
              <a:rPr lang="bg-BG" u="sng" dirty="0" smtClean="0">
                <a:solidFill>
                  <a:schemeClr val="tx2"/>
                </a:solidFill>
              </a:rPr>
              <a:t>Проверка за натрупване </a:t>
            </a:r>
            <a:r>
              <a:rPr lang="bg-BG" b="1" u="sng" dirty="0">
                <a:hlinkClick r:id="rId5"/>
              </a:rPr>
              <a:t>https://webgate.ec.europa.eu/competition/transparency/public/search</a:t>
            </a:r>
            <a:endParaRPr lang="bg-BG" b="1" u="sng" dirty="0" smtClean="0">
              <a:solidFill>
                <a:schemeClr val="tx2"/>
              </a:solidFill>
            </a:endParaRPr>
          </a:p>
          <a:p>
            <a:pPr marL="84138" lvl="6" algn="just"/>
            <a:r>
              <a:rPr lang="bg-BG" sz="1400" dirty="0" smtClean="0">
                <a:solidFill>
                  <a:schemeClr val="tx2"/>
                </a:solidFill>
              </a:rPr>
              <a:t>!!! Проверката </a:t>
            </a:r>
            <a:r>
              <a:rPr lang="bg-BG" sz="1400" dirty="0">
                <a:solidFill>
                  <a:schemeClr val="tx2"/>
                </a:solidFill>
              </a:rPr>
              <a:t>се прави на ниво „едно и също предприятие“. </a:t>
            </a:r>
            <a:r>
              <a:rPr lang="bg-BG" sz="1400" dirty="0" smtClean="0">
                <a:solidFill>
                  <a:schemeClr val="tx2"/>
                </a:solidFill>
              </a:rPr>
              <a:t>Определение в </a:t>
            </a:r>
            <a:r>
              <a:rPr lang="bg-BG" sz="1400" dirty="0">
                <a:solidFill>
                  <a:schemeClr val="tx2"/>
                </a:solidFill>
              </a:rPr>
              <a:t>т. </a:t>
            </a:r>
            <a:r>
              <a:rPr lang="ru-RU" sz="1400" dirty="0">
                <a:solidFill>
                  <a:schemeClr val="tx2"/>
                </a:solidFill>
              </a:rPr>
              <a:t>16.2. </a:t>
            </a:r>
            <a:r>
              <a:rPr lang="bg-BG" sz="1400" dirty="0" smtClean="0">
                <a:solidFill>
                  <a:schemeClr val="tx2"/>
                </a:solidFill>
              </a:rPr>
              <a:t>от УК</a:t>
            </a:r>
            <a:endParaRPr lang="bg-BG" sz="1400" u="sng" dirty="0">
              <a:solidFill>
                <a:schemeClr val="tx2"/>
              </a:solidFill>
            </a:endParaRPr>
          </a:p>
          <a:p>
            <a:pPr marL="84138" lvl="6" algn="just"/>
            <a:r>
              <a:rPr lang="bg-BG" dirty="0" smtClean="0">
                <a:solidFill>
                  <a:schemeClr val="tx2"/>
                </a:solidFill>
              </a:rPr>
              <a:t>5. </a:t>
            </a:r>
            <a:r>
              <a:rPr lang="bg-BG" u="sng" dirty="0" smtClean="0">
                <a:solidFill>
                  <a:schemeClr val="tx2"/>
                </a:solidFill>
              </a:rPr>
              <a:t>Проверка за „едно и също предприятие“</a:t>
            </a:r>
            <a:endParaRPr lang="bg-BG" u="sng" dirty="0">
              <a:solidFill>
                <a:schemeClr val="tx2"/>
              </a:solidFill>
            </a:endParaRPr>
          </a:p>
          <a:p>
            <a:pPr marL="84138" lvl="6" algn="just">
              <a:buNone/>
            </a:pPr>
            <a:r>
              <a:rPr lang="bg-BG" sz="1400" dirty="0" smtClean="0">
                <a:solidFill>
                  <a:schemeClr val="tx2"/>
                </a:solidFill>
              </a:rPr>
              <a:t>!!! Планираните </a:t>
            </a:r>
            <a:r>
              <a:rPr lang="bg-BG" sz="1400" dirty="0">
                <a:solidFill>
                  <a:schemeClr val="tx2"/>
                </a:solidFill>
              </a:rPr>
              <a:t>разходи в различни проектни предложения в режим минимална помощ за един и същи кандидат/партньор следва да са съгласувани предварително между тях в рамките на висшето училище/организацията.</a:t>
            </a:r>
          </a:p>
          <a:p>
            <a:pPr marL="84138" lvl="6" algn="just">
              <a:buNone/>
            </a:pPr>
            <a:r>
              <a:rPr lang="bg-BG" sz="1400" dirty="0">
                <a:solidFill>
                  <a:schemeClr val="tx2"/>
                </a:solidFill>
              </a:rPr>
              <a:t>Отделните звена на ВУ са част от едно и също предприятие</a:t>
            </a:r>
            <a:r>
              <a:rPr lang="bg-BG" sz="1400" dirty="0" smtClean="0">
                <a:solidFill>
                  <a:schemeClr val="tx2"/>
                </a:solidFill>
              </a:rPr>
              <a:t>.</a:t>
            </a:r>
            <a:endParaRPr lang="en-US" sz="1400" dirty="0" smtClean="0">
              <a:solidFill>
                <a:schemeClr val="tx2"/>
              </a:solidFill>
            </a:endParaRPr>
          </a:p>
          <a:p>
            <a:pPr marL="84138" lvl="6" algn="just">
              <a:buNone/>
            </a:pPr>
            <a:r>
              <a:rPr lang="bg-BG" dirty="0">
                <a:solidFill>
                  <a:schemeClr val="tx2"/>
                </a:solidFill>
              </a:rPr>
              <a:t>6</a:t>
            </a:r>
            <a:r>
              <a:rPr lang="en-US" dirty="0" smtClean="0">
                <a:solidFill>
                  <a:schemeClr val="tx2"/>
                </a:solidFill>
              </a:rPr>
              <a:t>.</a:t>
            </a:r>
            <a:r>
              <a:rPr lang="bg-BG" dirty="0" smtClean="0">
                <a:solidFill>
                  <a:schemeClr val="tx2"/>
                </a:solidFill>
              </a:rPr>
              <a:t> </a:t>
            </a:r>
            <a:r>
              <a:rPr lang="bg-BG" u="sng" dirty="0" smtClean="0">
                <a:solidFill>
                  <a:schemeClr val="tx2"/>
                </a:solidFill>
              </a:rPr>
              <a:t>Допустими </a:t>
            </a:r>
            <a:r>
              <a:rPr lang="bg-BG" u="sng" dirty="0">
                <a:solidFill>
                  <a:schemeClr val="tx2"/>
                </a:solidFill>
              </a:rPr>
              <a:t>разходи, представляващи минимална помощ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579909" y="4685593"/>
            <a:ext cx="5150184" cy="2047894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6288657" y="1790932"/>
            <a:ext cx="5822831" cy="27134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9086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ct">
  <a:themeElements>
    <a:clrScheme name="Blue Warm">
      <a:dk1>
        <a:sysClr val="windowText" lastClr="000000"/>
      </a:dk1>
      <a:lt1>
        <a:sysClr val="window" lastClr="FFFFFF"/>
      </a:lt1>
      <a:dk2>
        <a:srgbClr val="242852"/>
      </a:dk2>
      <a:lt2>
        <a:srgbClr val="ACCBF9"/>
      </a:lt2>
      <a:accent1>
        <a:srgbClr val="4A66AC"/>
      </a:accent1>
      <a:accent2>
        <a:srgbClr val="629DD1"/>
      </a:accent2>
      <a:accent3>
        <a:srgbClr val="297FD5"/>
      </a:accent3>
      <a:accent4>
        <a:srgbClr val="7F8FA9"/>
      </a:accent4>
      <a:accent5>
        <a:srgbClr val="5AA2AE"/>
      </a:accent5>
      <a:accent6>
        <a:srgbClr val="9D90A0"/>
      </a:accent6>
      <a:hlink>
        <a:srgbClr val="9454C3"/>
      </a:hlink>
      <a:folHlink>
        <a:srgbClr val="3EBBF0"/>
      </a:folHlink>
    </a:clrScheme>
    <a:fontScheme name="Retrospect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Blue Warm">
    <a:dk1>
      <a:sysClr val="windowText" lastClr="000000"/>
    </a:dk1>
    <a:lt1>
      <a:sysClr val="window" lastClr="FFFFFF"/>
    </a:lt1>
    <a:dk2>
      <a:srgbClr val="242852"/>
    </a:dk2>
    <a:lt2>
      <a:srgbClr val="ACCBF9"/>
    </a:lt2>
    <a:accent1>
      <a:srgbClr val="4A66AC"/>
    </a:accent1>
    <a:accent2>
      <a:srgbClr val="629DD1"/>
    </a:accent2>
    <a:accent3>
      <a:srgbClr val="297FD5"/>
    </a:accent3>
    <a:accent4>
      <a:srgbClr val="7F8FA9"/>
    </a:accent4>
    <a:accent5>
      <a:srgbClr val="5AA2AE"/>
    </a:accent5>
    <a:accent6>
      <a:srgbClr val="9D90A0"/>
    </a:accent6>
    <a:hlink>
      <a:srgbClr val="9454C3"/>
    </a:hlink>
    <a:folHlink>
      <a:srgbClr val="3EBBF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11591</TotalTime>
  <Words>3022</Words>
  <Application>Microsoft Office PowerPoint</Application>
  <PresentationFormat>Custom</PresentationFormat>
  <Paragraphs>216</Paragraphs>
  <Slides>18</Slides>
  <Notes>11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18</vt:i4>
      </vt:variant>
    </vt:vector>
  </HeadingPairs>
  <TitlesOfParts>
    <vt:vector size="19" baseType="lpstr">
      <vt:lpstr>Retrospect</vt:lpstr>
      <vt:lpstr>ИНФОРМАЦИОНЕН ДЕН ПО  ПРОЦЕДУРА BG05M2OP001-2.016 “МОДЕРНИЗАЦИЯ НА ВИСШИТЕ УЧИЛИЩА” 04 ноември 2020 г. </vt:lpstr>
      <vt:lpstr>ОЦЕНКА – ЕТАП АСД</vt:lpstr>
      <vt:lpstr>ОЦЕНКА – ЕТАП АСД</vt:lpstr>
      <vt:lpstr>ОЦЕНКА – ЕТАП АСД</vt:lpstr>
      <vt:lpstr>ОЦЕНКА – ЕТАП АСД</vt:lpstr>
      <vt:lpstr>ОЦЕНКА – ЕТАП АСД</vt:lpstr>
      <vt:lpstr>ОЦЕНКА – ЕТАП АСД и ТФО</vt:lpstr>
      <vt:lpstr>ОЦЕНКА – ЕТАП АСД и ТФО</vt:lpstr>
      <vt:lpstr>ОЦЕНКА – ЕТАП АСД и ТФО</vt:lpstr>
      <vt:lpstr>ОЦЕНКА – ЕТАП АСД</vt:lpstr>
      <vt:lpstr>Критерий II.1., II.2., II.4, II.5, II.6, II.8 Кандидатът/партньорите/асоциираните партньори са допустими …… ! Критерий II.3 – Партньорство с поне едно висше училище</vt:lpstr>
      <vt:lpstr>Критерий II.7., II.10, II.16., II.17</vt:lpstr>
      <vt:lpstr> Критерий II.20., II.21., II.22., II.23 – Планираните разходи са допустими и не превишават заложените ограничения Критерий III 7 - Фокус на проектното предложение  - Налице е пряка връзка между планираните дейности и разходи. Заложените ограничения на разходите по процедурата са спазени при формиране на бюджета. </vt:lpstr>
      <vt:lpstr> Критерий II. 18, II.26, II.27 – ИНДИКАТОРИ Критерий III 3 - Принос на проектното предложение към изпълнение на индикаторите   Критерий III 4 – Фокус върху младите преподаватели   </vt:lpstr>
      <vt:lpstr>Критерий II. 19, III.5, III.6, III.7 – Планиране на база Рейтингова система</vt:lpstr>
      <vt:lpstr>Важно от насоките за кандидатстване (1)</vt:lpstr>
      <vt:lpstr>Важно от насоките за кандидатстване (2)</vt:lpstr>
      <vt:lpstr>Благодаря за вниманието!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РАБОТНА СРЕЩА на УО на ОП НОИР</dc:title>
  <dc:creator>KG</dc:creator>
  <cp:lastModifiedBy>Desi Stankova</cp:lastModifiedBy>
  <cp:revision>1222</cp:revision>
  <cp:lastPrinted>2020-09-14T13:28:56Z</cp:lastPrinted>
  <dcterms:created xsi:type="dcterms:W3CDTF">2016-05-13T12:08:51Z</dcterms:created>
  <dcterms:modified xsi:type="dcterms:W3CDTF">2020-11-05T12:43:13Z</dcterms:modified>
</cp:coreProperties>
</file>