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4" r:id="rId2"/>
    <p:sldId id="393" r:id="rId3"/>
    <p:sldId id="385" r:id="rId4"/>
    <p:sldId id="396" r:id="rId5"/>
    <p:sldId id="400" r:id="rId6"/>
    <p:sldId id="399" r:id="rId7"/>
    <p:sldId id="397" r:id="rId8"/>
    <p:sldId id="398" r:id="rId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ADDCB75-4C62-479D-BDBF-033747AFB495}">
          <p14:sldIdLst>
            <p14:sldId id="374"/>
            <p14:sldId id="393"/>
            <p14:sldId id="385"/>
            <p14:sldId id="396"/>
            <p14:sldId id="400"/>
            <p14:sldId id="399"/>
            <p14:sldId id="397"/>
            <p14:sldId id="3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430" initials="SEM" lastIdx="2" clrIdx="0">
    <p:extLst>
      <p:ext uri="{19B8F6BF-5375-455C-9EA6-DF929625EA0E}">
        <p15:presenceInfo xmlns:p15="http://schemas.microsoft.com/office/powerpoint/2012/main" userId="O430" providerId="None"/>
      </p:ext>
    </p:extLst>
  </p:cmAuthor>
  <p:cmAuthor id="2" name="Straková Eva Mgr." initials="SEM" lastIdx="2" clrIdx="1">
    <p:extLst>
      <p:ext uri="{19B8F6BF-5375-455C-9EA6-DF929625EA0E}">
        <p15:presenceInfo xmlns:p15="http://schemas.microsoft.com/office/powerpoint/2012/main" userId="S-1-5-21-2013546996-1368335440-1734353810-13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1" autoAdjust="0"/>
    <p:restoredTop sz="77574" autoAdjust="0"/>
  </p:normalViewPr>
  <p:slideViewPr>
    <p:cSldViewPr snapToGrid="0">
      <p:cViewPr>
        <p:scale>
          <a:sx n="25" d="100"/>
          <a:sy n="25" d="100"/>
        </p:scale>
        <p:origin x="819" y="346"/>
      </p:cViewPr>
      <p:guideLst/>
    </p:cSldViewPr>
  </p:slideViewPr>
  <p:outlineViewPr>
    <p:cViewPr>
      <p:scale>
        <a:sx n="33" d="100"/>
        <a:sy n="33" d="100"/>
      </p:scale>
      <p:origin x="0" y="-600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3171DC4D-32F1-44F2-B06B-8105C15DE02C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48B7C2E-BE94-42CE-B7BF-F6AAE817F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67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F17F0-9911-457E-8E5A-90FBF7C94B9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F113-59CC-4B3E-8E9C-9AD3FB5BC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15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obligatory</a:t>
            </a:r>
            <a:r>
              <a:rPr lang="cs-CZ" dirty="0" smtClean="0"/>
              <a:t> / </a:t>
            </a:r>
            <a:r>
              <a:rPr lang="cs-CZ" dirty="0" err="1" smtClean="0"/>
              <a:t>some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recommendatory</a:t>
            </a:r>
            <a:endParaRPr lang="cs-CZ" baseline="0" dirty="0" smtClean="0"/>
          </a:p>
          <a:p>
            <a:r>
              <a:rPr lang="cs-CZ" baseline="0" dirty="0" smtClean="0"/>
              <a:t>EJ NOK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koordinuje evaluační činnost řídicích orgánů programů a Dohody o partnerství;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koordinuje a provádí souhrnné, tematické, průřezové a ad-hoc evaluace;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identifikuje průřezové oblasti pro hodnocení Dohody o partnerství;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zpracovává plán plnění doporučení z evaluací a vyhodnocování plnění evaluačního plánu Dohody o partnerství a zajišťuje diskuzi hlavních závěrů a doporučení s evaluátory a relevantními partnery v rámci implementace;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napomáhá k tvorbě evaluační kapacity;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svolává a řídí PS evaluace NOK;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účastní se pracovních skupin pro evaluaci programů a jednání evaluačních platforem pořádaných ze strany EK;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zajišťuje rozvoj spolupráce a předává informace o evaluačních aktivitách mezi řídicími orgány programů a zajišťuje rozvoj spolupráce s Evaluační jednotkou DG REGIO příp. DG EMPL, DG AGRI a DG MARE a s dalšími členskými státy EU;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spolupracuje s EK na evaluačních aktivitách, zvláště pak na ex-post hodnocení programů 2007–2013 a 2014–2020;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zveřejňuje výstupy svých evaluačních aktivit v souladu s čl. 54 obecného nařízení a zajišťuje sběr a následné sdílení informací o evaluacích s evaluačními pracovišti ŘO.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94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9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90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23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82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96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0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7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0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37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5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4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15F-8288-448F-AFEB-A9F359CE6EDF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5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taceeu.cz/cs/Evropske-fondy-v-CR/2014-2020/Metodicke-pokyny/Metodika-rizeni-programu/Metodika-evaluaci" TargetMode="External"/><Relationship Id="rId5" Type="http://schemas.openxmlformats.org/officeDocument/2006/relationships/hyperlink" Target="https://www.dotaceeu.cz/cs/Fondy-EU/2014-2020/Metodicke-pokyny/Metodika-rizeni-programu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dotaceeu.cz/cs/Evropske-fondy-v-CR/Narodni-organ-pro-koordinaci/Evaluace/Knihovna-evaluaci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5854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latin typeface="Century Gothic" panose="020B0502020202020204" pitchFamily="34" charset="0"/>
              </a:rPr>
              <a:t>Communicating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latin typeface="Century Gothic" panose="020B0502020202020204" pitchFamily="34" charset="0"/>
              </a:rPr>
              <a:t>the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latin typeface="Century Gothic" panose="020B0502020202020204" pitchFamily="34" charset="0"/>
              </a:rPr>
              <a:t>results</a:t>
            </a:r>
            <a:r>
              <a:rPr lang="cs-CZ" b="1" dirty="0" smtClean="0">
                <a:latin typeface="Century Gothic" panose="020B0502020202020204" pitchFamily="34" charset="0"/>
              </a:rPr>
              <a:t> to </a:t>
            </a:r>
            <a:r>
              <a:rPr lang="cs-CZ" b="1" dirty="0" err="1" smtClean="0">
                <a:latin typeface="Century Gothic" panose="020B0502020202020204" pitchFamily="34" charset="0"/>
              </a:rPr>
              <a:t>the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latin typeface="Century Gothic" panose="020B0502020202020204" pitchFamily="34" charset="0"/>
              </a:rPr>
              <a:t>main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latin typeface="Century Gothic" panose="020B0502020202020204" pitchFamily="34" charset="0"/>
              </a:rPr>
              <a:t>stakeholders</a:t>
            </a:r>
            <a:r>
              <a:rPr lang="cs-CZ" b="1" dirty="0" smtClean="0">
                <a:latin typeface="Century Gothic" panose="020B0502020202020204" pitchFamily="34" charset="0"/>
              </a:rPr>
              <a:t>: </a:t>
            </a:r>
            <a:r>
              <a:rPr lang="cs-CZ" b="1" dirty="0" err="1" smtClean="0">
                <a:latin typeface="Century Gothic" panose="020B0502020202020204" pitchFamily="34" charset="0"/>
              </a:rPr>
              <a:t>Central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latin typeface="Century Gothic" panose="020B0502020202020204" pitchFamily="34" charset="0"/>
              </a:rPr>
              <a:t>methodology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Šváb, Ministry </a:t>
            </a:r>
            <a:r>
              <a:rPr lang="cs-CZ" dirty="0" err="1" smtClean="0"/>
              <a:t>of</a:t>
            </a:r>
            <a:r>
              <a:rPr lang="cs-CZ" dirty="0" smtClean="0"/>
              <a:t> Transport (CZ)</a:t>
            </a:r>
          </a:p>
          <a:p>
            <a:r>
              <a:rPr lang="cs-CZ" dirty="0" smtClean="0"/>
              <a:t>29/5/2019 Sofia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6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/>
          <a:lstStyle/>
          <a:p>
            <a:pPr algn="ctr"/>
            <a:r>
              <a:rPr lang="cs-CZ" b="1" dirty="0" err="1" smtClean="0"/>
              <a:t>National</a:t>
            </a:r>
            <a:r>
              <a:rPr lang="cs-CZ" b="1" dirty="0" smtClean="0"/>
              <a:t> </a:t>
            </a:r>
            <a:r>
              <a:rPr lang="cs-CZ" b="1" dirty="0" err="1" smtClean="0"/>
              <a:t>Coordination</a:t>
            </a:r>
            <a:r>
              <a:rPr lang="cs-CZ" b="1" dirty="0" smtClean="0"/>
              <a:t> </a:t>
            </a:r>
            <a:r>
              <a:rPr lang="cs-CZ" b="1" dirty="0" err="1" smtClean="0"/>
              <a:t>Authority</a:t>
            </a:r>
            <a:r>
              <a:rPr lang="cs-CZ" b="1" dirty="0" smtClean="0"/>
              <a:t> (NCA)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central methodological and coordinating role </a:t>
            </a:r>
            <a:r>
              <a:rPr lang="cs-CZ" sz="2400" b="1" dirty="0" err="1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cs-CZ" sz="2400" b="1" dirty="0">
                <a:solidFill>
                  <a:prstClr val="black"/>
                </a:solidFill>
                <a:latin typeface="Calibri" panose="020F0502020204030204"/>
              </a:rPr>
              <a:t> EU </a:t>
            </a:r>
            <a:r>
              <a:rPr lang="cs-CZ" sz="2400" b="1" dirty="0" err="1" smtClean="0">
                <a:solidFill>
                  <a:prstClr val="black"/>
                </a:solidFill>
                <a:latin typeface="Calibri" panose="020F0502020204030204"/>
              </a:rPr>
              <a:t>Funds</a:t>
            </a:r>
            <a:r>
              <a:rPr lang="cs-CZ" sz="2400" b="1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cs-CZ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central </a:t>
            </a:r>
            <a:r>
              <a:rPr lang="en-US" b="1" dirty="0"/>
              <a:t>methodological authority</a:t>
            </a:r>
            <a:r>
              <a:rPr lang="en-US" dirty="0"/>
              <a:t> in the area of implementation environment</a:t>
            </a:r>
            <a:r>
              <a:rPr lang="en-US" dirty="0" smtClean="0"/>
              <a:t>,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Single </a:t>
            </a:r>
            <a:r>
              <a:rPr lang="cs-CZ" dirty="0" err="1" smtClean="0"/>
              <a:t>Methodological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/>
              <a:t> </a:t>
            </a:r>
            <a:r>
              <a:rPr lang="cs-CZ" dirty="0" smtClean="0"/>
              <a:t>– 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guidelines</a:t>
            </a:r>
            <a:r>
              <a:rPr lang="cs-CZ" dirty="0" smtClean="0"/>
              <a:t> </a:t>
            </a:r>
            <a:r>
              <a:rPr lang="cs-CZ" dirty="0" err="1" smtClean="0"/>
              <a:t>documents</a:t>
            </a:r>
            <a:r>
              <a:rPr lang="cs-CZ" dirty="0" smtClean="0"/>
              <a:t> </a:t>
            </a:r>
            <a:r>
              <a:rPr lang="en-US" dirty="0"/>
              <a:t>setting single minimum standards and rules for the </a:t>
            </a:r>
            <a:r>
              <a:rPr lang="en-US" dirty="0" smtClean="0"/>
              <a:t>implementation</a:t>
            </a:r>
            <a:endParaRPr lang="cs-CZ" dirty="0" smtClean="0"/>
          </a:p>
          <a:p>
            <a:pPr marL="806450" lvl="1"/>
            <a:r>
              <a:rPr lang="cs-CZ" dirty="0" smtClean="0">
                <a:hlinkClick r:id="rId5"/>
              </a:rPr>
              <a:t>https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www.dotaceeu.cz/cs/Fondy-EU/2014-2020/Metodicke-pokyny/Metodika-rizeni-programu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Guideline</a:t>
            </a:r>
            <a:r>
              <a:rPr lang="cs-CZ" dirty="0" smtClean="0"/>
              <a:t> on </a:t>
            </a:r>
            <a:r>
              <a:rPr lang="cs-CZ" dirty="0" err="1" smtClean="0"/>
              <a:t>Evaluations</a:t>
            </a:r>
            <a:r>
              <a:rPr lang="cs-CZ" dirty="0" smtClean="0"/>
              <a:t> 2014 – 2020</a:t>
            </a:r>
          </a:p>
          <a:p>
            <a:pPr marL="806450" lvl="1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www.dotaceeu.cz/cs/Evropske-fondy-v-CR/2014-2020/Metodicke-pokyny/Metodika-rizeni-programu/Metodika-evaluaci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 smtClean="0"/>
              <a:t>central </a:t>
            </a:r>
            <a:r>
              <a:rPr lang="en-US" b="1" dirty="0"/>
              <a:t>coordinating authority to monitor the implementation</a:t>
            </a:r>
            <a:r>
              <a:rPr lang="en-US" dirty="0"/>
              <a:t> of all </a:t>
            </a:r>
            <a:r>
              <a:rPr lang="en-US" dirty="0" err="1"/>
              <a:t>programmes</a:t>
            </a:r>
            <a:r>
              <a:rPr lang="en-US" dirty="0"/>
              <a:t> co-funded from the EU Funds</a:t>
            </a:r>
            <a:r>
              <a:rPr lang="en-US" dirty="0" smtClean="0"/>
              <a:t>,</a:t>
            </a:r>
            <a:endParaRPr lang="cs-CZ" dirty="0" smtClean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smtClean="0"/>
              <a:t>Unit – </a:t>
            </a:r>
            <a:r>
              <a:rPr lang="cs-CZ" dirty="0" err="1" smtClean="0"/>
              <a:t>coordination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single </a:t>
            </a:r>
            <a:r>
              <a:rPr lang="en-US" dirty="0"/>
              <a:t>official partner for the European Commission (EC) in the area of implementation of the cohesion policy,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 smtClean="0"/>
              <a:t>single </a:t>
            </a:r>
            <a:r>
              <a:rPr lang="en-US" b="1" dirty="0"/>
              <a:t>administrator of the monitoring system</a:t>
            </a:r>
            <a:r>
              <a:rPr lang="en-US" dirty="0"/>
              <a:t>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central </a:t>
            </a:r>
            <a:r>
              <a:rPr lang="en-US" dirty="0"/>
              <a:t>authority for the area of publicity and building absorption capacity</a:t>
            </a:r>
            <a:r>
              <a:rPr lang="en-US" dirty="0" smtClean="0"/>
              <a:t>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471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/>
          <a:lstStyle/>
          <a:p>
            <a:pPr algn="ctr"/>
            <a:r>
              <a:rPr lang="cs-CZ" b="1" dirty="0" err="1"/>
              <a:t>Guideline</a:t>
            </a:r>
            <a:r>
              <a:rPr lang="cs-CZ" b="1" dirty="0"/>
              <a:t> on </a:t>
            </a:r>
            <a:r>
              <a:rPr lang="cs-CZ" b="1" dirty="0" err="1" smtClean="0"/>
              <a:t>Evaluations</a:t>
            </a:r>
            <a:r>
              <a:rPr lang="cs-CZ" b="1" dirty="0" smtClean="0"/>
              <a:t> 2014 - 2020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Single terminology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>
                <a:solidFill>
                  <a:prstClr val="black"/>
                </a:solidFill>
              </a:rPr>
              <a:t>Coordination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</a:rPr>
              <a:t>mechanisms</a:t>
            </a:r>
            <a:endParaRPr lang="cs-CZ" sz="28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Monitoring </a:t>
            </a:r>
            <a:r>
              <a:rPr lang="cs-CZ" sz="2800" dirty="0" err="1" smtClean="0"/>
              <a:t>Committees</a:t>
            </a:r>
            <a:endParaRPr lang="cs-CZ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NCA </a:t>
            </a:r>
            <a:r>
              <a:rPr lang="cs-CZ" sz="2800" dirty="0"/>
              <a:t>WP on </a:t>
            </a:r>
            <a:r>
              <a:rPr lang="cs-CZ" sz="2800" dirty="0" err="1" smtClean="0"/>
              <a:t>Evaluations</a:t>
            </a:r>
            <a:endParaRPr lang="cs-CZ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MA WP </a:t>
            </a:r>
            <a:r>
              <a:rPr lang="cs-CZ" sz="2800" dirty="0"/>
              <a:t>on </a:t>
            </a:r>
            <a:r>
              <a:rPr lang="cs-CZ" sz="2800" dirty="0" err="1"/>
              <a:t>Evaluations</a:t>
            </a:r>
            <a:endParaRPr lang="cs-CZ" sz="2800" dirty="0"/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2800" dirty="0" err="1">
                <a:solidFill>
                  <a:prstClr val="black"/>
                </a:solidFill>
                <a:latin typeface="Calibri" panose="020F0502020204030204"/>
              </a:rPr>
              <a:t>Evaluation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</a:rPr>
              <a:t>plan</a:t>
            </a:r>
            <a:r>
              <a:rPr lang="cs-CZ" sz="2800" dirty="0" smtClean="0">
                <a:solidFill>
                  <a:prstClr val="black"/>
                </a:solidFill>
              </a:rPr>
              <a:t> (EP) – </a:t>
            </a:r>
            <a:r>
              <a:rPr lang="cs-CZ" sz="2800" dirty="0" err="1" smtClean="0">
                <a:solidFill>
                  <a:prstClr val="black"/>
                </a:solidFill>
              </a:rPr>
              <a:t>content</a:t>
            </a:r>
            <a:r>
              <a:rPr lang="cs-CZ" sz="2800" dirty="0" smtClean="0">
                <a:solidFill>
                  <a:prstClr val="black"/>
                </a:solidFill>
              </a:rPr>
              <a:t>, </a:t>
            </a:r>
            <a:r>
              <a:rPr lang="cs-CZ" sz="2800" dirty="0" err="1" smtClean="0">
                <a:solidFill>
                  <a:prstClr val="black"/>
                </a:solidFill>
              </a:rPr>
              <a:t>rules</a:t>
            </a:r>
            <a:r>
              <a:rPr lang="cs-CZ" sz="2800" dirty="0" smtClean="0">
                <a:solidFill>
                  <a:prstClr val="black"/>
                </a:solidFill>
              </a:rPr>
              <a:t>, </a:t>
            </a:r>
            <a:r>
              <a:rPr lang="cs-CZ" sz="2800" dirty="0" err="1" smtClean="0">
                <a:solidFill>
                  <a:prstClr val="black"/>
                </a:solidFill>
              </a:rPr>
              <a:t>deadlines</a:t>
            </a:r>
            <a:endParaRPr lang="cs-CZ" sz="28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</a:rPr>
              <a:t>Basic </a:t>
            </a:r>
            <a:r>
              <a:rPr lang="cs-CZ" sz="2800" dirty="0" err="1" smtClean="0">
                <a:solidFill>
                  <a:prstClr val="black"/>
                </a:solidFill>
              </a:rPr>
              <a:t>evaluation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</a:rPr>
              <a:t>standards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>
                <a:solidFill>
                  <a:prstClr val="black"/>
                </a:solidFill>
              </a:rPr>
              <a:t>Information</a:t>
            </a:r>
            <a:r>
              <a:rPr lang="cs-CZ" sz="2800" dirty="0" smtClean="0">
                <a:solidFill>
                  <a:prstClr val="black"/>
                </a:solidFill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</a:rPr>
              <a:t>sharing</a:t>
            </a:r>
            <a:r>
              <a:rPr lang="cs-CZ" sz="2800" dirty="0" smtClean="0">
                <a:solidFill>
                  <a:prstClr val="black"/>
                </a:solidFill>
              </a:rPr>
              <a:t> and </a:t>
            </a:r>
            <a:r>
              <a:rPr lang="cs-CZ" sz="2800" dirty="0" err="1" smtClean="0">
                <a:solidFill>
                  <a:prstClr val="black"/>
                </a:solidFill>
              </a:rPr>
              <a:t>publishing</a:t>
            </a:r>
            <a:endParaRPr lang="cs-CZ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/>
              <a:t>Legal</a:t>
            </a:r>
            <a:r>
              <a:rPr lang="cs-CZ" b="1" dirty="0" smtClean="0"/>
              <a:t> </a:t>
            </a:r>
            <a:r>
              <a:rPr lang="cs-CZ" b="1" dirty="0" err="1" smtClean="0"/>
              <a:t>basis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5"/>
            <a:ext cx="11226800" cy="4929100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GPR 1303/2013</a:t>
            </a:r>
            <a:endParaRPr lang="en-US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Article 54 </a:t>
            </a:r>
            <a:r>
              <a:rPr lang="cs-CZ" sz="2800" dirty="0"/>
              <a:t>(4) </a:t>
            </a:r>
            <a:r>
              <a:rPr lang="cs-CZ" sz="2800" i="1" dirty="0"/>
              <a:t>„</a:t>
            </a:r>
            <a:r>
              <a:rPr lang="en-US" sz="2800" i="1" dirty="0"/>
              <a:t>All evaluations shall be made available to the public.</a:t>
            </a:r>
            <a:r>
              <a:rPr lang="cs-CZ" sz="2800" i="1" dirty="0"/>
              <a:t>“</a:t>
            </a:r>
            <a:endParaRPr lang="en-US" sz="2800" i="1" dirty="0"/>
          </a:p>
          <a:p>
            <a:pPr marL="355600">
              <a:defRPr/>
            </a:pP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Monitoring </a:t>
            </a: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Committee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(MC)</a:t>
            </a:r>
            <a:endParaRPr lang="cs-CZ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Article</a:t>
            </a:r>
            <a:r>
              <a:rPr lang="cs-CZ" sz="2800" dirty="0" smtClean="0"/>
              <a:t> </a:t>
            </a:r>
            <a:r>
              <a:rPr lang="cs-CZ" sz="2800" dirty="0"/>
              <a:t>56(3) </a:t>
            </a:r>
            <a:r>
              <a:rPr lang="cs-CZ" sz="2800" i="1" dirty="0" smtClean="0"/>
              <a:t>„</a:t>
            </a:r>
            <a:r>
              <a:rPr lang="en-US" sz="2800" i="1" dirty="0"/>
              <a:t>All evaluations shall be examined by the monitoring committee and sent to the Commission</a:t>
            </a:r>
            <a:r>
              <a:rPr lang="en-US" sz="2800" i="1" dirty="0" smtClean="0"/>
              <a:t>.</a:t>
            </a:r>
            <a:r>
              <a:rPr lang="cs-CZ" sz="2800" i="1" dirty="0" smtClean="0"/>
              <a:t>“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Article</a:t>
            </a:r>
            <a:r>
              <a:rPr lang="cs-CZ" sz="2800" dirty="0" smtClean="0"/>
              <a:t> 110(1)(b) </a:t>
            </a:r>
            <a:r>
              <a:rPr lang="cs-CZ" sz="2800" i="1" dirty="0" smtClean="0"/>
              <a:t>„</a:t>
            </a:r>
            <a:r>
              <a:rPr lang="en-US" sz="2800" i="1" dirty="0" smtClean="0"/>
              <a:t>The </a:t>
            </a:r>
            <a:r>
              <a:rPr lang="en-US" sz="2800" i="1" dirty="0"/>
              <a:t>monitoring committee shall examine in </a:t>
            </a:r>
            <a:r>
              <a:rPr lang="en-US" sz="2800" i="1" dirty="0" smtClean="0"/>
              <a:t>particular</a:t>
            </a:r>
            <a:r>
              <a:rPr lang="cs-CZ" sz="2800" i="1" dirty="0" smtClean="0"/>
              <a:t> </a:t>
            </a:r>
            <a:r>
              <a:rPr lang="en-US" sz="2800" i="1" dirty="0" smtClean="0"/>
              <a:t>progress </a:t>
            </a:r>
            <a:r>
              <a:rPr lang="en-US" sz="2800" i="1" dirty="0"/>
              <a:t>made in implementation of the evaluation plan and the follow-up given to findings of </a:t>
            </a:r>
            <a:r>
              <a:rPr lang="en-US" sz="2800" i="1" dirty="0" smtClean="0"/>
              <a:t>evaluations</a:t>
            </a:r>
            <a:r>
              <a:rPr lang="cs-CZ" sz="2800" i="1" dirty="0" smtClean="0"/>
              <a:t>;“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/>
              <a:t>Article</a:t>
            </a:r>
            <a:r>
              <a:rPr lang="cs-CZ" sz="2800" dirty="0"/>
              <a:t> </a:t>
            </a:r>
            <a:r>
              <a:rPr lang="cs-CZ" sz="2800" dirty="0" smtClean="0"/>
              <a:t>110(2)(c)</a:t>
            </a:r>
            <a:r>
              <a:rPr lang="en-US" sz="2800" dirty="0"/>
              <a:t> </a:t>
            </a:r>
            <a:r>
              <a:rPr lang="cs-CZ" sz="2800" i="1" dirty="0" smtClean="0"/>
              <a:t>„…</a:t>
            </a:r>
            <a:r>
              <a:rPr lang="en-US" sz="2800" i="1" dirty="0" smtClean="0"/>
              <a:t>the </a:t>
            </a:r>
            <a:r>
              <a:rPr lang="en-US" sz="2800" i="1" dirty="0"/>
              <a:t>monitoring committee shall examine and </a:t>
            </a:r>
            <a:r>
              <a:rPr lang="en-US" sz="2800" i="1" dirty="0" smtClean="0"/>
              <a:t>approve</a:t>
            </a:r>
            <a:r>
              <a:rPr lang="cs-CZ" sz="2800" i="1" dirty="0" smtClean="0"/>
              <a:t> </a:t>
            </a:r>
            <a:r>
              <a:rPr lang="en-US" sz="2800" i="1" dirty="0" smtClean="0"/>
              <a:t>the </a:t>
            </a:r>
            <a:r>
              <a:rPr lang="en-US" sz="2800" i="1" dirty="0"/>
              <a:t>evaluation plan for the operational </a:t>
            </a:r>
            <a:r>
              <a:rPr lang="en-US" sz="2800" i="1" dirty="0" err="1"/>
              <a:t>programme</a:t>
            </a:r>
            <a:r>
              <a:rPr lang="en-US" sz="2800" i="1" dirty="0"/>
              <a:t> and any amendment of the evaluation </a:t>
            </a:r>
            <a:r>
              <a:rPr lang="en-US" sz="2800" i="1" dirty="0" smtClean="0"/>
              <a:t>plan</a:t>
            </a:r>
            <a:r>
              <a:rPr lang="cs-CZ" sz="2800" i="1" dirty="0" smtClean="0"/>
              <a:t>…“</a:t>
            </a: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r>
              <a:rPr lang="en-US" sz="2800" dirty="0" smtClean="0"/>
              <a:t>E</a:t>
            </a:r>
            <a:r>
              <a:rPr lang="cs-CZ" sz="2800" dirty="0" err="1" smtClean="0"/>
              <a:t>valuation</a:t>
            </a:r>
            <a:r>
              <a:rPr lang="cs-CZ" sz="2800" dirty="0" smtClean="0"/>
              <a:t> </a:t>
            </a:r>
            <a:r>
              <a:rPr lang="cs-CZ" sz="2800" dirty="0" err="1" smtClean="0"/>
              <a:t>plan</a:t>
            </a:r>
            <a:r>
              <a:rPr lang="en-US" sz="2800" dirty="0" smtClean="0"/>
              <a:t> </a:t>
            </a:r>
            <a:r>
              <a:rPr lang="cs-CZ" sz="2800" dirty="0" smtClean="0"/>
              <a:t>p</a:t>
            </a:r>
            <a:r>
              <a:rPr lang="en-US" sz="2800" dirty="0" err="1" smtClean="0"/>
              <a:t>rogress</a:t>
            </a:r>
            <a:r>
              <a:rPr lang="en-US" sz="2800" dirty="0" smtClean="0"/>
              <a:t> </a:t>
            </a:r>
            <a:r>
              <a:rPr lang="cs-CZ" sz="2800" dirty="0" smtClean="0"/>
              <a:t>r</a:t>
            </a:r>
            <a:r>
              <a:rPr lang="en-US" sz="2800" dirty="0" err="1" smtClean="0"/>
              <a:t>eport</a:t>
            </a:r>
            <a:endParaRPr lang="cs-CZ" sz="2800" dirty="0" smtClean="0"/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r>
              <a:rPr lang="cs-CZ" sz="2800" dirty="0" err="1"/>
              <a:t>Recommendations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e</a:t>
            </a:r>
            <a:r>
              <a:rPr lang="cs-CZ" sz="2800" dirty="0" err="1" smtClean="0"/>
              <a:t>valuations</a:t>
            </a:r>
            <a:r>
              <a:rPr lang="cs-CZ" sz="2800" dirty="0" smtClean="0"/>
              <a:t> </a:t>
            </a:r>
            <a:r>
              <a:rPr lang="cs-CZ" sz="2800" dirty="0" err="1" smtClean="0"/>
              <a:t>overview</a:t>
            </a: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r>
              <a:rPr lang="cs-CZ" sz="2800" dirty="0" err="1" smtClean="0"/>
              <a:t>Evaluation</a:t>
            </a:r>
            <a:r>
              <a:rPr lang="cs-CZ" sz="2800" dirty="0" smtClean="0"/>
              <a:t> </a:t>
            </a:r>
            <a:r>
              <a:rPr lang="cs-CZ" sz="2800" dirty="0" err="1" smtClean="0"/>
              <a:t>library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42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/>
              <a:t>Working</a:t>
            </a:r>
            <a:r>
              <a:rPr lang="cs-CZ" b="1" dirty="0" smtClean="0"/>
              <a:t> </a:t>
            </a:r>
            <a:r>
              <a:rPr lang="cs-CZ" b="1" dirty="0" err="1" smtClean="0"/>
              <a:t>parties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92910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MA </a:t>
            </a:r>
            <a:r>
              <a:rPr lang="cs-CZ" sz="2800" dirty="0"/>
              <a:t>WP on </a:t>
            </a:r>
            <a:r>
              <a:rPr lang="cs-CZ" sz="2800" dirty="0" err="1" smtClean="0"/>
              <a:t>Evaluations</a:t>
            </a:r>
            <a:endParaRPr lang="cs-CZ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To </a:t>
            </a:r>
            <a:r>
              <a:rPr lang="cs-CZ" sz="2800" dirty="0" err="1" smtClean="0"/>
              <a:t>examine</a:t>
            </a:r>
            <a:r>
              <a:rPr lang="cs-CZ" sz="2800" dirty="0" smtClean="0"/>
              <a:t> </a:t>
            </a:r>
            <a:r>
              <a:rPr lang="cs-CZ" sz="2800" dirty="0" err="1" smtClean="0"/>
              <a:t>all</a:t>
            </a:r>
            <a:r>
              <a:rPr lang="cs-CZ" sz="2800" dirty="0" smtClean="0"/>
              <a:t> </a:t>
            </a:r>
            <a:r>
              <a:rPr lang="cs-CZ" sz="2800" dirty="0" err="1" smtClean="0"/>
              <a:t>documents</a:t>
            </a:r>
            <a:endParaRPr lang="cs-CZ" sz="28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To </a:t>
            </a:r>
            <a:r>
              <a:rPr lang="cs-CZ" sz="2800" dirty="0" err="1" smtClean="0"/>
              <a:t>prepare</a:t>
            </a:r>
            <a:r>
              <a:rPr lang="cs-CZ" sz="2800" dirty="0" smtClean="0"/>
              <a:t> </a:t>
            </a:r>
            <a:r>
              <a:rPr lang="cs-CZ" sz="2800" dirty="0" err="1" smtClean="0"/>
              <a:t>ToR</a:t>
            </a:r>
            <a:endParaRPr lang="cs-CZ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Members</a:t>
            </a:r>
            <a:endParaRPr lang="cs-CZ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Other</a:t>
            </a:r>
            <a:r>
              <a:rPr lang="cs-CZ" sz="2800" dirty="0" smtClean="0"/>
              <a:t> ministry </a:t>
            </a:r>
            <a:r>
              <a:rPr lang="cs-CZ" sz="2800" dirty="0" err="1" smtClean="0"/>
              <a:t>departments</a:t>
            </a:r>
            <a:r>
              <a:rPr lang="cs-CZ" sz="2800" dirty="0" smtClean="0"/>
              <a:t> (MA, stratégy department, </a:t>
            </a:r>
            <a:r>
              <a:rPr lang="cs-CZ" sz="2800" dirty="0" err="1" smtClean="0"/>
              <a:t>all</a:t>
            </a:r>
            <a:r>
              <a:rPr lang="cs-CZ" sz="2800" dirty="0" smtClean="0"/>
              <a:t> 	</a:t>
            </a:r>
            <a:r>
              <a:rPr lang="cs-CZ" sz="2800" dirty="0" err="1" smtClean="0"/>
              <a:t>modes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transport)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Other</a:t>
            </a:r>
            <a:r>
              <a:rPr lang="cs-CZ" sz="2800" dirty="0" smtClean="0"/>
              <a:t> MA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NCA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MA </a:t>
            </a:r>
            <a:r>
              <a:rPr lang="cs-CZ" sz="2800" dirty="0"/>
              <a:t>WP on </a:t>
            </a:r>
            <a:r>
              <a:rPr lang="cs-CZ" sz="2800" dirty="0" err="1"/>
              <a:t>Evaluations</a:t>
            </a:r>
            <a:endParaRPr lang="cs-CZ" sz="2800" dirty="0"/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Informal</a:t>
            </a:r>
            <a:r>
              <a:rPr lang="cs-CZ" sz="2800" dirty="0" smtClean="0"/>
              <a:t> WP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Sharing</a:t>
            </a:r>
            <a:r>
              <a:rPr lang="cs-CZ" sz="2800" dirty="0" smtClean="0"/>
              <a:t> </a:t>
            </a:r>
            <a:r>
              <a:rPr lang="cs-CZ" sz="2800" dirty="0" err="1" smtClean="0"/>
              <a:t>informatiom</a:t>
            </a:r>
            <a:endParaRPr lang="cs-CZ" sz="2800" dirty="0" smtClean="0"/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To </a:t>
            </a:r>
            <a:r>
              <a:rPr lang="cs-CZ" sz="2800" dirty="0" err="1" smtClean="0"/>
              <a:t>meet</a:t>
            </a:r>
            <a:r>
              <a:rPr lang="cs-CZ" sz="2800" dirty="0" smtClean="0"/>
              <a:t> </a:t>
            </a:r>
            <a:r>
              <a:rPr lang="cs-CZ" sz="2800" dirty="0" err="1" smtClean="0"/>
              <a:t>peers</a:t>
            </a:r>
            <a:r>
              <a:rPr lang="cs-CZ" sz="2800" dirty="0" smtClean="0"/>
              <a:t> and </a:t>
            </a:r>
            <a:r>
              <a:rPr lang="cs-CZ" sz="2800" dirty="0" err="1" smtClean="0"/>
              <a:t>relax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67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/>
              <a:t>Evaluation</a:t>
            </a:r>
            <a:r>
              <a:rPr lang="cs-CZ" b="1" dirty="0" smtClean="0"/>
              <a:t> </a:t>
            </a:r>
            <a:r>
              <a:rPr lang="cs-CZ" b="1" dirty="0" err="1" smtClean="0"/>
              <a:t>plan</a:t>
            </a:r>
            <a:r>
              <a:rPr lang="cs-CZ" b="1" dirty="0" smtClean="0"/>
              <a:t> </a:t>
            </a:r>
            <a:r>
              <a:rPr lang="cs-CZ" b="1" dirty="0" err="1" smtClean="0"/>
              <a:t>progress</a:t>
            </a:r>
            <a:r>
              <a:rPr lang="cs-CZ" b="1" dirty="0" smtClean="0"/>
              <a:t> report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9291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Generated</a:t>
            </a:r>
            <a:r>
              <a:rPr lang="cs-CZ" sz="2800" dirty="0" smtClean="0"/>
              <a:t> </a:t>
            </a:r>
            <a:r>
              <a:rPr lang="cs-CZ" sz="2800" dirty="0" err="1" smtClean="0"/>
              <a:t>throughMS</a:t>
            </a: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To </a:t>
            </a:r>
            <a:r>
              <a:rPr lang="cs-CZ" sz="2800" dirty="0" err="1" smtClean="0"/>
              <a:t>inform</a:t>
            </a:r>
            <a:r>
              <a:rPr lang="cs-CZ" sz="2800" dirty="0" smtClean="0"/>
              <a:t> MC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At least </a:t>
            </a:r>
            <a:r>
              <a:rPr lang="cs-CZ" sz="2800" dirty="0" err="1" smtClean="0"/>
              <a:t>once</a:t>
            </a:r>
            <a:r>
              <a:rPr lang="cs-CZ" sz="2800" dirty="0" smtClean="0"/>
              <a:t> a </a:t>
            </a:r>
            <a:r>
              <a:rPr lang="cs-CZ" sz="2800" dirty="0" err="1" smtClean="0"/>
              <a:t>year</a:t>
            </a: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Information</a:t>
            </a:r>
            <a:r>
              <a:rPr lang="cs-CZ" sz="2800" dirty="0" smtClean="0"/>
              <a:t> 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Evaluations</a:t>
            </a:r>
            <a:r>
              <a:rPr lang="cs-CZ" sz="2800" dirty="0" smtClean="0"/>
              <a:t> </a:t>
            </a:r>
            <a:r>
              <a:rPr lang="cs-CZ" sz="2800" dirty="0" err="1" smtClean="0"/>
              <a:t>being</a:t>
            </a:r>
            <a:r>
              <a:rPr lang="cs-CZ" sz="2800" dirty="0" smtClean="0"/>
              <a:t> </a:t>
            </a:r>
            <a:r>
              <a:rPr lang="cs-CZ" sz="2800" dirty="0" err="1" smtClean="0"/>
              <a:t>prepared</a:t>
            </a:r>
            <a:endParaRPr lang="cs-CZ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Evaluation</a:t>
            </a:r>
            <a:r>
              <a:rPr lang="cs-CZ" sz="2800" dirty="0" smtClean="0"/>
              <a:t> </a:t>
            </a:r>
            <a:r>
              <a:rPr lang="cs-CZ" sz="2800" dirty="0" err="1" smtClean="0"/>
              <a:t>being</a:t>
            </a:r>
            <a:r>
              <a:rPr lang="cs-CZ" sz="2800" dirty="0" smtClean="0"/>
              <a:t> </a:t>
            </a:r>
            <a:r>
              <a:rPr lang="cs-CZ" sz="2800" dirty="0" err="1" smtClean="0"/>
              <a:t>carrying</a:t>
            </a:r>
            <a:r>
              <a:rPr lang="cs-CZ" sz="2800" dirty="0" smtClean="0"/>
              <a:t> </a:t>
            </a:r>
            <a:r>
              <a:rPr lang="cs-CZ" sz="2800" dirty="0" err="1" smtClean="0"/>
              <a:t>out</a:t>
            </a:r>
            <a:endParaRPr lang="cs-CZ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Finished</a:t>
            </a:r>
            <a:r>
              <a:rPr lang="cs-CZ" sz="2800" dirty="0" smtClean="0"/>
              <a:t> </a:t>
            </a:r>
            <a:r>
              <a:rPr lang="cs-CZ" sz="2800" dirty="0" err="1" smtClean="0"/>
              <a:t>evaluations</a:t>
            </a:r>
            <a:endParaRPr lang="cs-CZ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/>
              <a:t>Compliance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smtClean="0"/>
              <a:t>EP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718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err="1"/>
              <a:t>Recommendations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evaluations</a:t>
            </a:r>
            <a:r>
              <a:rPr lang="cs-CZ" b="1" dirty="0"/>
              <a:t> </a:t>
            </a:r>
            <a:r>
              <a:rPr lang="cs-CZ" b="1" dirty="0" err="1"/>
              <a:t>overview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5"/>
            <a:ext cx="11226800" cy="492910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/>
              <a:t>Generated</a:t>
            </a:r>
            <a:r>
              <a:rPr lang="cs-CZ" sz="2800" dirty="0"/>
              <a:t> </a:t>
            </a:r>
            <a:r>
              <a:rPr lang="cs-CZ" sz="2800" dirty="0" err="1" smtClean="0"/>
              <a:t>through</a:t>
            </a:r>
            <a:r>
              <a:rPr lang="cs-CZ" sz="2800" dirty="0" smtClean="0"/>
              <a:t> MS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To </a:t>
            </a:r>
            <a:r>
              <a:rPr lang="cs-CZ" sz="2800" dirty="0" err="1" smtClean="0"/>
              <a:t>inform</a:t>
            </a:r>
            <a:r>
              <a:rPr lang="cs-CZ" sz="2800" dirty="0" smtClean="0"/>
              <a:t> MC</a:t>
            </a:r>
            <a:endParaRPr lang="cs-CZ" sz="28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Evaluation</a:t>
            </a:r>
            <a:r>
              <a:rPr lang="cs-CZ" sz="2800" dirty="0" smtClean="0"/>
              <a:t> </a:t>
            </a:r>
            <a:r>
              <a:rPr lang="cs-CZ" sz="2800" dirty="0" err="1" smtClean="0"/>
              <a:t>follow</a:t>
            </a:r>
            <a:r>
              <a:rPr lang="cs-CZ" sz="2800" dirty="0" smtClean="0"/>
              <a:t>-up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(</a:t>
            </a:r>
            <a:r>
              <a:rPr lang="cs-CZ" sz="2800" dirty="0" err="1" smtClean="0"/>
              <a:t>External</a:t>
            </a:r>
            <a:r>
              <a:rPr lang="cs-CZ" sz="2800" dirty="0" smtClean="0"/>
              <a:t>) </a:t>
            </a:r>
            <a:r>
              <a:rPr lang="cs-CZ" sz="2800" dirty="0" err="1" smtClean="0"/>
              <a:t>evaluator</a:t>
            </a:r>
            <a:r>
              <a:rPr lang="cs-CZ" sz="2800" dirty="0" smtClean="0"/>
              <a:t> </a:t>
            </a:r>
            <a:r>
              <a:rPr lang="cs-CZ" sz="2800" dirty="0" err="1" smtClean="0"/>
              <a:t>submits</a:t>
            </a:r>
            <a:endParaRPr lang="cs-CZ" sz="28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Conclusion</a:t>
            </a:r>
            <a:endParaRPr lang="cs-CZ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Recommendation</a:t>
            </a:r>
            <a:endParaRPr lang="cs-CZ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Seriosness</a:t>
            </a:r>
            <a:endParaRPr lang="cs-CZ" sz="28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MA </a:t>
            </a:r>
            <a:r>
              <a:rPr lang="cs-CZ" sz="2800" dirty="0" err="1" smtClean="0"/>
              <a:t>submits</a:t>
            </a:r>
            <a:endParaRPr lang="cs-CZ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Relevancy</a:t>
            </a:r>
            <a:endParaRPr lang="cs-CZ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Tasks</a:t>
            </a:r>
            <a:endParaRPr lang="cs-CZ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Deadline</a:t>
            </a:r>
            <a:endParaRPr lang="cs-CZ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/>
              <a:t>Progress</a:t>
            </a:r>
            <a:r>
              <a:rPr lang="cs-CZ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/>
              <a:t>Evaluation</a:t>
            </a:r>
            <a:r>
              <a:rPr lang="cs-CZ" b="1" dirty="0" smtClean="0"/>
              <a:t> </a:t>
            </a:r>
            <a:r>
              <a:rPr lang="cs-CZ" b="1" dirty="0" err="1" smtClean="0"/>
              <a:t>library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54138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Every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evaluations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has to </a:t>
            </a: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be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published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on MA web and in NCA </a:t>
            </a: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evaluation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library</a:t>
            </a:r>
            <a:endParaRPr lang="cs-CZ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Obligatory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publish</a:t>
            </a:r>
            <a:endParaRPr lang="cs-CZ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Final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report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Executive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summary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 – CZ / 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660 </a:t>
            </a:r>
            <a:r>
              <a:rPr lang="cs-CZ" sz="2800" dirty="0" err="1" smtClean="0">
                <a:solidFill>
                  <a:prstClr val="black"/>
                </a:solidFill>
                <a:latin typeface="Calibri" panose="020F0502020204030204"/>
              </a:rPr>
              <a:t>evaluations</a:t>
            </a:r>
            <a:endParaRPr lang="cs-CZ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cs-CZ" sz="2800" dirty="0" smtClean="0">
                <a:hlinkClick r:id="rId5"/>
              </a:rPr>
              <a:t>https</a:t>
            </a:r>
            <a:r>
              <a:rPr lang="cs-CZ" sz="2800" dirty="0">
                <a:hlinkClick r:id="rId5"/>
              </a:rPr>
              <a:t>://</a:t>
            </a:r>
            <a:r>
              <a:rPr lang="cs-CZ" sz="2800" dirty="0" smtClean="0">
                <a:hlinkClick r:id="rId5"/>
              </a:rPr>
              <a:t>www.dotaceeu.cz/cs/Evropske-fondy-v-CR/Narodni-organ-pro-koordinaci/Evaluace/Knihovna-evaluaci</a:t>
            </a:r>
            <a:endParaRPr lang="cs-CZ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>
              <a:defRPr/>
            </a:pPr>
            <a:r>
              <a:rPr lang="cs-CZ" dirty="0" smtClean="0"/>
              <a:t>    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/>
          <a:srcRect l="7976" t="18572" r="10119" b="10952"/>
          <a:stretch/>
        </p:blipFill>
        <p:spPr>
          <a:xfrm>
            <a:off x="6074229" y="1240355"/>
            <a:ext cx="5918479" cy="48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4.potx" id="{A2F7BB17-BCFB-44C4-B317-CBE6EEDC5630}" vid="{3B4C145E-F37A-44EA-86AE-9CEAECA8B67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5250</TotalTime>
  <Words>378</Words>
  <Application>Microsoft Office PowerPoint</Application>
  <PresentationFormat>Širokoúhlá obrazovka</PresentationFormat>
  <Paragraphs>97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Motiv Office</vt:lpstr>
      <vt:lpstr>Communicating the results to the main stakeholders: Central methodology</vt:lpstr>
      <vt:lpstr>National Coordination Authority (NCA)</vt:lpstr>
      <vt:lpstr>Guideline on Evaluations 2014 - 2020</vt:lpstr>
      <vt:lpstr>Legal basis</vt:lpstr>
      <vt:lpstr>Working parties</vt:lpstr>
      <vt:lpstr>Evaluation plan progress report</vt:lpstr>
      <vt:lpstr>Recommendations of evaluations overview</vt:lpstr>
      <vt:lpstr>Evaluation library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Lukašík Tomáš Ing.</dc:creator>
  <cp:lastModifiedBy>Šváb Petr Mgr.</cp:lastModifiedBy>
  <cp:revision>350</cp:revision>
  <cp:lastPrinted>2017-05-12T10:26:53Z</cp:lastPrinted>
  <dcterms:created xsi:type="dcterms:W3CDTF">2015-06-22T14:47:22Z</dcterms:created>
  <dcterms:modified xsi:type="dcterms:W3CDTF">2019-05-29T04:49:53Z</dcterms:modified>
</cp:coreProperties>
</file>