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sldIdLst>
    <p:sldId id="256" r:id="rId2"/>
    <p:sldId id="277" r:id="rId3"/>
    <p:sldId id="273" r:id="rId4"/>
    <p:sldId id="275" r:id="rId5"/>
    <p:sldId id="257" r:id="rId6"/>
    <p:sldId id="258" r:id="rId7"/>
    <p:sldId id="259" r:id="rId8"/>
    <p:sldId id="261" r:id="rId9"/>
    <p:sldId id="260" r:id="rId10"/>
    <p:sldId id="271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0A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02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29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915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5742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332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869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466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78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158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128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10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43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970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496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06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341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7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289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91180">
              <a:srgbClr val="0F6498"/>
            </a:gs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7772399" cy="2016125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3416" y="685800"/>
            <a:ext cx="7773987" cy="1979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lang="bg-BG" altLang="bg-BG" sz="4000" i="1" dirty="0">
                <a:solidFill>
                  <a:srgbClr val="003366"/>
                </a:solidFill>
                <a:latin typeface="Times New Roman"/>
              </a:rPr>
              <a:t>Програма „Транспортна свързаност“ 2021-2027 г. </a:t>
            </a:r>
            <a:r>
              <a:rPr kumimoji="0" lang="bg-BG" altLang="bg-BG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endParaRPr kumimoji="0" lang="bg-BG" altLang="bg-BG" sz="28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78912" y="4892452"/>
            <a:ext cx="5096929" cy="12501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7950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7213" indent="-438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97113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eaLnBrk="1" hangingPunct="1">
              <a:lnSpc>
                <a:spcPct val="90000"/>
              </a:lnSpc>
            </a:pPr>
            <a:endParaRPr lang="bg-BG" altLang="bg-BG" sz="1600" b="1" i="1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defTabSz="914400" eaLnBrk="1" hangingPunct="1">
              <a:lnSpc>
                <a:spcPct val="90000"/>
              </a:lnSpc>
            </a:pPr>
            <a:r>
              <a:rPr lang="bg-BG" altLang="bg-BG" sz="16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Обществено обсъждане на проекта на програма “Транспортна свързаност” за периода 2021-2027 г.</a:t>
            </a: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H="1">
            <a:off x="680414" y="2701924"/>
            <a:ext cx="777619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bg-BG" dirty="0" smtClean="0">
              <a:solidFill>
                <a:srgbClr val="00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>
            <a:off x="680414" y="685799"/>
            <a:ext cx="777619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bg-BG" dirty="0" smtClean="0">
              <a:solidFill>
                <a:srgbClr val="00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 flipV="1">
            <a:off x="8456608" y="685798"/>
            <a:ext cx="1" cy="20161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bg-BG" dirty="0" smtClean="0">
              <a:solidFill>
                <a:srgbClr val="00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 flipV="1">
            <a:off x="678912" y="681830"/>
            <a:ext cx="1" cy="20161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bg-BG" dirty="0" smtClean="0">
              <a:solidFill>
                <a:srgbClr val="000033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912" y="6120305"/>
            <a:ext cx="5121084" cy="3657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757" y="4906771"/>
            <a:ext cx="5121084" cy="3657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4081" y="-1"/>
            <a:ext cx="2407920" cy="191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65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03411" y="668193"/>
            <a:ext cx="10848212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ea typeface="+mj-ea"/>
                <a:cs typeface="+mj-cs"/>
              </a:rPr>
              <a:t>Потенциални</a:t>
            </a:r>
            <a:r>
              <a:rPr kumimoji="0" lang="bg-BG" altLang="bg-BG" sz="2400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ea typeface="+mj-ea"/>
                <a:cs typeface="+mj-cs"/>
              </a:rPr>
              <a:t> бенефициенти</a:t>
            </a:r>
            <a:r>
              <a:rPr kumimoji="0" lang="bg-BG" altLang="bg-BG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ea typeface="+mj-ea"/>
                <a:cs typeface="+mj-cs"/>
              </a:rPr>
              <a:t> за програмен период 2021-2027 г. по приоритети</a:t>
            </a:r>
            <a:r>
              <a:rPr kumimoji="0" lang="bg-BG" altLang="bg-BG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bg-BG" altLang="bg-BG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endParaRPr kumimoji="0" lang="bg-BG" altLang="bg-BG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792277" y="1358537"/>
            <a:ext cx="10311151" cy="2321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bg-BG" smtClean="0">
              <a:solidFill>
                <a:srgbClr val="00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8889" y="1579418"/>
            <a:ext cx="11358493" cy="4901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7950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7213" indent="-438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97113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bg-BG" altLang="bg-BG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r>
              <a:rPr kumimoji="0" lang="bg-BG" altLang="bg-BG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</a:rPr>
              <a:t>Потенциалните бенефициенти по така формулираните приоритети по програмата са: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bg-BG" altLang="bg-BG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</a:endParaRPr>
          </a:p>
          <a:p>
            <a:pPr marL="0" lvl="0" indent="0" algn="just" defTabSz="914400" eaLnBrk="1" hangingPunct="1">
              <a:buClr>
                <a:srgbClr val="275C6D"/>
              </a:buClr>
              <a:buNone/>
            </a:pPr>
            <a:r>
              <a:rPr kumimoji="0" lang="ru-RU" altLang="bg-BG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</a:rPr>
              <a:t>- </a:t>
            </a:r>
            <a:r>
              <a:rPr kumimoji="0" lang="ru-RU" alt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</a:rPr>
              <a:t>ДП </a:t>
            </a:r>
            <a:r>
              <a:rPr kumimoji="0" lang="bg-BG" altLang="bg-BG" sz="2000" b="1" i="0" u="none" strike="noStrike" kern="1200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</a:rPr>
              <a:t>Национална</a:t>
            </a:r>
            <a:r>
              <a:rPr kumimoji="0" lang="ru-RU" alt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</a:rPr>
              <a:t> </a:t>
            </a:r>
            <a:r>
              <a:rPr lang="ru-RU" altLang="bg-BG" sz="2000" b="1" dirty="0">
                <a:solidFill>
                  <a:srgbClr val="FFFF00"/>
                </a:solidFill>
                <a:latin typeface="+mj-lt"/>
              </a:rPr>
              <a:t>компания „</a:t>
            </a:r>
            <a:r>
              <a:rPr kumimoji="0" lang="bg-BG" altLang="bg-BG" sz="2000" b="1" i="0" u="none" strike="noStrike" kern="1200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</a:rPr>
              <a:t>Железопътна</a:t>
            </a:r>
            <a:r>
              <a:rPr lang="ru-RU" altLang="bg-BG" sz="2000" b="1" dirty="0">
                <a:solidFill>
                  <a:srgbClr val="FFFF00"/>
                </a:solidFill>
                <a:latin typeface="+mj-lt"/>
              </a:rPr>
              <a:t> инфраструктура</a:t>
            </a:r>
            <a:r>
              <a:rPr lang="ru-RU" altLang="bg-BG" sz="2000" b="1" dirty="0" smtClean="0">
                <a:solidFill>
                  <a:srgbClr val="FFFF00"/>
                </a:solidFill>
                <a:latin typeface="+mj-lt"/>
              </a:rPr>
              <a:t>“</a:t>
            </a:r>
          </a:p>
          <a:p>
            <a:pPr marL="0" lvl="0" indent="0" algn="just" defTabSz="914400" eaLnBrk="1" hangingPunct="1">
              <a:buClr>
                <a:srgbClr val="275C6D"/>
              </a:buClr>
              <a:buNone/>
            </a:pPr>
            <a:r>
              <a:rPr kumimoji="0" lang="bg-BG" altLang="bg-BG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</a:rPr>
              <a:t>- </a:t>
            </a:r>
            <a:r>
              <a:rPr kumimoji="0" lang="bg-BG" alt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</a:rPr>
              <a:t>Агенция „Пътна инфраструктура“ </a:t>
            </a:r>
            <a:endParaRPr kumimoji="0" lang="bg-BG" altLang="bg-BG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</a:endParaRPr>
          </a:p>
          <a:p>
            <a:pPr marL="0" lvl="0" indent="0" algn="just" defTabSz="914400" eaLnBrk="1" hangingPunct="1">
              <a:buClr>
                <a:srgbClr val="275C6D"/>
              </a:buClr>
              <a:buNone/>
            </a:pPr>
            <a:r>
              <a:rPr lang="bg-BG" altLang="bg-BG" sz="2000" dirty="0" smtClean="0">
                <a:latin typeface="+mj-lt"/>
              </a:rPr>
              <a:t>- </a:t>
            </a:r>
            <a:r>
              <a:rPr lang="ru-RU" altLang="bg-BG" sz="2000" b="1" dirty="0" smtClean="0">
                <a:solidFill>
                  <a:srgbClr val="FFFF00"/>
                </a:solidFill>
                <a:latin typeface="+mj-lt"/>
              </a:rPr>
              <a:t>ДП </a:t>
            </a:r>
            <a:r>
              <a:rPr lang="ru-RU" altLang="bg-BG" sz="2000" b="1" dirty="0">
                <a:solidFill>
                  <a:srgbClr val="FFFF00"/>
                </a:solidFill>
                <a:latin typeface="+mj-lt"/>
              </a:rPr>
              <a:t>„</a:t>
            </a:r>
            <a:r>
              <a:rPr lang="ru-RU" altLang="bg-BG" sz="2000" b="1" dirty="0" err="1">
                <a:solidFill>
                  <a:srgbClr val="FFFF00"/>
                </a:solidFill>
                <a:latin typeface="+mj-lt"/>
              </a:rPr>
              <a:t>Пристанищна</a:t>
            </a:r>
            <a:r>
              <a:rPr lang="ru-RU" altLang="bg-BG" sz="2000" b="1" dirty="0">
                <a:solidFill>
                  <a:srgbClr val="FFFF00"/>
                </a:solidFill>
                <a:latin typeface="+mj-lt"/>
              </a:rPr>
              <a:t> инфраструктура</a:t>
            </a:r>
            <a:r>
              <a:rPr lang="ru-RU" altLang="bg-BG" sz="2000" b="1" dirty="0" smtClean="0">
                <a:solidFill>
                  <a:srgbClr val="FFFF00"/>
                </a:solidFill>
                <a:latin typeface="+mj-lt"/>
              </a:rPr>
              <a:t>”</a:t>
            </a:r>
            <a:endParaRPr lang="ru-RU" altLang="bg-BG" sz="2000" dirty="0">
              <a:latin typeface="+mj-lt"/>
            </a:endParaRPr>
          </a:p>
          <a:p>
            <a:pPr marL="0" lvl="0" indent="0" algn="just" defTabSz="914400" eaLnBrk="1" hangingPunct="1">
              <a:buClr>
                <a:srgbClr val="275C6D"/>
              </a:buClr>
              <a:buNone/>
            </a:pPr>
            <a:r>
              <a:rPr lang="ru-RU" altLang="bg-BG" sz="2000" b="1" dirty="0" smtClean="0">
                <a:latin typeface="+mj-lt"/>
              </a:rPr>
              <a:t>-</a:t>
            </a:r>
            <a:r>
              <a:rPr lang="ru-RU" altLang="bg-BG" sz="2000" b="1" dirty="0" smtClean="0">
                <a:solidFill>
                  <a:srgbClr val="FFFF00"/>
                </a:solidFill>
                <a:latin typeface="+mj-lt"/>
              </a:rPr>
              <a:t> ИА „</a:t>
            </a:r>
            <a:r>
              <a:rPr lang="bg-BG" altLang="bg-BG" sz="2000" b="1" dirty="0" smtClean="0">
                <a:solidFill>
                  <a:srgbClr val="FFFF00"/>
                </a:solidFill>
                <a:latin typeface="+mj-lt"/>
              </a:rPr>
              <a:t>Проучване </a:t>
            </a:r>
            <a:r>
              <a:rPr lang="ru-RU" altLang="bg-BG" sz="2000" b="1" dirty="0" smtClean="0">
                <a:solidFill>
                  <a:srgbClr val="FFFF00"/>
                </a:solidFill>
                <a:latin typeface="+mj-lt"/>
              </a:rPr>
              <a:t>и </a:t>
            </a:r>
            <a:r>
              <a:rPr lang="bg-BG" altLang="bg-BG" sz="2000" b="1" dirty="0" smtClean="0">
                <a:solidFill>
                  <a:srgbClr val="FFFF00"/>
                </a:solidFill>
                <a:latin typeface="+mj-lt"/>
              </a:rPr>
              <a:t>поддържане</a:t>
            </a:r>
            <a:r>
              <a:rPr lang="ru-RU" altLang="bg-BG" sz="2000" b="1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ru-RU" altLang="bg-BG" sz="2000" b="1" dirty="0">
                <a:solidFill>
                  <a:srgbClr val="FFFF00"/>
                </a:solidFill>
                <a:latin typeface="+mj-lt"/>
              </a:rPr>
              <a:t>на река </a:t>
            </a:r>
            <a:r>
              <a:rPr lang="bg-BG" altLang="bg-BG" sz="2000" b="1" dirty="0" smtClean="0">
                <a:solidFill>
                  <a:srgbClr val="FFFF00"/>
                </a:solidFill>
                <a:latin typeface="+mj-lt"/>
              </a:rPr>
              <a:t>Дунав</a:t>
            </a:r>
            <a:r>
              <a:rPr lang="ru-RU" altLang="bg-BG" sz="2000" b="1" dirty="0" smtClean="0">
                <a:solidFill>
                  <a:srgbClr val="FFFF00"/>
                </a:solidFill>
                <a:latin typeface="+mj-lt"/>
              </a:rPr>
              <a:t>”</a:t>
            </a:r>
          </a:p>
          <a:p>
            <a:pPr marL="0" lvl="0" indent="0" algn="just" defTabSz="914400" eaLnBrk="1" hangingPunct="1">
              <a:buClr>
                <a:srgbClr val="275C6D"/>
              </a:buClr>
              <a:buNone/>
            </a:pPr>
            <a:r>
              <a:rPr lang="ru-RU" altLang="bg-BG" sz="2000" b="1" dirty="0" smtClean="0">
                <a:latin typeface="+mj-lt"/>
              </a:rPr>
              <a:t>-</a:t>
            </a:r>
            <a:r>
              <a:rPr lang="ru-RU" altLang="bg-BG" sz="2000" b="1" dirty="0" smtClean="0">
                <a:solidFill>
                  <a:srgbClr val="FFFF00"/>
                </a:solidFill>
                <a:latin typeface="+mj-lt"/>
              </a:rPr>
              <a:t> ИА „</a:t>
            </a:r>
            <a:r>
              <a:rPr lang="bg-BG" altLang="bg-BG" sz="2000" b="1" dirty="0" smtClean="0">
                <a:solidFill>
                  <a:srgbClr val="FFFF00"/>
                </a:solidFill>
                <a:latin typeface="+mj-lt"/>
              </a:rPr>
              <a:t>Морска</a:t>
            </a:r>
            <a:r>
              <a:rPr lang="ru-RU" altLang="bg-BG" sz="2000" b="1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ru-RU" altLang="bg-BG" sz="2000" b="1" dirty="0">
                <a:solidFill>
                  <a:srgbClr val="FFFF00"/>
                </a:solidFill>
                <a:latin typeface="+mj-lt"/>
              </a:rPr>
              <a:t>администрация</a:t>
            </a:r>
            <a:r>
              <a:rPr lang="ru-RU" altLang="bg-BG" sz="2000" b="1" dirty="0" smtClean="0">
                <a:solidFill>
                  <a:srgbClr val="FFFF00"/>
                </a:solidFill>
                <a:latin typeface="+mj-lt"/>
              </a:rPr>
              <a:t>”</a:t>
            </a:r>
          </a:p>
          <a:p>
            <a:pPr marL="0" lvl="0" indent="0" algn="just" defTabSz="914400" eaLnBrk="1" hangingPunct="1">
              <a:buClr>
                <a:srgbClr val="275C6D"/>
              </a:buClr>
              <a:buNone/>
            </a:pPr>
            <a:r>
              <a:rPr lang="ru-RU" altLang="bg-BG" sz="2000" dirty="0" smtClean="0">
                <a:latin typeface="+mj-lt"/>
              </a:rPr>
              <a:t>- </a:t>
            </a:r>
            <a:r>
              <a:rPr lang="ru-RU" altLang="bg-BG" sz="2000" b="1" dirty="0" err="1" smtClean="0">
                <a:solidFill>
                  <a:srgbClr val="FFFF00"/>
                </a:solidFill>
                <a:latin typeface="+mj-lt"/>
              </a:rPr>
              <a:t>Интермодални</a:t>
            </a:r>
            <a:r>
              <a:rPr lang="ru-RU" altLang="bg-BG" sz="2000" b="1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ru-RU" altLang="bg-BG" sz="2000" b="1" dirty="0" err="1">
                <a:solidFill>
                  <a:srgbClr val="FFFF00"/>
                </a:solidFill>
                <a:latin typeface="+mj-lt"/>
              </a:rPr>
              <a:t>оператори</a:t>
            </a:r>
            <a:r>
              <a:rPr lang="ru-RU" altLang="bg-BG" sz="2000" b="1" dirty="0">
                <a:solidFill>
                  <a:srgbClr val="FFFF00"/>
                </a:solidFill>
                <a:latin typeface="+mj-lt"/>
              </a:rPr>
              <a:t>/</a:t>
            </a:r>
            <a:r>
              <a:rPr lang="ru-RU" altLang="bg-BG" sz="2000" b="1" dirty="0" err="1">
                <a:solidFill>
                  <a:srgbClr val="FFFF00"/>
                </a:solidFill>
                <a:latin typeface="+mj-lt"/>
              </a:rPr>
              <a:t>оператори</a:t>
            </a:r>
            <a:r>
              <a:rPr lang="ru-RU" altLang="bg-BG" sz="2000" b="1" dirty="0">
                <a:solidFill>
                  <a:srgbClr val="FFFF00"/>
                </a:solidFill>
                <a:latin typeface="+mj-lt"/>
              </a:rPr>
              <a:t> в </a:t>
            </a:r>
            <a:r>
              <a:rPr lang="ru-RU" altLang="bg-BG" sz="2000" b="1" dirty="0" err="1">
                <a:solidFill>
                  <a:srgbClr val="FFFF00"/>
                </a:solidFill>
                <a:latin typeface="+mj-lt"/>
              </a:rPr>
              <a:t>пристанищата</a:t>
            </a:r>
            <a:r>
              <a:rPr lang="ru-RU" altLang="bg-BG" sz="2000" b="1" dirty="0">
                <a:solidFill>
                  <a:srgbClr val="FFFF00"/>
                </a:solidFill>
                <a:latin typeface="+mj-lt"/>
              </a:rPr>
              <a:t> с </a:t>
            </a:r>
            <a:r>
              <a:rPr lang="ru-RU" altLang="bg-BG" sz="2000" b="1" dirty="0" err="1">
                <a:solidFill>
                  <a:srgbClr val="FFFF00"/>
                </a:solidFill>
                <a:latin typeface="+mj-lt"/>
              </a:rPr>
              <a:t>национално</a:t>
            </a:r>
            <a:r>
              <a:rPr lang="ru-RU" altLang="bg-BG" sz="2000" b="1" dirty="0">
                <a:solidFill>
                  <a:srgbClr val="FFFF00"/>
                </a:solidFill>
                <a:latin typeface="+mj-lt"/>
              </a:rPr>
              <a:t> значение.</a:t>
            </a:r>
            <a:r>
              <a:rPr kumimoji="0" lang="bg-BG" altLang="bg-BG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r>
              <a:rPr kumimoji="0" lang="bg-BG" altLang="bg-BG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</a:rPr>
              <a:t>- </a:t>
            </a:r>
            <a:r>
              <a:rPr kumimoji="0" lang="bg-BG" alt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</a:rPr>
              <a:t>Управляващият орган на програмата.</a:t>
            </a:r>
            <a:endParaRPr kumimoji="0" lang="bg-BG" altLang="bg-BG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r>
              <a:rPr kumimoji="0" lang="ru-RU" altLang="bg-BG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33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ru-RU" altLang="bg-BG" sz="1200" b="0" i="1" u="none" strike="noStrike" kern="1200" cap="none" spc="0" normalizeH="0" baseline="0" noProof="0" dirty="0" smtClean="0">
              <a:ln>
                <a:noFill/>
              </a:ln>
              <a:solidFill>
                <a:srgbClr val="000033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r>
              <a:rPr kumimoji="0" lang="ru-RU" altLang="bg-BG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33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bg-BG" altLang="bg-BG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33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/>
            </a:r>
            <a:br>
              <a:rPr kumimoji="0" lang="bg-BG" altLang="bg-BG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33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endParaRPr kumimoji="0" lang="bg-BG" altLang="bg-BG" sz="1200" b="0" i="1" u="none" strike="noStrike" kern="1200" cap="none" spc="0" normalizeH="0" baseline="0" noProof="0" dirty="0" smtClean="0">
              <a:ln>
                <a:noFill/>
              </a:ln>
              <a:solidFill>
                <a:srgbClr val="000033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7" name="Picture 4" descr="i01003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1249" y="6078754"/>
            <a:ext cx="212407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tr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684" y="6064683"/>
            <a:ext cx="2160588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2" descr="ship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272" y="6092825"/>
            <a:ext cx="2016125" cy="765175"/>
          </a:xfrm>
          <a:prstGeom prst="rect">
            <a:avLst/>
          </a:prstGeom>
          <a:noFill/>
          <a:ln w="9525" algn="ctr">
            <a:solidFill>
              <a:srgbClr val="FFFFD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520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55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g-BG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БЛАГОДАРЯ ЗА ВНИМАНИЕТО!</a:t>
            </a:r>
            <a:endParaRPr lang="bg-BG" sz="32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358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56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533400"/>
            <a:ext cx="10780164" cy="1143000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bg-BG" altLang="bg-BG" sz="2800" b="1" i="1" dirty="0" smtClean="0">
                <a:solidFill>
                  <a:schemeClr val="accent1">
                    <a:lumMod val="75000"/>
                  </a:schemeClr>
                </a:solidFill>
              </a:rPr>
              <a:t>Цели на политиката и специфични цели за </a:t>
            </a:r>
            <a:br>
              <a:rPr lang="bg-BG" altLang="bg-BG" sz="28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altLang="bg-BG" sz="2800" b="1" i="1" dirty="0" smtClean="0">
                <a:solidFill>
                  <a:schemeClr val="accent1">
                    <a:lumMod val="75000"/>
                  </a:schemeClr>
                </a:solidFill>
              </a:rPr>
              <a:t>програмен период 2021-2027 г.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0" y="1493519"/>
            <a:ext cx="12070080" cy="4728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7950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7213" indent="-438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97113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1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800" b="0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000" b="1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Century Gothic" panose="020B0502020202020204"/>
                <a:ea typeface="+mn-ea"/>
                <a:cs typeface="+mn-cs"/>
              </a:rPr>
              <a:t>Специфичните цели се избират от предложението за регламент за фондовете ЕФРР и КФ</a:t>
            </a:r>
            <a:endParaRPr kumimoji="0" lang="en-US" sz="2000" b="1" i="1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469900" marR="0" lvl="0" indent="-469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r>
              <a:rPr kumimoji="0" lang="bg-BG" alt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Century Gothic" panose="020B0502020202020204"/>
                <a:ea typeface="+mn-ea"/>
                <a:cs typeface="+mn-cs"/>
              </a:rPr>
              <a:t>Идентифицирани са следните цели за програма „Транспортна свързаност“:</a:t>
            </a:r>
          </a:p>
          <a:p>
            <a:pPr marL="469900" marR="0" lvl="0" indent="-469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bg-BG" altLang="bg-BG" sz="20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lvl="0" indent="0" algn="just" defTabSz="914400" eaLnBrk="1" hangingPunct="1">
              <a:buClr>
                <a:srgbClr val="275C6D"/>
              </a:buClr>
              <a:buNone/>
              <a:defRPr/>
            </a:pPr>
            <a:r>
              <a:rPr kumimoji="0" lang="bg-BG" alt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Century Gothic" panose="020B0502020202020204"/>
                <a:ea typeface="+mn-ea"/>
                <a:cs typeface="+mn-cs"/>
              </a:rPr>
              <a:t>По цел на политиката 3</a:t>
            </a:r>
            <a:r>
              <a:rPr lang="ru-RU" altLang="bg-BG" sz="2000" b="1" dirty="0" smtClean="0">
                <a:solidFill>
                  <a:srgbClr val="FFFF00"/>
                </a:solidFill>
              </a:rPr>
              <a:t> /чл</a:t>
            </a:r>
            <a:r>
              <a:rPr lang="ru-RU" altLang="bg-BG" sz="2000" b="1" dirty="0">
                <a:solidFill>
                  <a:srgbClr val="FFFF00"/>
                </a:solidFill>
              </a:rPr>
              <a:t>. 4 от </a:t>
            </a:r>
            <a:r>
              <a:rPr lang="ru-RU" altLang="bg-BG" sz="2000" b="1" dirty="0" err="1">
                <a:solidFill>
                  <a:srgbClr val="FFFF00"/>
                </a:solidFill>
              </a:rPr>
              <a:t>предложението</a:t>
            </a:r>
            <a:r>
              <a:rPr lang="ru-RU" altLang="bg-BG" sz="2000" b="1" dirty="0">
                <a:solidFill>
                  <a:srgbClr val="FFFF00"/>
                </a:solidFill>
              </a:rPr>
              <a:t> за общ </a:t>
            </a:r>
            <a:r>
              <a:rPr lang="ru-RU" altLang="bg-BG" sz="2000" b="1" dirty="0" smtClean="0">
                <a:solidFill>
                  <a:srgbClr val="FFFF00"/>
                </a:solidFill>
              </a:rPr>
              <a:t>регламент/</a:t>
            </a:r>
            <a:r>
              <a:rPr kumimoji="0" lang="bg-BG" alt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Century Gothic" panose="020B0502020202020204"/>
                <a:ea typeface="+mn-ea"/>
                <a:cs typeface="+mn-cs"/>
              </a:rPr>
              <a:t>: „По-добре свързана Европа чрез подобряване на мобилността и регионалната свързаност на ИКТ“ - специфична цел: </a:t>
            </a:r>
            <a:r>
              <a:rPr kumimoji="0" lang="bg-BG" altLang="bg-BG" sz="2000" b="1" i="1" u="sng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Century Gothic" panose="020B0502020202020204"/>
                <a:ea typeface="+mn-ea"/>
                <a:cs typeface="+mn-cs"/>
              </a:rPr>
              <a:t>„Развитие на стабилна, устойчива на изменението на климата, интелигентна, сигурна и </a:t>
            </a:r>
            <a:r>
              <a:rPr kumimoji="0" lang="bg-BG" altLang="bg-BG" sz="2000" b="1" i="1" u="sng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Century Gothic" panose="020B0502020202020204"/>
                <a:ea typeface="+mn-ea"/>
                <a:cs typeface="+mn-cs"/>
              </a:rPr>
              <a:t>интермодална</a:t>
            </a:r>
            <a:r>
              <a:rPr kumimoji="0" lang="bg-BG" altLang="bg-BG" sz="2000" b="1" i="1" u="sng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Century Gothic" panose="020B0502020202020204"/>
                <a:ea typeface="+mn-ea"/>
                <a:cs typeface="+mn-cs"/>
              </a:rPr>
              <a:t> TEN-T“.</a:t>
            </a:r>
          </a:p>
          <a:p>
            <a:pPr marL="469900" marR="0" lvl="0" indent="-469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bg-BG" altLang="bg-BG" sz="20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lvl="0" indent="0" algn="just" defTabSz="914400" eaLnBrk="1" hangingPunct="1">
              <a:buClr>
                <a:srgbClr val="275C6D"/>
              </a:buClr>
              <a:buNone/>
              <a:defRPr/>
            </a:pPr>
            <a:r>
              <a:rPr kumimoji="0" lang="bg-BG" alt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Century Gothic" panose="020B0502020202020204"/>
                <a:ea typeface="+mn-ea"/>
                <a:cs typeface="+mn-cs"/>
              </a:rPr>
              <a:t>По цел на политиката 2</a:t>
            </a:r>
            <a:r>
              <a:rPr lang="ru-RU" altLang="bg-BG" sz="2000" b="1" dirty="0" smtClean="0">
                <a:solidFill>
                  <a:srgbClr val="FFFF00"/>
                </a:solidFill>
              </a:rPr>
              <a:t> /чл</a:t>
            </a:r>
            <a:r>
              <a:rPr lang="ru-RU" altLang="bg-BG" sz="2000" b="1" dirty="0">
                <a:solidFill>
                  <a:srgbClr val="FFFF00"/>
                </a:solidFill>
              </a:rPr>
              <a:t>. 4 от </a:t>
            </a:r>
            <a:r>
              <a:rPr lang="ru-RU" altLang="bg-BG" sz="2000" b="1" dirty="0" err="1">
                <a:solidFill>
                  <a:srgbClr val="FFFF00"/>
                </a:solidFill>
              </a:rPr>
              <a:t>предложението</a:t>
            </a:r>
            <a:r>
              <a:rPr lang="ru-RU" altLang="bg-BG" sz="2000" b="1" dirty="0">
                <a:solidFill>
                  <a:srgbClr val="FFFF00"/>
                </a:solidFill>
              </a:rPr>
              <a:t> за общ </a:t>
            </a:r>
            <a:r>
              <a:rPr lang="ru-RU" altLang="bg-BG" sz="2000" b="1" dirty="0" smtClean="0">
                <a:solidFill>
                  <a:srgbClr val="FFFF00"/>
                </a:solidFill>
              </a:rPr>
              <a:t>регламент/</a:t>
            </a:r>
            <a:r>
              <a:rPr kumimoji="0" lang="bg-BG" alt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Century Gothic" panose="020B0502020202020204"/>
                <a:ea typeface="+mn-ea"/>
                <a:cs typeface="+mn-cs"/>
              </a:rPr>
              <a:t>: „</a:t>
            </a:r>
            <a:r>
              <a:rPr lang="ru-RU" altLang="bg-BG" sz="2000" b="1" dirty="0" err="1">
                <a:solidFill>
                  <a:srgbClr val="FFFF00"/>
                </a:solidFill>
              </a:rPr>
              <a:t>По-зелена</a:t>
            </a:r>
            <a:r>
              <a:rPr lang="ru-RU" altLang="bg-BG" sz="2000" b="1" dirty="0">
                <a:solidFill>
                  <a:srgbClr val="FFFF00"/>
                </a:solidFill>
              </a:rPr>
              <a:t>, </a:t>
            </a:r>
            <a:r>
              <a:rPr lang="ru-RU" altLang="bg-BG" sz="2000" b="1" dirty="0" err="1">
                <a:solidFill>
                  <a:srgbClr val="FFFF00"/>
                </a:solidFill>
              </a:rPr>
              <a:t>нисковъглеродна</a:t>
            </a:r>
            <a:r>
              <a:rPr lang="ru-RU" altLang="bg-BG" sz="2000" b="1" dirty="0">
                <a:solidFill>
                  <a:srgbClr val="FFFF00"/>
                </a:solidFill>
              </a:rPr>
              <a:t> Европа чрез </a:t>
            </a:r>
            <a:r>
              <a:rPr lang="ru-RU" altLang="bg-BG" sz="2000" b="1" dirty="0" err="1">
                <a:solidFill>
                  <a:srgbClr val="FFFF00"/>
                </a:solidFill>
              </a:rPr>
              <a:t>насърчаване</a:t>
            </a:r>
            <a:r>
              <a:rPr lang="ru-RU" altLang="bg-BG" sz="2000" b="1" dirty="0">
                <a:solidFill>
                  <a:srgbClr val="FFFF00"/>
                </a:solidFill>
              </a:rPr>
              <a:t> на чист и справедлив </a:t>
            </a:r>
            <a:r>
              <a:rPr lang="ru-RU" altLang="bg-BG" sz="2000" b="1" dirty="0" err="1">
                <a:solidFill>
                  <a:srgbClr val="FFFF00"/>
                </a:solidFill>
              </a:rPr>
              <a:t>енергиен</a:t>
            </a:r>
            <a:r>
              <a:rPr lang="ru-RU" altLang="bg-BG" sz="2000" b="1" dirty="0">
                <a:solidFill>
                  <a:srgbClr val="FFFF00"/>
                </a:solidFill>
              </a:rPr>
              <a:t> </a:t>
            </a:r>
            <a:r>
              <a:rPr lang="ru-RU" altLang="bg-BG" sz="2000" b="1" dirty="0" err="1">
                <a:solidFill>
                  <a:srgbClr val="FFFF00"/>
                </a:solidFill>
              </a:rPr>
              <a:t>преход</a:t>
            </a:r>
            <a:r>
              <a:rPr lang="ru-RU" altLang="bg-BG" sz="2000" b="1" dirty="0">
                <a:solidFill>
                  <a:srgbClr val="FFFF00"/>
                </a:solidFill>
              </a:rPr>
              <a:t>, зелени и сини инвестиции, </a:t>
            </a:r>
            <a:r>
              <a:rPr lang="ru-RU" altLang="bg-BG" sz="2000" b="1" dirty="0" err="1">
                <a:solidFill>
                  <a:srgbClr val="FFFF00"/>
                </a:solidFill>
              </a:rPr>
              <a:t>кръгова</a:t>
            </a:r>
            <a:r>
              <a:rPr lang="ru-RU" altLang="bg-BG" sz="2000" b="1" dirty="0">
                <a:solidFill>
                  <a:srgbClr val="FFFF00"/>
                </a:solidFill>
              </a:rPr>
              <a:t> </a:t>
            </a:r>
            <a:r>
              <a:rPr lang="ru-RU" altLang="bg-BG" sz="2000" b="1" dirty="0" err="1">
                <a:solidFill>
                  <a:srgbClr val="FFFF00"/>
                </a:solidFill>
              </a:rPr>
              <a:t>икономика</a:t>
            </a:r>
            <a:r>
              <a:rPr lang="ru-RU" altLang="bg-BG" sz="2000" b="1" dirty="0">
                <a:solidFill>
                  <a:srgbClr val="FFFF00"/>
                </a:solidFill>
              </a:rPr>
              <a:t>, </a:t>
            </a:r>
            <a:r>
              <a:rPr lang="ru-RU" altLang="bg-BG" sz="2000" b="1" dirty="0" err="1">
                <a:solidFill>
                  <a:srgbClr val="FFFF00"/>
                </a:solidFill>
              </a:rPr>
              <a:t>приспособяване</a:t>
            </a:r>
            <a:r>
              <a:rPr lang="ru-RU" altLang="bg-BG" sz="2000" b="1" dirty="0">
                <a:solidFill>
                  <a:srgbClr val="FFFF00"/>
                </a:solidFill>
              </a:rPr>
              <a:t> </a:t>
            </a:r>
            <a:r>
              <a:rPr lang="ru-RU" altLang="bg-BG" sz="2000" b="1" dirty="0" err="1">
                <a:solidFill>
                  <a:srgbClr val="FFFF00"/>
                </a:solidFill>
              </a:rPr>
              <a:t>към</a:t>
            </a:r>
            <a:r>
              <a:rPr lang="ru-RU" altLang="bg-BG" sz="2000" b="1" dirty="0">
                <a:solidFill>
                  <a:srgbClr val="FFFF00"/>
                </a:solidFill>
              </a:rPr>
              <a:t> </a:t>
            </a:r>
            <a:r>
              <a:rPr lang="ru-RU" altLang="bg-BG" sz="2000" b="1" dirty="0" err="1">
                <a:solidFill>
                  <a:srgbClr val="FFFF00"/>
                </a:solidFill>
              </a:rPr>
              <a:t>изменението</a:t>
            </a:r>
            <a:r>
              <a:rPr lang="ru-RU" altLang="bg-BG" sz="2000" b="1" dirty="0">
                <a:solidFill>
                  <a:srgbClr val="FFFF00"/>
                </a:solidFill>
              </a:rPr>
              <a:t> на климата и превенция и управление на </a:t>
            </a:r>
            <a:r>
              <a:rPr lang="ru-RU" altLang="bg-BG" sz="2000" b="1" dirty="0" smtClean="0">
                <a:solidFill>
                  <a:srgbClr val="FFFF00"/>
                </a:solidFill>
              </a:rPr>
              <a:t>риска</a:t>
            </a:r>
            <a:r>
              <a:rPr kumimoji="0" lang="bg-BG" alt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Century Gothic" panose="020B0502020202020204"/>
                <a:ea typeface="+mn-ea"/>
                <a:cs typeface="+mn-cs"/>
              </a:rPr>
              <a:t>“ -  специфична цел: </a:t>
            </a:r>
            <a:r>
              <a:rPr kumimoji="0" lang="bg-BG" altLang="bg-BG" sz="2000" b="1" i="1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Century Gothic" panose="020B0502020202020204"/>
                <a:ea typeface="+mn-ea"/>
                <a:cs typeface="+mn-cs"/>
              </a:rPr>
              <a:t>„</a:t>
            </a:r>
            <a:r>
              <a:rPr lang="ru-RU" altLang="bg-BG" sz="2000" b="1" i="1" u="sng" dirty="0" err="1"/>
              <a:t>Насърчаване</a:t>
            </a:r>
            <a:r>
              <a:rPr lang="ru-RU" altLang="bg-BG" sz="2000" b="1" i="1" u="sng" dirty="0"/>
              <a:t> на </a:t>
            </a:r>
            <a:r>
              <a:rPr lang="ru-RU" altLang="bg-BG" sz="2000" b="1" i="1" u="sng" dirty="0" err="1"/>
              <a:t>енергийната</a:t>
            </a:r>
            <a:r>
              <a:rPr lang="ru-RU" altLang="bg-BG" sz="2000" b="1" i="1" u="sng" dirty="0"/>
              <a:t> </a:t>
            </a:r>
            <a:r>
              <a:rPr lang="ru-RU" altLang="bg-BG" sz="2000" b="1" i="1" u="sng" dirty="0" err="1"/>
              <a:t>ефективност</a:t>
            </a:r>
            <a:r>
              <a:rPr lang="ru-RU" altLang="bg-BG" sz="2000" b="1" i="1" u="sng" dirty="0"/>
              <a:t> и </a:t>
            </a:r>
            <a:r>
              <a:rPr lang="ru-RU" altLang="bg-BG" sz="2000" b="1" i="1" u="sng" dirty="0" err="1"/>
              <a:t>намаляване</a:t>
            </a:r>
            <a:r>
              <a:rPr lang="ru-RU" altLang="bg-BG" sz="2000" b="1" i="1" u="sng" dirty="0"/>
              <a:t> на </a:t>
            </a:r>
            <a:r>
              <a:rPr lang="ru-RU" altLang="bg-BG" sz="2000" b="1" i="1" u="sng" dirty="0" err="1"/>
              <a:t>емисиите</a:t>
            </a:r>
            <a:r>
              <a:rPr lang="ru-RU" altLang="bg-BG" sz="2000" b="1" i="1" u="sng" dirty="0"/>
              <a:t> на </a:t>
            </a:r>
            <a:r>
              <a:rPr lang="ru-RU" altLang="bg-BG" sz="2000" b="1" i="1" u="sng" dirty="0" err="1"/>
              <a:t>парникови</a:t>
            </a:r>
            <a:r>
              <a:rPr lang="ru-RU" altLang="bg-BG" sz="2000" b="1" i="1" u="sng" dirty="0"/>
              <a:t> </a:t>
            </a:r>
            <a:r>
              <a:rPr lang="ru-RU" altLang="bg-BG" sz="2000" b="1" i="1" u="sng" dirty="0" err="1" smtClean="0"/>
              <a:t>газове</a:t>
            </a:r>
            <a:r>
              <a:rPr kumimoji="0" lang="bg-BG" altLang="bg-BG" sz="2000" b="1" i="1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  <a:r>
              <a:rPr kumimoji="0" lang="bg-BG" altLang="bg-BG" sz="20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Century Gothic" panose="020B0502020202020204"/>
                <a:ea typeface="+mn-ea"/>
                <a:cs typeface="+mn-cs"/>
              </a:rPr>
              <a:t>.</a:t>
            </a:r>
          </a:p>
          <a:p>
            <a:pPr marL="469900" marR="0" lvl="0" indent="-469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bg-BG" altLang="bg-BG" sz="18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150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4000">
              <a:schemeClr val="accent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276597" y="306119"/>
            <a:ext cx="9185564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Приоритети за програмен период 2021-2027 г.</a:t>
            </a:r>
            <a:br>
              <a:rPr kumimoji="0" lang="bg-BG" altLang="bg-BG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bg-BG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Програмата се състои от приоритети </a:t>
            </a:r>
            <a:r>
              <a:rPr kumimoji="0" lang="bg-BG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(чл. 17 (2) от предложението за общ регламент)</a:t>
            </a: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/>
            </a:r>
            <a:b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endParaRPr kumimoji="0" lang="bg-BG" altLang="bg-BG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>
            <a:off x="1729179" y="935900"/>
            <a:ext cx="82804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 smtClean="0">
              <a:ln>
                <a:noFill/>
              </a:ln>
              <a:solidFill>
                <a:srgbClr val="00003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1035776"/>
            <a:ext cx="12192000" cy="5817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7950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7213" indent="-438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97113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r>
              <a:rPr kumimoji="0" lang="bg-BG" altLang="bg-BG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Приоритет 1 „Развитие на железопътната инфраструктура по „основната“ и „широкообхватната“ </a:t>
            </a:r>
            <a:r>
              <a:rPr kumimoji="0" lang="bg-BG" altLang="bg-BG" sz="1500" b="1" i="1" u="none" strike="noStrike" kern="1200" cap="none" spc="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Трансевропейска</a:t>
            </a:r>
            <a:r>
              <a:rPr kumimoji="0" lang="bg-BG" altLang="bg-BG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 транспортна мрежа“ </a:t>
            </a:r>
            <a:r>
              <a:rPr kumimoji="0" lang="en-US" altLang="bg-BG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(</a:t>
            </a:r>
            <a:r>
              <a:rPr kumimoji="0" lang="bg-BG" altLang="bg-BG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ЦП 3</a:t>
            </a:r>
            <a:r>
              <a:rPr kumimoji="0" lang="en-US" altLang="bg-BG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) </a:t>
            </a:r>
            <a:r>
              <a:rPr kumimoji="0" lang="bg-BG" altLang="bg-BG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с примерни допустими дейности: изграждане, модернизация, рехабилитация, електрификация и внедряване на сигнализация и телекомуникации на железопътни участъци.</a:t>
            </a:r>
          </a:p>
          <a:p>
            <a:pPr marL="0" lvl="0" indent="0" algn="just" defTabSz="914400" eaLnBrk="1" hangingPunct="1">
              <a:buClr>
                <a:srgbClr val="275C6D"/>
              </a:buClr>
              <a:buNone/>
              <a:defRPr/>
            </a:pPr>
            <a:r>
              <a:rPr kumimoji="0" lang="bg-BG" altLang="bg-BG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Приоритет 2</a:t>
            </a:r>
            <a:r>
              <a:rPr kumimoji="0" lang="bg-BG" altLang="bg-BG" sz="15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 </a:t>
            </a:r>
            <a:r>
              <a:rPr kumimoji="0" lang="bg-BG" altLang="bg-BG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„Развитие на пътната инфраструктура по „основната“ Трансевропейска транспортна мрежа“ </a:t>
            </a:r>
            <a:r>
              <a:rPr kumimoji="0" lang="bg-BG" altLang="bg-BG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(ЦП 3) с примерни допустими дейности: изграждане и модернизация на участъци от пътната инфраструктура по „основната“ </a:t>
            </a:r>
            <a:r>
              <a:rPr kumimoji="0" lang="bg-BG" altLang="bg-BG" sz="1500" b="0" i="0" u="none" strike="noStrike" kern="120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Трансевропейска</a:t>
            </a:r>
            <a:r>
              <a:rPr kumimoji="0" lang="bg-BG" altLang="bg-BG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 транспортна мрежа, </a:t>
            </a:r>
            <a:r>
              <a:rPr lang="bg-BG" altLang="bg-BG" sz="1500" dirty="0" smtClean="0">
                <a:solidFill>
                  <a:prstClr val="white"/>
                </a:solidFill>
              </a:rPr>
              <a:t>подобряване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на </a:t>
            </a:r>
            <a:r>
              <a:rPr lang="bg-BG" altLang="bg-BG" sz="1500" dirty="0" smtClean="0">
                <a:solidFill>
                  <a:prstClr val="white"/>
                </a:solidFill>
              </a:rPr>
              <a:t>свързаността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и </a:t>
            </a:r>
            <a:r>
              <a:rPr lang="bg-BG" altLang="bg-BG" sz="1500" dirty="0" smtClean="0">
                <a:solidFill>
                  <a:prstClr val="white"/>
                </a:solidFill>
              </a:rPr>
              <a:t>достъпността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до </a:t>
            </a:r>
            <a:r>
              <a:rPr lang="en-US" altLang="bg-BG" sz="1500" dirty="0" smtClean="0">
                <a:solidFill>
                  <a:prstClr val="white"/>
                </a:solidFill>
              </a:rPr>
              <a:t>TEN-T</a:t>
            </a:r>
            <a:r>
              <a:rPr lang="ru-RU" altLang="bg-BG" sz="1500" dirty="0" smtClean="0">
                <a:solidFill>
                  <a:prstClr val="white"/>
                </a:solidFill>
              </a:rPr>
              <a:t> мрежа</a:t>
            </a:r>
            <a:r>
              <a:rPr lang="bg-BG" altLang="bg-BG" sz="1500" dirty="0" smtClean="0">
                <a:solidFill>
                  <a:prstClr val="white"/>
                </a:solidFill>
              </a:rPr>
              <a:t>та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и </a:t>
            </a:r>
            <a:r>
              <a:rPr lang="bg-BG" altLang="bg-BG" sz="1500" dirty="0" smtClean="0">
                <a:solidFill>
                  <a:prstClr val="white"/>
                </a:solidFill>
              </a:rPr>
              <a:t>важни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икономически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центрове</a:t>
            </a:r>
            <a:r>
              <a:rPr lang="ru-RU" altLang="bg-BG" sz="1500" dirty="0" smtClean="0">
                <a:solidFill>
                  <a:prstClr val="white"/>
                </a:solidFill>
              </a:rPr>
              <a:t> (</a:t>
            </a:r>
            <a:r>
              <a:rPr lang="bg-BG" altLang="bg-BG" sz="1500" dirty="0" smtClean="0">
                <a:solidFill>
                  <a:prstClr val="white"/>
                </a:solidFill>
              </a:rPr>
              <a:t>обекти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на </a:t>
            </a:r>
            <a:r>
              <a:rPr lang="bg-BG" altLang="bg-BG" sz="1500" dirty="0" smtClean="0">
                <a:solidFill>
                  <a:prstClr val="white"/>
                </a:solidFill>
              </a:rPr>
              <a:t>транспортната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инфраструктура, </a:t>
            </a:r>
            <a:r>
              <a:rPr lang="bg-BG" altLang="bg-BG" sz="1500" dirty="0" smtClean="0">
                <a:solidFill>
                  <a:prstClr val="white"/>
                </a:solidFill>
              </a:rPr>
              <a:t>индустриални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зони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и др.), посредством </a:t>
            </a:r>
            <a:r>
              <a:rPr lang="bg-BG" altLang="bg-BG" sz="1500" dirty="0" smtClean="0">
                <a:solidFill>
                  <a:prstClr val="white"/>
                </a:solidFill>
              </a:rPr>
              <a:t>строителство</a:t>
            </a:r>
            <a:r>
              <a:rPr lang="ru-RU" altLang="bg-BG" sz="1500" dirty="0" smtClean="0">
                <a:solidFill>
                  <a:prstClr val="white"/>
                </a:solidFill>
              </a:rPr>
              <a:t>, </a:t>
            </a:r>
            <a:r>
              <a:rPr lang="ru-RU" altLang="bg-BG" sz="1500" dirty="0">
                <a:solidFill>
                  <a:prstClr val="white"/>
                </a:solidFill>
              </a:rPr>
              <a:t>реконструкция и </a:t>
            </a:r>
            <a:r>
              <a:rPr lang="bg-BG" altLang="bg-BG" sz="1500" dirty="0" smtClean="0">
                <a:solidFill>
                  <a:prstClr val="white"/>
                </a:solidFill>
              </a:rPr>
              <a:t>рехабилитация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на </a:t>
            </a:r>
            <a:r>
              <a:rPr lang="bg-BG" altLang="bg-BG" sz="1500" dirty="0" smtClean="0">
                <a:solidFill>
                  <a:prstClr val="white"/>
                </a:solidFill>
              </a:rPr>
              <a:t>пътни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връзки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и </a:t>
            </a:r>
            <a:r>
              <a:rPr lang="bg-BG" altLang="bg-BG" sz="1500" dirty="0" smtClean="0">
                <a:solidFill>
                  <a:prstClr val="white"/>
                </a:solidFill>
              </a:rPr>
              <a:t>техническа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помощ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за </a:t>
            </a:r>
            <a:r>
              <a:rPr lang="bg-BG" altLang="bg-BG" sz="1500" dirty="0" smtClean="0">
                <a:solidFill>
                  <a:prstClr val="white"/>
                </a:solidFill>
              </a:rPr>
              <a:t>подготовката/завършване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на </a:t>
            </a:r>
            <a:r>
              <a:rPr lang="bg-BG" altLang="bg-BG" sz="1500" dirty="0" smtClean="0">
                <a:solidFill>
                  <a:prstClr val="white"/>
                </a:solidFill>
              </a:rPr>
              <a:t>подготовката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за </a:t>
            </a:r>
            <a:r>
              <a:rPr lang="bg-BG" altLang="bg-BG" sz="1500" dirty="0" smtClean="0">
                <a:solidFill>
                  <a:prstClr val="white"/>
                </a:solidFill>
              </a:rPr>
              <a:t>инвестиционни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проекти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за развитие на </a:t>
            </a:r>
            <a:r>
              <a:rPr lang="bg-BG" altLang="bg-BG" sz="1500" dirty="0" smtClean="0">
                <a:solidFill>
                  <a:prstClr val="white"/>
                </a:solidFill>
              </a:rPr>
              <a:t>пътната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инфраструктура по </a:t>
            </a:r>
            <a:r>
              <a:rPr lang="bg-BG" altLang="bg-BG" sz="1500" dirty="0" err="1" smtClean="0">
                <a:solidFill>
                  <a:prstClr val="white"/>
                </a:solidFill>
              </a:rPr>
              <a:t>Трансевропейската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транспортна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мрежа и на </a:t>
            </a:r>
            <a:r>
              <a:rPr lang="bg-BG" altLang="bg-BG" sz="1500" dirty="0" smtClean="0">
                <a:solidFill>
                  <a:prstClr val="white"/>
                </a:solidFill>
              </a:rPr>
              <a:t>пътните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връзки</a:t>
            </a:r>
            <a:r>
              <a:rPr lang="ru-RU" altLang="bg-BG" sz="1500" dirty="0" smtClean="0">
                <a:solidFill>
                  <a:prstClr val="white"/>
                </a:solidFill>
              </a:rPr>
              <a:t>. </a:t>
            </a:r>
            <a:endParaRPr kumimoji="0" lang="bg-BG" altLang="bg-BG" sz="15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  <a:p>
            <a:pPr marL="0" lvl="0" indent="0" algn="just" defTabSz="914400" eaLnBrk="1" hangingPunct="1">
              <a:buClr>
                <a:srgbClr val="275C6D"/>
              </a:buClr>
              <a:buNone/>
              <a:defRPr/>
            </a:pPr>
            <a:r>
              <a:rPr kumimoji="0" lang="bg-BG" altLang="bg-BG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Приоритет 3</a:t>
            </a:r>
            <a:r>
              <a:rPr kumimoji="0" lang="bg-BG" altLang="bg-BG" sz="15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 „</a:t>
            </a:r>
            <a:r>
              <a:rPr kumimoji="0" lang="bg-BG" altLang="bg-BG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Подобряване на </a:t>
            </a:r>
            <a:r>
              <a:rPr kumimoji="0" lang="bg-BG" altLang="bg-BG" sz="1500" b="1" i="1" u="none" strike="noStrike" kern="1200" cap="none" spc="0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интермодалността</a:t>
            </a:r>
            <a:r>
              <a:rPr kumimoji="0" lang="bg-BG" altLang="bg-BG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“</a:t>
            </a:r>
            <a:r>
              <a:rPr kumimoji="0" lang="bg-BG" altLang="bg-BG" sz="15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 </a:t>
            </a:r>
            <a:r>
              <a:rPr kumimoji="0" lang="bg-BG" altLang="bg-BG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с примерни допустими дейности: </a:t>
            </a:r>
            <a:r>
              <a:rPr lang="ru-RU" altLang="bg-BG" sz="1500" dirty="0" smtClean="0">
                <a:solidFill>
                  <a:prstClr val="white"/>
                </a:solidFill>
              </a:rPr>
              <a:t>модернизация </a:t>
            </a:r>
            <a:r>
              <a:rPr lang="ru-RU" altLang="bg-BG" sz="1500" dirty="0">
                <a:solidFill>
                  <a:prstClr val="white"/>
                </a:solidFill>
              </a:rPr>
              <a:t>на </a:t>
            </a:r>
            <a:r>
              <a:rPr lang="bg-BG" altLang="bg-BG" sz="1500" dirty="0" smtClean="0">
                <a:solidFill>
                  <a:prstClr val="white"/>
                </a:solidFill>
              </a:rPr>
              <a:t>терминали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и </a:t>
            </a:r>
            <a:r>
              <a:rPr lang="bg-BG" altLang="bg-BG" sz="1500" dirty="0" smtClean="0">
                <a:solidFill>
                  <a:prstClr val="white"/>
                </a:solidFill>
              </a:rPr>
              <a:t>пристанищни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съоръжения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за </a:t>
            </a:r>
            <a:r>
              <a:rPr lang="bg-BG" altLang="bg-BG" sz="1500" dirty="0" smtClean="0">
                <a:solidFill>
                  <a:prstClr val="white"/>
                </a:solidFill>
              </a:rPr>
              <a:t>натоварване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и </a:t>
            </a:r>
            <a:r>
              <a:rPr lang="bg-BG" altLang="bg-BG" sz="1500" dirty="0" smtClean="0">
                <a:solidFill>
                  <a:prstClr val="white"/>
                </a:solidFill>
              </a:rPr>
              <a:t>претоварване</a:t>
            </a:r>
            <a:r>
              <a:rPr lang="ru-RU" altLang="bg-BG" sz="1500" dirty="0" smtClean="0">
                <a:solidFill>
                  <a:prstClr val="white"/>
                </a:solidFill>
              </a:rPr>
              <a:t>, </a:t>
            </a:r>
            <a:r>
              <a:rPr lang="ru-RU" altLang="bg-BG" sz="1500" dirty="0">
                <a:solidFill>
                  <a:prstClr val="white"/>
                </a:solidFill>
              </a:rPr>
              <a:t>реконструкция на пристанища с </a:t>
            </a:r>
            <a:r>
              <a:rPr lang="bg-BG" altLang="bg-BG" sz="1500" dirty="0" smtClean="0">
                <a:solidFill>
                  <a:prstClr val="white"/>
                </a:solidFill>
              </a:rPr>
              <a:t>национално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значение, изграждане и реконструкция на </a:t>
            </a:r>
            <a:r>
              <a:rPr lang="bg-BG" altLang="bg-BG" sz="1500" dirty="0" smtClean="0">
                <a:solidFill>
                  <a:prstClr val="white"/>
                </a:solidFill>
              </a:rPr>
              <a:t>гарови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комплекси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по </a:t>
            </a:r>
            <a:r>
              <a:rPr lang="bg-BG" altLang="bg-BG" sz="1500" dirty="0" smtClean="0">
                <a:solidFill>
                  <a:prstClr val="white"/>
                </a:solidFill>
              </a:rPr>
              <a:t>протежение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на </a:t>
            </a:r>
            <a:r>
              <a:rPr lang="bg-BG" altLang="bg-BG" sz="1500" dirty="0" smtClean="0">
                <a:solidFill>
                  <a:prstClr val="white"/>
                </a:solidFill>
              </a:rPr>
              <a:t>главните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железопътни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линии, изграждане и модернизация на </a:t>
            </a:r>
            <a:r>
              <a:rPr lang="bg-BG" altLang="bg-BG" sz="1500" dirty="0" smtClean="0">
                <a:solidFill>
                  <a:prstClr val="white"/>
                </a:solidFill>
              </a:rPr>
              <a:t>железопътни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връзки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с </a:t>
            </a:r>
            <a:r>
              <a:rPr lang="bg-BG" altLang="bg-BG" sz="1500" dirty="0" smtClean="0">
                <a:solidFill>
                  <a:prstClr val="white"/>
                </a:solidFill>
              </a:rPr>
              <a:t>летища</a:t>
            </a:r>
            <a:r>
              <a:rPr lang="ru-RU" altLang="bg-BG" sz="1500" dirty="0" smtClean="0">
                <a:solidFill>
                  <a:prstClr val="white"/>
                </a:solidFill>
              </a:rPr>
              <a:t>, </a:t>
            </a:r>
            <a:r>
              <a:rPr lang="bg-BG" altLang="bg-BG" sz="1500" dirty="0" smtClean="0">
                <a:solidFill>
                  <a:prstClr val="white"/>
                </a:solidFill>
              </a:rPr>
              <a:t>електрификация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и </a:t>
            </a:r>
            <a:r>
              <a:rPr lang="bg-BG" altLang="bg-BG" sz="1500" dirty="0" smtClean="0">
                <a:solidFill>
                  <a:prstClr val="white"/>
                </a:solidFill>
              </a:rPr>
              <a:t>внедряване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на сигнализация и </a:t>
            </a:r>
            <a:r>
              <a:rPr lang="bg-BG" altLang="bg-BG" sz="1500" dirty="0" smtClean="0">
                <a:solidFill>
                  <a:prstClr val="white"/>
                </a:solidFill>
              </a:rPr>
              <a:t>телекомуникации</a:t>
            </a:r>
            <a:r>
              <a:rPr lang="ru-RU" altLang="bg-BG" sz="1500" dirty="0" smtClean="0">
                <a:solidFill>
                  <a:prstClr val="white"/>
                </a:solidFill>
              </a:rPr>
              <a:t>, </a:t>
            </a:r>
            <a:r>
              <a:rPr lang="ru-RU" altLang="bg-BG" sz="1500" dirty="0">
                <a:solidFill>
                  <a:prstClr val="white"/>
                </a:solidFill>
              </a:rPr>
              <a:t>развитие на </a:t>
            </a:r>
            <a:r>
              <a:rPr lang="bg-BG" altLang="bg-BG" sz="1500" dirty="0" smtClean="0">
                <a:solidFill>
                  <a:prstClr val="white"/>
                </a:solidFill>
              </a:rPr>
              <a:t>жп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възли</a:t>
            </a:r>
            <a:r>
              <a:rPr lang="ru-RU" altLang="bg-BG" sz="1500" dirty="0" smtClean="0">
                <a:solidFill>
                  <a:prstClr val="white"/>
                </a:solidFill>
              </a:rPr>
              <a:t>, </a:t>
            </a:r>
            <a:r>
              <a:rPr lang="ru-RU" altLang="bg-BG" sz="1500" dirty="0">
                <a:solidFill>
                  <a:prstClr val="white"/>
                </a:solidFill>
              </a:rPr>
              <a:t>мерки за </a:t>
            </a:r>
            <a:r>
              <a:rPr lang="bg-BG" altLang="bg-BG" sz="1500" dirty="0" smtClean="0">
                <a:solidFill>
                  <a:prstClr val="white"/>
                </a:solidFill>
              </a:rPr>
              <a:t>техническа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помощ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за </a:t>
            </a:r>
            <a:r>
              <a:rPr lang="bg-BG" altLang="bg-BG" sz="1500" dirty="0" smtClean="0">
                <a:solidFill>
                  <a:prstClr val="white"/>
                </a:solidFill>
              </a:rPr>
              <a:t>подготовката/завършване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на </a:t>
            </a:r>
            <a:r>
              <a:rPr lang="bg-BG" altLang="bg-BG" sz="1500" dirty="0" smtClean="0">
                <a:solidFill>
                  <a:prstClr val="white"/>
                </a:solidFill>
              </a:rPr>
              <a:t>подготовката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на </a:t>
            </a:r>
            <a:r>
              <a:rPr lang="bg-BG" altLang="bg-BG" sz="1500" dirty="0" smtClean="0">
                <a:solidFill>
                  <a:prstClr val="white"/>
                </a:solidFill>
              </a:rPr>
              <a:t>инвестиционни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проекти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за развитие на </a:t>
            </a:r>
            <a:r>
              <a:rPr lang="bg-BG" altLang="bg-BG" sz="1500" dirty="0" smtClean="0">
                <a:solidFill>
                  <a:prstClr val="white"/>
                </a:solidFill>
              </a:rPr>
              <a:t>гарови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комплекси</a:t>
            </a:r>
            <a:r>
              <a:rPr lang="ru-RU" altLang="bg-BG" sz="1500" dirty="0" smtClean="0">
                <a:solidFill>
                  <a:prstClr val="white"/>
                </a:solidFill>
              </a:rPr>
              <a:t>, </a:t>
            </a:r>
            <a:r>
              <a:rPr lang="bg-BG" altLang="bg-BG" sz="1500" dirty="0" smtClean="0">
                <a:solidFill>
                  <a:prstClr val="white"/>
                </a:solidFill>
              </a:rPr>
              <a:t>жп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възли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и </a:t>
            </a:r>
            <a:r>
              <a:rPr lang="bg-BG" altLang="bg-BG" sz="1500" dirty="0" err="1" smtClean="0">
                <a:solidFill>
                  <a:prstClr val="white"/>
                </a:solidFill>
              </a:rPr>
              <a:t>мултимодални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връзки</a:t>
            </a:r>
            <a:r>
              <a:rPr lang="ru-RU" altLang="bg-BG" sz="1500" dirty="0" smtClean="0">
                <a:solidFill>
                  <a:prstClr val="white"/>
                </a:solidFill>
              </a:rPr>
              <a:t>, </a:t>
            </a:r>
            <a:r>
              <a:rPr lang="bg-BG" altLang="bg-BG" sz="1500" dirty="0" smtClean="0">
                <a:solidFill>
                  <a:prstClr val="white"/>
                </a:solidFill>
              </a:rPr>
              <a:t>включително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за </a:t>
            </a:r>
            <a:r>
              <a:rPr lang="bg-BG" altLang="bg-BG" sz="1500" dirty="0" smtClean="0">
                <a:solidFill>
                  <a:prstClr val="white"/>
                </a:solidFill>
              </a:rPr>
              <a:t>подготовката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на проект за изграждане на </a:t>
            </a:r>
            <a:r>
              <a:rPr lang="bg-BG" altLang="bg-BG" sz="1500" dirty="0" smtClean="0">
                <a:solidFill>
                  <a:prstClr val="white"/>
                </a:solidFill>
              </a:rPr>
              <a:t>градска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железница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в </a:t>
            </a:r>
            <a:r>
              <a:rPr lang="ru-RU" altLang="bg-BG" sz="1500" dirty="0" smtClean="0">
                <a:solidFill>
                  <a:prstClr val="white"/>
                </a:solidFill>
              </a:rPr>
              <a:t>Пловдив </a:t>
            </a:r>
            <a:r>
              <a:rPr kumimoji="0" lang="ru-RU" altLang="bg-BG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(ЦП 3)</a:t>
            </a:r>
            <a:r>
              <a:rPr kumimoji="0" lang="bg-BG" altLang="bg-BG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.</a:t>
            </a:r>
            <a:endParaRPr kumimoji="0" lang="bg-BG" altLang="bg-BG" sz="15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</a:endParaRPr>
          </a:p>
          <a:p>
            <a:pPr marL="0" lvl="0" indent="0" algn="just" defTabSz="914400" eaLnBrk="1" hangingPunct="1">
              <a:buClr>
                <a:srgbClr val="275C6D"/>
              </a:buClr>
              <a:buNone/>
              <a:defRPr/>
            </a:pPr>
            <a:r>
              <a:rPr kumimoji="0" lang="ru-RU" altLang="bg-BG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Приоритет 4 „</a:t>
            </a:r>
            <a:r>
              <a:rPr kumimoji="0" lang="bg-BG" altLang="bg-BG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Иновации</a:t>
            </a:r>
            <a:r>
              <a:rPr kumimoji="0" lang="ru-RU" altLang="bg-BG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 в транспорта, </a:t>
            </a:r>
            <a:r>
              <a:rPr kumimoji="0" lang="bg-BG" altLang="bg-BG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модернизирани</a:t>
            </a:r>
            <a:r>
              <a:rPr kumimoji="0" lang="ru-RU" altLang="bg-BG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 </a:t>
            </a:r>
            <a:r>
              <a:rPr kumimoji="0" lang="bg-BG" altLang="bg-BG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системи</a:t>
            </a:r>
            <a:r>
              <a:rPr kumimoji="0" lang="ru-RU" altLang="bg-BG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 за управление на трафика, </a:t>
            </a:r>
            <a:r>
              <a:rPr kumimoji="0" lang="bg-BG" altLang="bg-BG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подобряване</a:t>
            </a:r>
            <a:r>
              <a:rPr kumimoji="0" lang="ru-RU" altLang="bg-BG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 на </a:t>
            </a:r>
            <a:r>
              <a:rPr kumimoji="0" lang="bg-BG" altLang="bg-BG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сигурността</a:t>
            </a:r>
            <a:r>
              <a:rPr kumimoji="0" lang="ru-RU" altLang="bg-BG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 и </a:t>
            </a:r>
            <a:r>
              <a:rPr kumimoji="0" lang="bg-BG" altLang="bg-BG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безопасността</a:t>
            </a:r>
            <a:r>
              <a:rPr kumimoji="0" lang="ru-RU" altLang="bg-BG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 на транспорта</a:t>
            </a:r>
            <a:r>
              <a:rPr lang="ru-RU" altLang="bg-BG" sz="1500" i="1" dirty="0" smtClean="0">
                <a:solidFill>
                  <a:srgbClr val="FFFF00"/>
                </a:solidFill>
              </a:rPr>
              <a:t>“ </a:t>
            </a:r>
            <a:r>
              <a:rPr lang="ru-RU" altLang="bg-BG" sz="1500" i="1" dirty="0" smtClean="0"/>
              <a:t>изграждане </a:t>
            </a:r>
            <a:r>
              <a:rPr lang="ru-RU" altLang="bg-BG" sz="1500" i="1" dirty="0"/>
              <a:t>на инфраструктура за </a:t>
            </a:r>
            <a:r>
              <a:rPr lang="bg-BG" altLang="bg-BG" sz="1500" i="1" dirty="0" smtClean="0"/>
              <a:t>алтернативни</a:t>
            </a:r>
            <a:r>
              <a:rPr lang="ru-RU" altLang="bg-BG" sz="1500" i="1" dirty="0" smtClean="0"/>
              <a:t> </a:t>
            </a:r>
            <a:r>
              <a:rPr lang="bg-BG" altLang="bg-BG" sz="1500" i="1" dirty="0" smtClean="0"/>
              <a:t>горива</a:t>
            </a:r>
            <a:r>
              <a:rPr lang="ru-RU" altLang="bg-BG" sz="1500" i="1" dirty="0" smtClean="0"/>
              <a:t> </a:t>
            </a:r>
            <a:r>
              <a:rPr lang="ru-RU" altLang="bg-BG" sz="1500" i="1" dirty="0"/>
              <a:t>по </a:t>
            </a:r>
            <a:r>
              <a:rPr lang="bg-BG" altLang="bg-BG" sz="1500" i="1" dirty="0" smtClean="0"/>
              <a:t>републиканската</a:t>
            </a:r>
            <a:r>
              <a:rPr lang="ru-RU" altLang="bg-BG" sz="1500" i="1" dirty="0" smtClean="0"/>
              <a:t> </a:t>
            </a:r>
            <a:r>
              <a:rPr lang="bg-BG" altLang="bg-BG" sz="1500" i="1" dirty="0" smtClean="0"/>
              <a:t>пътна</a:t>
            </a:r>
            <a:r>
              <a:rPr lang="ru-RU" altLang="bg-BG" sz="1500" i="1" dirty="0" smtClean="0"/>
              <a:t> </a:t>
            </a:r>
            <a:r>
              <a:rPr lang="ru-RU" altLang="bg-BG" sz="1500" i="1" dirty="0"/>
              <a:t>мрежа и в </a:t>
            </a:r>
            <a:r>
              <a:rPr lang="bg-BG" altLang="bg-BG" sz="1500" i="1" dirty="0" smtClean="0"/>
              <a:t>пристанищата</a:t>
            </a:r>
            <a:r>
              <a:rPr lang="ru-RU" altLang="bg-BG" sz="1500" i="1" dirty="0" smtClean="0"/>
              <a:t> </a:t>
            </a:r>
            <a:r>
              <a:rPr lang="ru-RU" altLang="bg-BG" sz="1500" i="1" dirty="0"/>
              <a:t>с </a:t>
            </a:r>
            <a:r>
              <a:rPr lang="bg-BG" altLang="bg-BG" sz="1500" i="1" dirty="0" smtClean="0"/>
              <a:t>национално</a:t>
            </a:r>
            <a:r>
              <a:rPr lang="ru-RU" altLang="bg-BG" sz="1500" i="1" dirty="0" smtClean="0"/>
              <a:t> </a:t>
            </a:r>
            <a:r>
              <a:rPr lang="ru-RU" altLang="bg-BG" sz="1500" i="1" dirty="0"/>
              <a:t>значение (ЦП 2) и </a:t>
            </a:r>
            <a:r>
              <a:rPr kumimoji="0" lang="en-US" altLang="bg-BG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(</a:t>
            </a:r>
            <a:r>
              <a:rPr kumimoji="0" lang="bg-BG" altLang="bg-BG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ЦП 3</a:t>
            </a:r>
            <a:r>
              <a:rPr kumimoji="0" lang="en-US" altLang="bg-BG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)</a:t>
            </a:r>
            <a:r>
              <a:rPr kumimoji="0" lang="bg-BG" altLang="bg-BG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 с примерни допустими дейности: </a:t>
            </a:r>
            <a:r>
              <a:rPr lang="ru-RU" altLang="bg-BG" sz="1500" dirty="0" smtClean="0">
                <a:solidFill>
                  <a:prstClr val="white"/>
                </a:solidFill>
              </a:rPr>
              <a:t>развитие </a:t>
            </a:r>
            <a:r>
              <a:rPr lang="ru-RU" altLang="bg-BG" sz="1500" dirty="0">
                <a:solidFill>
                  <a:prstClr val="white"/>
                </a:solidFill>
              </a:rPr>
              <a:t>на </a:t>
            </a:r>
            <a:r>
              <a:rPr lang="bg-BG" altLang="bg-BG" sz="1500" dirty="0" smtClean="0">
                <a:solidFill>
                  <a:prstClr val="white"/>
                </a:solidFill>
              </a:rPr>
              <a:t>информационни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системи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в транспорта, </a:t>
            </a:r>
            <a:r>
              <a:rPr lang="bg-BG" altLang="bg-BG" sz="1500" dirty="0" smtClean="0">
                <a:solidFill>
                  <a:prstClr val="white"/>
                </a:solidFill>
              </a:rPr>
              <a:t>надграждащи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съществуващите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системи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и </a:t>
            </a:r>
            <a:r>
              <a:rPr lang="bg-BG" altLang="bg-BG" sz="1500" dirty="0" smtClean="0">
                <a:solidFill>
                  <a:prstClr val="white"/>
                </a:solidFill>
              </a:rPr>
              <a:t>системите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в </a:t>
            </a:r>
            <a:r>
              <a:rPr lang="bg-BG" altLang="bg-BG" sz="1500" dirty="0" smtClean="0">
                <a:solidFill>
                  <a:prstClr val="white"/>
                </a:solidFill>
              </a:rPr>
              <a:t>процес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на изграждане, доставка на </a:t>
            </a:r>
            <a:r>
              <a:rPr lang="bg-BG" altLang="bg-BG" sz="1500" dirty="0" smtClean="0">
                <a:solidFill>
                  <a:prstClr val="white"/>
                </a:solidFill>
              </a:rPr>
              <a:t>мултифункционални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плавателни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bg-BG" altLang="bg-BG" sz="1500" dirty="0" smtClean="0">
                <a:solidFill>
                  <a:prstClr val="white"/>
                </a:solidFill>
              </a:rPr>
              <a:t>съдове</a:t>
            </a:r>
            <a:r>
              <a:rPr lang="ru-RU" altLang="bg-BG" sz="1500" dirty="0" smtClean="0">
                <a:solidFill>
                  <a:prstClr val="white"/>
                </a:solidFill>
              </a:rPr>
              <a:t>, </a:t>
            </a:r>
            <a:r>
              <a:rPr lang="ru-RU" altLang="bg-BG" sz="1500" dirty="0">
                <a:solidFill>
                  <a:prstClr val="white"/>
                </a:solidFill>
              </a:rPr>
              <a:t>модернизация и изграждане на </a:t>
            </a:r>
            <a:r>
              <a:rPr lang="bg-BG" altLang="bg-BG" sz="1500" dirty="0" smtClean="0">
                <a:solidFill>
                  <a:prstClr val="white"/>
                </a:solidFill>
              </a:rPr>
              <a:t>съоръжения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за </a:t>
            </a:r>
            <a:r>
              <a:rPr lang="bg-BG" altLang="bg-BG" sz="1500" dirty="0" smtClean="0">
                <a:solidFill>
                  <a:prstClr val="white"/>
                </a:solidFill>
              </a:rPr>
              <a:t>повишаване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на </a:t>
            </a:r>
            <a:r>
              <a:rPr lang="bg-BG" altLang="bg-BG" sz="1500" dirty="0" smtClean="0">
                <a:solidFill>
                  <a:prstClr val="white"/>
                </a:solidFill>
              </a:rPr>
              <a:t>безопасността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на транспорта и </a:t>
            </a:r>
            <a:r>
              <a:rPr lang="bg-BG" altLang="bg-BG" sz="1500" dirty="0" smtClean="0">
                <a:solidFill>
                  <a:prstClr val="white"/>
                </a:solidFill>
              </a:rPr>
              <a:t>опазване</a:t>
            </a:r>
            <a:r>
              <a:rPr lang="ru-RU" altLang="bg-BG" sz="1500" dirty="0" smtClean="0">
                <a:solidFill>
                  <a:prstClr val="white"/>
                </a:solidFill>
              </a:rPr>
              <a:t> </a:t>
            </a:r>
            <a:r>
              <a:rPr lang="ru-RU" altLang="bg-BG" sz="1500" dirty="0">
                <a:solidFill>
                  <a:prstClr val="white"/>
                </a:solidFill>
              </a:rPr>
              <a:t>на </a:t>
            </a:r>
            <a:r>
              <a:rPr lang="bg-BG" altLang="bg-BG" sz="1500" dirty="0" smtClean="0">
                <a:solidFill>
                  <a:prstClr val="white"/>
                </a:solidFill>
              </a:rPr>
              <a:t>околната</a:t>
            </a:r>
            <a:r>
              <a:rPr lang="ru-RU" altLang="bg-BG" sz="1500" dirty="0" smtClean="0">
                <a:solidFill>
                  <a:prstClr val="white"/>
                </a:solidFill>
              </a:rPr>
              <a:t> среда</a:t>
            </a:r>
            <a:r>
              <a:rPr kumimoji="0" lang="bg-BG" altLang="bg-BG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r>
              <a:rPr kumimoji="0" lang="bg-BG" altLang="bg-BG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</a:rPr>
              <a:t>- </a:t>
            </a:r>
            <a:r>
              <a:rPr kumimoji="0" lang="bg-BG" altLang="bg-BG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Приоритет 5</a:t>
            </a:r>
            <a:r>
              <a:rPr kumimoji="0" lang="bg-BG" altLang="bg-BG" sz="15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 </a:t>
            </a:r>
            <a:r>
              <a:rPr kumimoji="0" lang="bg-BG" altLang="bg-BG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</a:rPr>
              <a:t>„Техническа помощ“</a:t>
            </a:r>
            <a:r>
              <a:rPr kumimoji="0" lang="bg-BG" altLang="bg-BG" sz="15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 panose="020B0502020202020204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r>
              <a:rPr kumimoji="0" lang="ru-RU" altLang="bg-BG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33"/>
                </a:solidFill>
                <a:effectLst/>
                <a:uLnTx/>
                <a:uFillTx/>
                <a:latin typeface="Times New Roman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ru-RU" altLang="bg-BG" sz="1200" b="0" i="1" u="none" strike="noStrike" kern="1200" cap="none" spc="0" normalizeH="0" baseline="0" noProof="0" dirty="0" smtClean="0">
              <a:ln>
                <a:noFill/>
              </a:ln>
              <a:solidFill>
                <a:srgbClr val="000033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r>
              <a:rPr kumimoji="0" lang="ru-RU" altLang="bg-BG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33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bg-BG" altLang="bg-BG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33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/>
            </a:r>
            <a:br>
              <a:rPr kumimoji="0" lang="bg-BG" altLang="bg-BG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33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endParaRPr kumimoji="0" lang="bg-BG" altLang="bg-BG" sz="1200" b="0" i="1" u="none" strike="noStrike" kern="1200" cap="none" spc="0" normalizeH="0" baseline="0" noProof="0" dirty="0" smtClean="0">
              <a:ln>
                <a:noFill/>
              </a:ln>
              <a:solidFill>
                <a:srgbClr val="000033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659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/>
            </a:gs>
            <a:gs pos="57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56554" y="673819"/>
            <a:ext cx="8534400" cy="87402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3600" b="1" i="1" u="none" strike="noStrike" kern="1200" cap="all" spc="0" normalizeH="0" baseline="0" noProof="0" dirty="0" smtClean="0">
                <a:ln w="3175" cmpd="sng"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j-ea"/>
                <a:cs typeface="+mj-cs"/>
              </a:rPr>
              <a:t/>
            </a:r>
            <a:br>
              <a:rPr kumimoji="0" lang="bg-BG" altLang="bg-BG" sz="3600" b="1" i="1" u="none" strike="noStrike" kern="1200" cap="all" spc="0" normalizeH="0" baseline="0" noProof="0" dirty="0" smtClean="0">
                <a:ln w="3175" cmpd="sng"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endParaRPr kumimoji="0" lang="bg-BG" altLang="bg-BG" sz="3600" b="1" i="1" u="none" strike="noStrike" kern="1200" cap="all" spc="0" normalizeH="0" baseline="0" noProof="0" dirty="0" smtClean="0">
              <a:ln w="3175" cmpd="sng"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5" name="Rounded Rectangle 7"/>
          <p:cNvSpPr txBox="1"/>
          <p:nvPr/>
        </p:nvSpPr>
        <p:spPr>
          <a:xfrm>
            <a:off x="4081549" y="2701636"/>
            <a:ext cx="6824749" cy="298177"/>
          </a:xfrm>
          <a:prstGeom prst="rect">
            <a:avLst/>
          </a:prstGeom>
          <a:noFill/>
          <a:ln>
            <a:noFill/>
          </a:ln>
          <a:effectLst/>
        </p:spPr>
        <p:txBody>
          <a:bodyPr lIns="618851" tIns="34290" rIns="34290" bIns="34290" spcCol="1270" anchor="ctr"/>
          <a:lstStyle/>
          <a:p>
            <a:pPr marL="0" marR="0" lvl="0" indent="0" algn="just" defTabSz="40005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600" b="1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означава проект, който има ключов принос за постигането на целите на дадена програма и който следва да бъде обект на специални мерки за мониторинг и комуникация;</a:t>
            </a:r>
            <a:br>
              <a:rPr kumimoji="0" lang="bg-BG" sz="1600" b="1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r>
              <a:rPr kumimoji="0" lang="bg-BG" sz="1600" b="1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/>
            </a:r>
            <a:br>
              <a:rPr kumimoji="0" lang="bg-BG" sz="1600" b="1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r>
              <a:rPr kumimoji="0" lang="bg-BG" sz="1600" b="1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за всяка специфична цел трябва да бъдат </a:t>
            </a:r>
            <a:r>
              <a:rPr kumimoji="0" lang="bg-BG" sz="16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описани свързаните </a:t>
            </a:r>
            <a:r>
              <a:rPr kumimoji="0" lang="bg-BG" sz="1600" b="1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видове дейности, включително да бъде представен списък на планираните проекти от стратегическо значение и на техния очакван принос за постигането на тази специфична цел;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ounded Rectangle 4"/>
          <p:cNvSpPr txBox="1"/>
          <p:nvPr/>
        </p:nvSpPr>
        <p:spPr>
          <a:xfrm>
            <a:off x="495878" y="5039372"/>
            <a:ext cx="6935700" cy="941387"/>
          </a:xfrm>
          <a:prstGeom prst="rect">
            <a:avLst/>
          </a:prstGeom>
          <a:noFill/>
          <a:ln>
            <a:noFill/>
          </a:ln>
          <a:effectLst/>
        </p:spPr>
        <p:txBody>
          <a:bodyPr lIns="618851" tIns="34290" rIns="34290" bIns="34290" spcCol="127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600" b="1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Мониторинговият комитет разглежда напредъка</a:t>
            </a:r>
            <a:r>
              <a:rPr kumimoji="0" lang="ru-RU" sz="1600" b="1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 в </a:t>
            </a:r>
            <a:r>
              <a:rPr kumimoji="0" lang="bg-BG" sz="1600" b="1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изпълнението</a:t>
            </a:r>
            <a:r>
              <a:rPr kumimoji="0" lang="ru-RU" sz="1600" b="1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 на </a:t>
            </a:r>
            <a:r>
              <a:rPr kumimoji="0" lang="bg-BG" sz="1600" b="1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проектите</a:t>
            </a:r>
            <a:r>
              <a:rPr kumimoji="0" lang="ru-RU" sz="1600" b="1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 от </a:t>
            </a:r>
            <a:r>
              <a:rPr kumimoji="0" lang="bg-BG" sz="1600" b="1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стратегическо </a:t>
            </a:r>
            <a:r>
              <a:rPr kumimoji="0" lang="ru-RU" sz="1600" b="1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значение</a:t>
            </a:r>
            <a:r>
              <a:rPr kumimoji="0" lang="bg-BG" sz="16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/>
            </a:r>
            <a:br>
              <a:rPr kumimoji="0" lang="bg-BG" sz="16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r>
              <a:rPr kumimoji="0" lang="bg-BG" sz="16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/>
            </a:r>
            <a:br>
              <a:rPr kumimoji="0" lang="bg-BG" sz="16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r>
              <a:rPr kumimoji="0" lang="bg-BG" sz="1600" b="1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управляващият орган незабавно уведомява Комисията за избора на даден проект от стратегическо значение, като предоставя цялата необходима информация за този проект.</a:t>
            </a:r>
            <a:endParaRPr kumimoji="0" lang="bg-BG" sz="16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>
            <a:off x="2255550" y="1166408"/>
            <a:ext cx="82804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33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33052" y="432499"/>
            <a:ext cx="828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uLnTx/>
                <a:uFillTx/>
                <a:latin typeface="Century Gothic" panose="020B0502020202020204"/>
                <a:ea typeface="+mn-ea"/>
                <a:cs typeface="+mn-cs"/>
              </a:rPr>
              <a:t>Проект от стратегическо значение</a:t>
            </a:r>
          </a:p>
        </p:txBody>
      </p:sp>
      <p:pic>
        <p:nvPicPr>
          <p:cNvPr id="7" name="Picture 4" descr="i01003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554" y="3056832"/>
            <a:ext cx="2683015" cy="966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 descr="tr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42" y="2066044"/>
            <a:ext cx="2782389" cy="990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696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1"/>
            </a:gs>
            <a:gs pos="42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39928" y="224414"/>
            <a:ext cx="8534400" cy="87402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bg-BG" altLang="bg-BG" b="1" i="1" dirty="0" smtClean="0">
                <a:solidFill>
                  <a:srgbClr val="FFFF00"/>
                </a:solidFill>
              </a:rPr>
              <a:t>Критерии за </a:t>
            </a:r>
            <a:r>
              <a:rPr lang="bg-BG" altLang="bg-BG" b="1" i="1" dirty="0" err="1" smtClean="0">
                <a:solidFill>
                  <a:srgbClr val="FFFF00"/>
                </a:solidFill>
              </a:rPr>
              <a:t>мка</a:t>
            </a:r>
            <a:r>
              <a:rPr lang="bg-BG" altLang="bg-BG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g-BG" altLang="bg-BG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bg-BG" altLang="bg-BG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ounded Rectangle 7"/>
          <p:cNvSpPr txBox="1"/>
          <p:nvPr/>
        </p:nvSpPr>
        <p:spPr>
          <a:xfrm>
            <a:off x="1039091" y="1270384"/>
            <a:ext cx="6824749" cy="298177"/>
          </a:xfrm>
          <a:prstGeom prst="rect">
            <a:avLst/>
          </a:prstGeom>
          <a:noFill/>
          <a:ln>
            <a:noFill/>
          </a:ln>
          <a:effectLst/>
        </p:spPr>
        <p:txBody>
          <a:bodyPr lIns="618851" tIns="34290" rIns="34290" bIns="34290" spcCol="1270" anchor="ctr"/>
          <a:lstStyle/>
          <a:p>
            <a:pPr marL="400050" indent="-400050" defTabSz="400050">
              <a:lnSpc>
                <a:spcPct val="90000"/>
              </a:lnSpc>
              <a:spcAft>
                <a:spcPct val="35000"/>
              </a:spcAft>
              <a:buAutoNum type="romanUcPeriod"/>
              <a:defRPr/>
            </a:pPr>
            <a:r>
              <a:rPr lang="bg-BG" b="1" kern="0" dirty="0" smtClean="0">
                <a:solidFill>
                  <a:srgbClr val="FFFF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Допустимост </a:t>
            </a:r>
            <a:r>
              <a:rPr lang="bg-BG" b="1" kern="0" dirty="0">
                <a:solidFill>
                  <a:srgbClr val="FFFF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на </a:t>
            </a:r>
            <a:r>
              <a:rPr lang="bg-BG" b="1" kern="0" dirty="0" smtClean="0">
                <a:solidFill>
                  <a:srgbClr val="FFFF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проекта</a:t>
            </a:r>
            <a:r>
              <a:rPr lang="en-US" b="1" kern="0" dirty="0" smtClean="0">
                <a:solidFill>
                  <a:srgbClr val="FFFF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:</a:t>
            </a:r>
          </a:p>
          <a:p>
            <a:pPr defTabSz="400050">
              <a:lnSpc>
                <a:spcPct val="90000"/>
              </a:lnSpc>
              <a:spcAft>
                <a:spcPct val="35000"/>
              </a:spcAft>
              <a:defRPr/>
            </a:pPr>
            <a:r>
              <a:rPr lang="bg-BG" b="1" kern="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endParaRPr lang="en-US" b="1" kern="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4"/>
          <p:cNvSpPr txBox="1"/>
          <p:nvPr/>
        </p:nvSpPr>
        <p:spPr>
          <a:xfrm>
            <a:off x="0" y="3861643"/>
            <a:ext cx="10571584" cy="720794"/>
          </a:xfrm>
          <a:prstGeom prst="rect">
            <a:avLst/>
          </a:prstGeom>
          <a:noFill/>
          <a:ln>
            <a:noFill/>
          </a:ln>
          <a:effectLst/>
        </p:spPr>
        <p:txBody>
          <a:bodyPr lIns="618851" tIns="34290" rIns="34290" bIns="34290" spcCol="1270" anchor="ctr"/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n-US" b="1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n-US" b="1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bg-BG" b="1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bg-BG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bg-BG" b="1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imes New Roman" panose="02020603050405020304" pitchFamily="18" charset="0"/>
              </a:rPr>
              <a:t>II.</a:t>
            </a:r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b="1" dirty="0" smtClean="0">
                <a:solidFill>
                  <a:srgbClr val="FFFF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Устойчивост </a:t>
            </a:r>
            <a:r>
              <a:rPr lang="bg-BG" b="1" dirty="0">
                <a:solidFill>
                  <a:srgbClr val="FFFF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проекта – за допустимите проекти /получили само отговори „Да“ на анализа за допустимост/:</a:t>
            </a:r>
            <a:endParaRPr lang="bg-BG" sz="1600" dirty="0">
              <a:solidFill>
                <a:srgbClr val="FFFF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bg-BG" sz="1400" dirty="0" smtClean="0">
                <a:latin typeface="+mj-lt"/>
              </a:rPr>
              <a:t>Принос </a:t>
            </a:r>
            <a:r>
              <a:rPr lang="bg-BG" sz="1400" dirty="0">
                <a:latin typeface="+mj-lt"/>
              </a:rPr>
              <a:t>за интеграцията на националната транспортна система в европейската – 0-10 т.</a:t>
            </a:r>
          </a:p>
          <a:p>
            <a:pPr lvl="0"/>
            <a:r>
              <a:rPr lang="bg-BG" sz="1400" dirty="0">
                <a:latin typeface="+mj-lt"/>
              </a:rPr>
              <a:t>Продължение/завършване на инвестиции от програмен период 2014-2020 г. – 0-10 т.</a:t>
            </a:r>
          </a:p>
          <a:p>
            <a:pPr lvl="0"/>
            <a:r>
              <a:rPr lang="bg-BG" sz="1400" dirty="0">
                <a:latin typeface="+mj-lt"/>
              </a:rPr>
              <a:t>Съгласуваност с други инвестиции – 0-10 т.</a:t>
            </a:r>
          </a:p>
          <a:p>
            <a:r>
              <a:rPr lang="bg-BG" sz="1400" dirty="0">
                <a:latin typeface="+mj-lt"/>
              </a:rPr>
              <a:t>Проектна готовност и готовност за изпълнение – 0-20 т</a:t>
            </a:r>
            <a:r>
              <a:rPr lang="bg-BG" sz="1400" dirty="0" smtClean="0">
                <a:latin typeface="+mj-lt"/>
              </a:rPr>
              <a:t>.</a:t>
            </a:r>
            <a:r>
              <a:rPr lang="ru-RU" sz="1400" dirty="0">
                <a:latin typeface="+mj-lt"/>
              </a:rPr>
              <a:t> 	</a:t>
            </a:r>
            <a:endParaRPr lang="en-US" sz="1400" dirty="0" smtClean="0">
              <a:latin typeface="+mj-lt"/>
            </a:endParaRPr>
          </a:p>
          <a:p>
            <a:r>
              <a:rPr lang="bg-BG" sz="1400" dirty="0" smtClean="0">
                <a:latin typeface="+mj-lt"/>
              </a:rPr>
              <a:t>Финансови</a:t>
            </a:r>
            <a:r>
              <a:rPr lang="ru-RU" sz="1400" dirty="0" smtClean="0">
                <a:latin typeface="+mj-lt"/>
              </a:rPr>
              <a:t> </a:t>
            </a:r>
            <a:r>
              <a:rPr lang="ru-RU" sz="1400" dirty="0">
                <a:latin typeface="+mj-lt"/>
              </a:rPr>
              <a:t>критерии – </a:t>
            </a:r>
            <a:r>
              <a:rPr lang="ru-RU" sz="1400" dirty="0" smtClean="0">
                <a:latin typeface="+mj-lt"/>
              </a:rPr>
              <a:t>0</a:t>
            </a:r>
            <a:r>
              <a:rPr lang="en-US" sz="1400" dirty="0" smtClean="0">
                <a:latin typeface="+mj-lt"/>
              </a:rPr>
              <a:t>-</a:t>
            </a:r>
            <a:r>
              <a:rPr lang="ru-RU" sz="1400" dirty="0" smtClean="0">
                <a:latin typeface="+mj-lt"/>
              </a:rPr>
              <a:t>10 </a:t>
            </a:r>
            <a:r>
              <a:rPr lang="ru-RU" sz="1400" dirty="0">
                <a:latin typeface="+mj-lt"/>
              </a:rPr>
              <a:t>т. 	</a:t>
            </a:r>
            <a:endParaRPr lang="en-US" sz="1400" dirty="0" smtClean="0">
              <a:latin typeface="+mj-lt"/>
            </a:endParaRPr>
          </a:p>
          <a:p>
            <a:r>
              <a:rPr lang="bg-BG" sz="1400" dirty="0" smtClean="0">
                <a:latin typeface="+mj-lt"/>
              </a:rPr>
              <a:t>Икономически критерии – 0-10 т.</a:t>
            </a:r>
            <a:r>
              <a:rPr lang="ru-RU" sz="1400" dirty="0">
                <a:latin typeface="+mj-lt"/>
              </a:rPr>
              <a:t> </a:t>
            </a:r>
            <a:endParaRPr lang="en-US" sz="1400" dirty="0" smtClean="0">
              <a:latin typeface="+mj-lt"/>
            </a:endParaRPr>
          </a:p>
          <a:p>
            <a:r>
              <a:rPr lang="bg-BG" sz="1400" dirty="0" smtClean="0">
                <a:latin typeface="+mj-lt"/>
              </a:rPr>
              <a:t>Въздействие</a:t>
            </a:r>
            <a:r>
              <a:rPr lang="ru-RU" sz="1400" dirty="0" smtClean="0">
                <a:latin typeface="+mj-lt"/>
              </a:rPr>
              <a:t> </a:t>
            </a:r>
            <a:r>
              <a:rPr lang="bg-BG" sz="1400" dirty="0" smtClean="0">
                <a:latin typeface="+mj-lt"/>
              </a:rPr>
              <a:t>върху</a:t>
            </a:r>
            <a:r>
              <a:rPr lang="ru-RU" sz="1400" dirty="0" smtClean="0">
                <a:latin typeface="+mj-lt"/>
              </a:rPr>
              <a:t> </a:t>
            </a:r>
            <a:r>
              <a:rPr lang="bg-BG" sz="1400" dirty="0" smtClean="0">
                <a:latin typeface="+mj-lt"/>
              </a:rPr>
              <a:t>околната</a:t>
            </a:r>
            <a:r>
              <a:rPr lang="ru-RU" sz="1400" dirty="0" smtClean="0">
                <a:latin typeface="+mj-lt"/>
              </a:rPr>
              <a:t> </a:t>
            </a:r>
            <a:r>
              <a:rPr lang="ru-RU" sz="1400" dirty="0">
                <a:latin typeface="+mj-lt"/>
              </a:rPr>
              <a:t>среда и </a:t>
            </a:r>
            <a:r>
              <a:rPr lang="ru-RU" sz="1400" dirty="0" smtClean="0">
                <a:latin typeface="+mj-lt"/>
              </a:rPr>
              <a:t>климата</a:t>
            </a:r>
            <a:r>
              <a:rPr lang="en-US" sz="1400" dirty="0" smtClean="0">
                <a:latin typeface="+mj-lt"/>
              </a:rPr>
              <a:t> – 0-10 </a:t>
            </a:r>
            <a:r>
              <a:rPr lang="bg-BG" sz="1400" dirty="0" smtClean="0">
                <a:latin typeface="+mj-lt"/>
              </a:rPr>
              <a:t>т.</a:t>
            </a:r>
            <a:r>
              <a:rPr lang="ru-RU" sz="1400" dirty="0">
                <a:latin typeface="+mj-lt"/>
              </a:rPr>
              <a:t> </a:t>
            </a:r>
            <a:endParaRPr lang="ru-RU" sz="1400" dirty="0" smtClean="0">
              <a:latin typeface="+mj-lt"/>
            </a:endParaRPr>
          </a:p>
          <a:p>
            <a:r>
              <a:rPr lang="bg-BG" sz="1400" dirty="0" smtClean="0">
                <a:latin typeface="+mj-lt"/>
              </a:rPr>
              <a:t>Социални</a:t>
            </a:r>
            <a:r>
              <a:rPr lang="ru-RU" sz="1400" dirty="0" smtClean="0">
                <a:latin typeface="+mj-lt"/>
              </a:rPr>
              <a:t> </a:t>
            </a:r>
            <a:r>
              <a:rPr lang="ru-RU" sz="1400" dirty="0">
                <a:latin typeface="+mj-lt"/>
              </a:rPr>
              <a:t>и </a:t>
            </a:r>
            <a:r>
              <a:rPr lang="bg-BG" sz="1400" dirty="0" smtClean="0">
                <a:latin typeface="+mj-lt"/>
              </a:rPr>
              <a:t>други</a:t>
            </a:r>
            <a:r>
              <a:rPr lang="ru-RU" sz="1400" dirty="0" smtClean="0">
                <a:latin typeface="+mj-lt"/>
              </a:rPr>
              <a:t> </a:t>
            </a:r>
            <a:r>
              <a:rPr lang="bg-BG" sz="1400" dirty="0" smtClean="0">
                <a:latin typeface="+mj-lt"/>
              </a:rPr>
              <a:t>въздействия</a:t>
            </a:r>
            <a:r>
              <a:rPr lang="ru-RU" sz="1400" dirty="0" smtClean="0">
                <a:latin typeface="+mj-lt"/>
              </a:rPr>
              <a:t> </a:t>
            </a:r>
            <a:r>
              <a:rPr lang="ru-RU" sz="1400" dirty="0">
                <a:latin typeface="+mj-lt"/>
              </a:rPr>
              <a:t>– 0-10 т. </a:t>
            </a:r>
            <a:endParaRPr lang="ru-RU" sz="1400" dirty="0" smtClean="0">
              <a:latin typeface="+mj-lt"/>
            </a:endParaRPr>
          </a:p>
          <a:p>
            <a:r>
              <a:rPr lang="bg-BG" sz="1400" dirty="0" smtClean="0">
                <a:latin typeface="+mj-lt"/>
              </a:rPr>
              <a:t>Рискове</a:t>
            </a:r>
            <a:r>
              <a:rPr lang="ru-RU" sz="1400" dirty="0" smtClean="0">
                <a:latin typeface="+mj-lt"/>
              </a:rPr>
              <a:t> </a:t>
            </a:r>
            <a:r>
              <a:rPr lang="ru-RU" sz="1400" dirty="0">
                <a:latin typeface="+mj-lt"/>
              </a:rPr>
              <a:t>– 0-10 т. </a:t>
            </a:r>
            <a:endParaRPr lang="bg-BG" sz="14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>
            <a:off x="1910267" y="822950"/>
            <a:ext cx="82804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bg-BG" dirty="0" smtClean="0">
              <a:solidFill>
                <a:srgbClr val="00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5592" y="1442727"/>
            <a:ext cx="11025477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400" dirty="0" smtClean="0"/>
              <a:t>1.	съответства на целите на програма „Транспортна свързаност“ 2021-2027 г.</a:t>
            </a:r>
          </a:p>
          <a:p>
            <a:r>
              <a:rPr lang="bg-BG" sz="1400" dirty="0" smtClean="0"/>
              <a:t>2.	допустим е за финансиране по КФ и/или ЕФРР</a:t>
            </a:r>
          </a:p>
          <a:p>
            <a:r>
              <a:rPr lang="bg-BG" sz="1400" dirty="0" smtClean="0"/>
              <a:t>3.	допринася за постигане на целите на Европейската и националната транспортна политика (съответства на </a:t>
            </a:r>
            <a:r>
              <a:rPr lang="en-US" sz="1400" dirty="0" smtClean="0"/>
              <a:t>	</a:t>
            </a:r>
            <a:r>
              <a:rPr lang="bg-BG" sz="1400" dirty="0" smtClean="0"/>
              <a:t>стратегическите документи в сектора) и на Хартата на основните права на ЕС</a:t>
            </a:r>
          </a:p>
          <a:p>
            <a:r>
              <a:rPr lang="bg-BG" sz="1400" dirty="0" smtClean="0"/>
              <a:t>4.	допринася за развитие на TEN-T мрежата и/или интермодалността</a:t>
            </a:r>
          </a:p>
          <a:p>
            <a:r>
              <a:rPr lang="bg-BG" sz="1400" dirty="0" smtClean="0"/>
              <a:t>5.	изпълнението му (индикативният график за реализацията му) се вмества в периода на допустимост на разходите</a:t>
            </a:r>
          </a:p>
          <a:p>
            <a:r>
              <a:rPr lang="bg-BG" sz="1400" dirty="0" smtClean="0"/>
              <a:t>6.	доказва нужда от финансиране от фондовете на ЕС:</a:t>
            </a:r>
          </a:p>
          <a:p>
            <a:r>
              <a:rPr lang="bg-BG" sz="1400" dirty="0" smtClean="0"/>
              <a:t>–	отрицателна финансова нетна настояща стойност на инвестицията;</a:t>
            </a:r>
          </a:p>
          <a:p>
            <a:r>
              <a:rPr lang="bg-BG" sz="1400" dirty="0" smtClean="0"/>
              <a:t>–	финансова норма на възвръщаемост на инвестицията по-ниска от нормата на </a:t>
            </a:r>
            <a:r>
              <a:rPr lang="bg-BG" sz="1400" dirty="0" err="1" smtClean="0"/>
              <a:t>дисконтиране</a:t>
            </a:r>
            <a:r>
              <a:rPr lang="bg-BG" sz="1400" dirty="0" smtClean="0"/>
              <a:t> (4%);</a:t>
            </a:r>
          </a:p>
          <a:p>
            <a:r>
              <a:rPr lang="bg-BG" sz="1400" dirty="0" smtClean="0"/>
              <a:t>–	положителна икономическа нетна настояща стойност.</a:t>
            </a:r>
            <a:endParaRPr lang="en-US" sz="1400" dirty="0" smtClean="0"/>
          </a:p>
          <a:p>
            <a:endParaRPr lang="bg-BG" sz="1400" dirty="0"/>
          </a:p>
        </p:txBody>
      </p:sp>
      <p:pic>
        <p:nvPicPr>
          <p:cNvPr id="7" name="Picture 4" descr="i01003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6298" y="5663184"/>
            <a:ext cx="212407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 descr="tr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373" y="5663184"/>
            <a:ext cx="2160588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594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/>
            </a:gs>
            <a:gs pos="55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16334" y="56391"/>
            <a:ext cx="11637818" cy="841201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algn="ctr"/>
            <a:r>
              <a:rPr lang="bg-BG" altLang="bg-BG" sz="2000" b="1" i="1" dirty="0" smtClean="0">
                <a:solidFill>
                  <a:srgbClr val="FFFF00"/>
                </a:solidFill>
              </a:rPr>
              <a:t>Приоритет 1</a:t>
            </a:r>
            <a:r>
              <a:rPr lang="ru-RU" altLang="bg-BG" sz="2000" b="1" i="1" dirty="0" smtClean="0">
                <a:solidFill>
                  <a:srgbClr val="FFFF00"/>
                </a:solidFill>
              </a:rPr>
              <a:t>„Развитие на </a:t>
            </a:r>
            <a:r>
              <a:rPr lang="bg-BG" altLang="bg-BG" sz="2000" b="1" i="1" dirty="0" smtClean="0">
                <a:solidFill>
                  <a:srgbClr val="FFFF00"/>
                </a:solidFill>
              </a:rPr>
              <a:t>железопътната</a:t>
            </a:r>
            <a:r>
              <a:rPr lang="ru-RU" altLang="bg-BG" sz="2000" b="1" i="1" dirty="0" smtClean="0">
                <a:solidFill>
                  <a:srgbClr val="FFFF00"/>
                </a:solidFill>
              </a:rPr>
              <a:t> инфраструктура по </a:t>
            </a:r>
            <a:r>
              <a:rPr lang="bg-BG" altLang="bg-BG" sz="2000" b="1" i="1" dirty="0" smtClean="0">
                <a:solidFill>
                  <a:srgbClr val="FFFF00"/>
                </a:solidFill>
              </a:rPr>
              <a:t>„основната“ </a:t>
            </a:r>
            <a:r>
              <a:rPr lang="ru-RU" altLang="bg-BG" sz="2000" b="1" i="1" dirty="0" smtClean="0">
                <a:solidFill>
                  <a:srgbClr val="FFFF00"/>
                </a:solidFill>
              </a:rPr>
              <a:t>и „</a:t>
            </a:r>
            <a:r>
              <a:rPr lang="bg-BG" altLang="bg-BG" sz="2000" b="1" i="1" dirty="0" smtClean="0">
                <a:solidFill>
                  <a:srgbClr val="FFFF00"/>
                </a:solidFill>
              </a:rPr>
              <a:t>широкообхватната</a:t>
            </a:r>
            <a:r>
              <a:rPr lang="ru-RU" altLang="bg-BG" sz="2000" b="1" i="1" dirty="0" smtClean="0">
                <a:solidFill>
                  <a:srgbClr val="FFFF00"/>
                </a:solidFill>
              </a:rPr>
              <a:t>“ </a:t>
            </a:r>
            <a:r>
              <a:rPr lang="bg-BG" altLang="bg-BG" sz="2000" b="1" i="1" dirty="0" smtClean="0">
                <a:solidFill>
                  <a:srgbClr val="FFFF00"/>
                </a:solidFill>
              </a:rPr>
              <a:t>Трансевропейска транспортна мрежа</a:t>
            </a:r>
            <a:r>
              <a:rPr lang="ru-RU" altLang="bg-BG" sz="2000" b="1" i="1" dirty="0" smtClean="0">
                <a:solidFill>
                  <a:srgbClr val="FFFF00"/>
                </a:solidFill>
              </a:rPr>
              <a:t>“</a:t>
            </a:r>
            <a:endParaRPr lang="bg-BG" altLang="bg-BG" sz="2000" b="1" i="1" dirty="0" smtClean="0">
              <a:solidFill>
                <a:srgbClr val="FFFF00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850" y="1989139"/>
            <a:ext cx="8770273" cy="3842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7950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7213" indent="-438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97113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en-US" sz="1800" b="0" i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275C6D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bg-BG" altLang="bg-BG" sz="1800" b="0" i="1" u="none" strike="noStrike" kern="1200" cap="none" spc="0" normalizeH="0" baseline="0" noProof="0" dirty="0" smtClean="0">
              <a:ln>
                <a:noFill/>
              </a:ln>
              <a:solidFill>
                <a:srgbClr val="000033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3850" y="2492375"/>
            <a:ext cx="8640763" cy="4249738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4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0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defRPr/>
            </a:pPr>
            <a:endParaRPr lang="ru-RU" sz="16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691891"/>
              </p:ext>
            </p:extLst>
          </p:nvPr>
        </p:nvGraphicFramePr>
        <p:xfrm>
          <a:off x="216334" y="1096846"/>
          <a:ext cx="10456020" cy="48275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8463">
                  <a:extLst>
                    <a:ext uri="{9D8B030D-6E8A-4147-A177-3AD203B41FA5}">
                      <a16:colId xmlns:a16="http://schemas.microsoft.com/office/drawing/2014/main" val="2178403974"/>
                    </a:ext>
                  </a:extLst>
                </a:gridCol>
                <a:gridCol w="9857557">
                  <a:extLst>
                    <a:ext uri="{9D8B030D-6E8A-4147-A177-3AD203B41FA5}">
                      <a16:colId xmlns:a16="http://schemas.microsoft.com/office/drawing/2014/main" val="3588624391"/>
                    </a:ext>
                  </a:extLst>
                </a:gridCol>
              </a:tblGrid>
              <a:tr h="4801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№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78" marR="527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effectLst/>
                        </a:rPr>
                        <a:t>Проект 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78" marR="52778" marT="0" marB="0"/>
                </a:tc>
                <a:extLst>
                  <a:ext uri="{0D108BD9-81ED-4DB2-BD59-A6C34878D82A}">
                    <a16:rowId xmlns:a16="http://schemas.microsoft.com/office/drawing/2014/main" val="2063415219"/>
                  </a:ext>
                </a:extLst>
              </a:tr>
              <a:tr h="507651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effectLst/>
                        </a:rPr>
                        <a:t>СЦ „Развитие на стабилна, устойчива на изменението на климата, интелигентна, сигурна и </a:t>
                      </a:r>
                      <a:r>
                        <a:rPr lang="bg-BG" sz="1600" dirty="0" err="1" smtClean="0">
                          <a:effectLst/>
                        </a:rPr>
                        <a:t>интермодална</a:t>
                      </a:r>
                      <a:r>
                        <a:rPr lang="bg-BG" sz="1600" dirty="0" smtClean="0">
                          <a:effectLst/>
                        </a:rPr>
                        <a:t> TEN-T“</a:t>
                      </a:r>
                      <a:r>
                        <a:rPr lang="bg-BG" sz="1200" dirty="0" smtClean="0">
                          <a:effectLst/>
                        </a:rPr>
                        <a:t> </a:t>
                      </a:r>
                      <a:endParaRPr lang="bg-BG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78" marR="52778" marT="0" marB="0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13310"/>
                  </a:ext>
                </a:extLst>
              </a:tr>
              <a:tr h="4784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1.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78" marR="527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Модернизация на железопътната линия София - Пловдив: жп участък Елин Пелин – Костенец – фаза 2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78" marR="52778" marT="0" marB="0"/>
                </a:tc>
                <a:extLst>
                  <a:ext uri="{0D108BD9-81ED-4DB2-BD59-A6C34878D82A}">
                    <a16:rowId xmlns:a16="http://schemas.microsoft.com/office/drawing/2014/main" val="2418383831"/>
                  </a:ext>
                </a:extLst>
              </a:tr>
              <a:tr h="4784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78" marR="527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Модернизация на железопътната линия София – Перник – Радомир: участък Перник – </a:t>
                      </a:r>
                      <a:r>
                        <a:rPr lang="bg-BG" sz="1600" dirty="0" smtClean="0">
                          <a:effectLst/>
                        </a:rPr>
                        <a:t>Радомир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78" marR="52778" marT="0" marB="0"/>
                </a:tc>
                <a:extLst>
                  <a:ext uri="{0D108BD9-81ED-4DB2-BD59-A6C34878D82A}">
                    <a16:rowId xmlns:a16="http://schemas.microsoft.com/office/drawing/2014/main" val="3179453007"/>
                  </a:ext>
                </a:extLst>
              </a:tr>
              <a:tr h="3384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3.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78" marR="527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Изграждане на жп връзка между България и Северна Македония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78" marR="52778" marT="0" marB="0"/>
                </a:tc>
                <a:extLst>
                  <a:ext uri="{0D108BD9-81ED-4DB2-BD59-A6C34878D82A}">
                    <a16:rowId xmlns:a16="http://schemas.microsoft.com/office/drawing/2014/main" val="4184613741"/>
                  </a:ext>
                </a:extLst>
              </a:tr>
              <a:tr h="3384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4.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78" marR="527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Доизграждане на съоръженията по жп линия Карнобат-Синдел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78" marR="52778" marT="0" marB="0"/>
                </a:tc>
                <a:extLst>
                  <a:ext uri="{0D108BD9-81ED-4DB2-BD59-A6C34878D82A}">
                    <a16:rowId xmlns:a16="http://schemas.microsoft.com/office/drawing/2014/main" val="3887465946"/>
                  </a:ext>
                </a:extLst>
              </a:tr>
              <a:tr h="3384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5.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78" marR="527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Модернизация на жп линия София – </a:t>
                      </a:r>
                      <a:r>
                        <a:rPr lang="bg-BG" sz="1600" dirty="0" smtClean="0">
                          <a:effectLst/>
                        </a:rPr>
                        <a:t>Перник </a:t>
                      </a:r>
                      <a:r>
                        <a:rPr lang="en-US" sz="1600" dirty="0" smtClean="0">
                          <a:effectLst/>
                        </a:rPr>
                        <a:t>(</a:t>
                      </a:r>
                      <a:r>
                        <a:rPr lang="bg-BG" sz="1600" dirty="0" smtClean="0">
                          <a:effectLst/>
                        </a:rPr>
                        <a:t>удвояване </a:t>
                      </a:r>
                      <a:r>
                        <a:rPr lang="bg-BG" sz="1600" dirty="0">
                          <a:effectLst/>
                        </a:rPr>
                        <a:t>- </a:t>
                      </a:r>
                      <a:r>
                        <a:rPr lang="bg-BG" sz="1600" dirty="0" err="1">
                          <a:effectLst/>
                        </a:rPr>
                        <a:t>препроектиране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78" marR="52778" marT="0" marB="0"/>
                </a:tc>
                <a:extLst>
                  <a:ext uri="{0D108BD9-81ED-4DB2-BD59-A6C34878D82A}">
                    <a16:rowId xmlns:a16="http://schemas.microsoft.com/office/drawing/2014/main" val="2488710675"/>
                  </a:ext>
                </a:extLst>
              </a:tr>
              <a:tr h="2329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5.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78" marR="527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Модернизация на железопътната линия Радомир – Гюешево 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78" marR="52778" marT="0" marB="0"/>
                </a:tc>
                <a:extLst>
                  <a:ext uri="{0D108BD9-81ED-4DB2-BD59-A6C34878D82A}">
                    <a16:rowId xmlns:a16="http://schemas.microsoft.com/office/drawing/2014/main" val="98015351"/>
                  </a:ext>
                </a:extLst>
              </a:tr>
              <a:tr h="2329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5.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78" marR="527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Модернизация на железопътна линия Видин – Медковец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78" marR="52778" marT="0" marB="0"/>
                </a:tc>
                <a:extLst>
                  <a:ext uri="{0D108BD9-81ED-4DB2-BD59-A6C34878D82A}">
                    <a16:rowId xmlns:a16="http://schemas.microsoft.com/office/drawing/2014/main" val="1660464046"/>
                  </a:ext>
                </a:extLst>
              </a:tr>
              <a:tr h="4784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6.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78" marR="527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 „Модернизация на жп връзка между България и Сърбия в участъка Драгоман – граница с Република Сърбия“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78" marR="52778" marT="0" marB="0"/>
                </a:tc>
                <a:extLst>
                  <a:ext uri="{0D108BD9-81ED-4DB2-BD59-A6C34878D82A}">
                    <a16:rowId xmlns:a16="http://schemas.microsoft.com/office/drawing/2014/main" val="2521875893"/>
                  </a:ext>
                </a:extLst>
              </a:tr>
              <a:tr h="68120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bg-BG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effectLst/>
                        </a:rPr>
                        <a:t>Интелигентни </a:t>
                      </a:r>
                      <a:r>
                        <a:rPr lang="bg-BG" sz="1600" dirty="0">
                          <a:effectLst/>
                        </a:rPr>
                        <a:t>транспортни </a:t>
                      </a:r>
                      <a:r>
                        <a:rPr lang="bg-BG" sz="1600" dirty="0" smtClean="0">
                          <a:effectLst/>
                        </a:rPr>
                        <a:t>системи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78" marR="52778" marT="0" marB="0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147926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334" y="871940"/>
            <a:ext cx="11637818" cy="51306"/>
          </a:xfrm>
          <a:prstGeom prst="rect">
            <a:avLst/>
          </a:prstGeom>
        </p:spPr>
      </p:pic>
      <p:sp>
        <p:nvSpPr>
          <p:cNvPr id="8" name="Line 9"/>
          <p:cNvSpPr>
            <a:spLocks noChangeShapeType="1"/>
          </p:cNvSpPr>
          <p:nvPr/>
        </p:nvSpPr>
        <p:spPr bwMode="auto">
          <a:xfrm flipH="1">
            <a:off x="216334" y="4153989"/>
            <a:ext cx="10456020" cy="42204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bg-BG" b="1" dirty="0" smtClean="0">
              <a:solidFill>
                <a:srgbClr val="00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 rot="10800000" flipV="1">
            <a:off x="187487" y="6023246"/>
            <a:ext cx="894072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400" dirty="0" smtClean="0"/>
              <a:t>В допълнение на инвестициите по програмата, са предвидени средства от Механизма за свързване на Европа и Плана за възстановяване и развитие.</a:t>
            </a:r>
          </a:p>
          <a:p>
            <a:endParaRPr lang="bg-BG" sz="1400" dirty="0" smtClean="0"/>
          </a:p>
          <a:p>
            <a:endParaRPr lang="bg-BG" sz="1400" dirty="0"/>
          </a:p>
          <a:p>
            <a:endParaRPr lang="bg-BG" sz="1400" dirty="0" smtClean="0"/>
          </a:p>
          <a:p>
            <a:endParaRPr lang="bg-BG" sz="1400" dirty="0"/>
          </a:p>
          <a:p>
            <a:endParaRPr lang="bg-BG" sz="1400" dirty="0"/>
          </a:p>
        </p:txBody>
      </p:sp>
    </p:spTree>
    <p:extLst>
      <p:ext uri="{BB962C8B-B14F-4D97-AF65-F5344CB8AC3E}">
        <p14:creationId xmlns:p14="http://schemas.microsoft.com/office/powerpoint/2010/main" val="85887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1"/>
            </a:gs>
            <a:gs pos="56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16334" y="525836"/>
            <a:ext cx="11637818" cy="862013"/>
          </a:xfrm>
          <a:prstGeom prst="rect">
            <a:avLst/>
          </a:prstGeom>
          <a:ln>
            <a:solidFill>
              <a:srgbClr val="FFFF00"/>
            </a:solidFill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bg-BG" altLang="bg-BG" sz="2400" b="1" i="1" dirty="0" smtClean="0">
                <a:solidFill>
                  <a:srgbClr val="FFFF00"/>
                </a:solidFill>
              </a:rPr>
              <a:t>Приоритет 2</a:t>
            </a:r>
            <a:r>
              <a:rPr lang="ru-RU" altLang="bg-BG" sz="2400" b="1" i="1" dirty="0" smtClean="0">
                <a:solidFill>
                  <a:srgbClr val="FFFF00"/>
                </a:solidFill>
              </a:rPr>
              <a:t>„Развитие на </a:t>
            </a:r>
            <a:r>
              <a:rPr lang="bg-BG" altLang="bg-BG" sz="2400" b="1" i="1" dirty="0" smtClean="0">
                <a:solidFill>
                  <a:srgbClr val="FFFF00"/>
                </a:solidFill>
              </a:rPr>
              <a:t>пътната</a:t>
            </a:r>
            <a:r>
              <a:rPr lang="ru-RU" altLang="bg-BG" sz="2400" b="1" i="1" dirty="0" smtClean="0">
                <a:solidFill>
                  <a:srgbClr val="FFFF00"/>
                </a:solidFill>
              </a:rPr>
              <a:t> инфраструктура по </a:t>
            </a:r>
            <a:r>
              <a:rPr lang="bg-BG" altLang="bg-BG" sz="2400" b="1" i="1" dirty="0" smtClean="0">
                <a:solidFill>
                  <a:srgbClr val="FFFF00"/>
                </a:solidFill>
              </a:rPr>
              <a:t>„основната“ </a:t>
            </a:r>
            <a:r>
              <a:rPr lang="ru-RU" altLang="bg-BG" sz="2400" b="1" i="1" dirty="0" smtClean="0">
                <a:solidFill>
                  <a:srgbClr val="FFFF00"/>
                </a:solidFill>
              </a:rPr>
              <a:t> </a:t>
            </a:r>
            <a:r>
              <a:rPr lang="bg-BG" altLang="bg-BG" sz="2400" b="1" i="1" dirty="0" smtClean="0">
                <a:solidFill>
                  <a:srgbClr val="FFFF00"/>
                </a:solidFill>
              </a:rPr>
              <a:t>Трансевропейска транспортна мрежа</a:t>
            </a:r>
            <a:r>
              <a:rPr lang="ru-RU" altLang="bg-BG" sz="2400" b="1" i="1" dirty="0" smtClean="0">
                <a:solidFill>
                  <a:srgbClr val="FFFF00"/>
                </a:solidFill>
              </a:rPr>
              <a:t>“</a:t>
            </a:r>
            <a:endParaRPr lang="bg-BG" altLang="bg-BG" sz="2400" b="1" i="1" dirty="0" smtClean="0">
              <a:solidFill>
                <a:srgbClr val="FFFF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052786"/>
              </p:ext>
            </p:extLst>
          </p:nvPr>
        </p:nvGraphicFramePr>
        <p:xfrm>
          <a:off x="216334" y="1563339"/>
          <a:ext cx="10965472" cy="3348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2190">
                  <a:extLst>
                    <a:ext uri="{9D8B030D-6E8A-4147-A177-3AD203B41FA5}">
                      <a16:colId xmlns:a16="http://schemas.microsoft.com/office/drawing/2014/main" val="1102702473"/>
                    </a:ext>
                  </a:extLst>
                </a:gridCol>
                <a:gridCol w="10413282">
                  <a:extLst>
                    <a:ext uri="{9D8B030D-6E8A-4147-A177-3AD203B41FA5}">
                      <a16:colId xmlns:a16="http://schemas.microsoft.com/office/drawing/2014/main" val="2457369252"/>
                    </a:ext>
                  </a:extLst>
                </a:gridCol>
              </a:tblGrid>
              <a:tr h="5444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</a:rPr>
                        <a:t>№</a:t>
                      </a:r>
                      <a:endParaRPr lang="bg-BG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Проект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1597052"/>
                  </a:ext>
                </a:extLst>
              </a:tr>
              <a:tr h="578578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СЦ „Развитие на стабилна, устойчива на изменението на климата, интелигентна, сигурна и </a:t>
                      </a:r>
                      <a:r>
                        <a:rPr lang="bg-BG" sz="1600" dirty="0" err="1">
                          <a:effectLst/>
                        </a:rPr>
                        <a:t>интермодална</a:t>
                      </a:r>
                      <a:r>
                        <a:rPr lang="bg-BG" sz="1600" dirty="0">
                          <a:effectLst/>
                        </a:rPr>
                        <a:t> TEN-T</a:t>
                      </a:r>
                      <a:r>
                        <a:rPr lang="bg-BG" sz="1600" dirty="0" smtClean="0">
                          <a:effectLst/>
                        </a:rPr>
                        <a:t>“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0686408"/>
                  </a:ext>
                </a:extLst>
              </a:tr>
              <a:tr h="3776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</a:rPr>
                        <a:t>Автомагистрала „Струма“, лот 3.2</a:t>
                      </a:r>
                      <a:endParaRPr lang="bg-BG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7161432"/>
                  </a:ext>
                </a:extLst>
              </a:tr>
              <a:tr h="3776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2</a:t>
                      </a:r>
                      <a:r>
                        <a:rPr lang="bg-BG" sz="1600" dirty="0" smtClean="0">
                          <a:effectLst/>
                        </a:rPr>
                        <a:t>.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Обход на гр. Габрово, включително тунел под връх Шипка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5373014"/>
                  </a:ext>
                </a:extLst>
              </a:tr>
              <a:tr h="3096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3</a:t>
                      </a:r>
                      <a:r>
                        <a:rPr lang="bg-BG" sz="1600" dirty="0" smtClean="0">
                          <a:effectLst/>
                        </a:rPr>
                        <a:t>.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АМ „Русе-Велико Търново“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9117329"/>
                  </a:ext>
                </a:extLst>
              </a:tr>
              <a:tr h="85070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4</a:t>
                      </a:r>
                      <a:r>
                        <a:rPr lang="bg-BG" sz="1600" dirty="0" smtClean="0">
                          <a:effectLst/>
                        </a:rPr>
                        <a:t>.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Модернизация на път І-1(Е-79) „Видин-Ботевград“, в участъците: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bg-BG" sz="1600" u="none" strike="noStrike" dirty="0">
                          <a:effectLst/>
                        </a:rPr>
                        <a:t>Ружинци – Монтана от км 61+750 до км 102+060; 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bg-BG" sz="1600" u="none" strike="noStrike" dirty="0">
                          <a:effectLst/>
                        </a:rPr>
                        <a:t>Монтана – Враца от км 111+305 до км 140+008.</a:t>
                      </a:r>
                      <a:endParaRPr lang="bg-BG" sz="160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1502255"/>
                  </a:ext>
                </a:extLst>
              </a:tr>
              <a:tr h="3096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5</a:t>
                      </a:r>
                      <a:r>
                        <a:rPr lang="bg-BG" sz="1600" dirty="0" smtClean="0">
                          <a:effectLst/>
                        </a:rPr>
                        <a:t>.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</a:rPr>
                        <a:t>АМ „Черно море“</a:t>
                      </a:r>
                      <a:endParaRPr lang="bg-B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2282945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334" y="1393693"/>
            <a:ext cx="11637818" cy="51306"/>
          </a:xfrm>
          <a:prstGeom prst="rect">
            <a:avLst/>
          </a:prstGeom>
        </p:spPr>
      </p:pic>
      <p:sp>
        <p:nvSpPr>
          <p:cNvPr id="10" name="Line 9"/>
          <p:cNvSpPr>
            <a:spLocks noChangeShapeType="1"/>
          </p:cNvSpPr>
          <p:nvPr/>
        </p:nvSpPr>
        <p:spPr bwMode="auto">
          <a:xfrm flipH="1" flipV="1">
            <a:off x="216334" y="3735968"/>
            <a:ext cx="10965472" cy="1307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bg-BG" dirty="0" smtClean="0">
              <a:solidFill>
                <a:srgbClr val="00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 rot="10800000" flipV="1">
            <a:off x="111829" y="5198772"/>
            <a:ext cx="1163781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400" dirty="0" smtClean="0"/>
              <a:t>Посредством строителството, реконструкцията и рехабилитацията на пътните връзки към </a:t>
            </a:r>
            <a:r>
              <a:rPr lang="bg-BG" sz="1400" dirty="0" err="1" smtClean="0"/>
              <a:t>Трансевропейската</a:t>
            </a:r>
            <a:r>
              <a:rPr lang="bg-BG" sz="1400" dirty="0" smtClean="0"/>
              <a:t> транспортна мрежа и важните икономически центрове (обекти на транспортната инфраструктура, индустриални зони и др.), ще се повиши ефективността на инвестициите и ще се осигури последователност и непрекъснатост на транспортните потоци.   </a:t>
            </a:r>
          </a:p>
          <a:p>
            <a:pPr algn="just"/>
            <a:r>
              <a:rPr lang="bg-BG" sz="1400" dirty="0" smtClean="0"/>
              <a:t>В допълнение на инвестициите по програмата, са предвидени средства от държавния бюджет за изграждането на отсечки по скоростен път Видин – София и за завършване на АМ Хемус.</a:t>
            </a:r>
          </a:p>
          <a:p>
            <a:endParaRPr lang="bg-BG" sz="1400" dirty="0" smtClean="0"/>
          </a:p>
          <a:p>
            <a:endParaRPr lang="bg-BG" sz="1400" dirty="0"/>
          </a:p>
          <a:p>
            <a:endParaRPr lang="bg-BG" sz="1400" dirty="0" smtClean="0"/>
          </a:p>
          <a:p>
            <a:endParaRPr lang="bg-BG" sz="1400" dirty="0"/>
          </a:p>
          <a:p>
            <a:endParaRPr lang="bg-BG" sz="1400" dirty="0"/>
          </a:p>
        </p:txBody>
      </p:sp>
    </p:spTree>
    <p:extLst>
      <p:ext uri="{BB962C8B-B14F-4D97-AF65-F5344CB8AC3E}">
        <p14:creationId xmlns:p14="http://schemas.microsoft.com/office/powerpoint/2010/main" val="35817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1"/>
            </a:gs>
            <a:gs pos="57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1665346" y="1250596"/>
            <a:ext cx="82804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bg-BG" smtClean="0">
              <a:solidFill>
                <a:srgbClr val="00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216334" y="334537"/>
            <a:ext cx="11637818" cy="916060"/>
          </a:xfrm>
          <a:prstGeom prst="rect">
            <a:avLst/>
          </a:prstGeom>
          <a:ln>
            <a:solidFill>
              <a:srgbClr val="FFFF00"/>
            </a:solidFill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bg-BG" altLang="bg-BG" sz="2400" b="1" i="1" dirty="0" smtClean="0">
              <a:solidFill>
                <a:srgbClr val="FFFF00"/>
              </a:solidFill>
            </a:endParaRPr>
          </a:p>
          <a:p>
            <a:pPr algn="ctr"/>
            <a:r>
              <a:rPr lang="bg-BG" altLang="bg-BG" sz="2400" b="1" i="1" dirty="0" smtClean="0">
                <a:solidFill>
                  <a:srgbClr val="FFFF00"/>
                </a:solidFill>
              </a:rPr>
              <a:t>Приоритет 3</a:t>
            </a:r>
            <a:r>
              <a:rPr lang="ru-RU" altLang="bg-BG" sz="2400" b="1" i="1" dirty="0" smtClean="0">
                <a:solidFill>
                  <a:srgbClr val="FFFF00"/>
                </a:solidFill>
              </a:rPr>
              <a:t>„</a:t>
            </a:r>
            <a:r>
              <a:rPr lang="bg-BG" altLang="bg-BG" sz="2400" b="1" i="1" dirty="0" smtClean="0">
                <a:solidFill>
                  <a:srgbClr val="FFFF00"/>
                </a:solidFill>
              </a:rPr>
              <a:t>Подобряване </a:t>
            </a:r>
            <a:r>
              <a:rPr lang="ru-RU" altLang="bg-BG" sz="2400" b="1" i="1" dirty="0" smtClean="0">
                <a:solidFill>
                  <a:srgbClr val="FFFF00"/>
                </a:solidFill>
              </a:rPr>
              <a:t>на </a:t>
            </a:r>
            <a:r>
              <a:rPr lang="bg-BG" altLang="bg-BG" sz="2400" b="1" i="1" dirty="0" err="1" smtClean="0">
                <a:solidFill>
                  <a:srgbClr val="FFFF00"/>
                </a:solidFill>
              </a:rPr>
              <a:t>интермодалността</a:t>
            </a:r>
            <a:r>
              <a:rPr lang="ru-RU" altLang="bg-BG" sz="2400" b="1" i="1" dirty="0" smtClean="0">
                <a:solidFill>
                  <a:srgbClr val="FFFF00"/>
                </a:solidFill>
              </a:rPr>
              <a:t>“</a:t>
            </a:r>
          </a:p>
          <a:p>
            <a:pPr algn="ctr"/>
            <a:endParaRPr lang="bg-BG" altLang="bg-BG" sz="2400" b="1" i="1" dirty="0" smtClean="0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rot="10800000" flipV="1">
            <a:off x="216334" y="1739561"/>
            <a:ext cx="9397929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bg-BG" sz="1400" dirty="0" smtClean="0"/>
          </a:p>
          <a:p>
            <a:endParaRPr lang="bg-BG" sz="1400" dirty="0"/>
          </a:p>
          <a:p>
            <a:endParaRPr lang="bg-BG" sz="1400" dirty="0" smtClean="0"/>
          </a:p>
          <a:p>
            <a:endParaRPr lang="bg-BG" sz="1400" dirty="0"/>
          </a:p>
          <a:p>
            <a:endParaRPr lang="bg-BG" sz="1400" dirty="0" smtClean="0"/>
          </a:p>
          <a:p>
            <a:r>
              <a:rPr lang="bg-BG" sz="1400" dirty="0" smtClean="0"/>
              <a:t> </a:t>
            </a:r>
          </a:p>
          <a:p>
            <a:endParaRPr lang="bg-BG" sz="1400" dirty="0"/>
          </a:p>
          <a:p>
            <a:endParaRPr lang="bg-BG" sz="1400" dirty="0" smtClean="0"/>
          </a:p>
          <a:p>
            <a:endParaRPr lang="bg-BG" sz="1400" dirty="0"/>
          </a:p>
          <a:p>
            <a:endParaRPr lang="bg-BG" sz="1400" dirty="0" smtClean="0"/>
          </a:p>
          <a:p>
            <a:endParaRPr lang="bg-BG" sz="1400" dirty="0"/>
          </a:p>
          <a:p>
            <a:endParaRPr lang="bg-BG" sz="1400" dirty="0" smtClean="0"/>
          </a:p>
          <a:p>
            <a:endParaRPr lang="bg-BG" sz="1400" dirty="0" smtClean="0"/>
          </a:p>
          <a:p>
            <a:endParaRPr lang="bg-BG" sz="1400" dirty="0"/>
          </a:p>
          <a:p>
            <a:endParaRPr lang="bg-BG" sz="1400" dirty="0" smtClean="0"/>
          </a:p>
          <a:p>
            <a:endParaRPr lang="bg-BG" sz="1400" dirty="0"/>
          </a:p>
          <a:p>
            <a:endParaRPr lang="bg-BG" sz="1400" dirty="0"/>
          </a:p>
        </p:txBody>
      </p:sp>
      <p:sp>
        <p:nvSpPr>
          <p:cNvPr id="4" name="Rectangle 3"/>
          <p:cNvSpPr/>
          <p:nvPr/>
        </p:nvSpPr>
        <p:spPr>
          <a:xfrm>
            <a:off x="216334" y="1739561"/>
            <a:ext cx="1163781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dirty="0" smtClean="0"/>
              <a:t>Предвижда се в рамките на този приоритет да бъдат финансирани инвестиционни проекти за:</a:t>
            </a:r>
          </a:p>
          <a:p>
            <a:pPr algn="just"/>
            <a:endParaRPr lang="bg-BG" dirty="0" smtClean="0"/>
          </a:p>
          <a:p>
            <a:pPr algn="just"/>
            <a:r>
              <a:rPr lang="bg-BG" dirty="0" smtClean="0"/>
              <a:t>•	развитие и разширение на пристанище Лом с цел създаване на условия за изграждане на </a:t>
            </a:r>
            <a:r>
              <a:rPr lang="bg-BG" dirty="0" err="1" smtClean="0"/>
              <a:t>мултимодален</a:t>
            </a:r>
            <a:r>
              <a:rPr lang="bg-BG" dirty="0" smtClean="0"/>
              <a:t> терминал;</a:t>
            </a:r>
          </a:p>
          <a:p>
            <a:pPr algn="just"/>
            <a:r>
              <a:rPr lang="bg-BG" dirty="0" smtClean="0"/>
              <a:t>•	развитие и разширение на пристанище Варна /ново </a:t>
            </a:r>
            <a:r>
              <a:rPr lang="bg-BG" dirty="0" err="1" smtClean="0"/>
              <a:t>кейово</a:t>
            </a:r>
            <a:r>
              <a:rPr lang="bg-BG" dirty="0" smtClean="0"/>
              <a:t> място/ за извършване на </a:t>
            </a:r>
            <a:r>
              <a:rPr lang="bg-BG" dirty="0" err="1" smtClean="0"/>
              <a:t>мултимодални</a:t>
            </a:r>
            <a:r>
              <a:rPr lang="bg-BG" dirty="0" smtClean="0"/>
              <a:t> операции;</a:t>
            </a:r>
          </a:p>
          <a:p>
            <a:pPr algn="just"/>
            <a:r>
              <a:rPr lang="bg-BG" dirty="0" smtClean="0"/>
              <a:t>•	развитие на </a:t>
            </a:r>
            <a:r>
              <a:rPr lang="bg-BG" dirty="0" err="1" smtClean="0"/>
              <a:t>интермодални</a:t>
            </a:r>
            <a:r>
              <a:rPr lang="bg-BG" dirty="0" smtClean="0"/>
              <a:t> терминали – схема за подпомагане на </a:t>
            </a:r>
            <a:r>
              <a:rPr lang="bg-BG" dirty="0" err="1" smtClean="0"/>
              <a:t>интермодални</a:t>
            </a:r>
            <a:r>
              <a:rPr lang="bg-BG" dirty="0" smtClean="0"/>
              <a:t> оператори;</a:t>
            </a:r>
          </a:p>
          <a:p>
            <a:pPr algn="just"/>
            <a:r>
              <a:rPr lang="bg-BG" dirty="0" smtClean="0"/>
              <a:t>•	реконструкция на пристанища с национално значение – изграждане на съоръжения против заливания на терминал Русе-запад, реконструкция на терминал Лом, реконструкция на пристанищни съоръжения за баластни операции.  </a:t>
            </a:r>
          </a:p>
          <a:p>
            <a:pPr algn="just"/>
            <a:r>
              <a:rPr lang="bg-BG" dirty="0" smtClean="0"/>
              <a:t>•	изграждане на железопътна връзка към летище Бургас;</a:t>
            </a:r>
          </a:p>
          <a:p>
            <a:pPr algn="just"/>
            <a:r>
              <a:rPr lang="bg-BG" dirty="0" smtClean="0"/>
              <a:t>•	изграждане на железопътна връзка към летище Пловдив;</a:t>
            </a:r>
          </a:p>
          <a:p>
            <a:pPr algn="just"/>
            <a:r>
              <a:rPr lang="bg-BG" dirty="0" smtClean="0"/>
              <a:t>•	модернизация на ключови жп гари по жп линията София-Перник-Радомир;</a:t>
            </a:r>
          </a:p>
          <a:p>
            <a:pPr algn="just"/>
            <a:r>
              <a:rPr lang="bg-BG" dirty="0" smtClean="0"/>
              <a:t>•	модернизация на ключови жп гари и изграждане на нови по жп линията София – </a:t>
            </a:r>
          </a:p>
          <a:p>
            <a:pPr algn="just"/>
            <a:r>
              <a:rPr lang="bg-BG" dirty="0" smtClean="0"/>
              <a:t>сръбска граница;</a:t>
            </a:r>
          </a:p>
          <a:p>
            <a:pPr algn="just"/>
            <a:r>
              <a:rPr lang="bg-BG" dirty="0" smtClean="0"/>
              <a:t>•	развитие на жп възел Горна Оряховица, жп възел Русе и жп възел Варна.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0445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1"/>
            </a:gs>
            <a:gs pos="62000">
              <a:srgbClr val="0F6498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221885" y="1053169"/>
            <a:ext cx="11626261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bg-BG" smtClean="0">
              <a:solidFill>
                <a:srgbClr val="00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221886" y="124673"/>
            <a:ext cx="11626261" cy="928496"/>
          </a:xfrm>
          <a:prstGeom prst="rect">
            <a:avLst/>
          </a:prstGeom>
          <a:ln>
            <a:solidFill>
              <a:srgbClr val="FFFF00"/>
            </a:solidFill>
          </a:ln>
          <a:effectLst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bg-BG" altLang="bg-BG" sz="2400" b="1" i="1" dirty="0" smtClean="0">
              <a:solidFill>
                <a:srgbClr val="FFFF00"/>
              </a:solidFill>
            </a:endParaRPr>
          </a:p>
          <a:p>
            <a:pPr algn="ctr"/>
            <a:r>
              <a:rPr lang="bg-BG" altLang="bg-BG" sz="2400" b="1" i="1" dirty="0" smtClean="0">
                <a:solidFill>
                  <a:srgbClr val="FFFF00"/>
                </a:solidFill>
              </a:rPr>
              <a:t>Приоритет 4 </a:t>
            </a:r>
            <a:r>
              <a:rPr lang="ru-RU" altLang="bg-BG" sz="2400" b="1" i="1" dirty="0" smtClean="0">
                <a:solidFill>
                  <a:srgbClr val="FFFF00"/>
                </a:solidFill>
              </a:rPr>
              <a:t>„</a:t>
            </a:r>
            <a:r>
              <a:rPr lang="bg-BG" altLang="bg-BG" sz="2400" b="1" i="1" dirty="0" smtClean="0">
                <a:solidFill>
                  <a:srgbClr val="FFFF00"/>
                </a:solidFill>
              </a:rPr>
              <a:t>Иновации в транспорта, модернизирани системи за управление на трафика, подобряване на сигурността и безопасността на транспорта“</a:t>
            </a:r>
          </a:p>
          <a:p>
            <a:pPr algn="ctr"/>
            <a:endParaRPr lang="bg-BG" altLang="bg-BG" sz="2400" b="1" i="1" dirty="0" smtClean="0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rot="10800000" flipV="1">
            <a:off x="91256" y="1270777"/>
            <a:ext cx="11917815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600" dirty="0" smtClean="0"/>
              <a:t>Предвижда</a:t>
            </a:r>
            <a:r>
              <a:rPr lang="ru-RU" sz="1600" dirty="0" smtClean="0"/>
              <a:t> </a:t>
            </a:r>
            <a:r>
              <a:rPr lang="ru-RU" sz="1600" dirty="0"/>
              <a:t>се </a:t>
            </a:r>
            <a:r>
              <a:rPr lang="bg-BG" sz="1600" dirty="0" smtClean="0"/>
              <a:t>изграждането</a:t>
            </a:r>
            <a:r>
              <a:rPr lang="ru-RU" sz="1600" dirty="0" smtClean="0"/>
              <a:t> </a:t>
            </a:r>
            <a:r>
              <a:rPr lang="ru-RU" sz="1600" dirty="0"/>
              <a:t>на ERTMS и ETCS </a:t>
            </a:r>
            <a:r>
              <a:rPr lang="ru-RU" sz="1600" dirty="0" smtClean="0"/>
              <a:t>(</a:t>
            </a:r>
            <a:r>
              <a:rPr lang="bg-BG" sz="1600" dirty="0" smtClean="0"/>
              <a:t>първо</a:t>
            </a:r>
            <a:r>
              <a:rPr lang="ru-RU" sz="1600" dirty="0" smtClean="0"/>
              <a:t> </a:t>
            </a:r>
            <a:r>
              <a:rPr lang="bg-BG" sz="1600" dirty="0" smtClean="0"/>
              <a:t>ниво</a:t>
            </a:r>
            <a:r>
              <a:rPr lang="ru-RU" sz="1600" dirty="0" smtClean="0"/>
              <a:t>), </a:t>
            </a:r>
            <a:r>
              <a:rPr lang="bg-BG" sz="1600" dirty="0" smtClean="0"/>
              <a:t>извън</a:t>
            </a:r>
            <a:r>
              <a:rPr lang="ru-RU" sz="1600" dirty="0" smtClean="0"/>
              <a:t> </a:t>
            </a:r>
            <a:r>
              <a:rPr lang="ru-RU" sz="1600" dirty="0"/>
              <a:t>обхвата на </a:t>
            </a:r>
            <a:r>
              <a:rPr lang="bg-BG" sz="1600" dirty="0" smtClean="0"/>
              <a:t>проектите</a:t>
            </a:r>
            <a:r>
              <a:rPr lang="ru-RU" sz="1600" dirty="0" smtClean="0"/>
              <a:t> </a:t>
            </a:r>
            <a:r>
              <a:rPr lang="ru-RU" sz="1600" dirty="0"/>
              <a:t>за развитие на </a:t>
            </a:r>
            <a:r>
              <a:rPr lang="bg-BG" sz="1600" dirty="0" smtClean="0"/>
              <a:t>железопътната</a:t>
            </a:r>
            <a:r>
              <a:rPr lang="ru-RU" sz="1600" dirty="0" smtClean="0"/>
              <a:t> </a:t>
            </a:r>
            <a:r>
              <a:rPr lang="ru-RU" sz="1600" dirty="0"/>
              <a:t>инфраструктура по приоритет 1, </a:t>
            </a:r>
            <a:r>
              <a:rPr lang="bg-BG" sz="1600" dirty="0" smtClean="0"/>
              <a:t>както</a:t>
            </a:r>
            <a:r>
              <a:rPr lang="ru-RU" sz="1600" dirty="0" smtClean="0"/>
              <a:t> </a:t>
            </a:r>
            <a:r>
              <a:rPr lang="ru-RU" sz="1600" dirty="0"/>
              <a:t>и </a:t>
            </a:r>
            <a:r>
              <a:rPr lang="bg-BG" sz="1600" dirty="0" smtClean="0"/>
              <a:t>внедряването</a:t>
            </a:r>
            <a:r>
              <a:rPr lang="ru-RU" sz="1600" dirty="0" smtClean="0"/>
              <a:t> </a:t>
            </a:r>
            <a:r>
              <a:rPr lang="ru-RU" sz="1600" dirty="0"/>
              <a:t>на </a:t>
            </a:r>
            <a:r>
              <a:rPr lang="bg-BG" sz="1600" dirty="0" smtClean="0"/>
              <a:t>автоматични</a:t>
            </a:r>
            <a:r>
              <a:rPr lang="ru-RU" sz="1600" dirty="0" smtClean="0"/>
              <a:t> </a:t>
            </a:r>
            <a:r>
              <a:rPr lang="bg-BG" sz="1600" dirty="0" err="1" smtClean="0"/>
              <a:t>прелезни</a:t>
            </a:r>
            <a:r>
              <a:rPr lang="ru-RU" sz="1600" dirty="0" smtClean="0"/>
              <a:t> </a:t>
            </a:r>
            <a:r>
              <a:rPr lang="ru-RU" sz="1600" dirty="0"/>
              <a:t>устройства на </a:t>
            </a:r>
            <a:r>
              <a:rPr lang="bg-BG" sz="1600" dirty="0" smtClean="0"/>
              <a:t>ключови</a:t>
            </a:r>
            <a:r>
              <a:rPr lang="ru-RU" sz="1600" dirty="0" smtClean="0"/>
              <a:t> </a:t>
            </a:r>
            <a:r>
              <a:rPr lang="bg-BG" sz="1600" dirty="0" smtClean="0"/>
              <a:t>прелези</a:t>
            </a:r>
            <a:r>
              <a:rPr lang="ru-RU" sz="1600" dirty="0" smtClean="0"/>
              <a:t> </a:t>
            </a:r>
            <a:r>
              <a:rPr lang="ru-RU" sz="1600" dirty="0"/>
              <a:t>с концентрация на </a:t>
            </a:r>
            <a:r>
              <a:rPr lang="bg-BG" sz="1600" dirty="0" smtClean="0"/>
              <a:t>инциденти</a:t>
            </a:r>
            <a:r>
              <a:rPr lang="ru-RU" sz="1600" dirty="0" smtClean="0"/>
              <a:t>, </a:t>
            </a:r>
            <a:r>
              <a:rPr lang="ru-RU" sz="1600" dirty="0"/>
              <a:t>с </a:t>
            </a:r>
            <a:r>
              <a:rPr lang="bg-BG" sz="1600" dirty="0" smtClean="0"/>
              <a:t>оглед</a:t>
            </a:r>
            <a:r>
              <a:rPr lang="ru-RU" sz="1600" dirty="0" smtClean="0"/>
              <a:t> </a:t>
            </a:r>
            <a:r>
              <a:rPr lang="bg-BG" sz="1600" dirty="0" smtClean="0"/>
              <a:t>повишаване</a:t>
            </a:r>
            <a:r>
              <a:rPr lang="ru-RU" sz="1600" dirty="0" smtClean="0"/>
              <a:t> </a:t>
            </a:r>
            <a:r>
              <a:rPr lang="ru-RU" sz="1600" dirty="0"/>
              <a:t>на </a:t>
            </a:r>
            <a:r>
              <a:rPr lang="bg-BG" sz="1600" dirty="0" smtClean="0"/>
              <a:t>безопасността</a:t>
            </a:r>
            <a:r>
              <a:rPr lang="ru-RU" sz="1600" dirty="0" smtClean="0"/>
              <a:t>. </a:t>
            </a:r>
            <a:r>
              <a:rPr lang="bg-BG" sz="1600" dirty="0" smtClean="0"/>
              <a:t> </a:t>
            </a:r>
          </a:p>
          <a:p>
            <a:pPr algn="just"/>
            <a:endParaRPr lang="bg-BG" sz="1600" dirty="0" smtClean="0"/>
          </a:p>
          <a:p>
            <a:pPr algn="just"/>
            <a:r>
              <a:rPr lang="bg-BG" sz="1600" dirty="0" smtClean="0">
                <a:solidFill>
                  <a:srgbClr val="FFFF00"/>
                </a:solidFill>
              </a:rPr>
              <a:t>Планирани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bg-BG" sz="1600" dirty="0" smtClean="0">
                <a:solidFill>
                  <a:srgbClr val="FFFF00"/>
                </a:solidFill>
              </a:rPr>
              <a:t>са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>
                <a:solidFill>
                  <a:srgbClr val="FFFF00"/>
                </a:solidFill>
              </a:rPr>
              <a:t>мерки за </a:t>
            </a:r>
            <a:r>
              <a:rPr lang="bg-BG" sz="1600" dirty="0" smtClean="0">
                <a:solidFill>
                  <a:srgbClr val="FFFF00"/>
                </a:solidFill>
              </a:rPr>
              <a:t>пътна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bg-BG" sz="1600" dirty="0" smtClean="0">
                <a:solidFill>
                  <a:srgbClr val="FFFF00"/>
                </a:solidFill>
              </a:rPr>
              <a:t>безопасност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>
                <a:solidFill>
                  <a:srgbClr val="FFFF00"/>
                </a:solidFill>
              </a:rPr>
              <a:t>по TEN-T </a:t>
            </a:r>
            <a:r>
              <a:rPr lang="bg-BG" sz="1600" dirty="0" smtClean="0">
                <a:solidFill>
                  <a:srgbClr val="FFFF00"/>
                </a:solidFill>
              </a:rPr>
              <a:t>мрежата</a:t>
            </a:r>
            <a:r>
              <a:rPr lang="ru-RU" sz="1600" dirty="0" smtClean="0">
                <a:solidFill>
                  <a:srgbClr val="FFFF00"/>
                </a:solidFill>
              </a:rPr>
              <a:t>. </a:t>
            </a:r>
          </a:p>
          <a:p>
            <a:pPr algn="just"/>
            <a:endParaRPr lang="bg-BG" sz="1600" dirty="0" smtClean="0"/>
          </a:p>
          <a:p>
            <a:pPr algn="just"/>
            <a:r>
              <a:rPr lang="bg-BG" sz="1600" dirty="0" smtClean="0"/>
              <a:t>Предвижда</a:t>
            </a:r>
            <a:r>
              <a:rPr lang="ru-RU" sz="1600" dirty="0" smtClean="0"/>
              <a:t> </a:t>
            </a:r>
            <a:r>
              <a:rPr lang="ru-RU" sz="1600" dirty="0"/>
              <a:t>се доставка на </a:t>
            </a:r>
            <a:r>
              <a:rPr lang="bg-BG" sz="1600" dirty="0" smtClean="0"/>
              <a:t>допълнителни</a:t>
            </a:r>
            <a:r>
              <a:rPr lang="ru-RU" sz="1600" dirty="0" smtClean="0"/>
              <a:t> </a:t>
            </a:r>
            <a:r>
              <a:rPr lang="bg-BG" sz="1600" dirty="0" smtClean="0"/>
              <a:t>мултифункционални</a:t>
            </a:r>
            <a:r>
              <a:rPr lang="ru-RU" sz="1600" dirty="0" smtClean="0"/>
              <a:t> </a:t>
            </a:r>
            <a:r>
              <a:rPr lang="bg-BG" sz="1600" dirty="0" smtClean="0"/>
              <a:t>плавателни</a:t>
            </a:r>
            <a:r>
              <a:rPr lang="ru-RU" sz="1600" dirty="0" smtClean="0"/>
              <a:t> </a:t>
            </a:r>
            <a:r>
              <a:rPr lang="bg-BG" sz="1600" dirty="0" smtClean="0"/>
              <a:t>съдове</a:t>
            </a:r>
            <a:r>
              <a:rPr lang="ru-RU" sz="1600" dirty="0" smtClean="0"/>
              <a:t> </a:t>
            </a:r>
            <a:r>
              <a:rPr lang="ru-RU" sz="1600" dirty="0"/>
              <a:t>и </a:t>
            </a:r>
            <a:r>
              <a:rPr lang="bg-BG" sz="1600" dirty="0" smtClean="0"/>
              <a:t>съоръжения</a:t>
            </a:r>
            <a:r>
              <a:rPr lang="ru-RU" sz="1600" dirty="0" smtClean="0"/>
              <a:t>, </a:t>
            </a:r>
            <a:r>
              <a:rPr lang="ru-RU" sz="1600" dirty="0"/>
              <a:t>чрез </a:t>
            </a:r>
            <a:r>
              <a:rPr lang="bg-BG" sz="1600" dirty="0" smtClean="0"/>
              <a:t>които</a:t>
            </a:r>
            <a:r>
              <a:rPr lang="ru-RU" sz="1600" dirty="0" smtClean="0"/>
              <a:t> </a:t>
            </a:r>
            <a:r>
              <a:rPr lang="bg-BG" sz="1600" dirty="0" smtClean="0"/>
              <a:t>ще</a:t>
            </a:r>
            <a:r>
              <a:rPr lang="ru-RU" sz="1600" dirty="0" smtClean="0"/>
              <a:t> </a:t>
            </a:r>
            <a:r>
              <a:rPr lang="ru-RU" sz="1600" dirty="0"/>
              <a:t>се </a:t>
            </a:r>
            <a:r>
              <a:rPr lang="bg-BG" sz="1600" dirty="0" smtClean="0"/>
              <a:t>допринесе</a:t>
            </a:r>
            <a:r>
              <a:rPr lang="ru-RU" sz="1600" dirty="0" smtClean="0"/>
              <a:t> </a:t>
            </a:r>
            <a:r>
              <a:rPr lang="ru-RU" sz="1600" dirty="0"/>
              <a:t>за подобряване на </a:t>
            </a:r>
            <a:r>
              <a:rPr lang="bg-BG" sz="1600" dirty="0" smtClean="0"/>
              <a:t>условията</a:t>
            </a:r>
            <a:r>
              <a:rPr lang="ru-RU" sz="1600" dirty="0" smtClean="0"/>
              <a:t> </a:t>
            </a:r>
            <a:r>
              <a:rPr lang="ru-RU" sz="1600" dirty="0"/>
              <a:t>за </a:t>
            </a:r>
            <a:r>
              <a:rPr lang="bg-BG" sz="1600" dirty="0" smtClean="0"/>
              <a:t>корабоплаване</a:t>
            </a:r>
            <a:r>
              <a:rPr lang="ru-RU" sz="1600" dirty="0" smtClean="0"/>
              <a:t> </a:t>
            </a:r>
            <a:r>
              <a:rPr lang="ru-RU" sz="1600" dirty="0"/>
              <a:t>по р. </a:t>
            </a:r>
            <a:r>
              <a:rPr lang="bg-BG" sz="1600" dirty="0" smtClean="0"/>
              <a:t>Дунава</a:t>
            </a:r>
            <a:r>
              <a:rPr lang="ru-RU" sz="1600" dirty="0" smtClean="0"/>
              <a:t> </a:t>
            </a:r>
            <a:r>
              <a:rPr lang="ru-RU" sz="1600" dirty="0"/>
              <a:t>и </a:t>
            </a:r>
            <a:r>
              <a:rPr lang="bg-BG" sz="1600" dirty="0" smtClean="0"/>
              <a:t>ще</a:t>
            </a:r>
            <a:r>
              <a:rPr lang="ru-RU" sz="1600" dirty="0" smtClean="0"/>
              <a:t> </a:t>
            </a:r>
            <a:r>
              <a:rPr lang="ru-RU" sz="1600" dirty="0"/>
              <a:t>се предоставят </a:t>
            </a:r>
            <a:r>
              <a:rPr lang="bg-BG" sz="1600" dirty="0" smtClean="0"/>
              <a:t>необходимите</a:t>
            </a:r>
            <a:r>
              <a:rPr lang="ru-RU" sz="1600" dirty="0" smtClean="0"/>
              <a:t> </a:t>
            </a:r>
            <a:r>
              <a:rPr lang="bg-BG" sz="1600" dirty="0" smtClean="0"/>
              <a:t>данни</a:t>
            </a:r>
            <a:r>
              <a:rPr lang="ru-RU" sz="1600" dirty="0" smtClean="0"/>
              <a:t> </a:t>
            </a:r>
            <a:r>
              <a:rPr lang="ru-RU" sz="1600" dirty="0"/>
              <a:t>и информация за адекватна </a:t>
            </a:r>
            <a:r>
              <a:rPr lang="bg-BG" sz="1600" dirty="0" smtClean="0"/>
              <a:t>намеса</a:t>
            </a:r>
            <a:r>
              <a:rPr lang="ru-RU" sz="1600" dirty="0" smtClean="0"/>
              <a:t> </a:t>
            </a:r>
            <a:r>
              <a:rPr lang="ru-RU" sz="1600" dirty="0"/>
              <a:t>в </a:t>
            </a:r>
            <a:r>
              <a:rPr lang="bg-BG" sz="1600" dirty="0" smtClean="0"/>
              <a:t>периоди</a:t>
            </a:r>
            <a:r>
              <a:rPr lang="ru-RU" sz="1600" dirty="0" smtClean="0"/>
              <a:t> </a:t>
            </a:r>
            <a:r>
              <a:rPr lang="ru-RU" sz="1600" dirty="0"/>
              <a:t>на </a:t>
            </a:r>
            <a:r>
              <a:rPr lang="bg-BG" sz="1600" dirty="0" smtClean="0"/>
              <a:t>ниски</a:t>
            </a:r>
            <a:r>
              <a:rPr lang="ru-RU" sz="1600" dirty="0" smtClean="0"/>
              <a:t> </a:t>
            </a:r>
            <a:r>
              <a:rPr lang="ru-RU" sz="1600" dirty="0"/>
              <a:t>води за </a:t>
            </a:r>
            <a:r>
              <a:rPr lang="bg-BG" sz="1600" dirty="0" smtClean="0"/>
              <a:t>обезпечаване</a:t>
            </a:r>
            <a:r>
              <a:rPr lang="ru-RU" sz="1600" dirty="0" smtClean="0"/>
              <a:t> </a:t>
            </a:r>
            <a:r>
              <a:rPr lang="ru-RU" sz="1600" dirty="0"/>
              <a:t>на </a:t>
            </a:r>
            <a:r>
              <a:rPr lang="bg-BG" sz="1600" dirty="0" smtClean="0"/>
              <a:t>необходимите</a:t>
            </a:r>
            <a:r>
              <a:rPr lang="ru-RU" sz="1600" dirty="0" smtClean="0"/>
              <a:t> </a:t>
            </a:r>
            <a:r>
              <a:rPr lang="ru-RU" sz="1600" dirty="0"/>
              <a:t>за </a:t>
            </a:r>
            <a:r>
              <a:rPr lang="bg-BG" sz="1600" dirty="0" smtClean="0"/>
              <a:t>корабоплаването</a:t>
            </a:r>
            <a:r>
              <a:rPr lang="ru-RU" sz="1600" dirty="0" smtClean="0"/>
              <a:t> </a:t>
            </a:r>
            <a:r>
              <a:rPr lang="bg-BG" sz="1600" dirty="0" smtClean="0"/>
              <a:t>дълбочини</a:t>
            </a:r>
            <a:r>
              <a:rPr lang="ru-RU" sz="1600" dirty="0" smtClean="0"/>
              <a:t>, </a:t>
            </a:r>
            <a:r>
              <a:rPr lang="bg-BG" sz="1600" dirty="0" smtClean="0"/>
              <a:t>както</a:t>
            </a:r>
            <a:r>
              <a:rPr lang="ru-RU" sz="1600" dirty="0" smtClean="0"/>
              <a:t> </a:t>
            </a:r>
            <a:r>
              <a:rPr lang="ru-RU" sz="1600" dirty="0"/>
              <a:t>и за подобряване на </a:t>
            </a:r>
            <a:r>
              <a:rPr lang="bg-BG" sz="1600" dirty="0" smtClean="0"/>
              <a:t>навигационно-</a:t>
            </a:r>
            <a:r>
              <a:rPr lang="bg-BG" sz="1600" dirty="0" err="1" smtClean="0"/>
              <a:t>пътевата</a:t>
            </a:r>
            <a:r>
              <a:rPr lang="ru-RU" sz="1600" dirty="0" smtClean="0"/>
              <a:t> </a:t>
            </a:r>
            <a:r>
              <a:rPr lang="ru-RU" sz="1600" dirty="0"/>
              <a:t>обстановка, </a:t>
            </a:r>
            <a:r>
              <a:rPr lang="ru-RU" sz="1600" dirty="0" err="1"/>
              <a:t>респ</a:t>
            </a:r>
            <a:r>
              <a:rPr lang="ru-RU" sz="1600" dirty="0"/>
              <a:t>. </a:t>
            </a:r>
            <a:r>
              <a:rPr lang="bg-BG" sz="1600" dirty="0" smtClean="0"/>
              <a:t>повишаване</a:t>
            </a:r>
            <a:r>
              <a:rPr lang="ru-RU" sz="1600" dirty="0" smtClean="0"/>
              <a:t> </a:t>
            </a:r>
            <a:r>
              <a:rPr lang="ru-RU" sz="1600" dirty="0"/>
              <a:t>на </a:t>
            </a:r>
            <a:r>
              <a:rPr lang="bg-BG" sz="1600" dirty="0" smtClean="0"/>
              <a:t>безопасността</a:t>
            </a:r>
            <a:r>
              <a:rPr lang="ru-RU" sz="1600" dirty="0" smtClean="0"/>
              <a:t> </a:t>
            </a:r>
            <a:r>
              <a:rPr lang="ru-RU" sz="1600" dirty="0"/>
              <a:t>в </a:t>
            </a:r>
            <a:r>
              <a:rPr lang="bg-BG" sz="1600" dirty="0" smtClean="0"/>
              <a:t>реката</a:t>
            </a:r>
            <a:r>
              <a:rPr lang="ru-RU" sz="1600" dirty="0" smtClean="0"/>
              <a:t>. </a:t>
            </a:r>
          </a:p>
          <a:p>
            <a:pPr algn="just"/>
            <a:endParaRPr lang="ru-RU" sz="1600" dirty="0"/>
          </a:p>
          <a:p>
            <a:pPr algn="just"/>
            <a:r>
              <a:rPr lang="bg-BG" sz="1600" dirty="0" smtClean="0">
                <a:solidFill>
                  <a:srgbClr val="FFFF00"/>
                </a:solidFill>
              </a:rPr>
              <a:t>Предвижда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>
                <a:solidFill>
                  <a:srgbClr val="FFFF00"/>
                </a:solidFill>
              </a:rPr>
              <a:t>се доставка на </a:t>
            </a:r>
            <a:r>
              <a:rPr lang="bg-BG" sz="1600" dirty="0" smtClean="0">
                <a:solidFill>
                  <a:srgbClr val="FFFF00"/>
                </a:solidFill>
              </a:rPr>
              <a:t>оборудване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>
                <a:solidFill>
                  <a:srgbClr val="FFFF00"/>
                </a:solidFill>
              </a:rPr>
              <a:t>и </a:t>
            </a:r>
            <a:r>
              <a:rPr lang="bg-BG" sz="1600" dirty="0" smtClean="0">
                <a:solidFill>
                  <a:srgbClr val="FFFF00"/>
                </a:solidFill>
              </a:rPr>
              <a:t>надграждане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>
                <a:solidFill>
                  <a:srgbClr val="FFFF00"/>
                </a:solidFill>
              </a:rPr>
              <a:t>на </a:t>
            </a:r>
            <a:r>
              <a:rPr lang="bg-BG" sz="1600" dirty="0" smtClean="0">
                <a:solidFill>
                  <a:srgbClr val="FFFF00"/>
                </a:solidFill>
              </a:rPr>
              <a:t>системи</a:t>
            </a:r>
            <a:r>
              <a:rPr lang="ru-RU" sz="1600" dirty="0" smtClean="0">
                <a:solidFill>
                  <a:srgbClr val="FFFF00"/>
                </a:solidFill>
              </a:rPr>
              <a:t>, </a:t>
            </a:r>
            <a:r>
              <a:rPr lang="ru-RU" sz="1600" dirty="0">
                <a:solidFill>
                  <a:srgbClr val="FFFF00"/>
                </a:solidFill>
              </a:rPr>
              <a:t>чрез </a:t>
            </a:r>
            <a:r>
              <a:rPr lang="bg-BG" sz="1600" dirty="0" smtClean="0">
                <a:solidFill>
                  <a:srgbClr val="FFFF00"/>
                </a:solidFill>
              </a:rPr>
              <a:t>което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bg-BG" sz="1600" dirty="0" smtClean="0">
                <a:solidFill>
                  <a:srgbClr val="FFFF00"/>
                </a:solidFill>
              </a:rPr>
              <a:t>ще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>
                <a:solidFill>
                  <a:srgbClr val="FFFF00"/>
                </a:solidFill>
              </a:rPr>
              <a:t>се </a:t>
            </a:r>
            <a:r>
              <a:rPr lang="bg-BG" sz="1600" dirty="0" smtClean="0">
                <a:solidFill>
                  <a:srgbClr val="FFFF00"/>
                </a:solidFill>
              </a:rPr>
              <a:t>повиши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bg-BG" sz="1600" dirty="0" smtClean="0">
                <a:solidFill>
                  <a:srgbClr val="FFFF00"/>
                </a:solidFill>
              </a:rPr>
              <a:t>качеството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>
                <a:solidFill>
                  <a:srgbClr val="FFFF00"/>
                </a:solidFill>
              </a:rPr>
              <a:t>на </a:t>
            </a:r>
            <a:r>
              <a:rPr lang="bg-BG" sz="1600" dirty="0" smtClean="0">
                <a:solidFill>
                  <a:srgbClr val="FFFF00"/>
                </a:solidFill>
              </a:rPr>
              <a:t>предоставяната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>
                <a:solidFill>
                  <a:srgbClr val="FFFF00"/>
                </a:solidFill>
              </a:rPr>
              <a:t>на </a:t>
            </a:r>
            <a:r>
              <a:rPr lang="bg-BG" sz="1600" dirty="0" smtClean="0">
                <a:solidFill>
                  <a:srgbClr val="FFFF00"/>
                </a:solidFill>
              </a:rPr>
              <a:t>потребителите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>
                <a:solidFill>
                  <a:srgbClr val="FFFF00"/>
                </a:solidFill>
              </a:rPr>
              <a:t>информация.</a:t>
            </a:r>
            <a:endParaRPr lang="bg-BG" sz="1600" dirty="0">
              <a:solidFill>
                <a:srgbClr val="FFFF00"/>
              </a:solidFill>
            </a:endParaRPr>
          </a:p>
          <a:p>
            <a:endParaRPr lang="bg-BG" sz="1600" dirty="0" smtClean="0"/>
          </a:p>
          <a:p>
            <a:pPr algn="just"/>
            <a:r>
              <a:rPr lang="bg-BG" sz="1600" dirty="0" smtClean="0"/>
              <a:t>Предвижда</a:t>
            </a:r>
            <a:r>
              <a:rPr lang="ru-RU" sz="1600" dirty="0" smtClean="0"/>
              <a:t> </a:t>
            </a:r>
            <a:r>
              <a:rPr lang="ru-RU" sz="1600" dirty="0"/>
              <a:t>се доставка на </a:t>
            </a:r>
            <a:r>
              <a:rPr lang="bg-BG" sz="1600" dirty="0" err="1" smtClean="0"/>
              <a:t>многоцелеви</a:t>
            </a:r>
            <a:r>
              <a:rPr lang="ru-RU" sz="1600" dirty="0" smtClean="0"/>
              <a:t> </a:t>
            </a:r>
            <a:r>
              <a:rPr lang="bg-BG" sz="1600" dirty="0" smtClean="0"/>
              <a:t>аварийно-спасителни</a:t>
            </a:r>
            <a:r>
              <a:rPr lang="ru-RU" sz="1600" dirty="0" smtClean="0"/>
              <a:t> </a:t>
            </a:r>
            <a:r>
              <a:rPr lang="ru-RU" sz="1600" dirty="0"/>
              <a:t>и </a:t>
            </a:r>
            <a:r>
              <a:rPr lang="bg-BG" sz="1600" dirty="0" smtClean="0"/>
              <a:t>патрулни</a:t>
            </a:r>
            <a:r>
              <a:rPr lang="ru-RU" sz="1600" dirty="0" smtClean="0"/>
              <a:t> </a:t>
            </a:r>
            <a:r>
              <a:rPr lang="bg-BG" sz="1600" dirty="0" smtClean="0"/>
              <a:t>кораби</a:t>
            </a:r>
            <a:r>
              <a:rPr lang="ru-RU" sz="1600" dirty="0" smtClean="0"/>
              <a:t> </a:t>
            </a:r>
            <a:r>
              <a:rPr lang="ru-RU" sz="1600" dirty="0"/>
              <a:t>и </a:t>
            </a:r>
            <a:r>
              <a:rPr lang="bg-BG" sz="1600" dirty="0" smtClean="0"/>
              <a:t>специализирано</a:t>
            </a:r>
            <a:r>
              <a:rPr lang="ru-RU" sz="1600" dirty="0" smtClean="0"/>
              <a:t> </a:t>
            </a:r>
            <a:r>
              <a:rPr lang="bg-BG" sz="1600" dirty="0" smtClean="0"/>
              <a:t>оборудване</a:t>
            </a:r>
            <a:r>
              <a:rPr lang="ru-RU" sz="1600" dirty="0" smtClean="0"/>
              <a:t>, </a:t>
            </a:r>
            <a:r>
              <a:rPr lang="ru-RU" sz="1600" dirty="0"/>
              <a:t>чрез </a:t>
            </a:r>
            <a:r>
              <a:rPr lang="bg-BG" sz="1600" dirty="0" smtClean="0"/>
              <a:t>които</a:t>
            </a:r>
            <a:r>
              <a:rPr lang="ru-RU" sz="1600" dirty="0" smtClean="0"/>
              <a:t> </a:t>
            </a:r>
            <a:r>
              <a:rPr lang="ru-RU" sz="1600" dirty="0"/>
              <a:t>да се </a:t>
            </a:r>
            <a:r>
              <a:rPr lang="bg-BG" sz="1600" dirty="0" smtClean="0"/>
              <a:t>осъществяват</a:t>
            </a:r>
            <a:r>
              <a:rPr lang="ru-RU" sz="1600" dirty="0" smtClean="0"/>
              <a:t> </a:t>
            </a:r>
            <a:r>
              <a:rPr lang="bg-BG" sz="1600" dirty="0" smtClean="0"/>
              <a:t>функциите</a:t>
            </a:r>
            <a:r>
              <a:rPr lang="ru-RU" sz="1600" dirty="0" smtClean="0"/>
              <a:t>, </a:t>
            </a:r>
            <a:r>
              <a:rPr lang="bg-BG" sz="1600" dirty="0" smtClean="0"/>
              <a:t>свързани</a:t>
            </a:r>
            <a:r>
              <a:rPr lang="ru-RU" sz="1600" dirty="0" smtClean="0"/>
              <a:t> </a:t>
            </a:r>
            <a:r>
              <a:rPr lang="ru-RU" sz="1600" dirty="0"/>
              <a:t>с </a:t>
            </a:r>
            <a:r>
              <a:rPr lang="bg-BG" sz="1600" dirty="0" smtClean="0"/>
              <a:t>осигуряването</a:t>
            </a:r>
            <a:r>
              <a:rPr lang="ru-RU" sz="1600" dirty="0" smtClean="0"/>
              <a:t> </a:t>
            </a:r>
            <a:r>
              <a:rPr lang="ru-RU" sz="1600" dirty="0"/>
              <a:t>на </a:t>
            </a:r>
            <a:r>
              <a:rPr lang="bg-BG" sz="1600" dirty="0" smtClean="0"/>
              <a:t>безопасността</a:t>
            </a:r>
            <a:r>
              <a:rPr lang="ru-RU" sz="1600" dirty="0" smtClean="0"/>
              <a:t> </a:t>
            </a:r>
            <a:r>
              <a:rPr lang="ru-RU" sz="1600" dirty="0"/>
              <a:t>и </a:t>
            </a:r>
            <a:r>
              <a:rPr lang="bg-BG" sz="1600" dirty="0" smtClean="0"/>
              <a:t>сигурността</a:t>
            </a:r>
            <a:r>
              <a:rPr lang="ru-RU" sz="1600" dirty="0" smtClean="0"/>
              <a:t> </a:t>
            </a:r>
            <a:r>
              <a:rPr lang="ru-RU" sz="1600" dirty="0"/>
              <a:t>в </a:t>
            </a:r>
            <a:r>
              <a:rPr lang="bg-BG" sz="1600" dirty="0" smtClean="0"/>
              <a:t>морските</a:t>
            </a:r>
            <a:r>
              <a:rPr lang="ru-RU" sz="1600" dirty="0" smtClean="0"/>
              <a:t> </a:t>
            </a:r>
            <a:r>
              <a:rPr lang="ru-RU" sz="1600" dirty="0"/>
              <a:t>пространства на </a:t>
            </a:r>
            <a:r>
              <a:rPr lang="bg-BG" sz="1600" dirty="0" smtClean="0"/>
              <a:t>България</a:t>
            </a:r>
          </a:p>
          <a:p>
            <a:pPr algn="just"/>
            <a:endParaRPr lang="ru-RU" sz="1600" dirty="0" smtClean="0"/>
          </a:p>
          <a:p>
            <a:pPr algn="just"/>
            <a:r>
              <a:rPr lang="bg-BG" sz="1600" dirty="0" smtClean="0">
                <a:solidFill>
                  <a:srgbClr val="FFFF00"/>
                </a:solidFill>
              </a:rPr>
              <a:t>Планирано</a:t>
            </a:r>
            <a:r>
              <a:rPr lang="ru-RU" sz="1600" dirty="0" smtClean="0">
                <a:solidFill>
                  <a:srgbClr val="FFFF00"/>
                </a:solidFill>
              </a:rPr>
              <a:t> е изграждане </a:t>
            </a:r>
            <a:r>
              <a:rPr lang="ru-RU" sz="1600" dirty="0">
                <a:solidFill>
                  <a:srgbClr val="FFFF00"/>
                </a:solidFill>
              </a:rPr>
              <a:t>на инфраструктура за </a:t>
            </a:r>
            <a:r>
              <a:rPr lang="bg-BG" sz="1600" dirty="0" smtClean="0">
                <a:solidFill>
                  <a:srgbClr val="FFFF00"/>
                </a:solidFill>
              </a:rPr>
              <a:t>алтернативни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bg-BG" sz="1600" dirty="0" smtClean="0">
                <a:solidFill>
                  <a:srgbClr val="FFFF00"/>
                </a:solidFill>
              </a:rPr>
              <a:t>горива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>
                <a:solidFill>
                  <a:srgbClr val="FFFF00"/>
                </a:solidFill>
              </a:rPr>
              <a:t>по </a:t>
            </a:r>
            <a:r>
              <a:rPr lang="bg-BG" sz="1600" dirty="0" smtClean="0">
                <a:solidFill>
                  <a:srgbClr val="FFFF00"/>
                </a:solidFill>
              </a:rPr>
              <a:t>републиканската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bg-BG" sz="1600" dirty="0" smtClean="0">
                <a:solidFill>
                  <a:srgbClr val="FFFF00"/>
                </a:solidFill>
              </a:rPr>
              <a:t>пътна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>
                <a:solidFill>
                  <a:srgbClr val="FFFF00"/>
                </a:solidFill>
              </a:rPr>
              <a:t>мрежа и в </a:t>
            </a:r>
            <a:r>
              <a:rPr lang="bg-BG" sz="1600" dirty="0" smtClean="0">
                <a:solidFill>
                  <a:srgbClr val="FFFF00"/>
                </a:solidFill>
              </a:rPr>
              <a:t>пристанищата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>
                <a:solidFill>
                  <a:srgbClr val="FFFF00"/>
                </a:solidFill>
              </a:rPr>
              <a:t>с </a:t>
            </a:r>
            <a:r>
              <a:rPr lang="bg-BG" sz="1600" dirty="0" smtClean="0">
                <a:solidFill>
                  <a:srgbClr val="FFFF00"/>
                </a:solidFill>
              </a:rPr>
              <a:t>национално</a:t>
            </a:r>
            <a:r>
              <a:rPr lang="ru-RU" sz="1600" dirty="0" smtClean="0">
                <a:solidFill>
                  <a:srgbClr val="FFFF00"/>
                </a:solidFill>
              </a:rPr>
              <a:t> значение.</a:t>
            </a:r>
            <a:endParaRPr lang="bg-BG" sz="1600" dirty="0">
              <a:solidFill>
                <a:srgbClr val="FFFF00"/>
              </a:solidFill>
            </a:endParaRPr>
          </a:p>
          <a:p>
            <a:endParaRPr lang="bg-BG" sz="1400" dirty="0"/>
          </a:p>
        </p:txBody>
      </p:sp>
    </p:spTree>
    <p:extLst>
      <p:ext uri="{BB962C8B-B14F-4D97-AF65-F5344CB8AC3E}">
        <p14:creationId xmlns:p14="http://schemas.microsoft.com/office/powerpoint/2010/main" val="389360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1093</TotalTime>
  <Words>1744</Words>
  <Application>Microsoft Office PowerPoint</Application>
  <PresentationFormat>Widescreen</PresentationFormat>
  <Paragraphs>157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Century Gothic</vt:lpstr>
      <vt:lpstr>Times New Roman</vt:lpstr>
      <vt:lpstr>Wingdings</vt:lpstr>
      <vt:lpstr>Wingdings 3</vt:lpstr>
      <vt:lpstr>Slice</vt:lpstr>
      <vt:lpstr>PowerPoint Presentation</vt:lpstr>
      <vt:lpstr>Цели на политиката и специфични цели за  програмен период 2021-2027 г.</vt:lpstr>
      <vt:lpstr>PowerPoint Presentation</vt:lpstr>
      <vt:lpstr>PowerPoint Presentation</vt:lpstr>
      <vt:lpstr>PowerPoint Presentation</vt:lpstr>
      <vt:lpstr>Приоритет 1„Развитие на железопътната инфраструктура по „основната“ и „широкообхватната“ Трансевропейска транспортна мрежа“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MTITC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 Chervenkova</dc:creator>
  <cp:lastModifiedBy>Iva Chervenkova</cp:lastModifiedBy>
  <cp:revision>256</cp:revision>
  <dcterms:created xsi:type="dcterms:W3CDTF">2019-11-25T07:39:03Z</dcterms:created>
  <dcterms:modified xsi:type="dcterms:W3CDTF">2021-03-24T15:41:15Z</dcterms:modified>
</cp:coreProperties>
</file>