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78" r:id="rId3"/>
    <p:sldId id="277" r:id="rId4"/>
    <p:sldId id="275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0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2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2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15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5742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32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869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66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7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5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12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3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7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9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4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8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1180">
              <a:srgbClr val="0F6498"/>
            </a:gs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7772399" cy="2016125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3416" y="685800"/>
            <a:ext cx="7773987" cy="1979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bg-BG" altLang="bg-BG" sz="4000" i="1" dirty="0">
                <a:solidFill>
                  <a:srgbClr val="003366"/>
                </a:solidFill>
                <a:latin typeface="Times New Roman"/>
              </a:rPr>
              <a:t>Програма „Транспортна свързаност“ 2021-2027 г. </a:t>
            </a:r>
            <a:r>
              <a:rPr kumimoji="0" lang="bg-BG" alt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endParaRPr kumimoji="0" lang="bg-BG" altLang="bg-BG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78911" y="4906771"/>
            <a:ext cx="6106899" cy="1579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1" hangingPunct="1">
              <a:lnSpc>
                <a:spcPct val="90000"/>
              </a:lnSpc>
            </a:pPr>
            <a:endParaRPr lang="bg-BG" altLang="bg-BG" sz="16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1" hangingPunct="1">
              <a:lnSpc>
                <a:spcPct val="90000"/>
              </a:lnSpc>
            </a:pPr>
            <a:r>
              <a:rPr lang="bg-BG" altLang="bg-BG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 обсъждане на доклад </a:t>
            </a:r>
            <a:r>
              <a:rPr lang="bg-BG" altLang="bg-BG" sz="1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Екологична </a:t>
            </a:r>
            <a:r>
              <a:rPr lang="bg-BG" altLang="bg-BG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 проект </a:t>
            </a:r>
            <a:r>
              <a:rPr lang="bg-BG" altLang="bg-BG" sz="1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програма “Транспортна свързаност” </a:t>
            </a:r>
            <a:r>
              <a:rPr lang="bg-BG" altLang="bg-BG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2021-2027 </a:t>
            </a:r>
            <a:r>
              <a:rPr lang="bg-BG" altLang="bg-BG" sz="1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en-US" altLang="bg-BG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bg-BG" sz="16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1" hangingPunct="1">
              <a:lnSpc>
                <a:spcPct val="90000"/>
              </a:lnSpc>
            </a:pPr>
            <a:endParaRPr lang="bg-BG" altLang="bg-BG" sz="16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1" hangingPunct="1">
              <a:lnSpc>
                <a:spcPct val="90000"/>
              </a:lnSpc>
            </a:pPr>
            <a:r>
              <a:rPr lang="bg-BG" altLang="bg-BG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София, 31.05.2021г</a:t>
            </a:r>
            <a:r>
              <a:rPr lang="bg-BG" altLang="bg-BG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defTabSz="914400" eaLnBrk="1" hangingPunct="1">
              <a:lnSpc>
                <a:spcPct val="90000"/>
              </a:lnSpc>
            </a:pPr>
            <a:endParaRPr lang="bg-BG" altLang="bg-BG" sz="1600" b="1" i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680414" y="2701924"/>
            <a:ext cx="777619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680414" y="685799"/>
            <a:ext cx="777619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8456608" y="685798"/>
            <a:ext cx="1" cy="20161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678912" y="681830"/>
            <a:ext cx="1" cy="20161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12" y="6445676"/>
            <a:ext cx="5121084" cy="3657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757" y="4906771"/>
            <a:ext cx="5121084" cy="365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4081" y="-1"/>
            <a:ext cx="2407920" cy="191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38175" y="751344"/>
            <a:ext cx="97250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23.02.2021 г., МТИТС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стартира консултации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обществено обсъждане на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Доклада за екологична оценка и проекта на </a:t>
            </a: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ПТС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 на чл. 20 от Наредбата за условията и реда за извършване на екологична оценка на планове и програми.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платформа, на 29.03.2021 г., бе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и среща за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обсъждане.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Постъпиха </a:t>
            </a:r>
            <a:r>
              <a:rPr lang="bg-BG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коментари и бележки по проекта на програмата и на </a:t>
            </a: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доклада по екологичната </a:t>
            </a:r>
            <a:r>
              <a:rPr lang="bg-BG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компетентния орган - </a:t>
            </a:r>
            <a:r>
              <a:rPr lang="bg-BG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околната среда и водите</a:t>
            </a:r>
            <a:r>
              <a:rPr lang="bg-BG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както и от Министерство 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здравеопазването, РИОСВ </a:t>
            </a:r>
            <a:r>
              <a:rPr lang="bg-BG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Враца, Русе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Плевен, Шумен, Варна, Бургас, Хасково, Стара Загора</a:t>
            </a:r>
            <a:r>
              <a:rPr lang="en-US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Пазарджик, Благоевград, Велико Търново, всички Б</a:t>
            </a:r>
            <a:r>
              <a:rPr lang="bg-BG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асейнови 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дирекции, Областна администрация Благоевград, Министерство на финансите, НКЖИ, Държавна агенция „Безопасност на движението по пътищата“, Екологично сдружение </a:t>
            </a:r>
            <a:r>
              <a:rPr lang="bg-BG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„За Земята“, 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Сдружение за дива природа „Балкани“, Камара на автомобилните превозвачи, Европейски транспортен </a:t>
            </a:r>
            <a:r>
              <a:rPr lang="bg-BG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клъстер и </a:t>
            </a:r>
            <a:r>
              <a:rPr lang="bg-BG" sz="2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Лардж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Инфрастръкчър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Проджекст</a:t>
            </a:r>
            <a:r>
              <a:rPr lang="bg-BG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ООД.</a:t>
            </a:r>
            <a:endParaRPr lang="bg-BG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 от консултациите по доклада за ЕО и проекта на програма ПТС са публикувани на сайта на програмата: </a:t>
            </a:r>
            <a:r>
              <a:rPr lang="en-GB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https://www.eufunds.bg/bg/optti/node/7314</a:t>
            </a: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0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56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279399" y="304800"/>
            <a:ext cx="10703025" cy="45719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ru-RU" altLang="bg-BG" sz="2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altLang="bg-BG" sz="22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9400" y="519765"/>
            <a:ext cx="10780165" cy="61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lnSpc>
                <a:spcPct val="150000"/>
              </a:lnSpc>
              <a:buClr>
                <a:srgbClr val="275C6D"/>
              </a:buClr>
              <a:buNone/>
              <a:defRPr/>
            </a:pP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Общият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ПТС 2021-2027 г. е от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порядъка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1,95 млрд. евро,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приоритетите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залегнали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нейния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работен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вариант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включват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defTabSz="914400" eaLnBrk="1" hangingPunct="1">
              <a:lnSpc>
                <a:spcPct val="150000"/>
              </a:lnSpc>
              <a:buClr>
                <a:srgbClr val="275C6D"/>
              </a:buClr>
              <a:buNone/>
              <a:defRPr/>
            </a:pPr>
            <a:endParaRPr lang="bg-BG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1 „Развитие на железопътната инфраструктура по „основната“ и „</a:t>
            </a:r>
            <a:r>
              <a:rPr lang="bg-BG" altLang="bg-BG" sz="22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широкообхватната</a:t>
            </a:r>
            <a:r>
              <a:rPr lang="bg-BG" altLang="bg-BG" sz="2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bg-BG" altLang="bg-BG" sz="22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Трансевропейска</a:t>
            </a:r>
            <a:r>
              <a:rPr lang="bg-BG" altLang="bg-BG" sz="2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транспортна мрежа“ </a:t>
            </a:r>
            <a:r>
              <a:rPr lang="bg-BG" altLang="bg-BG" sz="2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701,8 млн. евро от КФ</a:t>
            </a:r>
          </a:p>
          <a:p>
            <a:pPr defTabSz="914400" eaLnBrk="1" hangingPunct="1"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endParaRPr lang="bg-BG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„Развитие на пътната инфраструктура по „основната“ </a:t>
            </a:r>
            <a:r>
              <a:rPr lang="bg-BG" altLang="bg-BG" sz="2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Трансевропейска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транспортна мрежа“ </a:t>
            </a:r>
            <a:r>
              <a:rPr lang="bg-BG" alt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732  млн. </a:t>
            </a:r>
            <a:r>
              <a:rPr 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 </a:t>
            </a:r>
            <a:r>
              <a:rPr 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ЕФРР</a:t>
            </a:r>
          </a:p>
          <a:p>
            <a:pPr defTabSz="914400" eaLnBrk="1" hangingPunct="1"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endParaRPr lang="bg-BG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3 „Подобряване на </a:t>
            </a:r>
            <a:r>
              <a:rPr lang="bg-BG" altLang="bg-BG" sz="22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интермодалността</a:t>
            </a:r>
            <a:r>
              <a:rPr lang="bg-BG" altLang="bg-BG" sz="2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bg-BG" alt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327,8 млн. </a:t>
            </a:r>
            <a:r>
              <a:rPr lang="bg-BG" alt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 </a:t>
            </a:r>
            <a:r>
              <a:rPr lang="bg-BG" alt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bg-BG" alt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ЕФРР</a:t>
            </a:r>
          </a:p>
          <a:p>
            <a:pPr marL="0" indent="0" defTabSz="914400" eaLnBrk="1" hangingPunct="1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bg-BG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ru-RU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4 „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Иновации</a:t>
            </a:r>
            <a:r>
              <a:rPr lang="ru-RU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транспорта, 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модернизирани</a:t>
            </a:r>
            <a:r>
              <a:rPr lang="ru-RU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управление на трафика, 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</a:t>
            </a:r>
            <a:r>
              <a:rPr lang="ru-RU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сигурността</a:t>
            </a:r>
            <a:r>
              <a:rPr lang="ru-RU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безопасността</a:t>
            </a:r>
            <a:r>
              <a:rPr lang="ru-RU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транспорта“ </a:t>
            </a:r>
            <a:r>
              <a:rPr lang="ru-RU" alt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143,3 млн. </a:t>
            </a:r>
            <a:r>
              <a:rPr lang="ru-RU" alt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 </a:t>
            </a:r>
            <a:r>
              <a:rPr lang="ru-RU" alt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ЕФРР</a:t>
            </a:r>
            <a:endParaRPr lang="bg-BG" altLang="bg-BG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endParaRPr lang="bg-BG" altLang="bg-BG" sz="1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</a:t>
            </a:r>
            <a:r>
              <a:rPr lang="bg-BG" altLang="bg-BG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„Техническа помощ“ </a:t>
            </a:r>
            <a:r>
              <a:rPr lang="bg-BG" alt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46,4 </a:t>
            </a:r>
            <a:r>
              <a:rPr lang="ru-RU" alt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altLang="bg-BG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 </a:t>
            </a:r>
            <a:r>
              <a:rPr lang="ru-RU" altLang="bg-BG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КФ и ЕФРР </a:t>
            </a:r>
            <a:endParaRPr lang="bg-BG" altLang="bg-BG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400" eaLnBrk="1" hangingPunct="1">
              <a:buClr>
                <a:srgbClr val="275C6D"/>
              </a:buClr>
              <a:buNone/>
              <a:defRPr/>
            </a:pPr>
            <a:endParaRPr lang="bg-BG" alt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eaLnBrk="1" hangingPunct="1">
              <a:buClr>
                <a:srgbClr val="275C6D"/>
              </a:buClr>
              <a:buNone/>
              <a:defRPr/>
            </a:pPr>
            <a:endParaRPr kumimoji="0" lang="bg-BG" altLang="bg-BG" sz="14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Century Gothic" panose="020B0502020202020204"/>
            </a:endParaRP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1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5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/>
            </a:gs>
            <a:gs pos="5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56554" y="673819"/>
            <a:ext cx="8534400" cy="8740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3600" b="1" i="1" u="none" strike="noStrike" kern="1200" cap="all" spc="0" normalizeH="0" baseline="0" noProof="0" dirty="0" smtClean="0">
                <a:ln w="3175" cmpd="sng"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/>
            </a:r>
            <a:br>
              <a:rPr kumimoji="0" lang="bg-BG" altLang="bg-BG" sz="3600" b="1" i="1" u="none" strike="noStrike" kern="1200" cap="all" spc="0" normalizeH="0" baseline="0" noProof="0" dirty="0" smtClean="0">
                <a:ln w="3175" cmpd="sng"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endParaRPr kumimoji="0" lang="bg-BG" altLang="bg-BG" sz="3600" b="1" i="1" u="none" strike="noStrike" kern="1200" cap="all" spc="0" normalizeH="0" baseline="0" noProof="0" dirty="0" smtClean="0">
              <a:ln w="3175" cmpd="sng"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10" name="Content Placeholder 2">
            <a:extLst/>
          </p:cNvPr>
          <p:cNvSpPr txBox="1">
            <a:spLocks/>
          </p:cNvSpPr>
          <p:nvPr/>
        </p:nvSpPr>
        <p:spPr bwMode="auto">
          <a:xfrm>
            <a:off x="465137" y="476250"/>
            <a:ext cx="10059987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14400">
              <a:buFont typeface="Wingdings" panose="05000000000000000000" pitchFamily="2" charset="2"/>
              <a:buChar char="ü"/>
              <a:defRPr/>
            </a:pPr>
            <a:r>
              <a:rPr lang="bg-BG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През м. ноември 2020 г., работен вариант на Програма „</a:t>
            </a:r>
            <a:r>
              <a:rPr lang="bg-BG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Tpaнcпopтнa</a:t>
            </a:r>
            <a:r>
              <a:rPr lang="bg-BG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свързаност“ 2021-2027 г. </a:t>
            </a:r>
            <a:r>
              <a:rPr lang="en-US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bg-BG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ПТС</a:t>
            </a:r>
            <a:r>
              <a:rPr lang="en-US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bg-BG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е изпратен на службите на ЕК за първи официален кръг от консултации. В края на месец декември 2020 г. постъпиха коментари, които са отразени от УО;</a:t>
            </a:r>
          </a:p>
          <a:p>
            <a:pPr algn="just" defTabSz="914400">
              <a:buFont typeface="Wingdings" panose="05000000000000000000" pitchFamily="2" charset="2"/>
              <a:buChar char="ü"/>
              <a:defRPr/>
            </a:pPr>
            <a:endParaRPr lang="bg-BG" sz="1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 defTabSz="914400">
              <a:buFont typeface="Wingdings" panose="05000000000000000000" pitchFamily="2" charset="2"/>
              <a:buChar char="ü"/>
              <a:defRPr/>
            </a:pP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края на м. януари 2021 г., всички ревизирани програми, финансирани със средства от ЕСИФ, както и СП на Р. България, са изпратени в ЕК за съгласуване, като процесът е паралелен за всички </a:t>
            </a: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програми;</a:t>
            </a:r>
            <a:endParaRPr lang="bg-BG" sz="2000" dirty="0" smtClean="0">
              <a:solidFill>
                <a:srgbClr val="FFFF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 defTabSz="914400">
              <a:buFont typeface="Wingdings" panose="05000000000000000000" pitchFamily="2" charset="2"/>
              <a:buChar char="ü"/>
              <a:defRPr/>
            </a:pPr>
            <a:endParaRPr lang="bg-BG" sz="1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 defTabSz="914400">
              <a:buFont typeface="Wingdings" panose="05000000000000000000" pitchFamily="2" charset="2"/>
              <a:buChar char="ü"/>
              <a:defRPr/>
            </a:pPr>
            <a:r>
              <a:rPr lang="bg-BG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средата на месец февруари 2021 г. постъпиха нови коментари от страна на ЕК, които са отразени и ревизираната версия на Програмата е представена пред ЕК, през месец април 2021 г., заедно с останалите програми от българска страна; </a:t>
            </a:r>
          </a:p>
          <a:p>
            <a:pPr algn="just" defTabSz="914400">
              <a:buFont typeface="Wingdings" panose="05000000000000000000" pitchFamily="2" charset="2"/>
              <a:buChar char="ü"/>
              <a:defRPr/>
            </a:pPr>
            <a:endParaRPr lang="bg-BG" sz="1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bg-BG" sz="1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20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 промени </a:t>
            </a: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текста на програмата:</a:t>
            </a: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отпада проектът на Метрополитен за разширение на столичното метро – евентуално финансиране през Националния план за възстановяване и устойчивост;</a:t>
            </a: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 предвидени са инвестиции във втори и трети клас пътища;</a:t>
            </a: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 инвестиции в пътна безопасност;</a:t>
            </a:r>
          </a:p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bg-BG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bg-BG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структуриране </a:t>
            </a:r>
            <a:r>
              <a:rPr lang="bg-BG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инвестициите в инфраструктура за алтернативни горива 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протежение на 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TEN-T</a:t>
            </a:r>
            <a:r>
              <a:rPr lang="bg-BG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пътища и в пристанища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914400">
              <a:buNone/>
              <a:defRPr/>
            </a:pPr>
            <a:endParaRPr lang="bg-BG" sz="1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defTabSz="914400">
              <a:buFont typeface="Arial" panose="020B0604020202020204" pitchFamily="34" charset="0"/>
              <a:buNone/>
              <a:defRPr/>
            </a:pPr>
            <a:endParaRPr lang="bg-BG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400">
              <a:buFont typeface="Arial" panose="020B0604020202020204" pitchFamily="34" charset="0"/>
              <a:buNone/>
              <a:defRPr/>
            </a:pPr>
            <a:endParaRPr lang="bg-BG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9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55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ЗА ВНИМАНИЕТО!</a:t>
            </a:r>
            <a:endParaRPr lang="bg-BG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070" y="3044918"/>
            <a:ext cx="4285859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5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2287</TotalTime>
  <Words>579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Times New Roman</vt:lpstr>
      <vt:lpstr>Wingdings</vt:lpstr>
      <vt:lpstr>Wingdings 3</vt:lpstr>
      <vt:lpstr>Slice</vt:lpstr>
      <vt:lpstr>PowerPoint Presentation</vt:lpstr>
      <vt:lpstr>PowerPoint Presentation</vt:lpstr>
      <vt:lpstr>  </vt:lpstr>
      <vt:lpstr>PowerPoint Presentation</vt:lpstr>
      <vt:lpstr>PowerPoint Presentation</vt:lpstr>
    </vt:vector>
  </TitlesOfParts>
  <Company>MTITC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 Chervenkova</dc:creator>
  <cp:lastModifiedBy>Galina Vassileva</cp:lastModifiedBy>
  <cp:revision>282</cp:revision>
  <dcterms:created xsi:type="dcterms:W3CDTF">2019-11-25T07:39:03Z</dcterms:created>
  <dcterms:modified xsi:type="dcterms:W3CDTF">2021-05-29T18:28:05Z</dcterms:modified>
</cp:coreProperties>
</file>