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</p:sldIdLst>
  <p:sldSz cx="9753600" cy="73152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Oswald" charset="1" panose="00000500000000000000"/>
      <p:regular r:id="rId8"/>
    </p:embeddedFont>
    <p:embeddedFont>
      <p:font typeface="Oswald Bold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Montserrat Light" charset="1" panose="00000400000000000000"/>
      <p:regular r:id="rId14"/>
    </p:embeddedFont>
    <p:embeddedFont>
      <p:font typeface="Montserrat Light Bold" charset="1" panose="00000800000000000000"/>
      <p:regular r:id="rId15"/>
    </p:embeddedFont>
    <p:embeddedFont>
      <p:font typeface="Montserrat Light Italics" charset="1" panose="00000400000000000000"/>
      <p:regular r:id="rId16"/>
    </p:embeddedFont>
    <p:embeddedFont>
      <p:font typeface="Montserrat Light Bold Italics" charset="1" panose="00000800000000000000"/>
      <p:regular r:id="rId17"/>
    </p:embeddedFont>
    <p:embeddedFont>
      <p:font typeface="Poppins Medium" charset="1" panose="02000000000000000000"/>
      <p:regular r:id="rId18"/>
    </p:embeddedFont>
    <p:embeddedFont>
      <p:font typeface="Poppins Medium Bold" charset="1" panose="02000000000000000000"/>
      <p:regular r:id="rId19"/>
    </p:embeddedFont>
    <p:embeddedFont>
      <p:font typeface="Muli Regular" charset="1" panose="00000500000000000000"/>
      <p:regular r:id="rId20"/>
    </p:embeddedFont>
    <p:embeddedFont>
      <p:font typeface="Muli Regular Bold" charset="1" panose="00000700000000000000"/>
      <p:regular r:id="rId21"/>
    </p:embeddedFont>
    <p:embeddedFont>
      <p:font typeface="Muli Regular Italics" charset="1" panose="00000500000000000000"/>
      <p:regular r:id="rId22"/>
    </p:embeddedFont>
    <p:embeddedFont>
      <p:font typeface="Muli Regular Bold Italics" charset="1" panose="00000700000000000000"/>
      <p:regular r:id="rId23"/>
    </p:embeddedFont>
    <p:embeddedFont>
      <p:font typeface="Muli Black" charset="1" panose="00000A00000000000000"/>
      <p:regular r:id="rId24"/>
    </p:embeddedFont>
    <p:embeddedFont>
      <p:font typeface="Muli Black Italics" charset="1" panose="00000A00000000000000"/>
      <p:regular r:id="rId25"/>
    </p:embeddedFont>
    <p:embeddedFont>
      <p:font typeface="Lato" charset="1" panose="020F0502020204030203"/>
      <p:regular r:id="rId26"/>
    </p:embeddedFont>
    <p:embeddedFont>
      <p:font typeface="Lato Bold" charset="1" panose="020F0502020204030203"/>
      <p:regular r:id="rId27"/>
    </p:embeddedFont>
    <p:embeddedFont>
      <p:font typeface="Lato Italics" charset="1" panose="020F0502020204030203"/>
      <p:regular r:id="rId28"/>
    </p:embeddedFont>
    <p:embeddedFont>
      <p:font typeface="Lato Bold Italics" charset="1" panose="020F05020202040302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41" Target="slides/slide12.xml" Type="http://schemas.openxmlformats.org/officeDocument/2006/relationships/slide"/><Relationship Id="rId42" Target="slides/slide13.xml" Type="http://schemas.openxmlformats.org/officeDocument/2006/relationships/slide"/><Relationship Id="rId43" Target="slides/slide14.xml" Type="http://schemas.openxmlformats.org/officeDocument/2006/relationships/slide"/><Relationship Id="rId44" Target="slides/slide15.xml" Type="http://schemas.openxmlformats.org/officeDocument/2006/relationships/slide"/><Relationship Id="rId45" Target="slides/slide16.xml" Type="http://schemas.openxmlformats.org/officeDocument/2006/relationships/slide"/><Relationship Id="rId46" Target="slides/slide17.xml" Type="http://schemas.openxmlformats.org/officeDocument/2006/relationships/slide"/><Relationship Id="rId47" Target="slides/slide18.xml" Type="http://schemas.openxmlformats.org/officeDocument/2006/relationships/slide"/><Relationship Id="rId48" Target="slides/slide19.xml" Type="http://schemas.openxmlformats.org/officeDocument/2006/relationships/slide"/><Relationship Id="rId49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Relationship Id="rId3" Target="../media/image42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jpeg" Type="http://schemas.openxmlformats.org/officeDocument/2006/relationships/image"/><Relationship Id="rId3" Target="../media/image53.png" Type="http://schemas.openxmlformats.org/officeDocument/2006/relationships/image"/><Relationship Id="rId4" Target="../media/image54.svg" Type="http://schemas.openxmlformats.org/officeDocument/2006/relationships/image"/><Relationship Id="rId5" Target="../media/image55.png" Type="http://schemas.openxmlformats.org/officeDocument/2006/relationships/image"/><Relationship Id="rId6" Target="../media/image5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62.png" Type="http://schemas.openxmlformats.org/officeDocument/2006/relationships/image"/><Relationship Id="rId5" Target="../media/image6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4.png" Type="http://schemas.openxmlformats.org/officeDocument/2006/relationships/image"/><Relationship Id="rId3" Target="../media/image65.svg" Type="http://schemas.openxmlformats.org/officeDocument/2006/relationships/image"/><Relationship Id="rId4" Target="../media/image66.png" Type="http://schemas.openxmlformats.org/officeDocument/2006/relationships/image"/><Relationship Id="rId5" Target="../media/image67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6.jpeg" Type="http://schemas.openxmlformats.org/officeDocument/2006/relationships/image"/><Relationship Id="rId7" Target="../media/image77.png" Type="http://schemas.openxmlformats.org/officeDocument/2006/relationships/image"/><Relationship Id="rId8" Target="../media/image7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9.jpeg" Type="http://schemas.openxmlformats.org/officeDocument/2006/relationships/image"/><Relationship Id="rId3" Target="../media/image72.png" Type="http://schemas.openxmlformats.org/officeDocument/2006/relationships/image"/><Relationship Id="rId4" Target="../media/image73.svg" Type="http://schemas.openxmlformats.org/officeDocument/2006/relationships/image"/><Relationship Id="rId5" Target="../media/image74.png" Type="http://schemas.openxmlformats.org/officeDocument/2006/relationships/image"/><Relationship Id="rId6" Target="../media/image75.svg" Type="http://schemas.openxmlformats.org/officeDocument/2006/relationships/image"/><Relationship Id="rId7" Target="../media/image8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9.svg" Type="http://schemas.openxmlformats.org/officeDocument/2006/relationships/image"/><Relationship Id="rId2" Target="../media/image81.jpeg" Type="http://schemas.openxmlformats.org/officeDocument/2006/relationships/image"/><Relationship Id="rId3" Target="../media/image82.png" Type="http://schemas.openxmlformats.org/officeDocument/2006/relationships/image"/><Relationship Id="rId4" Target="../media/image83.svg" Type="http://schemas.openxmlformats.org/officeDocument/2006/relationships/image"/><Relationship Id="rId5" Target="../media/image84.png" Type="http://schemas.openxmlformats.org/officeDocument/2006/relationships/image"/><Relationship Id="rId6" Target="../media/image85.svg" Type="http://schemas.openxmlformats.org/officeDocument/2006/relationships/image"/><Relationship Id="rId7" Target="../media/image86.png" Type="http://schemas.openxmlformats.org/officeDocument/2006/relationships/image"/><Relationship Id="rId8" Target="../media/image87.svg" Type="http://schemas.openxmlformats.org/officeDocument/2006/relationships/image"/><Relationship Id="rId9" Target="../media/image8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0.png" Type="http://schemas.openxmlformats.org/officeDocument/2006/relationships/image"/><Relationship Id="rId3" Target="../media/image91.svg" Type="http://schemas.openxmlformats.org/officeDocument/2006/relationships/image"/><Relationship Id="rId4" Target="../media/image92.png" Type="http://schemas.openxmlformats.org/officeDocument/2006/relationships/image"/><Relationship Id="rId5" Target="../media/image93.svg" Type="http://schemas.openxmlformats.org/officeDocument/2006/relationships/image"/><Relationship Id="rId6" Target="../media/image94.png" Type="http://schemas.openxmlformats.org/officeDocument/2006/relationships/image"/><Relationship Id="rId7" Target="../media/image9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0" r="0" b="37270"/>
          <a:stretch>
            <a:fillRect/>
          </a:stretch>
        </p:blipFill>
        <p:spPr>
          <a:xfrm flipH="false" flipV="false" rot="0">
            <a:off x="1853270" y="-86695"/>
            <a:ext cx="7968569" cy="748859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31520" y="2347127"/>
            <a:ext cx="8290560" cy="4236553"/>
            <a:chOff x="0" y="0"/>
            <a:chExt cx="11054080" cy="5648737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1054080" cy="5648737"/>
            </a:xfrm>
            <a:prstGeom prst="rect">
              <a:avLst/>
            </a:prstGeom>
            <a:solidFill>
              <a:srgbClr val="DCCCC0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594799" y="702009"/>
              <a:ext cx="9864481" cy="3476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820"/>
                </a:lnSpc>
              </a:pPr>
              <a:r>
                <a:rPr lang="en-US" spc="310" sz="6200">
                  <a:solidFill>
                    <a:srgbClr val="151715"/>
                  </a:solidFill>
                  <a:latin typeface="Montserrat Classic"/>
                </a:rPr>
                <a:t>МЕРКИ ПО </a:t>
              </a:r>
              <a:r>
                <a:rPr lang="en-US" spc="310" sz="6200">
                  <a:solidFill>
                    <a:srgbClr val="151715"/>
                  </a:solidFill>
                  <a:latin typeface="Montserrat Classic Bold"/>
                </a:rPr>
                <a:t>ИНФОРМАЦИЯ </a:t>
              </a:r>
              <a:r>
                <a:rPr lang="en-US" spc="310" sz="6200">
                  <a:solidFill>
                    <a:srgbClr val="151715"/>
                  </a:solidFill>
                  <a:latin typeface="Montserrat Classic"/>
                </a:rPr>
                <a:t>И</a:t>
              </a:r>
              <a:r>
                <a:rPr lang="en-US" spc="310" sz="6200">
                  <a:solidFill>
                    <a:srgbClr val="151715"/>
                  </a:solidFill>
                  <a:latin typeface="Montserrat Classic Bold"/>
                </a:rPr>
                <a:t> КОМУНИКАЦИЯ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94799" y="4607719"/>
              <a:ext cx="8804548" cy="396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pc="18" sz="1800">
                  <a:solidFill>
                    <a:srgbClr val="151715"/>
                  </a:solidFill>
                  <a:latin typeface="Montserrat Classic"/>
                </a:rPr>
                <a:t>ноември 2021 - април 2022 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1381"/>
          <a:stretch>
            <a:fillRect/>
          </a:stretch>
        </p:blipFill>
        <p:spPr>
          <a:xfrm flipH="false" flipV="false" rot="0">
            <a:off x="279100" y="1162643"/>
            <a:ext cx="1416208" cy="118448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79100" y="85460"/>
            <a:ext cx="1396721" cy="933475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314417" y="837128"/>
            <a:ext cx="5707663" cy="325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60"/>
              </a:lnSpc>
            </a:pPr>
            <a:r>
              <a:rPr lang="en-US" spc="190" sz="1900">
                <a:solidFill>
                  <a:srgbClr val="151715"/>
                </a:solidFill>
                <a:latin typeface="Montserrat Classic Bold"/>
              </a:rPr>
              <a:t>УО  НА ОПТТИ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721600" y="2033112"/>
            <a:ext cx="2163370" cy="1785937"/>
          </a:xfrm>
          <a:prstGeom prst="rect">
            <a:avLst/>
          </a:prstGeom>
          <a:solidFill>
            <a:srgbClr val="C1A480"/>
          </a:solidFill>
        </p:spPr>
      </p:sp>
      <p:sp>
        <p:nvSpPr>
          <p:cNvPr name="AutoShape 3" id="3"/>
          <p:cNvSpPr/>
          <p:nvPr/>
        </p:nvSpPr>
        <p:spPr>
          <a:xfrm rot="0">
            <a:off x="-131370" y="2033112"/>
            <a:ext cx="2163370" cy="1785937"/>
          </a:xfrm>
          <a:prstGeom prst="rect">
            <a:avLst/>
          </a:prstGeom>
          <a:solidFill>
            <a:srgbClr val="C1A480"/>
          </a:solidFill>
        </p:spPr>
      </p:sp>
      <p:sp>
        <p:nvSpPr>
          <p:cNvPr name="AutoShape 4" id="4"/>
          <p:cNvSpPr/>
          <p:nvPr/>
        </p:nvSpPr>
        <p:spPr>
          <a:xfrm rot="0">
            <a:off x="4077000" y="0"/>
            <a:ext cx="1942907" cy="2607662"/>
          </a:xfrm>
          <a:prstGeom prst="rect">
            <a:avLst/>
          </a:prstGeom>
          <a:solidFill>
            <a:srgbClr val="C1A480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16712" t="0" r="16712" b="0"/>
          <a:stretch>
            <a:fillRect/>
          </a:stretch>
        </p:blipFill>
        <p:spPr>
          <a:xfrm flipH="false" flipV="false" rot="0">
            <a:off x="3733693" y="1103125"/>
            <a:ext cx="2030492" cy="2032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22332" b="0"/>
          <a:stretch>
            <a:fillRect/>
          </a:stretch>
        </p:blipFill>
        <p:spPr>
          <a:xfrm flipH="false" flipV="false" rot="0">
            <a:off x="811271" y="1103125"/>
            <a:ext cx="2188153" cy="2032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12376" t="0" r="12376" b="0"/>
          <a:stretch>
            <a:fillRect/>
          </a:stretch>
        </p:blipFill>
        <p:spPr>
          <a:xfrm flipH="false" flipV="false" rot="0">
            <a:off x="6413056" y="1103125"/>
            <a:ext cx="2290672" cy="20320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731520" y="4576579"/>
            <a:ext cx="2462566" cy="2660609"/>
            <a:chOff x="0" y="0"/>
            <a:chExt cx="3283421" cy="354747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57150"/>
              <a:ext cx="3283421" cy="1093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39"/>
                </a:lnSpc>
              </a:pPr>
              <a:r>
                <a:rPr lang="en-US" sz="2385">
                  <a:solidFill>
                    <a:srgbClr val="151715"/>
                  </a:solidFill>
                  <a:latin typeface="Montserrat Classic Bold"/>
                </a:rPr>
                <a:t>Печатни медии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394158"/>
              <a:ext cx="3283421" cy="21533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776"/>
                </a:lnSpc>
              </a:pPr>
              <a:r>
                <a:rPr lang="en-US" sz="1623">
                  <a:solidFill>
                    <a:srgbClr val="151715"/>
                  </a:solidFill>
                  <a:latin typeface="Montserrat Light"/>
                </a:rPr>
                <a:t>над 10 регионални и национални издания</a:t>
              </a:r>
            </a:p>
            <a:p>
              <a:pPr algn="r">
                <a:lnSpc>
                  <a:spcPts val="2532"/>
                </a:lnSpc>
              </a:pPr>
              <a:r>
                <a:rPr lang="en-US" sz="1623">
                  <a:solidFill>
                    <a:srgbClr val="151715"/>
                  </a:solidFill>
                  <a:latin typeface="Montserrat Light"/>
                </a:rPr>
                <a:t>ежедневнци, периодични, вестници, списания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733693" y="4576579"/>
            <a:ext cx="2286213" cy="2269969"/>
            <a:chOff x="0" y="0"/>
            <a:chExt cx="3048285" cy="302662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3048285" cy="10901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399">
                  <a:solidFill>
                    <a:srgbClr val="151715"/>
                  </a:solidFill>
                  <a:latin typeface="Montserrat Classic Bold"/>
                </a:rPr>
                <a:t>Онлайн медии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397571"/>
              <a:ext cx="3048285" cy="1629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479"/>
                </a:lnSpc>
              </a:pPr>
              <a:r>
                <a:rPr lang="en-US" spc="25" sz="1599">
                  <a:solidFill>
                    <a:srgbClr val="151715"/>
                  </a:solidFill>
                  <a:latin typeface="Montserrat Light"/>
                </a:rPr>
                <a:t>10 новинарски сайта</a:t>
              </a:r>
            </a:p>
            <a:p>
              <a:pPr algn="r">
                <a:lnSpc>
                  <a:spcPts val="2479"/>
                </a:lnSpc>
              </a:pPr>
              <a:r>
                <a:rPr lang="en-US" spc="25" sz="1599">
                  <a:solidFill>
                    <a:srgbClr val="151715"/>
                  </a:solidFill>
                  <a:latin typeface="Montserrat Light"/>
                </a:rPr>
                <a:t>5 икономически</a:t>
              </a:r>
            </a:p>
            <a:p>
              <a:pPr algn="r">
                <a:lnSpc>
                  <a:spcPts val="2479"/>
                </a:lnSpc>
              </a:pPr>
              <a:r>
                <a:rPr lang="en-US" spc="25" sz="1599">
                  <a:solidFill>
                    <a:srgbClr val="151715"/>
                  </a:solidFill>
                  <a:latin typeface="Montserrat Light"/>
                </a:rPr>
                <a:t>онлайн издания</a:t>
              </a:r>
            </a:p>
            <a:p>
              <a:pPr algn="r">
                <a:lnSpc>
                  <a:spcPts val="2479"/>
                </a:lnSpc>
              </a:pPr>
              <a:r>
                <a:rPr lang="en-US" spc="25" sz="1599">
                  <a:solidFill>
                    <a:srgbClr val="151715"/>
                  </a:solidFill>
                  <a:latin typeface="Montserrat Light"/>
                </a:rPr>
                <a:t> 2 електронни пощи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735867" y="4514907"/>
            <a:ext cx="2286213" cy="2393312"/>
            <a:chOff x="0" y="0"/>
            <a:chExt cx="3048285" cy="319108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3048285" cy="16520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399">
                  <a:solidFill>
                    <a:srgbClr val="151715"/>
                  </a:solidFill>
                  <a:latin typeface="Montserrat Classic Bold"/>
                </a:rPr>
                <a:t>Социални медии и платформи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949940"/>
              <a:ext cx="3048285" cy="12411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75"/>
                </a:lnSpc>
              </a:pPr>
              <a:r>
                <a:rPr lang="en-US" sz="1599">
                  <a:solidFill>
                    <a:srgbClr val="151715"/>
                  </a:solidFill>
                  <a:latin typeface="Montserrat Light"/>
                </a:rPr>
                <a:t>Феуйсбук</a:t>
              </a:r>
            </a:p>
            <a:p>
              <a:pPr algn="r">
                <a:lnSpc>
                  <a:spcPts val="2575"/>
                </a:lnSpc>
              </a:pPr>
              <a:r>
                <a:rPr lang="en-US" sz="1599">
                  <a:solidFill>
                    <a:srgbClr val="151715"/>
                  </a:solidFill>
                  <a:latin typeface="Montserrat Light"/>
                </a:rPr>
                <a:t>Ютюб</a:t>
              </a:r>
            </a:p>
            <a:p>
              <a:pPr algn="r">
                <a:lnSpc>
                  <a:spcPts val="2575"/>
                </a:lnSpc>
              </a:pPr>
              <a:r>
                <a:rPr lang="en-US" sz="1599">
                  <a:solidFill>
                    <a:srgbClr val="151715"/>
                  </a:solidFill>
                  <a:latin typeface="Montserrat Light"/>
                </a:rPr>
                <a:t>Инстаграм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CC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0" y="0"/>
            <a:ext cx="3847206" cy="450624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800000">
            <a:off x="5906394" y="0"/>
            <a:ext cx="3847206" cy="450624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265087" y="2454648"/>
            <a:ext cx="1787234" cy="1547912"/>
            <a:chOff x="0" y="0"/>
            <a:chExt cx="6202680" cy="53721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4652010" y="0"/>
                  </a:lnTo>
                  <a:lnTo>
                    <a:pt x="1560830" y="0"/>
                  </a:ln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560830" y="5372100"/>
                  </a:lnTo>
                  <a:lnTo>
                    <a:pt x="465074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D03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701279" y="3288744"/>
            <a:ext cx="1787234" cy="1547912"/>
            <a:chOff x="0" y="0"/>
            <a:chExt cx="6202680" cy="53721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4652010" y="0"/>
                  </a:lnTo>
                  <a:lnTo>
                    <a:pt x="1560830" y="0"/>
                  </a:ln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560830" y="5372100"/>
                  </a:lnTo>
                  <a:lnTo>
                    <a:pt x="465074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265087" y="4122839"/>
            <a:ext cx="1787234" cy="1547912"/>
            <a:chOff x="0" y="0"/>
            <a:chExt cx="6202680" cy="53721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4652010" y="0"/>
                  </a:lnTo>
                  <a:lnTo>
                    <a:pt x="1560830" y="0"/>
                  </a:ln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560830" y="5372100"/>
                  </a:lnTo>
                  <a:lnTo>
                    <a:pt x="465074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701279" y="4956935"/>
            <a:ext cx="1787234" cy="1547912"/>
            <a:chOff x="0" y="0"/>
            <a:chExt cx="6202680" cy="53721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4652010" y="0"/>
                  </a:lnTo>
                  <a:lnTo>
                    <a:pt x="1560830" y="0"/>
                  </a:ln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560830" y="5372100"/>
                  </a:lnTo>
                  <a:lnTo>
                    <a:pt x="465074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703876" y="2712311"/>
            <a:ext cx="997402" cy="99740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36809" y="5221478"/>
            <a:ext cx="916173" cy="873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76629" y="3638662"/>
            <a:ext cx="954326" cy="91496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47206" y="4380602"/>
            <a:ext cx="661277" cy="912106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553875" y="938771"/>
            <a:ext cx="6562579" cy="803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1"/>
              </a:lnSpc>
            </a:pPr>
            <a:r>
              <a:rPr lang="en-US" sz="3131">
                <a:solidFill>
                  <a:srgbClr val="FFFFFF"/>
                </a:solidFill>
                <a:latin typeface="Montserrat Classic"/>
              </a:rPr>
              <a:t>Постижения и резултати национални online кампании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9080" y="2636764"/>
            <a:ext cx="1692309" cy="516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41"/>
              </a:lnSpc>
            </a:pPr>
            <a:r>
              <a:rPr lang="en-US" sz="3841">
                <a:solidFill>
                  <a:srgbClr val="FFDE59"/>
                </a:solidFill>
                <a:latin typeface="Montserrat Classic"/>
              </a:rPr>
              <a:t>11 млн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45300" y="2708462"/>
            <a:ext cx="1154425" cy="51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0"/>
              </a:lnSpc>
            </a:pPr>
            <a:r>
              <a:rPr lang="en-US" sz="3860">
                <a:solidFill>
                  <a:srgbClr val="38B6FF"/>
                </a:solidFill>
                <a:latin typeface="Montserrat Classic"/>
              </a:rPr>
              <a:t>55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1520" y="5249499"/>
            <a:ext cx="2317974" cy="516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5"/>
              </a:lnSpc>
            </a:pPr>
            <a:r>
              <a:rPr lang="en-US" sz="3825">
                <a:solidFill>
                  <a:srgbClr val="A6F60C"/>
                </a:solidFill>
                <a:latin typeface="Montserrat Classic"/>
              </a:rPr>
              <a:t>122 159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28404" y="5174878"/>
            <a:ext cx="1996360" cy="51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0"/>
              </a:lnSpc>
            </a:pPr>
            <a:r>
              <a:rPr lang="en-US" sz="3860">
                <a:solidFill>
                  <a:srgbClr val="FFFFFF"/>
                </a:solidFill>
                <a:latin typeface="Montserrat Classic"/>
              </a:rPr>
              <a:t>150  931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56026" y="3220537"/>
            <a:ext cx="1432631" cy="27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13"/>
              </a:lnSpc>
            </a:pPr>
            <a:r>
              <a:rPr lang="en-US" sz="2013">
                <a:solidFill>
                  <a:srgbClr val="FFFFFF"/>
                </a:solidFill>
                <a:latin typeface="Montserrat Classic"/>
              </a:rPr>
              <a:t>импресии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130955" y="3249112"/>
            <a:ext cx="2793808" cy="26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99"/>
              </a:lnSpc>
            </a:pPr>
            <a:r>
              <a:rPr lang="en-US" sz="1999">
                <a:solidFill>
                  <a:srgbClr val="FFFFFF"/>
                </a:solidFill>
                <a:latin typeface="Montserrat Classic"/>
              </a:rPr>
              <a:t>тематични статии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9080" y="5708851"/>
            <a:ext cx="909202" cy="26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>
                <a:solidFill>
                  <a:srgbClr val="FFFFFF"/>
                </a:solidFill>
                <a:latin typeface="Montserrat Classic"/>
              </a:rPr>
              <a:t>клика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488513" y="5699326"/>
            <a:ext cx="2574368" cy="280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59"/>
              </a:lnSpc>
            </a:pPr>
            <a:r>
              <a:rPr lang="en-US" sz="2059">
                <a:solidFill>
                  <a:srgbClr val="FFFFFF"/>
                </a:solidFill>
                <a:latin typeface="Montserrat Classic"/>
              </a:rPr>
              <a:t>уникални прочити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205110" y="731520"/>
            <a:ext cx="1816970" cy="5852160"/>
          </a:xfrm>
          <a:prstGeom prst="rect">
            <a:avLst/>
          </a:prstGeom>
          <a:solidFill>
            <a:srgbClr val="C1A480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27613" t="0" r="27613" b="0"/>
          <a:stretch>
            <a:fillRect/>
          </a:stretch>
        </p:blipFill>
        <p:spPr>
          <a:xfrm flipH="false" flipV="false" rot="0">
            <a:off x="5284840" y="1332861"/>
            <a:ext cx="3124551" cy="464947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31325" y="2904085"/>
            <a:ext cx="1507031" cy="150703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65341" y="445559"/>
            <a:ext cx="3931967" cy="57192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83743" y="1361436"/>
            <a:ext cx="3057931" cy="5323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40"/>
              </a:lnSpc>
            </a:pPr>
            <a:r>
              <a:rPr lang="en-US" sz="3582">
                <a:solidFill>
                  <a:srgbClr val="151715"/>
                </a:solidFill>
                <a:latin typeface="Montserrat Classic Bold"/>
              </a:rPr>
              <a:t>изготвяне на съдържание</a:t>
            </a:r>
          </a:p>
          <a:p>
            <a:pPr>
              <a:lnSpc>
                <a:spcPts val="4291"/>
              </a:lnSpc>
            </a:pPr>
          </a:p>
          <a:p>
            <a:pPr>
              <a:lnSpc>
                <a:spcPts val="4291"/>
              </a:lnSpc>
            </a:pPr>
            <a:r>
              <a:rPr lang="en-US" sz="3901">
                <a:solidFill>
                  <a:srgbClr val="151715"/>
                </a:solidFill>
                <a:latin typeface="Montserrat Classic"/>
              </a:rPr>
              <a:t>в</a:t>
            </a:r>
            <a:r>
              <a:rPr lang="en-US" sz="3901">
                <a:solidFill>
                  <a:srgbClr val="151715"/>
                </a:solidFill>
                <a:latin typeface="Montserrat Classic"/>
              </a:rPr>
              <a:t>ъншен изпълнител</a:t>
            </a:r>
          </a:p>
          <a:p>
            <a:pPr>
              <a:lnSpc>
                <a:spcPts val="4291"/>
              </a:lnSpc>
            </a:pPr>
          </a:p>
          <a:p>
            <a:pPr>
              <a:lnSpc>
                <a:spcPts val="4291"/>
              </a:lnSpc>
            </a:pPr>
            <a:r>
              <a:rPr lang="en-US" sz="3901">
                <a:solidFill>
                  <a:srgbClr val="151715"/>
                </a:solidFill>
                <a:latin typeface="Montserrat Classic"/>
              </a:rPr>
              <a:t>вътрешен  капацитет</a:t>
            </a:r>
          </a:p>
          <a:p>
            <a:pPr>
              <a:lnSpc>
                <a:spcPts val="471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-140310"/>
            <a:ext cx="1195666" cy="7595820"/>
          </a:xfrm>
          <a:prstGeom prst="rect">
            <a:avLst/>
          </a:prstGeom>
          <a:solidFill>
            <a:srgbClr val="43403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-123431" y="5726133"/>
            <a:ext cx="6055515" cy="857547"/>
            <a:chOff x="0" y="0"/>
            <a:chExt cx="8074019" cy="1143396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8074019" cy="1143396"/>
            </a:xfrm>
            <a:prstGeom prst="rect">
              <a:avLst/>
            </a:prstGeom>
            <a:solidFill>
              <a:srgbClr val="65B8E8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215865" y="331682"/>
              <a:ext cx="6460392" cy="422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>
                  <a:solidFill>
                    <a:srgbClr val="242D3C"/>
                  </a:solidFill>
                  <a:latin typeface="Oswald Bold"/>
                </a:rPr>
                <a:t>ЕДНА ЛИЧНА ИСТОРИЯ - ЕДНО УСПЕШНО ВИДЕО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08102" y="1802601"/>
            <a:ext cx="7813978" cy="370999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98664" y="652944"/>
            <a:ext cx="2723416" cy="963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A4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4754" y="3285296"/>
            <a:ext cx="2431558" cy="2445674"/>
            <a:chOff x="0" y="0"/>
            <a:chExt cx="3242077" cy="326089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503477" y="2797073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35-44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33.4%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761990" y="894224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25-34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25.8%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67332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45-54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18.6%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61470" y="243653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55-64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10.5%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739517" y="-16321"/>
              <a:ext cx="433063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18-24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6.6%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243094" y="-28575"/>
              <a:ext cx="385926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65+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5.1%</a:t>
              </a:r>
            </a:p>
          </p:txBody>
        </p: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595615" y="554998"/>
              <a:ext cx="2134950" cy="2134950"/>
              <a:chOff x="0" y="0"/>
              <a:chExt cx="2540000" cy="254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270000" y="0"/>
                <a:ext cx="569145" cy="702335"/>
              </a:xfrm>
              <a:custGeom>
                <a:avLst/>
                <a:gdLst/>
                <a:ahLst/>
                <a:cxnLst/>
                <a:rect r="r" b="b" t="t" l="l"/>
                <a:pathLst>
                  <a:path h="702335" w="569145">
                    <a:moveTo>
                      <a:pt x="0" y="0"/>
                    </a:moveTo>
                    <a:cubicBezTo>
                      <a:pt x="197609" y="0"/>
                      <a:pt x="392491" y="46113"/>
                      <a:pt x="569145" y="134670"/>
                    </a:cubicBezTo>
                    <a:lnTo>
                      <a:pt x="284573" y="702335"/>
                    </a:lnTo>
                    <a:cubicBezTo>
                      <a:pt x="196245" y="658056"/>
                      <a:pt x="98804" y="635000"/>
                      <a:pt x="0" y="63500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1525846" y="107644"/>
                <a:ext cx="1062561" cy="1787827"/>
              </a:xfrm>
              <a:custGeom>
                <a:avLst/>
                <a:gdLst/>
                <a:ahLst/>
                <a:cxnLst/>
                <a:rect r="r" b="b" t="t" l="l"/>
                <a:pathLst>
                  <a:path h="1787827" w="1062561">
                    <a:moveTo>
                      <a:pt x="255845" y="0"/>
                    </a:moveTo>
                    <a:cubicBezTo>
                      <a:pt x="584365" y="144620"/>
                      <a:pt x="836345" y="421506"/>
                      <a:pt x="949453" y="762163"/>
                    </a:cubicBezTo>
                    <a:cubicBezTo>
                      <a:pt x="1062561" y="1102820"/>
                      <a:pt x="1026232" y="1475432"/>
                      <a:pt x="849453" y="1787826"/>
                    </a:cubicBezTo>
                    <a:lnTo>
                      <a:pt x="296804" y="1475091"/>
                    </a:lnTo>
                    <a:cubicBezTo>
                      <a:pt x="385193" y="1318894"/>
                      <a:pt x="403357" y="1132588"/>
                      <a:pt x="346804" y="962260"/>
                    </a:cubicBezTo>
                    <a:cubicBezTo>
                      <a:pt x="290250" y="791931"/>
                      <a:pt x="164260" y="653488"/>
                      <a:pt x="0" y="581178"/>
                    </a:cubicBezTo>
                    <a:close/>
                  </a:path>
                </a:pathLst>
              </a:custGeom>
              <a:solidFill>
                <a:srgbClr val="C6CAC4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172987" y="1554723"/>
                <a:ext cx="2232191" cy="999345"/>
              </a:xfrm>
              <a:custGeom>
                <a:avLst/>
                <a:gdLst/>
                <a:ahLst/>
                <a:cxnLst/>
                <a:rect r="r" b="b" t="t" l="l"/>
                <a:pathLst>
                  <a:path h="999345" w="2232191">
                    <a:moveTo>
                      <a:pt x="2232192" y="284724"/>
                    </a:moveTo>
                    <a:cubicBezTo>
                      <a:pt x="2023226" y="701292"/>
                      <a:pt x="1602885" y="969944"/>
                      <a:pt x="1137073" y="984645"/>
                    </a:cubicBezTo>
                    <a:cubicBezTo>
                      <a:pt x="671262" y="999346"/>
                      <a:pt x="234817" y="757733"/>
                      <a:pt x="0" y="355170"/>
                    </a:cubicBezTo>
                    <a:lnTo>
                      <a:pt x="548507" y="35223"/>
                    </a:lnTo>
                    <a:cubicBezTo>
                      <a:pt x="665915" y="236505"/>
                      <a:pt x="884137" y="357311"/>
                      <a:pt x="1117043" y="349961"/>
                    </a:cubicBezTo>
                    <a:cubicBezTo>
                      <a:pt x="1349949" y="342611"/>
                      <a:pt x="1560119" y="208285"/>
                      <a:pt x="1664602" y="0"/>
                    </a:cubicBezTo>
                    <a:close/>
                  </a:path>
                </a:pathLst>
              </a:custGeom>
              <a:solidFill>
                <a:srgbClr val="9BA29D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-84606" y="510931"/>
                <a:ext cx="845511" cy="1452990"/>
              </a:xfrm>
              <a:custGeom>
                <a:avLst/>
                <a:gdLst/>
                <a:ahLst/>
                <a:cxnLst/>
                <a:rect r="r" b="b" t="t" l="l"/>
                <a:pathLst>
                  <a:path h="1452990" w="845511">
                    <a:moveTo>
                      <a:pt x="290945" y="1452990"/>
                    </a:moveTo>
                    <a:cubicBezTo>
                      <a:pt x="0" y="1007020"/>
                      <a:pt x="18153" y="426905"/>
                      <a:pt x="336414" y="0"/>
                    </a:cubicBezTo>
                    <a:lnTo>
                      <a:pt x="845510" y="379535"/>
                    </a:lnTo>
                    <a:cubicBezTo>
                      <a:pt x="686380" y="592987"/>
                      <a:pt x="677303" y="883045"/>
                      <a:pt x="822776" y="1106029"/>
                    </a:cubicBezTo>
                    <a:close/>
                  </a:path>
                </a:pathLst>
              </a:custGeom>
              <a:solidFill>
                <a:srgbClr val="737B79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215143" y="46161"/>
                <a:ext cx="885212" cy="870223"/>
              </a:xfrm>
              <a:custGeom>
                <a:avLst/>
                <a:gdLst/>
                <a:ahLst/>
                <a:cxnLst/>
                <a:rect r="r" b="b" t="t" l="l"/>
                <a:pathLst>
                  <a:path h="870223" w="885212">
                    <a:moveTo>
                      <a:pt x="0" y="516607"/>
                    </a:moveTo>
                    <a:cubicBezTo>
                      <a:pt x="169094" y="264399"/>
                      <a:pt x="422956" y="81122"/>
                      <a:pt x="715567" y="0"/>
                    </a:cubicBezTo>
                    <a:lnTo>
                      <a:pt x="885212" y="611919"/>
                    </a:lnTo>
                    <a:cubicBezTo>
                      <a:pt x="738906" y="652480"/>
                      <a:pt x="611976" y="744119"/>
                      <a:pt x="527429" y="870223"/>
                    </a:cubicBezTo>
                    <a:close/>
                  </a:path>
                </a:pathLst>
              </a:custGeom>
              <a:solidFill>
                <a:srgbClr val="4E5656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869967" y="0"/>
                <a:ext cx="399969" cy="667324"/>
              </a:xfrm>
              <a:custGeom>
                <a:avLst/>
                <a:gdLst/>
                <a:ahLst/>
                <a:cxnLst/>
                <a:rect r="r" b="b" t="t" l="l"/>
                <a:pathLst>
                  <a:path h="667324" w="399969">
                    <a:moveTo>
                      <a:pt x="0" y="64648"/>
                    </a:moveTo>
                    <a:cubicBezTo>
                      <a:pt x="128985" y="21841"/>
                      <a:pt x="264004" y="14"/>
                      <a:pt x="399906" y="0"/>
                    </a:cubicBezTo>
                    <a:lnTo>
                      <a:pt x="399970" y="635000"/>
                    </a:lnTo>
                    <a:cubicBezTo>
                      <a:pt x="332018" y="635007"/>
                      <a:pt x="264509" y="645920"/>
                      <a:pt x="200017" y="667324"/>
                    </a:cubicBezTo>
                    <a:close/>
                  </a:path>
                </a:pathLst>
              </a:custGeom>
              <a:solidFill>
                <a:srgbClr val="3B4244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292E32"/>
              </a:solidFill>
            </p:spPr>
          </p:sp>
        </p:grpSp>
      </p:grpSp>
      <p:sp>
        <p:nvSpPr>
          <p:cNvPr name="AutoShape 17" id="17"/>
          <p:cNvSpPr/>
          <p:nvPr/>
        </p:nvSpPr>
        <p:spPr>
          <a:xfrm rot="0">
            <a:off x="8502098" y="-226392"/>
            <a:ext cx="1251502" cy="7767984"/>
          </a:xfrm>
          <a:prstGeom prst="rect">
            <a:avLst/>
          </a:prstGeom>
          <a:solidFill>
            <a:srgbClr val="151715"/>
          </a:solidFill>
        </p:spPr>
      </p:sp>
      <p:grpSp>
        <p:nvGrpSpPr>
          <p:cNvPr name="Group 18" id="18"/>
          <p:cNvGrpSpPr/>
          <p:nvPr/>
        </p:nvGrpSpPr>
        <p:grpSpPr>
          <a:xfrm rot="0">
            <a:off x="0" y="476227"/>
            <a:ext cx="8502098" cy="2240455"/>
            <a:chOff x="0" y="0"/>
            <a:chExt cx="11336130" cy="2987274"/>
          </a:xfrm>
        </p:grpSpPr>
        <p:sp>
          <p:nvSpPr>
            <p:cNvPr name="AutoShape 19" id="19"/>
            <p:cNvSpPr/>
            <p:nvPr/>
          </p:nvSpPr>
          <p:spPr>
            <a:xfrm rot="0">
              <a:off x="0" y="0"/>
              <a:ext cx="11336130" cy="2987274"/>
            </a:xfrm>
            <a:prstGeom prst="rect">
              <a:avLst/>
            </a:prstGeom>
            <a:solidFill>
              <a:srgbClr val="F3F4ED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95879" y="408419"/>
              <a:ext cx="10744373" cy="21609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80"/>
                </a:lnSpc>
              </a:pPr>
              <a:r>
                <a:rPr lang="en-US" spc="285" sz="3567">
                  <a:solidFill>
                    <a:srgbClr val="151715"/>
                  </a:solidFill>
                  <a:latin typeface="Montserrat Classic"/>
                </a:rPr>
                <a:t>                            АУДИТОРИЯ</a:t>
              </a:r>
            </a:p>
            <a:p>
              <a:pPr>
                <a:lnSpc>
                  <a:spcPts val="4280"/>
                </a:lnSpc>
              </a:pPr>
            </a:p>
            <a:p>
              <a:pPr>
                <a:lnSpc>
                  <a:spcPts val="4280"/>
                </a:lnSpc>
              </a:pPr>
              <a:r>
                <a:rPr lang="en-US" spc="285" sz="3567">
                  <a:solidFill>
                    <a:srgbClr val="151715"/>
                  </a:solidFill>
                  <a:latin typeface="Montserrat Classic"/>
                </a:rPr>
                <a:t> 2652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189444" y="3707527"/>
            <a:ext cx="2488613" cy="1601212"/>
            <a:chOff x="0" y="0"/>
            <a:chExt cx="3318150" cy="2134950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2838063" y="928470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мъже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52.4%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714079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жени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47.6%</a:t>
              </a:r>
            </a:p>
          </p:txBody>
        </p:sp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0">
              <a:off x="591600" y="0"/>
              <a:ext cx="2134950" cy="2134950"/>
              <a:chOff x="0" y="0"/>
              <a:chExt cx="2540000" cy="254000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1016699" y="0"/>
                <a:ext cx="1606689" cy="2611064"/>
              </a:xfrm>
              <a:custGeom>
                <a:avLst/>
                <a:gdLst/>
                <a:ahLst/>
                <a:cxnLst/>
                <a:rect r="r" b="b" t="t" l="l"/>
                <a:pathLst>
                  <a:path h="2611064" w="1606689">
                    <a:moveTo>
                      <a:pt x="253301" y="0"/>
                    </a:moveTo>
                    <a:cubicBezTo>
                      <a:pt x="737537" y="0"/>
                      <a:pt x="1179633" y="275367"/>
                      <a:pt x="1393161" y="709982"/>
                    </a:cubicBezTo>
                    <a:cubicBezTo>
                      <a:pt x="1606689" y="1144597"/>
                      <a:pt x="1554485" y="1662816"/>
                      <a:pt x="1258563" y="2046111"/>
                    </a:cubicBezTo>
                    <a:cubicBezTo>
                      <a:pt x="962642" y="2429405"/>
                      <a:pt x="474506" y="2611064"/>
                      <a:pt x="0" y="2514483"/>
                    </a:cubicBezTo>
                    <a:lnTo>
                      <a:pt x="126650" y="1892242"/>
                    </a:lnTo>
                    <a:cubicBezTo>
                      <a:pt x="363904" y="1940532"/>
                      <a:pt x="607971" y="1849702"/>
                      <a:pt x="755932" y="1658055"/>
                    </a:cubicBezTo>
                    <a:cubicBezTo>
                      <a:pt x="903893" y="1466408"/>
                      <a:pt x="929995" y="1207299"/>
                      <a:pt x="823231" y="989991"/>
                    </a:cubicBezTo>
                    <a:cubicBezTo>
                      <a:pt x="716467" y="772684"/>
                      <a:pt x="495419" y="635000"/>
                      <a:pt x="253301" y="63500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>
                <a:off x="-46401" y="0"/>
                <a:ext cx="1316337" cy="2525588"/>
              </a:xfrm>
              <a:custGeom>
                <a:avLst/>
                <a:gdLst/>
                <a:ahLst/>
                <a:cxnLst/>
                <a:rect r="r" b="b" t="t" l="l"/>
                <a:pathLst>
                  <a:path h="2525588" w="1316337">
                    <a:moveTo>
                      <a:pt x="1125614" y="2525588"/>
                    </a:moveTo>
                    <a:cubicBezTo>
                      <a:pt x="468885" y="2425798"/>
                      <a:pt x="0" y="1836781"/>
                      <a:pt x="50004" y="1174398"/>
                    </a:cubicBezTo>
                    <a:cubicBezTo>
                      <a:pt x="100009" y="512015"/>
                      <a:pt x="652006" y="66"/>
                      <a:pt x="1316274" y="0"/>
                    </a:cubicBezTo>
                    <a:lnTo>
                      <a:pt x="1316338" y="635000"/>
                    </a:lnTo>
                    <a:cubicBezTo>
                      <a:pt x="984204" y="635033"/>
                      <a:pt x="708205" y="891008"/>
                      <a:pt x="683203" y="1222199"/>
                    </a:cubicBezTo>
                    <a:cubicBezTo>
                      <a:pt x="658201" y="1553391"/>
                      <a:pt x="892643" y="1847899"/>
                      <a:pt x="1221008" y="1897794"/>
                    </a:cubicBezTo>
                    <a:close/>
                  </a:path>
                </a:pathLst>
              </a:custGeom>
              <a:solidFill>
                <a:srgbClr val="C6CAC4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9BA29D"/>
              </a:solidFill>
            </p:spPr>
          </p:sp>
        </p:grpSp>
      </p:grpSp>
      <p:grpSp>
        <p:nvGrpSpPr>
          <p:cNvPr name="Group 28" id="28"/>
          <p:cNvGrpSpPr/>
          <p:nvPr/>
        </p:nvGrpSpPr>
        <p:grpSpPr>
          <a:xfrm rot="0">
            <a:off x="5677252" y="3657600"/>
            <a:ext cx="2467898" cy="2025742"/>
            <a:chOff x="0" y="0"/>
            <a:chExt cx="3290531" cy="2700990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2748520" y="674005"/>
              <a:ext cx="542011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София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46.7%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415671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друго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40.8%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502453" y="2237164"/>
              <a:ext cx="488922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Варна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3.4%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737340" y="2074731"/>
              <a:ext cx="385926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Русе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2.7%</a:t>
              </a:r>
            </a:p>
          </p:txBody>
        </p:sp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0">
              <a:off x="536617" y="0"/>
              <a:ext cx="2134950" cy="2134950"/>
              <a:chOff x="0" y="0"/>
              <a:chExt cx="2540000" cy="2540000"/>
            </a:xfrm>
          </p:grpSpPr>
          <p:sp>
            <p:nvSpPr>
              <p:cNvPr name="Freeform 34" id="34"/>
              <p:cNvSpPr/>
              <p:nvPr/>
            </p:nvSpPr>
            <p:spPr>
              <a:xfrm>
                <a:off x="1270000" y="0"/>
                <a:ext cx="1318154" cy="2524312"/>
              </a:xfrm>
              <a:custGeom>
                <a:avLst/>
                <a:gdLst/>
                <a:ahLst/>
                <a:cxnLst/>
                <a:rect r="r" b="b" t="t" l="l"/>
                <a:pathLst>
                  <a:path h="2524312" w="1318154">
                    <a:moveTo>
                      <a:pt x="0" y="0"/>
                    </a:moveTo>
                    <a:cubicBezTo>
                      <a:pt x="662693" y="0"/>
                      <a:pt x="1213990" y="509545"/>
                      <a:pt x="1266072" y="1170189"/>
                    </a:cubicBezTo>
                    <a:cubicBezTo>
                      <a:pt x="1318154" y="1830832"/>
                      <a:pt x="853511" y="2420470"/>
                      <a:pt x="199005" y="2524311"/>
                    </a:cubicBezTo>
                    <a:lnTo>
                      <a:pt x="99502" y="1897156"/>
                    </a:lnTo>
                    <a:cubicBezTo>
                      <a:pt x="426756" y="1845235"/>
                      <a:pt x="659077" y="1550416"/>
                      <a:pt x="633036" y="1220094"/>
                    </a:cubicBezTo>
                    <a:cubicBezTo>
                      <a:pt x="606995" y="889773"/>
                      <a:pt x="331347" y="635000"/>
                      <a:pt x="0" y="63500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>
                <a:off x="1198558" y="1891399"/>
                <a:ext cx="332887" cy="652877"/>
              </a:xfrm>
              <a:custGeom>
                <a:avLst/>
                <a:gdLst/>
                <a:ahLst/>
                <a:cxnLst/>
                <a:rect r="r" b="b" t="t" l="l"/>
                <a:pathLst>
                  <a:path h="652877" w="332887">
                    <a:moveTo>
                      <a:pt x="332887" y="621399"/>
                    </a:moveTo>
                    <a:cubicBezTo>
                      <a:pt x="223517" y="644407"/>
                      <a:pt x="111588" y="652877"/>
                      <a:pt x="0" y="646590"/>
                    </a:cubicBezTo>
                    <a:lnTo>
                      <a:pt x="35721" y="12595"/>
                    </a:lnTo>
                    <a:cubicBezTo>
                      <a:pt x="91515" y="15739"/>
                      <a:pt x="147479" y="11504"/>
                      <a:pt x="202165" y="0"/>
                    </a:cubicBezTo>
                    <a:close/>
                  </a:path>
                </a:pathLst>
              </a:custGeom>
              <a:solidFill>
                <a:srgbClr val="C6CAC4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>
                <a:off x="946767" y="1884089"/>
                <a:ext cx="319243" cy="655886"/>
              </a:xfrm>
              <a:custGeom>
                <a:avLst/>
                <a:gdLst/>
                <a:ahLst/>
                <a:cxnLst/>
                <a:rect r="r" b="b" t="t" l="l"/>
                <a:pathLst>
                  <a:path h="655886" w="319243">
                    <a:moveTo>
                      <a:pt x="315253" y="655886"/>
                    </a:moveTo>
                    <a:cubicBezTo>
                      <a:pt x="208833" y="655217"/>
                      <a:pt x="102918" y="641175"/>
                      <a:pt x="0" y="614089"/>
                    </a:cubicBezTo>
                    <a:lnTo>
                      <a:pt x="161617" y="0"/>
                    </a:lnTo>
                    <a:cubicBezTo>
                      <a:pt x="213076" y="13543"/>
                      <a:pt x="266033" y="20564"/>
                      <a:pt x="319243" y="20898"/>
                    </a:cubicBezTo>
                    <a:close/>
                  </a:path>
                </a:pathLst>
              </a:custGeom>
              <a:solidFill>
                <a:srgbClr val="9BA29D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>
                <a:off x="707999" y="1839442"/>
                <a:ext cx="431278" cy="673356"/>
              </a:xfrm>
              <a:custGeom>
                <a:avLst/>
                <a:gdLst/>
                <a:ahLst/>
                <a:cxnLst/>
                <a:rect r="r" b="b" t="t" l="l"/>
                <a:pathLst>
                  <a:path h="673356" w="431278">
                    <a:moveTo>
                      <a:pt x="300556" y="673356"/>
                    </a:moveTo>
                    <a:cubicBezTo>
                      <a:pt x="196412" y="651447"/>
                      <a:pt x="95436" y="616536"/>
                      <a:pt x="0" y="569441"/>
                    </a:cubicBezTo>
                    <a:lnTo>
                      <a:pt x="281001" y="0"/>
                    </a:lnTo>
                    <a:cubicBezTo>
                      <a:pt x="328718" y="23547"/>
                      <a:pt x="379207" y="41003"/>
                      <a:pt x="431278" y="51957"/>
                    </a:cubicBezTo>
                    <a:close/>
                  </a:path>
                </a:pathLst>
              </a:custGeom>
              <a:solidFill>
                <a:srgbClr val="737B79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>
                <a:off x="523786" y="1783825"/>
                <a:ext cx="494026" cy="651724"/>
              </a:xfrm>
              <a:custGeom>
                <a:avLst/>
                <a:gdLst/>
                <a:ahLst/>
                <a:cxnLst/>
                <a:rect r="r" b="b" t="t" l="l"/>
                <a:pathLst>
                  <a:path h="651724" w="494026">
                    <a:moveTo>
                      <a:pt x="241836" y="651723"/>
                    </a:moveTo>
                    <a:cubicBezTo>
                      <a:pt x="156414" y="614758"/>
                      <a:pt x="75315" y="568514"/>
                      <a:pt x="0" y="513825"/>
                    </a:cubicBezTo>
                    <a:lnTo>
                      <a:pt x="373107" y="0"/>
                    </a:lnTo>
                    <a:cubicBezTo>
                      <a:pt x="410765" y="27344"/>
                      <a:pt x="451314" y="50467"/>
                      <a:pt x="494025" y="68949"/>
                    </a:cubicBezTo>
                    <a:close/>
                  </a:path>
                </a:pathLst>
              </a:custGeom>
              <a:solidFill>
                <a:srgbClr val="4E5656"/>
              </a:solidFill>
            </p:spPr>
          </p:sp>
          <p:sp>
            <p:nvSpPr>
              <p:cNvPr name="Freeform 39" id="39"/>
              <p:cNvSpPr/>
              <p:nvPr/>
            </p:nvSpPr>
            <p:spPr>
              <a:xfrm>
                <a:off x="-107484" y="0"/>
                <a:ext cx="1377420" cy="2333661"/>
              </a:xfrm>
              <a:custGeom>
                <a:avLst/>
                <a:gdLst/>
                <a:ahLst/>
                <a:cxnLst/>
                <a:rect r="r" b="b" t="t" l="l"/>
                <a:pathLst>
                  <a:path h="2333661" w="1377420">
                    <a:moveTo>
                      <a:pt x="683563" y="2333661"/>
                    </a:moveTo>
                    <a:cubicBezTo>
                      <a:pt x="212905" y="2026608"/>
                      <a:pt x="0" y="1446746"/>
                      <a:pt x="160143" y="908086"/>
                    </a:cubicBezTo>
                    <a:cubicBezTo>
                      <a:pt x="320286" y="369427"/>
                      <a:pt x="815396" y="56"/>
                      <a:pt x="1377357" y="0"/>
                    </a:cubicBezTo>
                    <a:lnTo>
                      <a:pt x="1377421" y="635000"/>
                    </a:lnTo>
                    <a:cubicBezTo>
                      <a:pt x="1096440" y="635028"/>
                      <a:pt x="848885" y="819713"/>
                      <a:pt x="768814" y="1089043"/>
                    </a:cubicBezTo>
                    <a:cubicBezTo>
                      <a:pt x="688742" y="1358373"/>
                      <a:pt x="795195" y="1648304"/>
                      <a:pt x="1030524" y="1801830"/>
                    </a:cubicBezTo>
                    <a:close/>
                  </a:path>
                </a:pathLst>
              </a:custGeom>
              <a:solidFill>
                <a:srgbClr val="3B4244"/>
              </a:solidFill>
            </p:spPr>
          </p:sp>
          <p:sp>
            <p:nvSpPr>
              <p:cNvPr name="Freeform 40" id="40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292E32"/>
              </a:solidFill>
            </p:spPr>
          </p:sp>
        </p:grpSp>
      </p:grpSp>
      <p:pic>
        <p:nvPicPr>
          <p:cNvPr name="Picture 41" id="4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65785" y="1596454"/>
            <a:ext cx="3901440" cy="759007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78312" y="731520"/>
            <a:ext cx="1046750" cy="970861"/>
          </a:xfrm>
          <a:prstGeom prst="rect">
            <a:avLst/>
          </a:prstGeom>
        </p:spPr>
      </p:pic>
      <p:sp>
        <p:nvSpPr>
          <p:cNvPr name="TextBox 43" id="43"/>
          <p:cNvSpPr txBox="true"/>
          <p:nvPr/>
        </p:nvSpPr>
        <p:spPr>
          <a:xfrm rot="0">
            <a:off x="1134860" y="6050625"/>
            <a:ext cx="1444446" cy="40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51715"/>
                </a:solidFill>
                <a:latin typeface="Montserrat Classic Bold"/>
              </a:rPr>
              <a:t>възраст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595944" y="6050625"/>
            <a:ext cx="1444446" cy="40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51715"/>
                </a:solidFill>
                <a:latin typeface="Montserrat Classic Bold"/>
              </a:rPr>
              <a:t>пол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116505" y="6050625"/>
            <a:ext cx="1589393" cy="82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151715"/>
                </a:solidFill>
                <a:latin typeface="Montserrat Classic Bold"/>
              </a:rPr>
              <a:t>населено място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A4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1520" y="3172627"/>
            <a:ext cx="2163887" cy="2251241"/>
            <a:chOff x="0" y="0"/>
            <a:chExt cx="2885183" cy="300165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405096" y="2021769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25-34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27.6%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03295" y="2537830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35-44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27.4%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22245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45-54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23.4%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919095" y="195451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18-24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18.6%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970975" y="-28575"/>
              <a:ext cx="433063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55-64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1.7%</a:t>
              </a:r>
            </a:p>
          </p:txBody>
        </p: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306385" y="560971"/>
              <a:ext cx="2134950" cy="2134950"/>
              <a:chOff x="0" y="0"/>
              <a:chExt cx="2540000" cy="254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270000" y="0"/>
                <a:ext cx="1192256" cy="1051239"/>
              </a:xfrm>
              <a:custGeom>
                <a:avLst/>
                <a:gdLst/>
                <a:ahLst/>
                <a:cxnLst/>
                <a:rect r="r" b="b" t="t" l="l"/>
                <a:pathLst>
                  <a:path h="1051239" w="1192256">
                    <a:moveTo>
                      <a:pt x="0" y="0"/>
                    </a:moveTo>
                    <a:cubicBezTo>
                      <a:pt x="532675" y="0"/>
                      <a:pt x="1008747" y="332411"/>
                      <a:pt x="1192256" y="832478"/>
                    </a:cubicBezTo>
                    <a:lnTo>
                      <a:pt x="596128" y="1051239"/>
                    </a:lnTo>
                    <a:cubicBezTo>
                      <a:pt x="504373" y="801206"/>
                      <a:pt x="266337" y="635000"/>
                      <a:pt x="0" y="63500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>
                <a:off x="1387996" y="773437"/>
                <a:ext cx="1201184" cy="1744444"/>
              </a:xfrm>
              <a:custGeom>
                <a:avLst/>
                <a:gdLst/>
                <a:ahLst/>
                <a:cxnLst/>
                <a:rect r="r" b="b" t="t" l="l"/>
                <a:pathLst>
                  <a:path h="1744444" w="1201184">
                    <a:moveTo>
                      <a:pt x="1050903" y="0"/>
                    </a:moveTo>
                    <a:cubicBezTo>
                      <a:pt x="1201184" y="353759"/>
                      <a:pt x="1183172" y="756545"/>
                      <a:pt x="1001915" y="1095477"/>
                    </a:cubicBezTo>
                    <a:cubicBezTo>
                      <a:pt x="820658" y="1434410"/>
                      <a:pt x="495658" y="1673023"/>
                      <a:pt x="117996" y="1744444"/>
                    </a:cubicBezTo>
                    <a:lnTo>
                      <a:pt x="0" y="1120504"/>
                    </a:lnTo>
                    <a:cubicBezTo>
                      <a:pt x="188831" y="1084793"/>
                      <a:pt x="351331" y="965487"/>
                      <a:pt x="441960" y="796020"/>
                    </a:cubicBezTo>
                    <a:cubicBezTo>
                      <a:pt x="532588" y="626554"/>
                      <a:pt x="541594" y="425161"/>
                      <a:pt x="466454" y="248282"/>
                    </a:cubicBezTo>
                    <a:close/>
                  </a:path>
                </a:pathLst>
              </a:custGeom>
              <a:solidFill>
                <a:srgbClr val="C6CAC4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895" y="1293840"/>
                <a:ext cx="1567170" cy="1300087"/>
              </a:xfrm>
              <a:custGeom>
                <a:avLst/>
                <a:gdLst/>
                <a:ahLst/>
                <a:cxnLst/>
                <a:rect r="r" b="b" t="t" l="l"/>
                <a:pathLst>
                  <a:path h="1300087" w="1567170">
                    <a:moveTo>
                      <a:pt x="1567170" y="1210687"/>
                    </a:moveTo>
                    <a:cubicBezTo>
                      <a:pt x="1196891" y="1300088"/>
                      <a:pt x="806036" y="1218563"/>
                      <a:pt x="502371" y="988592"/>
                    </a:cubicBezTo>
                    <a:cubicBezTo>
                      <a:pt x="198706" y="758621"/>
                      <a:pt x="14302" y="404491"/>
                      <a:pt x="0" y="23841"/>
                    </a:cubicBezTo>
                    <a:lnTo>
                      <a:pt x="634553" y="0"/>
                    </a:lnTo>
                    <a:cubicBezTo>
                      <a:pt x="641703" y="190325"/>
                      <a:pt x="733906" y="367391"/>
                      <a:pt x="885738" y="482376"/>
                    </a:cubicBezTo>
                    <a:cubicBezTo>
                      <a:pt x="1037571" y="597362"/>
                      <a:pt x="1232998" y="638124"/>
                      <a:pt x="1418138" y="593423"/>
                    </a:cubicBezTo>
                    <a:close/>
                  </a:path>
                </a:pathLst>
              </a:custGeom>
              <a:solidFill>
                <a:srgbClr val="9BA29D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-54402" y="11625"/>
                <a:ext cx="1238682" cy="1369425"/>
              </a:xfrm>
              <a:custGeom>
                <a:avLst/>
                <a:gdLst/>
                <a:ahLst/>
                <a:cxnLst/>
                <a:rect r="r" b="b" t="t" l="l"/>
                <a:pathLst>
                  <a:path h="1369425" w="1238682">
                    <a:moveTo>
                      <a:pt x="59266" y="1369425"/>
                    </a:moveTo>
                    <a:cubicBezTo>
                      <a:pt x="0" y="694237"/>
                      <a:pt x="481382" y="91495"/>
                      <a:pt x="1152962" y="0"/>
                    </a:cubicBezTo>
                    <a:lnTo>
                      <a:pt x="1238682" y="629187"/>
                    </a:lnTo>
                    <a:cubicBezTo>
                      <a:pt x="902892" y="674935"/>
                      <a:pt x="662201" y="976306"/>
                      <a:pt x="691834" y="1313900"/>
                    </a:cubicBezTo>
                    <a:close/>
                  </a:path>
                </a:pathLst>
              </a:custGeom>
              <a:solidFill>
                <a:srgbClr val="737B79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1035882" y="472"/>
                <a:ext cx="216815" cy="645411"/>
              </a:xfrm>
              <a:custGeom>
                <a:avLst/>
                <a:gdLst/>
                <a:ahLst/>
                <a:cxnLst/>
                <a:rect r="r" b="b" t="t" l="l"/>
                <a:pathLst>
                  <a:path h="645411" w="216815">
                    <a:moveTo>
                      <a:pt x="0" y="21294"/>
                    </a:moveTo>
                    <a:cubicBezTo>
                      <a:pt x="65838" y="8945"/>
                      <a:pt x="132550" y="1825"/>
                      <a:pt x="199512" y="0"/>
                    </a:cubicBezTo>
                    <a:lnTo>
                      <a:pt x="216815" y="634764"/>
                    </a:lnTo>
                    <a:cubicBezTo>
                      <a:pt x="183334" y="635676"/>
                      <a:pt x="149978" y="639237"/>
                      <a:pt x="117059" y="645411"/>
                    </a:cubicBezTo>
                    <a:close/>
                  </a:path>
                </a:pathLst>
              </a:custGeom>
              <a:solidFill>
                <a:srgbClr val="4E5656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1171987" y="0"/>
                <a:ext cx="97949" cy="636894"/>
              </a:xfrm>
              <a:custGeom>
                <a:avLst/>
                <a:gdLst/>
                <a:ahLst/>
                <a:cxnLst/>
                <a:rect r="r" b="b" t="t" l="l"/>
                <a:pathLst>
                  <a:path h="636894" w="97949">
                    <a:moveTo>
                      <a:pt x="0" y="3788"/>
                    </a:moveTo>
                    <a:cubicBezTo>
                      <a:pt x="32568" y="1267"/>
                      <a:pt x="65221" y="3"/>
                      <a:pt x="97886" y="0"/>
                    </a:cubicBezTo>
                    <a:lnTo>
                      <a:pt x="97950" y="635000"/>
                    </a:lnTo>
                    <a:cubicBezTo>
                      <a:pt x="81617" y="635002"/>
                      <a:pt x="65290" y="635633"/>
                      <a:pt x="49007" y="636894"/>
                    </a:cubicBezTo>
                    <a:close/>
                  </a:path>
                </a:pathLst>
              </a:custGeom>
              <a:solidFill>
                <a:srgbClr val="3B4244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292E32"/>
              </a:solidFill>
            </p:spPr>
          </p:sp>
        </p:grpSp>
      </p:grpSp>
      <p:sp>
        <p:nvSpPr>
          <p:cNvPr name="AutoShape 16" id="16"/>
          <p:cNvSpPr/>
          <p:nvPr/>
        </p:nvSpPr>
        <p:spPr>
          <a:xfrm rot="0">
            <a:off x="8502098" y="-226392"/>
            <a:ext cx="1251502" cy="7767984"/>
          </a:xfrm>
          <a:prstGeom prst="rect">
            <a:avLst/>
          </a:prstGeom>
          <a:solidFill>
            <a:srgbClr val="151715"/>
          </a:solidFill>
        </p:spPr>
      </p:sp>
      <p:grpSp>
        <p:nvGrpSpPr>
          <p:cNvPr name="Group 17" id="17"/>
          <p:cNvGrpSpPr/>
          <p:nvPr/>
        </p:nvGrpSpPr>
        <p:grpSpPr>
          <a:xfrm rot="0">
            <a:off x="0" y="578814"/>
            <a:ext cx="8502098" cy="2090895"/>
            <a:chOff x="0" y="0"/>
            <a:chExt cx="11336130" cy="2787860"/>
          </a:xfrm>
        </p:grpSpPr>
        <p:sp>
          <p:nvSpPr>
            <p:cNvPr name="AutoShape 18" id="18"/>
            <p:cNvSpPr/>
            <p:nvPr/>
          </p:nvSpPr>
          <p:spPr>
            <a:xfrm rot="0">
              <a:off x="0" y="0"/>
              <a:ext cx="11336130" cy="2787860"/>
            </a:xfrm>
            <a:prstGeom prst="rect">
              <a:avLst/>
            </a:prstGeom>
            <a:solidFill>
              <a:srgbClr val="F3F4ED"/>
            </a:solid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295879" y="390044"/>
              <a:ext cx="10744373" cy="20077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94"/>
                </a:lnSpc>
              </a:pPr>
              <a:r>
                <a:rPr lang="en-US" spc="266" sz="3328">
                  <a:solidFill>
                    <a:srgbClr val="151715"/>
                  </a:solidFill>
                  <a:latin typeface="Montserrat Classic"/>
                </a:rPr>
                <a:t>                                  AUDIENCE </a:t>
              </a:r>
            </a:p>
            <a:p>
              <a:pPr>
                <a:lnSpc>
                  <a:spcPts val="3994"/>
                </a:lnSpc>
              </a:pPr>
            </a:p>
            <a:p>
              <a:pPr>
                <a:lnSpc>
                  <a:spcPts val="3994"/>
                </a:lnSpc>
              </a:pPr>
              <a:r>
                <a:rPr lang="en-US" spc="266" sz="3328">
                  <a:solidFill>
                    <a:srgbClr val="151715"/>
                  </a:solidFill>
                  <a:latin typeface="Montserrat Classic"/>
                </a:rPr>
                <a:t>   533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117789" y="3608857"/>
            <a:ext cx="2266519" cy="1601212"/>
            <a:chOff x="0" y="0"/>
            <a:chExt cx="3022026" cy="213495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2541939" y="1461414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мъже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64.9%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81135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жени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35.1%</a:t>
              </a:r>
            </a:p>
          </p:txBody>
        </p:sp>
        <p:grpSp>
          <p:nvGrpSpPr>
            <p:cNvPr name="Group 23" id="23"/>
            <p:cNvGrpSpPr>
              <a:grpSpLocks noChangeAspect="true"/>
            </p:cNvGrpSpPr>
            <p:nvPr/>
          </p:nvGrpSpPr>
          <p:grpSpPr>
            <a:xfrm rot="0">
              <a:off x="443538" y="0"/>
              <a:ext cx="2134950" cy="2134950"/>
              <a:chOff x="0" y="0"/>
              <a:chExt cx="2540000" cy="254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213048" y="0"/>
                <a:ext cx="2420633" cy="2675205"/>
              </a:xfrm>
              <a:custGeom>
                <a:avLst/>
                <a:gdLst/>
                <a:ahLst/>
                <a:cxnLst/>
                <a:rect r="r" b="b" t="t" l="l"/>
                <a:pathLst>
                  <a:path h="2675205" w="2420633">
                    <a:moveTo>
                      <a:pt x="1056952" y="0"/>
                    </a:moveTo>
                    <a:lnTo>
                      <a:pt x="1056952" y="0"/>
                    </a:lnTo>
                    <a:cubicBezTo>
                      <a:pt x="1663059" y="0"/>
                      <a:pt x="2184696" y="428300"/>
                      <a:pt x="2302665" y="1022816"/>
                    </a:cubicBezTo>
                    <a:cubicBezTo>
                      <a:pt x="2420633" y="1617332"/>
                      <a:pt x="2102052" y="2212355"/>
                      <a:pt x="1541866" y="2443780"/>
                    </a:cubicBezTo>
                    <a:cubicBezTo>
                      <a:pt x="981680" y="2675205"/>
                      <a:pt x="336030" y="2478527"/>
                      <a:pt x="0" y="1974097"/>
                    </a:cubicBezTo>
                    <a:lnTo>
                      <a:pt x="528476" y="1622048"/>
                    </a:lnTo>
                    <a:cubicBezTo>
                      <a:pt x="696491" y="1874263"/>
                      <a:pt x="1019316" y="1972602"/>
                      <a:pt x="1299409" y="1856890"/>
                    </a:cubicBezTo>
                    <a:cubicBezTo>
                      <a:pt x="1579502" y="1741177"/>
                      <a:pt x="1738793" y="1443666"/>
                      <a:pt x="1679808" y="1146408"/>
                    </a:cubicBezTo>
                    <a:cubicBezTo>
                      <a:pt x="1620824" y="849150"/>
                      <a:pt x="1360005" y="635000"/>
                      <a:pt x="1056952" y="63500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>
                <a:off x="-80037" y="0"/>
                <a:ext cx="1349973" cy="2026042"/>
              </a:xfrm>
              <a:custGeom>
                <a:avLst/>
                <a:gdLst/>
                <a:ahLst/>
                <a:cxnLst/>
                <a:rect r="r" b="b" t="t" l="l"/>
                <a:pathLst>
                  <a:path h="2026042" w="1349973">
                    <a:moveTo>
                      <a:pt x="329596" y="2026042"/>
                    </a:moveTo>
                    <a:cubicBezTo>
                      <a:pt x="44038" y="1640621"/>
                      <a:pt x="0" y="1127194"/>
                      <a:pt x="215752" y="698775"/>
                    </a:cubicBezTo>
                    <a:cubicBezTo>
                      <a:pt x="431504" y="270355"/>
                      <a:pt x="870230" y="48"/>
                      <a:pt x="1349910" y="0"/>
                    </a:cubicBezTo>
                    <a:lnTo>
                      <a:pt x="1349974" y="635000"/>
                    </a:lnTo>
                    <a:cubicBezTo>
                      <a:pt x="1110134" y="635024"/>
                      <a:pt x="890771" y="770177"/>
                      <a:pt x="782895" y="984387"/>
                    </a:cubicBezTo>
                    <a:cubicBezTo>
                      <a:pt x="675019" y="1198597"/>
                      <a:pt x="697038" y="1455311"/>
                      <a:pt x="839816" y="1648021"/>
                    </a:cubicBezTo>
                    <a:close/>
                  </a:path>
                </a:pathLst>
              </a:custGeom>
              <a:solidFill>
                <a:srgbClr val="C6CAC4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9BA29D"/>
              </a:solidFill>
            </p:spPr>
          </p:sp>
        </p:grpSp>
      </p:grpSp>
      <p:grpSp>
        <p:nvGrpSpPr>
          <p:cNvPr name="Group 27" id="27"/>
          <p:cNvGrpSpPr/>
          <p:nvPr/>
        </p:nvGrpSpPr>
        <p:grpSpPr>
          <a:xfrm rot="0">
            <a:off x="5707289" y="3491450"/>
            <a:ext cx="2491468" cy="2029223"/>
            <a:chOff x="0" y="0"/>
            <a:chExt cx="3321957" cy="2705630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749630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друго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48.4%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2779946" y="514601"/>
              <a:ext cx="542011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София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43.1%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882936" y="2165859"/>
              <a:ext cx="488922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Варна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3.2%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383287" y="2241805"/>
              <a:ext cx="385926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Русе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1.3%</a:t>
              </a:r>
            </a:p>
          </p:txBody>
        </p: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593839" y="0"/>
              <a:ext cx="2134950" cy="2134950"/>
              <a:chOff x="0" y="0"/>
              <a:chExt cx="2540000" cy="254000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1270000" y="0"/>
                <a:ext cx="1362730" cy="2447316"/>
              </a:xfrm>
              <a:custGeom>
                <a:avLst/>
                <a:gdLst/>
                <a:ahLst/>
                <a:cxnLst/>
                <a:rect r="r" b="b" t="t" l="l"/>
                <a:pathLst>
                  <a:path h="2447316" w="1362730">
                    <a:moveTo>
                      <a:pt x="0" y="0"/>
                    </a:moveTo>
                    <a:cubicBezTo>
                      <a:pt x="607865" y="0"/>
                      <a:pt x="1130498" y="430730"/>
                      <a:pt x="1246614" y="1027401"/>
                    </a:cubicBezTo>
                    <a:cubicBezTo>
                      <a:pt x="1362730" y="1624072"/>
                      <a:pt x="1039767" y="2219360"/>
                      <a:pt x="476264" y="2447316"/>
                    </a:cubicBezTo>
                    <a:lnTo>
                      <a:pt x="238132" y="1858658"/>
                    </a:lnTo>
                    <a:cubicBezTo>
                      <a:pt x="519883" y="1744680"/>
                      <a:pt x="681365" y="1447036"/>
                      <a:pt x="623307" y="1148700"/>
                    </a:cubicBezTo>
                    <a:cubicBezTo>
                      <a:pt x="565249" y="850365"/>
                      <a:pt x="303932" y="635000"/>
                      <a:pt x="0" y="63500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>
                <a:off x="1385522" y="1846021"/>
                <a:ext cx="418988" cy="672786"/>
              </a:xfrm>
              <a:custGeom>
                <a:avLst/>
                <a:gdLst/>
                <a:ahLst/>
                <a:cxnLst/>
                <a:rect r="r" b="b" t="t" l="l"/>
                <a:pathLst>
                  <a:path h="672786" w="418988">
                    <a:moveTo>
                      <a:pt x="418988" y="576020"/>
                    </a:moveTo>
                    <a:cubicBezTo>
                      <a:pt x="322295" y="620883"/>
                      <a:pt x="220338" y="653394"/>
                      <a:pt x="115523" y="672786"/>
                    </a:cubicBezTo>
                    <a:lnTo>
                      <a:pt x="0" y="48382"/>
                    </a:lnTo>
                    <a:cubicBezTo>
                      <a:pt x="52408" y="38686"/>
                      <a:pt x="103386" y="22431"/>
                      <a:pt x="151733" y="0"/>
                    </a:cubicBezTo>
                    <a:close/>
                  </a:path>
                </a:pathLst>
              </a:custGeom>
              <a:solidFill>
                <a:srgbClr val="C6CAC4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>
                <a:off x="1302201" y="1887849"/>
                <a:ext cx="260969" cy="650517"/>
              </a:xfrm>
              <a:custGeom>
                <a:avLst/>
                <a:gdLst/>
                <a:ahLst/>
                <a:cxnLst/>
                <a:rect r="r" b="b" t="t" l="l"/>
                <a:pathLst>
                  <a:path h="650517" w="260969">
                    <a:moveTo>
                      <a:pt x="260969" y="617850"/>
                    </a:moveTo>
                    <a:cubicBezTo>
                      <a:pt x="185865" y="635668"/>
                      <a:pt x="109292" y="646603"/>
                      <a:pt x="32202" y="650517"/>
                    </a:cubicBezTo>
                    <a:lnTo>
                      <a:pt x="0" y="16334"/>
                    </a:lnTo>
                    <a:cubicBezTo>
                      <a:pt x="38545" y="14377"/>
                      <a:pt x="76832" y="8910"/>
                      <a:pt x="114384" y="0"/>
                    </a:cubicBezTo>
                    <a:close/>
                  </a:path>
                </a:pathLst>
              </a:custGeom>
              <a:solidFill>
                <a:srgbClr val="9BA29D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>
                <a:off x="1182582" y="1901781"/>
                <a:ext cx="215132" cy="640152"/>
              </a:xfrm>
              <a:custGeom>
                <a:avLst/>
                <a:gdLst/>
                <a:ahLst/>
                <a:cxnLst/>
                <a:rect r="r" b="b" t="t" l="l"/>
                <a:pathLst>
                  <a:path h="640152" w="215132">
                    <a:moveTo>
                      <a:pt x="215132" y="631781"/>
                    </a:moveTo>
                    <a:cubicBezTo>
                      <a:pt x="143647" y="639006"/>
                      <a:pt x="71679" y="640152"/>
                      <a:pt x="0" y="635207"/>
                    </a:cubicBezTo>
                    <a:lnTo>
                      <a:pt x="43709" y="1713"/>
                    </a:lnTo>
                    <a:cubicBezTo>
                      <a:pt x="79548" y="4186"/>
                      <a:pt x="115533" y="3613"/>
                      <a:pt x="151275" y="0"/>
                    </a:cubicBezTo>
                    <a:close/>
                  </a:path>
                </a:pathLst>
              </a:custGeom>
              <a:solidFill>
                <a:srgbClr val="737B79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>
                <a:off x="1079294" y="1897800"/>
                <a:ext cx="178713" cy="641973"/>
              </a:xfrm>
              <a:custGeom>
                <a:avLst/>
                <a:gdLst/>
                <a:ahLst/>
                <a:cxnLst/>
                <a:rect r="r" b="b" t="t" l="l"/>
                <a:pathLst>
                  <a:path h="641973" w="178713">
                    <a:moveTo>
                      <a:pt x="166721" y="641973"/>
                    </a:moveTo>
                    <a:cubicBezTo>
                      <a:pt x="110896" y="640919"/>
                      <a:pt x="55201" y="636184"/>
                      <a:pt x="0" y="627800"/>
                    </a:cubicBezTo>
                    <a:lnTo>
                      <a:pt x="95353" y="0"/>
                    </a:lnTo>
                    <a:cubicBezTo>
                      <a:pt x="122954" y="4192"/>
                      <a:pt x="150801" y="6560"/>
                      <a:pt x="178713" y="7087"/>
                    </a:cubicBezTo>
                    <a:close/>
                  </a:path>
                </a:pathLst>
              </a:custGeom>
              <a:solidFill>
                <a:srgbClr val="4E5656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>
                <a:off x="-32418" y="0"/>
                <a:ext cx="1302354" cy="2533562"/>
              </a:xfrm>
              <a:custGeom>
                <a:avLst/>
                <a:gdLst/>
                <a:ahLst/>
                <a:cxnLst/>
                <a:rect r="r" b="b" t="t" l="l"/>
                <a:pathLst>
                  <a:path h="2533562" w="1302354">
                    <a:moveTo>
                      <a:pt x="1174704" y="2533562"/>
                    </a:moveTo>
                    <a:cubicBezTo>
                      <a:pt x="501608" y="2465529"/>
                      <a:pt x="0" y="1881794"/>
                      <a:pt x="34026" y="1206125"/>
                    </a:cubicBezTo>
                    <a:cubicBezTo>
                      <a:pt x="68052" y="530456"/>
                      <a:pt x="625766" y="68"/>
                      <a:pt x="1302291" y="0"/>
                    </a:cubicBezTo>
                    <a:lnTo>
                      <a:pt x="1302355" y="635000"/>
                    </a:lnTo>
                    <a:cubicBezTo>
                      <a:pt x="964092" y="635034"/>
                      <a:pt x="685235" y="900228"/>
                      <a:pt x="668222" y="1238063"/>
                    </a:cubicBezTo>
                    <a:cubicBezTo>
                      <a:pt x="651209" y="1575897"/>
                      <a:pt x="902013" y="1867764"/>
                      <a:pt x="1238561" y="1901781"/>
                    </a:cubicBezTo>
                    <a:close/>
                  </a:path>
                </a:pathLst>
              </a:custGeom>
              <a:solidFill>
                <a:srgbClr val="3B4244"/>
              </a:solidFill>
            </p:spPr>
          </p:sp>
          <p:sp>
            <p:nvSpPr>
              <p:cNvPr name="Freeform 39" id="39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292E32"/>
              </a:solidFill>
            </p:spPr>
          </p:sp>
        </p:grpSp>
      </p:grpSp>
      <p:pic>
        <p:nvPicPr>
          <p:cNvPr name="Picture 40" id="4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76800" y="1776967"/>
            <a:ext cx="3126159" cy="892741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4700" y="790926"/>
            <a:ext cx="1418764" cy="986041"/>
          </a:xfrm>
          <a:prstGeom prst="rect">
            <a:avLst/>
          </a:prstGeom>
        </p:spPr>
      </p:pic>
      <p:sp>
        <p:nvSpPr>
          <p:cNvPr name="TextBox 42" id="42"/>
          <p:cNvSpPr txBox="true"/>
          <p:nvPr/>
        </p:nvSpPr>
        <p:spPr>
          <a:xfrm rot="0">
            <a:off x="1104082" y="5683345"/>
            <a:ext cx="1444446" cy="40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51715"/>
                </a:solidFill>
                <a:latin typeface="Montserrat Classic Bold"/>
              </a:rPr>
              <a:t>възраст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705000" y="5683345"/>
            <a:ext cx="1444446" cy="40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51715"/>
                </a:solidFill>
                <a:latin typeface="Montserrat Classic Bold"/>
              </a:rPr>
              <a:t>пол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294648" y="5713825"/>
            <a:ext cx="1589393" cy="82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151715"/>
                </a:solidFill>
                <a:latin typeface="Montserrat Classic Bold"/>
              </a:rPr>
              <a:t>населено място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A4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1520" y="2563299"/>
            <a:ext cx="2467049" cy="2422648"/>
            <a:chOff x="0" y="0"/>
            <a:chExt cx="3289398" cy="323019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204022" y="2766372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35-44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28.6%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856336" y="1549789"/>
              <a:ext cx="433063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25-34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22%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17651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45-54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17.4%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112556" y="115618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13-24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16.1%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10812" y="287473"/>
              <a:ext cx="433063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55-64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8.8%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208125" y="-28575"/>
              <a:ext cx="287236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65+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7%</a:t>
              </a:r>
            </a:p>
          </p:txBody>
        </p: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595008" y="538884"/>
              <a:ext cx="2134950" cy="2134950"/>
              <a:chOff x="0" y="0"/>
              <a:chExt cx="2540000" cy="254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270000" y="0"/>
                <a:ext cx="1109505" cy="961011"/>
              </a:xfrm>
              <a:custGeom>
                <a:avLst/>
                <a:gdLst/>
                <a:ahLst/>
                <a:cxnLst/>
                <a:rect r="r" b="b" t="t" l="l"/>
                <a:pathLst>
                  <a:path h="961011" w="1109505">
                    <a:moveTo>
                      <a:pt x="0" y="0"/>
                    </a:moveTo>
                    <a:cubicBezTo>
                      <a:pt x="460726" y="0"/>
                      <a:pt x="885317" y="249519"/>
                      <a:pt x="1109505" y="652021"/>
                    </a:cubicBezTo>
                    <a:lnTo>
                      <a:pt x="554753" y="961011"/>
                    </a:lnTo>
                    <a:cubicBezTo>
                      <a:pt x="442659" y="759760"/>
                      <a:pt x="230363" y="635000"/>
                      <a:pt x="0" y="63500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1676792" y="597341"/>
                <a:ext cx="1006412" cy="1647841"/>
              </a:xfrm>
              <a:custGeom>
                <a:avLst/>
                <a:gdLst/>
                <a:ahLst/>
                <a:cxnLst/>
                <a:rect r="r" b="b" t="t" l="l"/>
                <a:pathLst>
                  <a:path h="1647841" w="1006412">
                    <a:moveTo>
                      <a:pt x="670441" y="0"/>
                    </a:moveTo>
                    <a:cubicBezTo>
                      <a:pt x="1006413" y="538044"/>
                      <a:pt x="893865" y="1241481"/>
                      <a:pt x="406793" y="1647841"/>
                    </a:cubicBezTo>
                    <a:lnTo>
                      <a:pt x="0" y="1160250"/>
                    </a:lnTo>
                    <a:cubicBezTo>
                      <a:pt x="243537" y="957070"/>
                      <a:pt x="299810" y="605351"/>
                      <a:pt x="131824" y="336330"/>
                    </a:cubicBezTo>
                    <a:close/>
                  </a:path>
                </a:pathLst>
              </a:custGeom>
              <a:solidFill>
                <a:srgbClr val="C6CAC4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136165" y="1556058"/>
                <a:ext cx="1995142" cy="1034607"/>
              </a:xfrm>
              <a:custGeom>
                <a:avLst/>
                <a:gdLst/>
                <a:ahLst/>
                <a:cxnLst/>
                <a:rect r="r" b="b" t="t" l="l"/>
                <a:pathLst>
                  <a:path h="1034607" w="1995142">
                    <a:moveTo>
                      <a:pt x="1995142" y="647243"/>
                    </a:moveTo>
                    <a:cubicBezTo>
                      <a:pt x="1702331" y="917467"/>
                      <a:pt x="1299675" y="1034607"/>
                      <a:pt x="907602" y="963629"/>
                    </a:cubicBezTo>
                    <a:cubicBezTo>
                      <a:pt x="515529" y="892652"/>
                      <a:pt x="179494" y="641785"/>
                      <a:pt x="0" y="286059"/>
                    </a:cubicBezTo>
                    <a:lnTo>
                      <a:pt x="566917" y="0"/>
                    </a:lnTo>
                    <a:cubicBezTo>
                      <a:pt x="656664" y="177863"/>
                      <a:pt x="824682" y="303297"/>
                      <a:pt x="1020718" y="338786"/>
                    </a:cubicBezTo>
                    <a:cubicBezTo>
                      <a:pt x="1216755" y="374274"/>
                      <a:pt x="1418083" y="315704"/>
                      <a:pt x="1564488" y="180592"/>
                    </a:cubicBezTo>
                    <a:close/>
                  </a:path>
                </a:pathLst>
              </a:custGeom>
              <a:solidFill>
                <a:srgbClr val="9BA29D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-80163" y="524807"/>
                <a:ext cx="835968" cy="1373263"/>
              </a:xfrm>
              <a:custGeom>
                <a:avLst/>
                <a:gdLst/>
                <a:ahLst/>
                <a:cxnLst/>
                <a:rect r="r" b="b" t="t" l="l"/>
                <a:pathLst>
                  <a:path h="1373263" w="835968">
                    <a:moveTo>
                      <a:pt x="246339" y="1373263"/>
                    </a:moveTo>
                    <a:cubicBezTo>
                      <a:pt x="0" y="940326"/>
                      <a:pt x="29496" y="403351"/>
                      <a:pt x="321772" y="0"/>
                    </a:cubicBezTo>
                    <a:lnTo>
                      <a:pt x="835968" y="372597"/>
                    </a:lnTo>
                    <a:cubicBezTo>
                      <a:pt x="689829" y="574272"/>
                      <a:pt x="675081" y="842759"/>
                      <a:pt x="798251" y="1059228"/>
                    </a:cubicBezTo>
                    <a:close/>
                  </a:path>
                </a:pathLst>
              </a:custGeom>
              <a:solidFill>
                <a:srgbClr val="737B79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205650" y="95493"/>
                <a:ext cx="822775" cy="828076"/>
              </a:xfrm>
              <a:custGeom>
                <a:avLst/>
                <a:gdLst/>
                <a:ahLst/>
                <a:cxnLst/>
                <a:rect r="r" b="b" t="t" l="l"/>
                <a:pathLst>
                  <a:path h="828076" w="822775">
                    <a:moveTo>
                      <a:pt x="0" y="481644"/>
                    </a:moveTo>
                    <a:cubicBezTo>
                      <a:pt x="140442" y="265902"/>
                      <a:pt x="343131" y="97933"/>
                      <a:pt x="581202" y="0"/>
                    </a:cubicBezTo>
                    <a:lnTo>
                      <a:pt x="822776" y="587253"/>
                    </a:lnTo>
                    <a:cubicBezTo>
                      <a:pt x="703741" y="636220"/>
                      <a:pt x="602396" y="720204"/>
                      <a:pt x="532175" y="828075"/>
                    </a:cubicBezTo>
                    <a:close/>
                  </a:path>
                </a:pathLst>
              </a:custGeom>
              <a:solidFill>
                <a:srgbClr val="4E5656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728754" y="0"/>
                <a:ext cx="541182" cy="695554"/>
              </a:xfrm>
              <a:custGeom>
                <a:avLst/>
                <a:gdLst/>
                <a:ahLst/>
                <a:cxnLst/>
                <a:rect r="r" b="b" t="t" l="l"/>
                <a:pathLst>
                  <a:path h="695554" w="541182">
                    <a:moveTo>
                      <a:pt x="0" y="121108"/>
                    </a:moveTo>
                    <a:cubicBezTo>
                      <a:pt x="169251" y="41374"/>
                      <a:pt x="354027" y="19"/>
                      <a:pt x="541119" y="0"/>
                    </a:cubicBezTo>
                    <a:lnTo>
                      <a:pt x="541183" y="635000"/>
                    </a:lnTo>
                    <a:cubicBezTo>
                      <a:pt x="447637" y="635009"/>
                      <a:pt x="355248" y="655687"/>
                      <a:pt x="270623" y="695554"/>
                    </a:cubicBezTo>
                    <a:close/>
                  </a:path>
                </a:pathLst>
              </a:custGeom>
              <a:solidFill>
                <a:srgbClr val="3B4244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292E32"/>
              </a:solidFill>
            </p:spPr>
          </p:sp>
        </p:grpSp>
      </p:grpSp>
      <p:sp>
        <p:nvSpPr>
          <p:cNvPr name="AutoShape 17" id="17"/>
          <p:cNvSpPr/>
          <p:nvPr/>
        </p:nvSpPr>
        <p:spPr>
          <a:xfrm rot="0">
            <a:off x="8502098" y="-226392"/>
            <a:ext cx="1251502" cy="7767984"/>
          </a:xfrm>
          <a:prstGeom prst="rect">
            <a:avLst/>
          </a:prstGeom>
          <a:solidFill>
            <a:srgbClr val="151715"/>
          </a:solidFill>
        </p:spPr>
      </p:sp>
      <p:grpSp>
        <p:nvGrpSpPr>
          <p:cNvPr name="Group 18" id="18"/>
          <p:cNvGrpSpPr/>
          <p:nvPr/>
        </p:nvGrpSpPr>
        <p:grpSpPr>
          <a:xfrm rot="0">
            <a:off x="731520" y="731520"/>
            <a:ext cx="6871024" cy="884080"/>
            <a:chOff x="0" y="0"/>
            <a:chExt cx="9161365" cy="1178773"/>
          </a:xfrm>
        </p:grpSpPr>
        <p:sp>
          <p:nvSpPr>
            <p:cNvPr name="AutoShape 19" id="19"/>
            <p:cNvSpPr/>
            <p:nvPr/>
          </p:nvSpPr>
          <p:spPr>
            <a:xfrm rot="0">
              <a:off x="0" y="0"/>
              <a:ext cx="9161365" cy="1178773"/>
            </a:xfrm>
            <a:prstGeom prst="rect">
              <a:avLst/>
            </a:prstGeom>
            <a:solidFill>
              <a:srgbClr val="F3F4ED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39116" y="316355"/>
              <a:ext cx="8683132" cy="5460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pc="216" sz="2700">
                  <a:solidFill>
                    <a:srgbClr val="151715"/>
                  </a:solidFill>
                  <a:latin typeface="Montserrat Classic"/>
                </a:rPr>
                <a:t>AUDIENCE    </a:t>
              </a:r>
              <a:r>
                <a:rPr lang="en-US" spc="216" sz="2700">
                  <a:solidFill>
                    <a:srgbClr val="151715"/>
                  </a:solidFill>
                  <a:latin typeface="Montserrat Classic Bold"/>
                </a:rPr>
                <a:t>YOU TUBE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418928" y="2974017"/>
            <a:ext cx="2183616" cy="1601212"/>
            <a:chOff x="0" y="0"/>
            <a:chExt cx="2911488" cy="2134950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2431401" y="1561014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мъже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67.4%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81536"/>
              <a:ext cx="480087" cy="463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жени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151715"/>
                  </a:solidFill>
                  <a:latin typeface="Arimo"/>
                </a:rPr>
                <a:t>32.6%</a:t>
              </a:r>
            </a:p>
          </p:txBody>
        </p:sp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0">
              <a:off x="388269" y="0"/>
              <a:ext cx="2134950" cy="2134950"/>
              <a:chOff x="0" y="0"/>
              <a:chExt cx="2540000" cy="254000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114305" y="0"/>
                <a:ext cx="2502541" cy="2666387"/>
              </a:xfrm>
              <a:custGeom>
                <a:avLst/>
                <a:gdLst/>
                <a:ahLst/>
                <a:cxnLst/>
                <a:rect r="r" b="b" t="t" l="l"/>
                <a:pathLst>
                  <a:path h="2666387" w="2502541">
                    <a:moveTo>
                      <a:pt x="1155695" y="0"/>
                    </a:moveTo>
                    <a:lnTo>
                      <a:pt x="1155695" y="0"/>
                    </a:lnTo>
                    <a:cubicBezTo>
                      <a:pt x="1787417" y="0"/>
                      <a:pt x="2323100" y="464310"/>
                      <a:pt x="2412821" y="1089628"/>
                    </a:cubicBezTo>
                    <a:cubicBezTo>
                      <a:pt x="2502542" y="1714946"/>
                      <a:pt x="2119019" y="2311143"/>
                      <a:pt x="1512783" y="2488765"/>
                    </a:cubicBezTo>
                    <a:cubicBezTo>
                      <a:pt x="906546" y="2666387"/>
                      <a:pt x="261923" y="2371428"/>
                      <a:pt x="0" y="1796564"/>
                    </a:cubicBezTo>
                    <a:lnTo>
                      <a:pt x="577848" y="1533282"/>
                    </a:lnTo>
                    <a:cubicBezTo>
                      <a:pt x="708809" y="1820714"/>
                      <a:pt x="1031121" y="1968194"/>
                      <a:pt x="1334239" y="1879383"/>
                    </a:cubicBezTo>
                    <a:cubicBezTo>
                      <a:pt x="1637357" y="1790572"/>
                      <a:pt x="1829118" y="1492473"/>
                      <a:pt x="1784258" y="1179814"/>
                    </a:cubicBezTo>
                    <a:cubicBezTo>
                      <a:pt x="1739398" y="867155"/>
                      <a:pt x="1471556" y="635000"/>
                      <a:pt x="1155695" y="63500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>
                <a:off x="-61650" y="0"/>
                <a:ext cx="1331587" cy="1853666"/>
              </a:xfrm>
              <a:custGeom>
                <a:avLst/>
                <a:gdLst/>
                <a:ahLst/>
                <a:cxnLst/>
                <a:rect r="r" b="b" t="t" l="l"/>
                <a:pathLst>
                  <a:path h="1853666" w="1331587">
                    <a:moveTo>
                      <a:pt x="203717" y="1853667"/>
                    </a:moveTo>
                    <a:cubicBezTo>
                      <a:pt x="0" y="1459984"/>
                      <a:pt x="16285" y="988571"/>
                      <a:pt x="246685" y="609886"/>
                    </a:cubicBezTo>
                    <a:cubicBezTo>
                      <a:pt x="477084" y="231201"/>
                      <a:pt x="888255" y="44"/>
                      <a:pt x="1331523" y="0"/>
                    </a:cubicBezTo>
                    <a:lnTo>
                      <a:pt x="1331587" y="635000"/>
                    </a:lnTo>
                    <a:cubicBezTo>
                      <a:pt x="1109953" y="635022"/>
                      <a:pt x="904367" y="750601"/>
                      <a:pt x="789167" y="939943"/>
                    </a:cubicBezTo>
                    <a:cubicBezTo>
                      <a:pt x="673968" y="1129286"/>
                      <a:pt x="665825" y="1364992"/>
                      <a:pt x="767683" y="1561833"/>
                    </a:cubicBezTo>
                    <a:close/>
                  </a:path>
                </a:pathLst>
              </a:custGeom>
              <a:solidFill>
                <a:srgbClr val="C6CAC4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9BA29D"/>
              </a:solidFill>
            </p:spPr>
          </p:sp>
        </p:grpSp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58097" y="731520"/>
            <a:ext cx="1204655" cy="847776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86744" y="4598241"/>
            <a:ext cx="1950720" cy="775411"/>
          </a:xfrm>
          <a:prstGeom prst="rect">
            <a:avLst/>
          </a:prstGeom>
        </p:spPr>
      </p:pic>
      <p:sp>
        <p:nvSpPr>
          <p:cNvPr name="TextBox 30" id="30"/>
          <p:cNvSpPr txBox="true"/>
          <p:nvPr/>
        </p:nvSpPr>
        <p:spPr>
          <a:xfrm rot="0">
            <a:off x="1076244" y="5533594"/>
            <a:ext cx="1444446" cy="40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51715"/>
                </a:solidFill>
                <a:latin typeface="Montserrat Classic Bold"/>
              </a:rPr>
              <a:t>възраст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18306" y="5533594"/>
            <a:ext cx="1444446" cy="40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51715"/>
                </a:solidFill>
                <a:latin typeface="Montserrat Classic Bold"/>
              </a:rPr>
              <a:t>пол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3497870">
            <a:off x="2946556" y="6121040"/>
            <a:ext cx="3901440" cy="12338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326932">
            <a:off x="4789614" y="5783885"/>
            <a:ext cx="3901440" cy="12338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5467683">
            <a:off x="-429557" y="-462630"/>
            <a:ext cx="3901440" cy="12338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638621">
            <a:off x="-1844884" y="765127"/>
            <a:ext cx="3901440" cy="123383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326932">
            <a:off x="-973974" y="6388722"/>
            <a:ext cx="3901440" cy="12338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994204" y="320317"/>
            <a:ext cx="3640216" cy="242529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22165" y="4508263"/>
            <a:ext cx="1783936" cy="176832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731520" y="3342515"/>
            <a:ext cx="5262684" cy="470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3293">
                <a:solidFill>
                  <a:srgbClr val="1D1D1D"/>
                </a:solidFill>
                <a:latin typeface="Poppins Medium"/>
              </a:rPr>
              <a:t>ПРИМЕР ОТ ПРАКТИКАТА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49541" y="2771863"/>
            <a:ext cx="2276796" cy="32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1920">
                <a:solidFill>
                  <a:srgbClr val="1D1D1D"/>
                </a:solidFill>
                <a:latin typeface="Lato"/>
              </a:rPr>
              <a:t>ПОКАЗВАНЕ НА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7957" y="3889796"/>
            <a:ext cx="988125" cy="112189"/>
            <a:chOff x="0" y="0"/>
            <a:chExt cx="3614609" cy="41039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14609" cy="410393"/>
            </a:xfrm>
            <a:custGeom>
              <a:avLst/>
              <a:gdLst/>
              <a:ahLst/>
              <a:cxnLst/>
              <a:rect r="r" b="b" t="t" l="l"/>
              <a:pathLst>
                <a:path h="410393" w="3614609">
                  <a:moveTo>
                    <a:pt x="0" y="0"/>
                  </a:moveTo>
                  <a:lnTo>
                    <a:pt x="3614609" y="0"/>
                  </a:lnTo>
                  <a:lnTo>
                    <a:pt x="3614609" y="410393"/>
                  </a:lnTo>
                  <a:lnTo>
                    <a:pt x="0" y="410393"/>
                  </a:lnTo>
                  <a:close/>
                </a:path>
              </a:pathLst>
            </a:custGeom>
            <a:solidFill>
              <a:srgbClr val="65B8E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906347" y="1898436"/>
            <a:ext cx="4343573" cy="1991360"/>
            <a:chOff x="0" y="0"/>
            <a:chExt cx="5791431" cy="2655147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0" t="9247" r="0" b="9247"/>
            <a:stretch>
              <a:fillRect/>
            </a:stretch>
          </p:blipFill>
          <p:spPr>
            <a:xfrm>
              <a:off x="0" y="0"/>
              <a:ext cx="5791431" cy="2655147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-5400000">
            <a:off x="7755858" y="3339639"/>
            <a:ext cx="988125" cy="112189"/>
            <a:chOff x="0" y="0"/>
            <a:chExt cx="3614609" cy="410393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3614609" cy="410393"/>
            </a:xfrm>
            <a:custGeom>
              <a:avLst/>
              <a:gdLst/>
              <a:ahLst/>
              <a:cxnLst/>
              <a:rect r="r" b="b" t="t" l="l"/>
              <a:pathLst>
                <a:path h="410393" w="3614609">
                  <a:moveTo>
                    <a:pt x="0" y="0"/>
                  </a:moveTo>
                  <a:lnTo>
                    <a:pt x="3614609" y="0"/>
                  </a:lnTo>
                  <a:lnTo>
                    <a:pt x="3614609" y="410393"/>
                  </a:lnTo>
                  <a:lnTo>
                    <a:pt x="0" y="410393"/>
                  </a:lnTo>
                  <a:close/>
                </a:path>
              </a:pathLst>
            </a:custGeom>
            <a:solidFill>
              <a:srgbClr val="65B8E8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-3966978">
            <a:off x="7587997" y="5680206"/>
            <a:ext cx="2058124" cy="65088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796039">
            <a:off x="8527032" y="5371738"/>
            <a:ext cx="2058124" cy="65088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3917133">
            <a:off x="-612922" y="494365"/>
            <a:ext cx="2058124" cy="65088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8071">
            <a:off x="-1002560" y="1402727"/>
            <a:ext cx="2058124" cy="65088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452112" y="1094614"/>
            <a:ext cx="4626021" cy="796061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870285" y="2345172"/>
            <a:ext cx="2625195" cy="548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5"/>
              </a:lnSpc>
            </a:pPr>
            <a:r>
              <a:rPr lang="en-US" sz="1986">
                <a:solidFill>
                  <a:srgbClr val="1D1D1D"/>
                </a:solidFill>
                <a:latin typeface="Poppins Medium"/>
              </a:rPr>
              <a:t>КОМУНИКАЦИОННА КАМПАНИЯ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7957" y="4402035"/>
            <a:ext cx="3807863" cy="218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88"/>
              </a:lnSpc>
            </a:pPr>
          </a:p>
          <a:p>
            <a:pPr algn="just" marL="352916" indent="-176458" lvl="1">
              <a:lnSpc>
                <a:spcPts val="2288"/>
              </a:lnSpc>
              <a:buFont typeface="Arial"/>
              <a:buChar char="•"/>
            </a:pPr>
            <a:r>
              <a:rPr lang="en-US" sz="1634">
                <a:solidFill>
                  <a:srgbClr val="1D1D1D"/>
                </a:solidFill>
                <a:latin typeface="Poppins Medium"/>
              </a:rPr>
              <a:t>партньорство с инициативата "Европа в моя регион" </a:t>
            </a:r>
          </a:p>
          <a:p>
            <a:pPr algn="just" marL="352916" indent="-176458" lvl="1">
              <a:lnSpc>
                <a:spcPts val="2288"/>
              </a:lnSpc>
              <a:buFont typeface="Arial"/>
              <a:buChar char="•"/>
            </a:pPr>
            <a:r>
              <a:rPr lang="en-US" sz="1634">
                <a:solidFill>
                  <a:srgbClr val="1D1D1D"/>
                </a:solidFill>
                <a:latin typeface="Poppins Medium"/>
              </a:rPr>
              <a:t>специално разработена регионална кампания</a:t>
            </a:r>
          </a:p>
          <a:p>
            <a:pPr algn="just" marL="352916" indent="-176458" lvl="1">
              <a:lnSpc>
                <a:spcPts val="2288"/>
              </a:lnSpc>
              <a:buFont typeface="Arial"/>
              <a:buChar char="•"/>
            </a:pPr>
            <a:r>
              <a:rPr lang="en-US" sz="1634">
                <a:solidFill>
                  <a:srgbClr val="1D1D1D"/>
                </a:solidFill>
                <a:latin typeface="Poppins Medium"/>
              </a:rPr>
              <a:t>таргетирана за населението на ЮЗ регион</a:t>
            </a:r>
          </a:p>
          <a:p>
            <a:pPr algn="just">
              <a:lnSpc>
                <a:spcPts val="1558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5065608" y="4534428"/>
            <a:ext cx="3434409" cy="2356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65381" indent="-182690" lvl="1">
              <a:lnSpc>
                <a:spcPts val="2369"/>
              </a:lnSpc>
              <a:buFont typeface="Arial"/>
              <a:buChar char="•"/>
            </a:pPr>
            <a:r>
              <a:rPr lang="en-US" sz="1692">
                <a:solidFill>
                  <a:srgbClr val="1D1D1D"/>
                </a:solidFill>
                <a:latin typeface="Arimo"/>
              </a:rPr>
              <a:t>период на провеждане </a:t>
            </a:r>
          </a:p>
          <a:p>
            <a:pPr>
              <a:lnSpc>
                <a:spcPts val="2369"/>
              </a:lnSpc>
            </a:pPr>
            <a:r>
              <a:rPr lang="en-US" sz="1692">
                <a:solidFill>
                  <a:srgbClr val="1D1D1D"/>
                </a:solidFill>
                <a:latin typeface="Arimo"/>
              </a:rPr>
              <a:t>03.12.2021 - 26.01.2022г. </a:t>
            </a:r>
          </a:p>
          <a:p>
            <a:pPr marL="365381" indent="-182690" lvl="1">
              <a:lnSpc>
                <a:spcPts val="2369"/>
              </a:lnSpc>
              <a:buFont typeface="Arial"/>
              <a:buChar char="•"/>
            </a:pPr>
            <a:r>
              <a:rPr lang="en-US" sz="1692">
                <a:solidFill>
                  <a:srgbClr val="1D1D1D"/>
                </a:solidFill>
                <a:latin typeface="Poppins Medium"/>
              </a:rPr>
              <a:t>канали на разпространение</a:t>
            </a:r>
          </a:p>
          <a:p>
            <a:pPr>
              <a:lnSpc>
                <a:spcPts val="2369"/>
              </a:lnSpc>
            </a:pPr>
            <a:r>
              <a:rPr lang="en-US" sz="1692">
                <a:solidFill>
                  <a:srgbClr val="1D1D1D"/>
                </a:solidFill>
                <a:latin typeface="Poppins Medium"/>
              </a:rPr>
              <a:t>социални мрежи ФБ и Инстаграм</a:t>
            </a:r>
          </a:p>
          <a:p>
            <a:pPr marL="365381" indent="-182690" lvl="1">
              <a:lnSpc>
                <a:spcPts val="2369"/>
              </a:lnSpc>
              <a:buFont typeface="Arial"/>
              <a:buChar char="•"/>
            </a:pPr>
            <a:r>
              <a:rPr lang="en-US" sz="1692">
                <a:solidFill>
                  <a:srgbClr val="1D1D1D"/>
                </a:solidFill>
                <a:latin typeface="Poppins Medium"/>
              </a:rPr>
              <a:t> снимки, текст, инфографики, карусел, слайдшоу, видео, стори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5583" t="0" r="5583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76615" y="2196602"/>
            <a:ext cx="2697643" cy="2697643"/>
            <a:chOff x="0" y="0"/>
            <a:chExt cx="6355080" cy="63550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F759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922313" y="824913"/>
            <a:ext cx="5385082" cy="1295895"/>
            <a:chOff x="0" y="0"/>
            <a:chExt cx="7180110" cy="172786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432917" y="165350"/>
              <a:ext cx="6747193" cy="1397161"/>
              <a:chOff x="0" y="0"/>
              <a:chExt cx="3530906" cy="731155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3530906" cy="731155"/>
              </a:xfrm>
              <a:custGeom>
                <a:avLst/>
                <a:gdLst/>
                <a:ahLst/>
                <a:cxnLst/>
                <a:rect r="r" b="b" t="t" l="l"/>
                <a:pathLst>
                  <a:path h="731155" w="3530906">
                    <a:moveTo>
                      <a:pt x="3406446" y="731155"/>
                    </a:moveTo>
                    <a:lnTo>
                      <a:pt x="124460" y="731155"/>
                    </a:lnTo>
                    <a:cubicBezTo>
                      <a:pt x="55880" y="731155"/>
                      <a:pt x="0" y="675275"/>
                      <a:pt x="0" y="6066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06446" y="0"/>
                    </a:lnTo>
                    <a:cubicBezTo>
                      <a:pt x="3475026" y="0"/>
                      <a:pt x="3530906" y="55880"/>
                      <a:pt x="3530906" y="124460"/>
                    </a:cubicBezTo>
                    <a:lnTo>
                      <a:pt x="3530906" y="606695"/>
                    </a:lnTo>
                    <a:cubicBezTo>
                      <a:pt x="3530906" y="675275"/>
                      <a:pt x="3475026" y="731155"/>
                      <a:pt x="3406446" y="731155"/>
                    </a:cubicBezTo>
                    <a:close/>
                  </a:path>
                </a:pathLst>
              </a:custGeom>
              <a:solidFill>
                <a:srgbClr val="5F759D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727861" cy="1727861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A480"/>
              </a:solidFill>
            </p:spPr>
          </p:sp>
        </p:grpSp>
      </p:grpSp>
      <p:grpSp>
        <p:nvGrpSpPr>
          <p:cNvPr name="Group 10" id="10"/>
          <p:cNvGrpSpPr/>
          <p:nvPr/>
        </p:nvGrpSpPr>
        <p:grpSpPr>
          <a:xfrm rot="0">
            <a:off x="4413533" y="2757853"/>
            <a:ext cx="5072378" cy="1220644"/>
            <a:chOff x="0" y="0"/>
            <a:chExt cx="6763170" cy="162752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407778" y="155748"/>
              <a:ext cx="6355392" cy="1316030"/>
              <a:chOff x="0" y="0"/>
              <a:chExt cx="3530906" cy="731155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3530906" cy="731155"/>
              </a:xfrm>
              <a:custGeom>
                <a:avLst/>
                <a:gdLst/>
                <a:ahLst/>
                <a:cxnLst/>
                <a:rect r="r" b="b" t="t" l="l"/>
                <a:pathLst>
                  <a:path h="731155" w="3530906">
                    <a:moveTo>
                      <a:pt x="3406446" y="731155"/>
                    </a:moveTo>
                    <a:lnTo>
                      <a:pt x="124460" y="731155"/>
                    </a:lnTo>
                    <a:cubicBezTo>
                      <a:pt x="55880" y="731155"/>
                      <a:pt x="0" y="675275"/>
                      <a:pt x="0" y="6066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06446" y="0"/>
                    </a:lnTo>
                    <a:cubicBezTo>
                      <a:pt x="3475026" y="0"/>
                      <a:pt x="3530906" y="55880"/>
                      <a:pt x="3530906" y="124460"/>
                    </a:cubicBezTo>
                    <a:lnTo>
                      <a:pt x="3530906" y="606695"/>
                    </a:lnTo>
                    <a:cubicBezTo>
                      <a:pt x="3530906" y="675275"/>
                      <a:pt x="3475026" y="731155"/>
                      <a:pt x="3406446" y="731155"/>
                    </a:cubicBezTo>
                    <a:close/>
                  </a:path>
                </a:pathLst>
              </a:custGeom>
              <a:solidFill>
                <a:srgbClr val="5F759D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627526" cy="1627526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A480"/>
              </a:solidFill>
            </p:spPr>
          </p:sp>
        </p:grpSp>
      </p:grpSp>
      <p:grpSp>
        <p:nvGrpSpPr>
          <p:cNvPr name="Group 15" id="15"/>
          <p:cNvGrpSpPr/>
          <p:nvPr/>
        </p:nvGrpSpPr>
        <p:grpSpPr>
          <a:xfrm rot="0">
            <a:off x="4202932" y="4815712"/>
            <a:ext cx="5282979" cy="1271325"/>
            <a:chOff x="0" y="0"/>
            <a:chExt cx="7043972" cy="1695100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424709" y="162214"/>
              <a:ext cx="6619263" cy="1370671"/>
              <a:chOff x="0" y="0"/>
              <a:chExt cx="3530906" cy="731155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3530906" cy="731155"/>
              </a:xfrm>
              <a:custGeom>
                <a:avLst/>
                <a:gdLst/>
                <a:ahLst/>
                <a:cxnLst/>
                <a:rect r="r" b="b" t="t" l="l"/>
                <a:pathLst>
                  <a:path h="731155" w="3530906">
                    <a:moveTo>
                      <a:pt x="3406446" y="731155"/>
                    </a:moveTo>
                    <a:lnTo>
                      <a:pt x="124460" y="731155"/>
                    </a:lnTo>
                    <a:cubicBezTo>
                      <a:pt x="55880" y="731155"/>
                      <a:pt x="0" y="675275"/>
                      <a:pt x="0" y="6066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06446" y="0"/>
                    </a:lnTo>
                    <a:cubicBezTo>
                      <a:pt x="3475026" y="0"/>
                      <a:pt x="3530906" y="55880"/>
                      <a:pt x="3530906" y="124460"/>
                    </a:cubicBezTo>
                    <a:lnTo>
                      <a:pt x="3530906" y="606695"/>
                    </a:lnTo>
                    <a:cubicBezTo>
                      <a:pt x="3530906" y="675275"/>
                      <a:pt x="3475026" y="731155"/>
                      <a:pt x="3406446" y="731155"/>
                    </a:cubicBezTo>
                    <a:close/>
                  </a:path>
                </a:pathLst>
              </a:custGeom>
              <a:solidFill>
                <a:srgbClr val="5F759D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0"/>
              <a:ext cx="1695100" cy="1695100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A480"/>
              </a:solidFill>
            </p:spPr>
          </p:sp>
        </p:grpSp>
      </p:grpSp>
      <p:sp>
        <p:nvSpPr>
          <p:cNvPr name="AutoShape 20" id="20"/>
          <p:cNvSpPr/>
          <p:nvPr/>
        </p:nvSpPr>
        <p:spPr>
          <a:xfrm rot="-2468031">
            <a:off x="2488953" y="1986869"/>
            <a:ext cx="1635160" cy="0"/>
          </a:xfrm>
          <a:prstGeom prst="line">
            <a:avLst/>
          </a:prstGeom>
          <a:ln cap="rnd" w="47625">
            <a:solidFill>
              <a:srgbClr val="494949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-452345">
            <a:off x="3068418" y="3432987"/>
            <a:ext cx="1350954" cy="0"/>
          </a:xfrm>
          <a:prstGeom prst="line">
            <a:avLst/>
          </a:prstGeom>
          <a:ln cap="rnd" w="47625">
            <a:solidFill>
              <a:srgbClr val="494949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2149422">
            <a:off x="2736122" y="4673907"/>
            <a:ext cx="1689770" cy="0"/>
          </a:xfrm>
          <a:prstGeom prst="line">
            <a:avLst/>
          </a:prstGeom>
          <a:ln cap="rnd" w="47625">
            <a:solidFill>
              <a:srgbClr val="494949"/>
            </a:solidFill>
            <a:prstDash val="sysDot"/>
            <a:headEnd type="none" len="sm" w="sm"/>
            <a:tailEnd type="none" len="sm" w="sm"/>
          </a:ln>
        </p:spPr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90752" y="5312727"/>
            <a:ext cx="930448" cy="930448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95759" y="5163658"/>
            <a:ext cx="575433" cy="575433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96468" y="2996781"/>
            <a:ext cx="847939" cy="819321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71082" y="1197525"/>
            <a:ext cx="849356" cy="509613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376615" y="469637"/>
            <a:ext cx="2697643" cy="980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5F759D"/>
                </a:solidFill>
                <a:latin typeface="Muli Regular"/>
              </a:rPr>
              <a:t>Постижения и резултати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93437" y="3354361"/>
            <a:ext cx="2063998" cy="293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C5A99"/>
                </a:solidFill>
                <a:latin typeface="Muli Black Bold"/>
              </a:rPr>
              <a:t>ИНДИКАТОРИ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507281" y="1090463"/>
            <a:ext cx="3514799" cy="733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Muli Regular Bold"/>
              </a:rPr>
              <a:t>784 000 очаквани импресии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507281" y="3006306"/>
            <a:ext cx="3863697" cy="733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Muli Regular Bold"/>
              </a:rPr>
              <a:t>1 588 000 постигнати импресии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443699" y="5041826"/>
            <a:ext cx="3863697" cy="819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FFFFFF"/>
                </a:solidFill>
                <a:latin typeface="Muli Regular Bold"/>
              </a:rPr>
              <a:t>над 407 000 реални FB потребители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31520" y="731520"/>
            <a:ext cx="2418233" cy="5852160"/>
          </a:xfrm>
          <a:prstGeom prst="rect">
            <a:avLst/>
          </a:prstGeom>
          <a:solidFill>
            <a:srgbClr val="DCCCC0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21440" t="24648" r="0" b="11602"/>
          <a:stretch>
            <a:fillRect/>
          </a:stretch>
        </p:blipFill>
        <p:spPr>
          <a:xfrm flipH="false" flipV="false" rot="0">
            <a:off x="3587741" y="731520"/>
            <a:ext cx="5434339" cy="293806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218688" y="4600421"/>
            <a:ext cx="5635972" cy="211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43"/>
              </a:lnSpc>
            </a:pPr>
            <a:r>
              <a:rPr lang="en-US" spc="56" sz="1707">
                <a:solidFill>
                  <a:srgbClr val="151715"/>
                </a:solidFill>
                <a:latin typeface="Montserrat Light"/>
              </a:rPr>
              <a:t>разпространението на информация за програмата и промотирането на проектите </a:t>
            </a:r>
          </a:p>
          <a:p>
            <a:pPr>
              <a:lnSpc>
                <a:spcPts val="2841"/>
              </a:lnSpc>
            </a:pPr>
          </a:p>
          <a:p>
            <a:pPr>
              <a:lnSpc>
                <a:spcPts val="2543"/>
              </a:lnSpc>
            </a:pPr>
            <a:r>
              <a:rPr lang="en-US" spc="56" sz="1707">
                <a:solidFill>
                  <a:srgbClr val="151715"/>
                </a:solidFill>
                <a:latin typeface="Montserrat Light"/>
              </a:rPr>
              <a:t>подобряване на видимостта на европейските политики и инициативи</a:t>
            </a:r>
          </a:p>
          <a:p>
            <a:pPr>
              <a:lnSpc>
                <a:spcPts val="2338"/>
              </a:lnSpc>
            </a:pPr>
          </a:p>
          <a:p>
            <a:pPr>
              <a:lnSpc>
                <a:spcPts val="1793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193953" y="1550948"/>
            <a:ext cx="4452736" cy="1299205"/>
            <a:chOff x="0" y="0"/>
            <a:chExt cx="5936981" cy="1732274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5936981" cy="1732274"/>
            </a:xfrm>
            <a:prstGeom prst="rect">
              <a:avLst/>
            </a:prstGeom>
            <a:solidFill>
              <a:srgbClr val="F3F4ED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43815" y="323320"/>
              <a:ext cx="5249350" cy="10856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pc="216" sz="2700">
                  <a:solidFill>
                    <a:srgbClr val="151715"/>
                  </a:solidFill>
                  <a:latin typeface="Montserrat Classic"/>
                </a:rPr>
                <a:t>НАШАТА МИСИЯ И ЦЕЛИ</a:t>
              </a: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3218688" y="5369644"/>
            <a:ext cx="3316224" cy="0"/>
          </a:xfrm>
          <a:prstGeom prst="line">
            <a:avLst/>
          </a:prstGeom>
          <a:ln cap="flat" w="47625">
            <a:solidFill>
              <a:srgbClr val="00000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AutoShape 9" id="9"/>
          <p:cNvSpPr/>
          <p:nvPr/>
        </p:nvSpPr>
        <p:spPr>
          <a:xfrm rot="0">
            <a:off x="3218688" y="4401475"/>
            <a:ext cx="3316224" cy="0"/>
          </a:xfrm>
          <a:prstGeom prst="line">
            <a:avLst/>
          </a:prstGeom>
          <a:ln cap="flat" w="47625">
            <a:solidFill>
              <a:srgbClr val="000000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53069" y="3102204"/>
            <a:ext cx="6247463" cy="72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5120">
                <a:solidFill>
                  <a:srgbClr val="1D1D1D"/>
                </a:solidFill>
                <a:latin typeface="Poppins Medium"/>
              </a:rPr>
              <a:t>БЛАГОДАРЯ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51019" y="4517247"/>
            <a:ext cx="1651561" cy="20119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522395" y="3802228"/>
            <a:ext cx="4708810" cy="44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280">
                <a:solidFill>
                  <a:srgbClr val="1D1D1D"/>
                </a:solidFill>
                <a:latin typeface="Lato"/>
              </a:rPr>
              <a:t>За допълнителни въпроси  и коментари </a:t>
            </a:r>
          </a:p>
          <a:p>
            <a:pPr algn="ctr">
              <a:lnSpc>
                <a:spcPts val="1791"/>
              </a:lnSpc>
            </a:pPr>
            <a:r>
              <a:rPr lang="en-US" sz="1280">
                <a:solidFill>
                  <a:srgbClr val="1D1D1D"/>
                </a:solidFill>
                <a:latin typeface="Lato"/>
              </a:rPr>
              <a:t>email: mbelyakova@mtitc.government.bg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7058355" y="597408"/>
            <a:ext cx="1272845" cy="21945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8785555" y="1463040"/>
            <a:ext cx="1272845" cy="219456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9550" y="4523232"/>
            <a:ext cx="1272845" cy="219456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77650" y="3657600"/>
            <a:ext cx="1272845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299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040018" y="-96119"/>
            <a:ext cx="1712470" cy="7507438"/>
          </a:xfrm>
          <a:prstGeom prst="rect">
            <a:avLst/>
          </a:prstGeom>
          <a:solidFill>
            <a:srgbClr val="DCCCC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5554895" y="2877764"/>
            <a:ext cx="3467185" cy="1679924"/>
            <a:chOff x="0" y="0"/>
            <a:chExt cx="4622913" cy="223989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4622913" cy="2239898"/>
            </a:xfrm>
            <a:prstGeom prst="rect">
              <a:avLst/>
            </a:prstGeom>
            <a:solidFill>
              <a:srgbClr val="F3F4ED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376941" y="305724"/>
              <a:ext cx="3869031" cy="1628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40"/>
                </a:lnSpc>
              </a:pPr>
              <a:r>
                <a:rPr lang="en-US" spc="216" sz="2700">
                  <a:solidFill>
                    <a:srgbClr val="151715"/>
                  </a:solidFill>
                  <a:latin typeface="Montserrat Classic"/>
                </a:rPr>
                <a:t>НАШИЯТ ПОДХОД НА РАБОТА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31520" y="731520"/>
            <a:ext cx="4125238" cy="1240410"/>
            <a:chOff x="0" y="0"/>
            <a:chExt cx="5500318" cy="16538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2452780" y="70127"/>
              <a:ext cx="3047538" cy="14469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25"/>
                </a:lnSpc>
              </a:pPr>
              <a:r>
                <a:rPr lang="en-US" spc="72" sz="1899">
                  <a:solidFill>
                    <a:srgbClr val="F3F4ED"/>
                  </a:solidFill>
                  <a:latin typeface="Montserrat Light Bold"/>
                </a:rPr>
                <a:t>интегрирани комуникации </a:t>
              </a:r>
            </a:p>
            <a:p>
              <a:pPr>
                <a:lnSpc>
                  <a:spcPts val="2849"/>
                </a:lnSpc>
              </a:pPr>
            </a:p>
          </p:txBody>
        </p:sp>
        <p:grpSp>
          <p:nvGrpSpPr>
            <p:cNvPr name="Group 8" id="8"/>
            <p:cNvGrpSpPr/>
            <p:nvPr/>
          </p:nvGrpSpPr>
          <p:grpSpPr>
            <a:xfrm rot="0">
              <a:off x="0" y="0"/>
              <a:ext cx="1653880" cy="1653880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</p:grpSp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99644" y="299644"/>
              <a:ext cx="1054592" cy="1054592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751562" y="2257559"/>
            <a:ext cx="4125238" cy="1240410"/>
            <a:chOff x="0" y="0"/>
            <a:chExt cx="5500318" cy="16538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452780" y="94204"/>
              <a:ext cx="3047538" cy="14083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50"/>
                </a:lnSpc>
              </a:pPr>
              <a:r>
                <a:rPr lang="en-US" sz="1900">
                  <a:solidFill>
                    <a:srgbClr val="F3F4ED"/>
                  </a:solidFill>
                  <a:latin typeface="Montserrat Light"/>
                </a:rPr>
                <a:t>показване на лични истории и добри практики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653880" cy="1653880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A480"/>
              </a:solidFill>
            </p:spPr>
          </p:sp>
        </p:grpSp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71429" y="171429"/>
              <a:ext cx="1311022" cy="1311022"/>
            </a:xfrm>
            <a:prstGeom prst="rect">
              <a:avLst/>
            </a:prstGeom>
          </p:spPr>
        </p:pic>
      </p:grpSp>
      <p:grpSp>
        <p:nvGrpSpPr>
          <p:cNvPr name="Group 16" id="16"/>
          <p:cNvGrpSpPr/>
          <p:nvPr/>
        </p:nvGrpSpPr>
        <p:grpSpPr>
          <a:xfrm rot="0">
            <a:off x="751562" y="3937483"/>
            <a:ext cx="4125238" cy="1240410"/>
            <a:chOff x="0" y="0"/>
            <a:chExt cx="5500318" cy="165388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2452780" y="58590"/>
              <a:ext cx="3047538" cy="1479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>
                  <a:solidFill>
                    <a:srgbClr val="F3F4ED"/>
                  </a:solidFill>
                  <a:latin typeface="Montserrat Light"/>
                </a:rPr>
                <a:t>актуалност и адаптивност на информацията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0" y="0"/>
              <a:ext cx="1653880" cy="1653880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3F4ED"/>
              </a:solidFill>
            </p:spPr>
          </p:sp>
        </p:grpSp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66965" y="66965"/>
              <a:ext cx="1519949" cy="1519949"/>
            </a:xfrm>
            <a:prstGeom prst="rect">
              <a:avLst/>
            </a:prstGeom>
          </p:spPr>
        </p:pic>
      </p:grpSp>
      <p:grpSp>
        <p:nvGrpSpPr>
          <p:cNvPr name="Group 21" id="21"/>
          <p:cNvGrpSpPr/>
          <p:nvPr/>
        </p:nvGrpSpPr>
        <p:grpSpPr>
          <a:xfrm rot="0">
            <a:off x="751562" y="5774597"/>
            <a:ext cx="4125238" cy="1240410"/>
            <a:chOff x="0" y="0"/>
            <a:chExt cx="5500318" cy="1653880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2452780" y="58590"/>
              <a:ext cx="3047538" cy="1479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>
                  <a:solidFill>
                    <a:srgbClr val="F3F4ED"/>
                  </a:solidFill>
                  <a:latin typeface="Montserrat Light"/>
                </a:rPr>
                <a:t>достъпност на материалите и съдържанието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0" y="0"/>
              <a:ext cx="1653880" cy="1653880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A480"/>
              </a:solidFill>
            </p:spPr>
          </p:sp>
        </p:grpSp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76948" y="276948"/>
              <a:ext cx="1099984" cy="10999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299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913775" y="-239548"/>
            <a:ext cx="6040245" cy="7794296"/>
          </a:xfrm>
          <a:prstGeom prst="rect">
            <a:avLst/>
          </a:prstGeom>
          <a:solidFill>
            <a:srgbClr val="DCCCC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31520" y="731520"/>
            <a:ext cx="4258275" cy="5842031"/>
            <a:chOff x="0" y="0"/>
            <a:chExt cx="5677700" cy="7789375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alphaModFix amt="98000"/>
            </a:blip>
            <a:srcRect l="35947" t="0" r="40585" b="0"/>
            <a:stretch>
              <a:fillRect/>
            </a:stretch>
          </p:blipFill>
          <p:spPr>
            <a:xfrm>
              <a:off x="0" y="0"/>
              <a:ext cx="2743600" cy="7789375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98000"/>
            </a:blip>
            <a:srcRect l="38244" t="0" r="38244" b="0"/>
            <a:stretch>
              <a:fillRect/>
            </a:stretch>
          </p:blipFill>
          <p:spPr>
            <a:xfrm>
              <a:off x="2934100" y="0"/>
              <a:ext cx="2743600" cy="7789375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4729681" y="1108355"/>
            <a:ext cx="4292399" cy="1690498"/>
            <a:chOff x="0" y="0"/>
            <a:chExt cx="5723199" cy="2253997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5723199" cy="2253997"/>
            </a:xfrm>
            <a:prstGeom prst="rect">
              <a:avLst/>
            </a:prstGeom>
            <a:solidFill>
              <a:srgbClr val="F3F4ED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63647" y="266701"/>
              <a:ext cx="5195905" cy="17015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29"/>
                </a:lnSpc>
              </a:pPr>
              <a:r>
                <a:rPr lang="en-US" spc="305" sz="2700">
                  <a:solidFill>
                    <a:srgbClr val="151715"/>
                  </a:solidFill>
                  <a:latin typeface="Montserrat Classic"/>
                </a:rPr>
                <a:t>ДЕЙНОСТИ ПО ИНФОРМАЦИЯ И КОМУНИКАЦИЯ 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690498" y="2881711"/>
            <a:ext cx="3331582" cy="3691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3"/>
              </a:lnSpc>
            </a:pPr>
            <a:r>
              <a:rPr lang="en-US" spc="126" sz="1800">
                <a:solidFill>
                  <a:srgbClr val="151715"/>
                </a:solidFill>
                <a:latin typeface="Montserrat Light"/>
              </a:rPr>
              <a:t>Официален уеб сайт</a:t>
            </a:r>
          </a:p>
          <a:p>
            <a:pPr>
              <a:lnSpc>
                <a:spcPts val="2933"/>
              </a:lnSpc>
            </a:pPr>
            <a:r>
              <a:rPr lang="en-US" spc="126" sz="1800">
                <a:solidFill>
                  <a:srgbClr val="151715"/>
                </a:solidFill>
                <a:latin typeface="Montserrat Light"/>
              </a:rPr>
              <a:t>Медийни кампании</a:t>
            </a:r>
          </a:p>
          <a:p>
            <a:pPr>
              <a:lnSpc>
                <a:spcPts val="2933"/>
              </a:lnSpc>
            </a:pPr>
            <a:r>
              <a:rPr lang="en-US" spc="126" sz="1800">
                <a:solidFill>
                  <a:srgbClr val="151715"/>
                </a:solidFill>
                <a:latin typeface="Montserrat Light"/>
              </a:rPr>
              <a:t>Изработване на аудио-визуални материали и съдържание</a:t>
            </a:r>
          </a:p>
          <a:p>
            <a:pPr>
              <a:lnSpc>
                <a:spcPts val="2933"/>
              </a:lnSpc>
            </a:pPr>
            <a:r>
              <a:rPr lang="en-US" spc="126" sz="1800">
                <a:solidFill>
                  <a:srgbClr val="151715"/>
                </a:solidFill>
                <a:latin typeface="Montserrat Light"/>
              </a:rPr>
              <a:t>Директна комуникация</a:t>
            </a:r>
          </a:p>
          <a:p>
            <a:pPr>
              <a:lnSpc>
                <a:spcPts val="2933"/>
              </a:lnSpc>
            </a:pPr>
            <a:r>
              <a:rPr lang="en-US" spc="126" sz="1800">
                <a:solidFill>
                  <a:srgbClr val="151715"/>
                </a:solidFill>
                <a:latin typeface="Montserrat Light"/>
              </a:rPr>
              <a:t>Социални медии и платформи</a:t>
            </a:r>
          </a:p>
          <a:p>
            <a:pPr>
              <a:lnSpc>
                <a:spcPts val="2933"/>
              </a:lnSpc>
            </a:pPr>
            <a:r>
              <a:rPr lang="en-US" spc="126" sz="1800">
                <a:solidFill>
                  <a:srgbClr val="151715"/>
                </a:solidFill>
                <a:latin typeface="Montserrat Light"/>
              </a:rPr>
              <a:t>Пример от практиката</a:t>
            </a:r>
          </a:p>
          <a:p>
            <a:pPr>
              <a:lnSpc>
                <a:spcPts val="2933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CC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27739" y="5386329"/>
            <a:ext cx="8290560" cy="1649257"/>
          </a:xfrm>
          <a:prstGeom prst="rect">
            <a:avLst/>
          </a:prstGeom>
          <a:solidFill>
            <a:srgbClr val="6299C2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13610" r="0" b="13610"/>
          <a:stretch>
            <a:fillRect/>
          </a:stretch>
        </p:blipFill>
        <p:spPr>
          <a:xfrm flipH="false" flipV="false" rot="0">
            <a:off x="731520" y="731520"/>
            <a:ext cx="8286779" cy="40257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941167" y="207953"/>
            <a:ext cx="5871266" cy="507287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55734" y="5747939"/>
            <a:ext cx="6634570" cy="1110398"/>
            <a:chOff x="0" y="0"/>
            <a:chExt cx="8846093" cy="148053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8846093" cy="528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151715"/>
                  </a:solidFill>
                  <a:latin typeface="Montserrat Classic Bold"/>
                </a:rPr>
                <a:t>www.eufunds.bg/bg/optti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2149" y="600475"/>
              <a:ext cx="8821794" cy="8800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>
                  <a:solidFill>
                    <a:srgbClr val="151715"/>
                  </a:solidFill>
                  <a:latin typeface="Montserrat Light"/>
                </a:rPr>
                <a:t>официален сайт на програмата, част от единния национален информационен портал на ЕСИФ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1612" t="0" r="31612" b="0"/>
          <a:stretch>
            <a:fillRect/>
          </a:stretch>
        </p:blipFill>
        <p:spPr>
          <a:xfrm flipH="false" flipV="false" rot="0">
            <a:off x="-100214" y="-103916"/>
            <a:ext cx="4152388" cy="752303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485004" y="2726153"/>
            <a:ext cx="3537076" cy="1862893"/>
            <a:chOff x="0" y="0"/>
            <a:chExt cx="4716102" cy="248385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38100"/>
              <a:ext cx="4716102" cy="14754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90"/>
                </a:lnSpc>
              </a:pPr>
              <a:r>
                <a:rPr lang="en-US" spc="585" sz="3900">
                  <a:solidFill>
                    <a:srgbClr val="151715"/>
                  </a:solidFill>
                  <a:latin typeface="Montserrat Classic"/>
                </a:rPr>
                <a:t>МЕДИЙНИ КАМПАНИИ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3653" y="2070500"/>
              <a:ext cx="4692449" cy="413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337028" y="731520"/>
            <a:ext cx="1430292" cy="1430292"/>
            <a:chOff x="0" y="0"/>
            <a:chExt cx="1907056" cy="190705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907056" cy="1907056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A480"/>
              </a:solidFill>
            </p:spPr>
          </p:sp>
        </p:grp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163554" y="163554"/>
              <a:ext cx="1579948" cy="1579948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3337028" y="2942454"/>
            <a:ext cx="1430292" cy="1430292"/>
            <a:chOff x="0" y="0"/>
            <a:chExt cx="1907056" cy="190705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907056" cy="1907056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A480"/>
              </a:solidFill>
            </p:spPr>
          </p:sp>
        </p:grpSp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74036" y="334689"/>
              <a:ext cx="1443478" cy="1443478"/>
            </a:xfrm>
            <a:prstGeom prst="rect">
              <a:avLst/>
            </a:prstGeom>
          </p:spPr>
        </p:pic>
      </p:grpSp>
      <p:grpSp>
        <p:nvGrpSpPr>
          <p:cNvPr name="Group 14" id="14"/>
          <p:cNvGrpSpPr/>
          <p:nvPr/>
        </p:nvGrpSpPr>
        <p:grpSpPr>
          <a:xfrm rot="0">
            <a:off x="3337028" y="5153388"/>
            <a:ext cx="1430292" cy="1430292"/>
            <a:chOff x="0" y="0"/>
            <a:chExt cx="1907056" cy="190705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907056" cy="190705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A480"/>
              </a:solidFill>
            </p:spPr>
          </p:sp>
        </p:grpSp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34141" y="436330"/>
              <a:ext cx="1238773" cy="12387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681363" y="3106594"/>
            <a:ext cx="3853609" cy="2013137"/>
            <a:chOff x="0" y="0"/>
            <a:chExt cx="5138146" cy="2684183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5138146" cy="2684183"/>
            </a:xfrm>
            <a:prstGeom prst="rect">
              <a:avLst/>
            </a:prstGeom>
            <a:solidFill>
              <a:srgbClr val="151715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454107" y="510708"/>
              <a:ext cx="4229932" cy="1681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07"/>
                </a:lnSpc>
              </a:pPr>
              <a:r>
                <a:rPr lang="en-US" spc="437" sz="2916">
                  <a:solidFill>
                    <a:srgbClr val="F3F4ED"/>
                  </a:solidFill>
                  <a:latin typeface="Montserrat Classic"/>
                </a:rPr>
                <a:t>РЕГИОНАЛНА</a:t>
              </a:r>
            </a:p>
            <a:p>
              <a:pPr algn="r">
                <a:lnSpc>
                  <a:spcPts val="3317"/>
                </a:lnSpc>
              </a:pPr>
              <a:r>
                <a:rPr lang="en-US" spc="452" sz="3016">
                  <a:solidFill>
                    <a:srgbClr val="F3F4ED"/>
                  </a:solidFill>
                  <a:latin typeface="Montserrat Classic"/>
                </a:rPr>
                <a:t> РАДИО КАМПАНИЯ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489769" y="1097912"/>
            <a:ext cx="2191594" cy="621728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483864" y="795999"/>
            <a:ext cx="3582140" cy="5723202"/>
            <a:chOff x="0" y="0"/>
            <a:chExt cx="4776186" cy="763093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4776186" cy="528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151715"/>
                  </a:solidFill>
                  <a:latin typeface="Montserrat Classic Bold"/>
                </a:rPr>
                <a:t>4 региона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86694"/>
              <a:ext cx="4776186" cy="2582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45"/>
                </a:lnSpc>
              </a:pPr>
              <a:r>
                <a:rPr lang="en-US" sz="2299">
                  <a:solidFill>
                    <a:srgbClr val="151715"/>
                  </a:solidFill>
                  <a:latin typeface="Montserrat Light"/>
                </a:rPr>
                <a:t>Пловдив</a:t>
              </a:r>
            </a:p>
            <a:p>
              <a:pPr>
                <a:lnSpc>
                  <a:spcPts val="3702"/>
                </a:lnSpc>
              </a:pPr>
              <a:r>
                <a:rPr lang="en-US" sz="2299">
                  <a:solidFill>
                    <a:srgbClr val="151715"/>
                  </a:solidFill>
                  <a:latin typeface="Montserrat Light"/>
                </a:rPr>
                <a:t>Бургас</a:t>
              </a:r>
            </a:p>
            <a:p>
              <a:pPr>
                <a:lnSpc>
                  <a:spcPts val="3702"/>
                </a:lnSpc>
              </a:pPr>
              <a:r>
                <a:rPr lang="en-US" sz="2299">
                  <a:solidFill>
                    <a:srgbClr val="151715"/>
                  </a:solidFill>
                  <a:latin typeface="Montserrat Light"/>
                </a:rPr>
                <a:t>Русе</a:t>
              </a:r>
            </a:p>
            <a:p>
              <a:pPr>
                <a:lnSpc>
                  <a:spcPts val="3702"/>
                </a:lnSpc>
              </a:pPr>
              <a:r>
                <a:rPr lang="en-US" sz="2299">
                  <a:solidFill>
                    <a:srgbClr val="151715"/>
                  </a:solidFill>
                  <a:latin typeface="Montserrat Light"/>
                </a:rPr>
                <a:t>Благоевград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833738"/>
              <a:ext cx="4776186" cy="528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151715"/>
                  </a:solidFill>
                  <a:latin typeface="Montserrat Classic Bold"/>
                </a:rPr>
                <a:t>6 месеца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4463307"/>
              <a:ext cx="4776186" cy="552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79"/>
                </a:lnSpc>
              </a:pPr>
              <a:r>
                <a:rPr lang="en-US" sz="2299">
                  <a:solidFill>
                    <a:srgbClr val="151715"/>
                  </a:solidFill>
                  <a:latin typeface="Montserrat Light"/>
                </a:rPr>
                <a:t>продължителност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779824"/>
              <a:ext cx="4776186" cy="528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151715"/>
                  </a:solidFill>
                  <a:latin typeface="Montserrat Classic Bold"/>
                </a:rPr>
                <a:t>16 договора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6371293"/>
              <a:ext cx="4776186" cy="1259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01"/>
                </a:lnSpc>
              </a:pPr>
              <a:r>
                <a:rPr lang="en-US" sz="2299">
                  <a:solidFill>
                    <a:srgbClr val="151715"/>
                  </a:solidFill>
                  <a:latin typeface="Montserrat Light"/>
                </a:rPr>
                <a:t>регионални радиостанции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CC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23603" y="2606896"/>
            <a:ext cx="6811214" cy="18948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0" y="0"/>
            <a:ext cx="3847206" cy="450624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759270">
            <a:off x="-705443" y="6198087"/>
            <a:ext cx="3901440" cy="180929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4015" y="3314898"/>
            <a:ext cx="711723" cy="42169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20806" y="3216799"/>
            <a:ext cx="617894" cy="617894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5400000">
            <a:off x="2321280" y="4588740"/>
            <a:ext cx="1157322" cy="0"/>
          </a:xfrm>
          <a:prstGeom prst="line">
            <a:avLst/>
          </a:prstGeom>
          <a:ln cap="rnd" w="19050">
            <a:solidFill>
              <a:srgbClr val="38B6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8" id="8"/>
          <p:cNvSpPr/>
          <p:nvPr/>
        </p:nvSpPr>
        <p:spPr>
          <a:xfrm rot="5400000">
            <a:off x="5590741" y="4648829"/>
            <a:ext cx="1157322" cy="0"/>
          </a:xfrm>
          <a:prstGeom prst="line">
            <a:avLst/>
          </a:prstGeom>
          <a:ln cap="rnd" w="19050">
            <a:solidFill>
              <a:srgbClr val="FFD034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9" id="9"/>
          <p:cNvSpPr/>
          <p:nvPr/>
        </p:nvSpPr>
        <p:spPr>
          <a:xfrm rot="5399999">
            <a:off x="3798879" y="5116480"/>
            <a:ext cx="1471273" cy="0"/>
          </a:xfrm>
          <a:prstGeom prst="line">
            <a:avLst/>
          </a:prstGeom>
          <a:ln cap="rnd" w="19050">
            <a:solidFill>
              <a:srgbClr val="7ED957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10" id="10"/>
          <p:cNvSpPr/>
          <p:nvPr/>
        </p:nvSpPr>
        <p:spPr>
          <a:xfrm rot="5352595">
            <a:off x="7183818" y="5324324"/>
            <a:ext cx="1664366" cy="0"/>
          </a:xfrm>
          <a:prstGeom prst="line">
            <a:avLst/>
          </a:prstGeom>
          <a:ln cap="rnd" w="1905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11" id="11"/>
          <p:cNvGrpSpPr/>
          <p:nvPr/>
        </p:nvGrpSpPr>
        <p:grpSpPr>
          <a:xfrm rot="0">
            <a:off x="445159" y="4850404"/>
            <a:ext cx="2663786" cy="933673"/>
            <a:chOff x="0" y="0"/>
            <a:chExt cx="2038183" cy="71439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2038183" cy="714395"/>
            </a:xfrm>
            <a:custGeom>
              <a:avLst/>
              <a:gdLst/>
              <a:ahLst/>
              <a:cxnLst/>
              <a:rect r="r" b="b" t="t" l="l"/>
              <a:pathLst>
                <a:path h="714395" w="2038183">
                  <a:moveTo>
                    <a:pt x="1913723" y="714395"/>
                  </a:moveTo>
                  <a:lnTo>
                    <a:pt x="124460" y="714395"/>
                  </a:lnTo>
                  <a:cubicBezTo>
                    <a:pt x="55880" y="714395"/>
                    <a:pt x="0" y="658515"/>
                    <a:pt x="0" y="5899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3723" y="0"/>
                  </a:lnTo>
                  <a:cubicBezTo>
                    <a:pt x="1982303" y="0"/>
                    <a:pt x="2038183" y="55880"/>
                    <a:pt x="2038183" y="124460"/>
                  </a:cubicBezTo>
                  <a:lnTo>
                    <a:pt x="2038183" y="589935"/>
                  </a:lnTo>
                  <a:cubicBezTo>
                    <a:pt x="2038183" y="658515"/>
                    <a:pt x="1982303" y="714395"/>
                    <a:pt x="1913723" y="714395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329210" y="4585379"/>
            <a:ext cx="2364535" cy="1041577"/>
            <a:chOff x="0" y="0"/>
            <a:chExt cx="1499207" cy="66040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499207" cy="660400"/>
            </a:xfrm>
            <a:custGeom>
              <a:avLst/>
              <a:gdLst/>
              <a:ahLst/>
              <a:cxnLst/>
              <a:rect r="r" b="b" t="t" l="l"/>
              <a:pathLst>
                <a:path h="660400" w="1499207">
                  <a:moveTo>
                    <a:pt x="1374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4747" y="0"/>
                  </a:lnTo>
                  <a:cubicBezTo>
                    <a:pt x="1443327" y="0"/>
                    <a:pt x="1499207" y="55880"/>
                    <a:pt x="1499207" y="124460"/>
                  </a:cubicBezTo>
                  <a:lnTo>
                    <a:pt x="1499207" y="535940"/>
                  </a:lnTo>
                  <a:cubicBezTo>
                    <a:pt x="1499207" y="604520"/>
                    <a:pt x="1443327" y="660400"/>
                    <a:pt x="1374747" y="660400"/>
                  </a:cubicBezTo>
                  <a:close/>
                </a:path>
              </a:pathLst>
            </a:custGeom>
            <a:solidFill>
              <a:srgbClr val="FFD034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5594" y="5768093"/>
            <a:ext cx="2464796" cy="1177879"/>
            <a:chOff x="0" y="0"/>
            <a:chExt cx="1425977" cy="681447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425977" cy="681447"/>
            </a:xfrm>
            <a:custGeom>
              <a:avLst/>
              <a:gdLst/>
              <a:ahLst/>
              <a:cxnLst/>
              <a:rect r="r" b="b" t="t" l="l"/>
              <a:pathLst>
                <a:path h="681447" w="1425977">
                  <a:moveTo>
                    <a:pt x="1301517" y="681447"/>
                  </a:moveTo>
                  <a:lnTo>
                    <a:pt x="124460" y="681447"/>
                  </a:lnTo>
                  <a:cubicBezTo>
                    <a:pt x="55880" y="681447"/>
                    <a:pt x="0" y="625567"/>
                    <a:pt x="0" y="5569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01517" y="0"/>
                  </a:lnTo>
                  <a:cubicBezTo>
                    <a:pt x="1370097" y="0"/>
                    <a:pt x="1425977" y="55880"/>
                    <a:pt x="1425977" y="124460"/>
                  </a:cubicBezTo>
                  <a:lnTo>
                    <a:pt x="1425977" y="556987"/>
                  </a:lnTo>
                  <a:cubicBezTo>
                    <a:pt x="1425977" y="625567"/>
                    <a:pt x="1370097" y="681447"/>
                    <a:pt x="1301517" y="681447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932951" y="5963320"/>
            <a:ext cx="2521861" cy="982651"/>
            <a:chOff x="0" y="0"/>
            <a:chExt cx="1694840" cy="66040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1694840" cy="660400"/>
            </a:xfrm>
            <a:custGeom>
              <a:avLst/>
              <a:gdLst/>
              <a:ahLst/>
              <a:cxnLst/>
              <a:rect r="r" b="b" t="t" l="l"/>
              <a:pathLst>
                <a:path h="660400" w="1694840">
                  <a:moveTo>
                    <a:pt x="157038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70380" y="0"/>
                  </a:lnTo>
                  <a:cubicBezTo>
                    <a:pt x="1638960" y="0"/>
                    <a:pt x="1694840" y="55880"/>
                    <a:pt x="1694840" y="124460"/>
                  </a:cubicBezTo>
                  <a:lnTo>
                    <a:pt x="1694840" y="535940"/>
                  </a:lnTo>
                  <a:cubicBezTo>
                    <a:pt x="1694840" y="604520"/>
                    <a:pt x="1638960" y="660400"/>
                    <a:pt x="1570380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43883" y="3255422"/>
            <a:ext cx="452884" cy="57927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14975" y="3255422"/>
            <a:ext cx="575153" cy="519795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2870325" y="535118"/>
            <a:ext cx="6640105" cy="92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74"/>
              </a:lnSpc>
            </a:pPr>
            <a:r>
              <a:rPr lang="en-US" sz="3574">
                <a:solidFill>
                  <a:srgbClr val="FFFFFF"/>
                </a:solidFill>
                <a:latin typeface="Montserrat Classic"/>
              </a:rPr>
              <a:t>Постигнати резултати  регионална радио кампания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45159" y="5005404"/>
            <a:ext cx="2464307" cy="63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pc="72" sz="1621">
                <a:solidFill>
                  <a:srgbClr val="06327D"/>
                </a:solidFill>
                <a:latin typeface="Montserrat Classic"/>
              </a:rPr>
              <a:t>създадени различни видове тематични материали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159331" y="5890288"/>
            <a:ext cx="2237322" cy="932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spc="119" sz="1843">
                <a:solidFill>
                  <a:srgbClr val="06327D"/>
                </a:solidFill>
                <a:latin typeface="Montserrat Classic"/>
              </a:rPr>
              <a:t>излъчени </a:t>
            </a:r>
          </a:p>
          <a:p>
            <a:pPr algn="ctr">
              <a:lnSpc>
                <a:spcPts val="1843"/>
              </a:lnSpc>
            </a:pPr>
            <a:r>
              <a:rPr lang="en-US" spc="119" sz="1843">
                <a:solidFill>
                  <a:srgbClr val="06327D"/>
                </a:solidFill>
                <a:latin typeface="Montserrat Classic Bold"/>
              </a:rPr>
              <a:t>3100 броя</a:t>
            </a:r>
            <a:r>
              <a:rPr lang="en-US" spc="119" sz="1843">
                <a:solidFill>
                  <a:srgbClr val="06327D"/>
                </a:solidFill>
                <a:latin typeface="Montserrat Classic"/>
              </a:rPr>
              <a:t> информационни материали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591320" y="4686929"/>
            <a:ext cx="1938368" cy="734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pc="105" sz="1923">
                <a:solidFill>
                  <a:srgbClr val="06327D"/>
                </a:solidFill>
                <a:latin typeface="Montserrat Classic Bold"/>
              </a:rPr>
              <a:t>1 800 000 слушатели</a:t>
            </a:r>
            <a:r>
              <a:rPr lang="en-US" spc="105" sz="1923">
                <a:solidFill>
                  <a:srgbClr val="06327D"/>
                </a:solidFill>
                <a:latin typeface="Montserrat Classic"/>
              </a:rPr>
              <a:t> на месец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932951" y="6185003"/>
            <a:ext cx="2521861" cy="591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pc="99" sz="1523">
                <a:solidFill>
                  <a:srgbClr val="06327D"/>
                </a:solidFill>
                <a:latin typeface="Montserrat Classic Bold"/>
              </a:rPr>
              <a:t>716 </a:t>
            </a:r>
            <a:r>
              <a:rPr lang="en-US" spc="99" sz="1523">
                <a:solidFill>
                  <a:srgbClr val="06327D"/>
                </a:solidFill>
                <a:latin typeface="Montserrat Classic"/>
              </a:rPr>
              <a:t>допълнителни споделяния на публикациите онлайн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263132" y="731520"/>
            <a:ext cx="2758948" cy="5852160"/>
          </a:xfrm>
          <a:prstGeom prst="rect">
            <a:avLst/>
          </a:prstGeom>
          <a:solidFill>
            <a:srgbClr val="C1A48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2708375" y="1794318"/>
            <a:ext cx="5641140" cy="3726564"/>
            <a:chOff x="0" y="0"/>
            <a:chExt cx="7521519" cy="4968752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7521519" cy="4968752"/>
            </a:xfrm>
            <a:prstGeom prst="rect">
              <a:avLst/>
            </a:prstGeom>
            <a:solidFill>
              <a:srgbClr val="151715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483916" y="573237"/>
              <a:ext cx="6553688" cy="38508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10"/>
                </a:lnSpc>
              </a:pPr>
              <a:r>
                <a:rPr lang="en-US" spc="615" sz="4100">
                  <a:solidFill>
                    <a:srgbClr val="F3F4ED"/>
                  </a:solidFill>
                  <a:latin typeface="Montserrat Classic Bold"/>
                </a:rPr>
                <a:t>НАЦИОНАЛНА КАМПАНИЯ</a:t>
              </a:r>
              <a:r>
                <a:rPr lang="en-US" spc="615" sz="4100">
                  <a:solidFill>
                    <a:srgbClr val="F3F4ED"/>
                  </a:solidFill>
                  <a:latin typeface="Montserrat Classic"/>
                </a:rPr>
                <a:t> ПЕЧАТНИ И ОНЛАЙН МЕДИИ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7376" y="5520882"/>
            <a:ext cx="1785158" cy="1635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DAE_FcXkdfY</dc:identifier>
  <dcterms:modified xsi:type="dcterms:W3CDTF">2011-08-01T06:04:30Z</dcterms:modified>
  <cp:revision>1</cp:revision>
  <dc:title>ноември 2021 - април 2022</dc:title>
</cp:coreProperties>
</file>