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0" r:id="rId5"/>
    <p:sldId id="261" r:id="rId6"/>
    <p:sldId id="273" r:id="rId7"/>
    <p:sldId id="262" r:id="rId8"/>
    <p:sldId id="265" r:id="rId9"/>
    <p:sldId id="267" r:id="rId10"/>
    <p:sldId id="279" r:id="rId11"/>
    <p:sldId id="275" r:id="rId12"/>
    <p:sldId id="276" r:id="rId13"/>
    <p:sldId id="278" r:id="rId14"/>
    <p:sldId id="277" r:id="rId15"/>
  </p:sldIdLst>
  <p:sldSz cx="10693400" cy="7556500"/>
  <p:notesSz cx="10693400" cy="7556500"/>
  <p:embeddedFontLs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</p:embeddedFontLst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2C6B33EC-0D86-4B62-80EC-D07E1DA5DF47}">
          <p14:sldIdLst>
            <p14:sldId id="256"/>
            <p14:sldId id="257"/>
            <p14:sldId id="258"/>
            <p14:sldId id="260"/>
            <p14:sldId id="261"/>
            <p14:sldId id="273"/>
            <p14:sldId id="262"/>
            <p14:sldId id="265"/>
            <p14:sldId id="267"/>
            <p14:sldId id="279"/>
            <p14:sldId id="275"/>
            <p14:sldId id="276"/>
            <p14:sldId id="278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68" autoAdjust="0"/>
  </p:normalViewPr>
  <p:slideViewPr>
    <p:cSldViewPr>
      <p:cViewPr varScale="1">
        <p:scale>
          <a:sx n="89" d="100"/>
          <a:sy n="89" d="100"/>
        </p:scale>
        <p:origin x="173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 b" userId="30cd4d98cb8335cd" providerId="LiveId" clId="{7FCFFA76-F3F5-4A22-AB1C-2BEFC3AA072A}"/>
    <pc:docChg chg="undo custSel modSld">
      <pc:chgData name="eli b" userId="30cd4d98cb8335cd" providerId="LiveId" clId="{7FCFFA76-F3F5-4A22-AB1C-2BEFC3AA072A}" dt="2021-11-24T14:27:02.131" v="134" actId="14100"/>
      <pc:docMkLst>
        <pc:docMk/>
      </pc:docMkLst>
      <pc:sldChg chg="modSp mod">
        <pc:chgData name="eli b" userId="30cd4d98cb8335cd" providerId="LiveId" clId="{7FCFFA76-F3F5-4A22-AB1C-2BEFC3AA072A}" dt="2021-11-24T14:26:40.162" v="132" actId="6559"/>
        <pc:sldMkLst>
          <pc:docMk/>
          <pc:sldMk cId="0" sldId="256"/>
        </pc:sldMkLst>
        <pc:spChg chg="mod">
          <ac:chgData name="eli b" userId="30cd4d98cb8335cd" providerId="LiveId" clId="{7FCFFA76-F3F5-4A22-AB1C-2BEFC3AA072A}" dt="2021-11-24T14:26:40.162" v="132" actId="6559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eli b" userId="30cd4d98cb8335cd" providerId="LiveId" clId="{7FCFFA76-F3F5-4A22-AB1C-2BEFC3AA072A}" dt="2021-11-24T14:27:02.131" v="134" actId="14100"/>
        <pc:sldMkLst>
          <pc:docMk/>
          <pc:sldMk cId="0" sldId="257"/>
        </pc:sldMkLst>
        <pc:spChg chg="mod">
          <ac:chgData name="eli b" userId="30cd4d98cb8335cd" providerId="LiveId" clId="{7FCFFA76-F3F5-4A22-AB1C-2BEFC3AA072A}" dt="2021-11-24T14:27:02.131" v="134" actId="14100"/>
          <ac:spMkLst>
            <pc:docMk/>
            <pc:sldMk cId="0" sldId="257"/>
            <ac:spMk id="5" creationId="{00000000-0000-0000-0000-000000000000}"/>
          </ac:spMkLst>
        </pc:spChg>
        <pc:spChg chg="mod">
          <ac:chgData name="eli b" userId="30cd4d98cb8335cd" providerId="LiveId" clId="{7FCFFA76-F3F5-4A22-AB1C-2BEFC3AA072A}" dt="2021-11-24T14:23:33.373" v="115" actId="79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eli b" userId="30cd4d98cb8335cd" providerId="LiveId" clId="{7FCFFA76-F3F5-4A22-AB1C-2BEFC3AA072A}" dt="2021-11-24T14:23:38.988" v="116" actId="79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eli b" userId="30cd4d98cb8335cd" providerId="LiveId" clId="{7FCFFA76-F3F5-4A22-AB1C-2BEFC3AA072A}" dt="2021-11-24T14:23:01.717" v="111" actId="790"/>
          <ac:spMkLst>
            <pc:docMk/>
            <pc:sldMk cId="0" sldId="257"/>
            <ac:spMk id="15" creationId="{00000000-0000-0000-0000-000000000000}"/>
          </ac:spMkLst>
        </pc:spChg>
        <pc:spChg chg="mod">
          <ac:chgData name="eli b" userId="30cd4d98cb8335cd" providerId="LiveId" clId="{7FCFFA76-F3F5-4A22-AB1C-2BEFC3AA072A}" dt="2021-11-24T14:21:57.111" v="107" actId="2711"/>
          <ac:spMkLst>
            <pc:docMk/>
            <pc:sldMk cId="0" sldId="257"/>
            <ac:spMk id="21" creationId="{94A05CCD-7833-452B-BF2D-0F3A356B0FDE}"/>
          </ac:spMkLst>
        </pc:spChg>
      </pc:sldChg>
      <pc:sldChg chg="modSp mod">
        <pc:chgData name="eli b" userId="30cd4d98cb8335cd" providerId="LiveId" clId="{7FCFFA76-F3F5-4A22-AB1C-2BEFC3AA072A}" dt="2021-11-24T14:20:30.890" v="93" actId="255"/>
        <pc:sldMkLst>
          <pc:docMk/>
          <pc:sldMk cId="0" sldId="258"/>
        </pc:sldMkLst>
        <pc:spChg chg="mod">
          <ac:chgData name="eli b" userId="30cd4d98cb8335cd" providerId="LiveId" clId="{7FCFFA76-F3F5-4A22-AB1C-2BEFC3AA072A}" dt="2021-11-24T14:20:21.660" v="91" actId="2711"/>
          <ac:spMkLst>
            <pc:docMk/>
            <pc:sldMk cId="0" sldId="258"/>
            <ac:spMk id="8" creationId="{00000000-0000-0000-0000-000000000000}"/>
          </ac:spMkLst>
        </pc:spChg>
        <pc:spChg chg="mod">
          <ac:chgData name="eli b" userId="30cd4d98cb8335cd" providerId="LiveId" clId="{7FCFFA76-F3F5-4A22-AB1C-2BEFC3AA072A}" dt="2021-11-24T14:20:30.890" v="93" actId="255"/>
          <ac:spMkLst>
            <pc:docMk/>
            <pc:sldMk cId="0" sldId="258"/>
            <ac:spMk id="9" creationId="{00000000-0000-0000-0000-000000000000}"/>
          </ac:spMkLst>
        </pc:spChg>
      </pc:sldChg>
      <pc:sldChg chg="modSp mod">
        <pc:chgData name="eli b" userId="30cd4d98cb8335cd" providerId="LiveId" clId="{7FCFFA76-F3F5-4A22-AB1C-2BEFC3AA072A}" dt="2021-11-24T14:24:40.260" v="121" actId="790"/>
        <pc:sldMkLst>
          <pc:docMk/>
          <pc:sldMk cId="0" sldId="259"/>
        </pc:sldMkLst>
        <pc:spChg chg="mod">
          <ac:chgData name="eli b" userId="30cd4d98cb8335cd" providerId="LiveId" clId="{7FCFFA76-F3F5-4A22-AB1C-2BEFC3AA072A}" dt="2021-11-24T14:24:40.260" v="121" actId="790"/>
          <ac:spMkLst>
            <pc:docMk/>
            <pc:sldMk cId="0" sldId="259"/>
            <ac:spMk id="8" creationId="{00000000-0000-0000-0000-000000000000}"/>
          </ac:spMkLst>
        </pc:spChg>
        <pc:picChg chg="mod">
          <ac:chgData name="eli b" userId="30cd4d98cb8335cd" providerId="LiveId" clId="{7FCFFA76-F3F5-4A22-AB1C-2BEFC3AA072A}" dt="2021-11-24T14:19:34.020" v="87" actId="1037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eli b" userId="30cd4d98cb8335cd" providerId="LiveId" clId="{7FCFFA76-F3F5-4A22-AB1C-2BEFC3AA072A}" dt="2021-11-24T14:19:07.938" v="81" actId="1035"/>
          <ac:picMkLst>
            <pc:docMk/>
            <pc:sldMk cId="0" sldId="259"/>
            <ac:picMk id="6" creationId="{00000000-0000-0000-0000-000000000000}"/>
          </ac:picMkLst>
        </pc:picChg>
      </pc:sldChg>
      <pc:sldChg chg="modSp mod">
        <pc:chgData name="eli b" userId="30cd4d98cb8335cd" providerId="LiveId" clId="{7FCFFA76-F3F5-4A22-AB1C-2BEFC3AA072A}" dt="2021-11-24T14:16:23.389" v="53" actId="790"/>
        <pc:sldMkLst>
          <pc:docMk/>
          <pc:sldMk cId="0" sldId="260"/>
        </pc:sldMkLst>
        <pc:spChg chg="mod">
          <ac:chgData name="eli b" userId="30cd4d98cb8335cd" providerId="LiveId" clId="{7FCFFA76-F3F5-4A22-AB1C-2BEFC3AA072A}" dt="2021-11-24T14:16:23.389" v="53" actId="790"/>
          <ac:spMkLst>
            <pc:docMk/>
            <pc:sldMk cId="0" sldId="260"/>
            <ac:spMk id="9" creationId="{00000000-0000-0000-0000-000000000000}"/>
          </ac:spMkLst>
        </pc:spChg>
        <pc:spChg chg="mod">
          <ac:chgData name="eli b" userId="30cd4d98cb8335cd" providerId="LiveId" clId="{7FCFFA76-F3F5-4A22-AB1C-2BEFC3AA072A}" dt="2021-11-24T14:14:12.444" v="36" actId="1410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eli b" userId="30cd4d98cb8335cd" providerId="LiveId" clId="{7FCFFA76-F3F5-4A22-AB1C-2BEFC3AA072A}" dt="2021-11-24T14:15:17.451" v="47" actId="255"/>
          <ac:spMkLst>
            <pc:docMk/>
            <pc:sldMk cId="0" sldId="260"/>
            <ac:spMk id="12" creationId="{00000000-0000-0000-0000-000000000000}"/>
          </ac:spMkLst>
        </pc:spChg>
        <pc:spChg chg="mod">
          <ac:chgData name="eli b" userId="30cd4d98cb8335cd" providerId="LiveId" clId="{7FCFFA76-F3F5-4A22-AB1C-2BEFC3AA072A}" dt="2021-11-24T14:15:03.159" v="46" actId="103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eli b" userId="30cd4d98cb8335cd" providerId="LiveId" clId="{7FCFFA76-F3F5-4A22-AB1C-2BEFC3AA072A}" dt="2021-11-24T14:16:06.981" v="52" actId="2711"/>
          <ac:spMkLst>
            <pc:docMk/>
            <pc:sldMk cId="0" sldId="260"/>
            <ac:spMk id="14" creationId="{00000000-0000-0000-0000-000000000000}"/>
          </ac:spMkLst>
        </pc:spChg>
        <pc:picChg chg="mod">
          <ac:chgData name="eli b" userId="30cd4d98cb8335cd" providerId="LiveId" clId="{7FCFFA76-F3F5-4A22-AB1C-2BEFC3AA072A}" dt="2021-11-24T14:12:00.362" v="14" actId="1036"/>
          <ac:picMkLst>
            <pc:docMk/>
            <pc:sldMk cId="0" sldId="260"/>
            <ac:picMk id="6" creationId="{00000000-0000-0000-0000-000000000000}"/>
          </ac:picMkLst>
        </pc:picChg>
        <pc:picChg chg="mod">
          <ac:chgData name="eli b" userId="30cd4d98cb8335cd" providerId="LiveId" clId="{7FCFFA76-F3F5-4A22-AB1C-2BEFC3AA072A}" dt="2021-11-24T14:12:10.781" v="18" actId="1038"/>
          <ac:picMkLst>
            <pc:docMk/>
            <pc:sldMk cId="0" sldId="260"/>
            <ac:picMk id="7" creationId="{00000000-0000-0000-0000-000000000000}"/>
          </ac:picMkLst>
        </pc:picChg>
      </pc:sldChg>
      <pc:sldChg chg="modSp mod">
        <pc:chgData name="eli b" userId="30cd4d98cb8335cd" providerId="LiveId" clId="{7FCFFA76-F3F5-4A22-AB1C-2BEFC3AA072A}" dt="2021-11-24T14:25:18.610" v="124" actId="1036"/>
        <pc:sldMkLst>
          <pc:docMk/>
          <pc:sldMk cId="0" sldId="261"/>
        </pc:sldMkLst>
        <pc:spChg chg="mod">
          <ac:chgData name="eli b" userId="30cd4d98cb8335cd" providerId="LiveId" clId="{7FCFFA76-F3F5-4A22-AB1C-2BEFC3AA072A}" dt="2021-11-24T14:17:07.915" v="59" actId="123"/>
          <ac:spMkLst>
            <pc:docMk/>
            <pc:sldMk cId="0" sldId="261"/>
            <ac:spMk id="9" creationId="{00000000-0000-0000-0000-000000000000}"/>
          </ac:spMkLst>
        </pc:spChg>
        <pc:picChg chg="mod">
          <ac:chgData name="eli b" userId="30cd4d98cb8335cd" providerId="LiveId" clId="{7FCFFA76-F3F5-4A22-AB1C-2BEFC3AA072A}" dt="2021-11-24T14:25:18.610" v="124" actId="1036"/>
          <ac:picMkLst>
            <pc:docMk/>
            <pc:sldMk cId="0" sldId="261"/>
            <ac:picMk id="11" creationId="{00000000-0000-0000-0000-000000000000}"/>
          </ac:picMkLst>
        </pc:picChg>
        <pc:picChg chg="mod">
          <ac:chgData name="eli b" userId="30cd4d98cb8335cd" providerId="LiveId" clId="{7FCFFA76-F3F5-4A22-AB1C-2BEFC3AA072A}" dt="2021-11-24T14:25:08.462" v="122" actId="1035"/>
          <ac:picMkLst>
            <pc:docMk/>
            <pc:sldMk cId="0" sldId="261"/>
            <ac:picMk id="12" creationId="{00000000-0000-0000-0000-000000000000}"/>
          </ac:picMkLst>
        </pc:picChg>
      </pc:sldChg>
      <pc:sldChg chg="modSp mod">
        <pc:chgData name="eli b" userId="30cd4d98cb8335cd" providerId="LiveId" clId="{7FCFFA76-F3F5-4A22-AB1C-2BEFC3AA072A}" dt="2021-11-24T14:26:16.139" v="131" actId="14100"/>
        <pc:sldMkLst>
          <pc:docMk/>
          <pc:sldMk cId="0" sldId="271"/>
        </pc:sldMkLst>
        <pc:spChg chg="mod">
          <ac:chgData name="eli b" userId="30cd4d98cb8335cd" providerId="LiveId" clId="{7FCFFA76-F3F5-4A22-AB1C-2BEFC3AA072A}" dt="2021-11-24T14:26:16.139" v="131" actId="14100"/>
          <ac:spMkLst>
            <pc:docMk/>
            <pc:sldMk cId="0" sldId="271"/>
            <ac:spMk id="1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937CF-BC3C-4317-B904-167F396C21AB}" type="datetimeFigureOut">
              <a:rPr lang="bg-BG" smtClean="0"/>
              <a:t>20.5.2022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8F861-BA6F-4B20-B71F-CEBA1153BE5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37419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B5BD2-3E60-4B0E-BCB3-D5C0665884A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F7718-54CB-4DA3-916D-6DBD7CAB4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055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858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7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608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3458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2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7798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95B13-068C-4A3E-9F57-C49ECFDA6CBC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3C3F4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3C120-5E71-4F18-AADB-FDCD9CCEAF6C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3C3F4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5E09B-1FF5-47D3-9988-3EA1586D7FC3}" type="datetime1">
              <a:rPr lang="en-US" smtClean="0"/>
              <a:t>5/20/2022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3C3F4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21D27-481B-4533-8474-1204F7BB386A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AF25-9100-413D-B20A-12C329422E70}" type="datetime1">
              <a:rPr lang="en-US" smtClean="0"/>
              <a:t>5/20/2022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F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0890" y="836582"/>
            <a:ext cx="5431619" cy="894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rgbClr val="3C3F4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3363" y="3274955"/>
            <a:ext cx="10146672" cy="1754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5FFB-834D-4821-B4AF-A6E48BA5DBBF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5.png"/><Relationship Id="rId7" Type="http://schemas.openxmlformats.org/officeDocument/2006/relationships/image" Target="../media/image3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2.emf"/><Relationship Id="rId5" Type="http://schemas.openxmlformats.org/officeDocument/2006/relationships/image" Target="../media/image2.png"/><Relationship Id="rId10" Type="http://schemas.openxmlformats.org/officeDocument/2006/relationships/image" Target="../media/image41.emf"/><Relationship Id="rId4" Type="http://schemas.openxmlformats.org/officeDocument/2006/relationships/image" Target="../media/image3.png"/><Relationship Id="rId9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8.png"/><Relationship Id="rId4" Type="http://schemas.openxmlformats.org/officeDocument/2006/relationships/image" Target="../media/image23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161" y="1955800"/>
            <a:ext cx="7646885" cy="27675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3161" y="5108678"/>
            <a:ext cx="7646884" cy="1565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78865" marR="1071245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XVI</a:t>
            </a:r>
            <a:r>
              <a:rPr lang="en-US"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r>
              <a:rPr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Комитет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наблюдение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bg-BG" sz="2000" b="1" dirty="0" smtClean="0">
              <a:solidFill>
                <a:srgbClr val="A690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078865" marR="1071245" algn="ctr">
              <a:lnSpc>
                <a:spcPct val="100000"/>
              </a:lnSpc>
              <a:spcBef>
                <a:spcPts val="105"/>
              </a:spcBef>
            </a:pP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Оперативна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програма</a:t>
            </a:r>
          </a:p>
          <a:p>
            <a:pPr marL="12700" marR="5080" algn="ctr">
              <a:lnSpc>
                <a:spcPct val="100000"/>
              </a:lnSpc>
            </a:pPr>
            <a:r>
              <a:rPr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„Транспорт и транспортна инфраструктура“ 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2014 </a:t>
            </a:r>
            <a:r>
              <a:rPr sz="20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- 2020 г</a:t>
            </a:r>
            <a:r>
              <a:rPr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bg-BG" sz="2000" b="1" dirty="0" smtClean="0">
              <a:solidFill>
                <a:srgbClr val="A690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</a:pP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11-12 май 2022 г. </a:t>
            </a:r>
          </a:p>
          <a:p>
            <a:pPr marL="12700" marR="5080" algn="ctr">
              <a:lnSpc>
                <a:spcPct val="100000"/>
              </a:lnSpc>
            </a:pPr>
            <a:r>
              <a:rPr lang="bg-BG" sz="20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гр. София</a:t>
            </a:r>
            <a:endParaRPr sz="2000" b="1" dirty="0">
              <a:solidFill>
                <a:srgbClr val="A690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8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6899" y="294336"/>
            <a:ext cx="4876801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pc="-254" dirty="0" smtClean="0"/>
              <a:t>	ЕТАПИ НА РАЗВИТИЕ</a:t>
            </a:r>
            <a:endParaRPr spc="-254" dirty="0"/>
          </a:p>
        </p:txBody>
      </p:sp>
      <p:pic>
        <p:nvPicPr>
          <p:cNvPr id="1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36" y="1492250"/>
            <a:ext cx="9109364" cy="4572000"/>
          </a:xfrm>
          <a:prstGeom prst="rect">
            <a:avLst/>
          </a:prstGeom>
        </p:spPr>
      </p:pic>
      <p:pic>
        <p:nvPicPr>
          <p:cNvPr id="17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48400" y="6369050"/>
            <a:ext cx="3670300" cy="222351"/>
          </a:xfrm>
          <a:prstGeom prst="rect">
            <a:avLst/>
          </a:prstGeom>
        </p:spPr>
      </p:pic>
      <p:pic>
        <p:nvPicPr>
          <p:cNvPr id="21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4700" y="1037523"/>
            <a:ext cx="3670300" cy="2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040" y="4005578"/>
            <a:ext cx="244779" cy="2617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6069" y="4653772"/>
            <a:ext cx="244779" cy="2617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9500" y="5811501"/>
            <a:ext cx="3670300" cy="2223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85615" y="3504295"/>
            <a:ext cx="5339556" cy="19595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860"/>
              </a:spcBef>
            </a:pP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зпълнение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дейности по договора </a:t>
            </a:r>
            <a:r>
              <a:rPr lang="bg-BG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</a:t>
            </a: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ъм момента:</a:t>
            </a:r>
            <a:endParaRPr lang="ru-RU" sz="1400" dirty="0" smtClean="0">
              <a:latin typeface="Arial Narrow"/>
              <a:cs typeface="Arial Narrow"/>
            </a:endParaRPr>
          </a:p>
          <a:p>
            <a:pPr marL="12700" algn="just">
              <a:spcBef>
                <a:spcPts val="1655"/>
              </a:spcBef>
            </a:pP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 1: Разработка на системен проект – </a:t>
            </a:r>
            <a:r>
              <a:rPr lang="ru-RU" sz="1400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дейността е изпълнена на 100%.</a:t>
            </a:r>
          </a:p>
          <a:p>
            <a:pPr marL="12700" algn="just">
              <a:lnSpc>
                <a:spcPct val="100000"/>
              </a:lnSpc>
              <a:spcBef>
                <a:spcPts val="1655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 3: Внедряване на специализиран Софтуер – </a:t>
            </a:r>
            <a:r>
              <a:rPr lang="ru-RU" sz="1400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дейността е в процес на изпълнение</a:t>
            </a:r>
            <a:r>
              <a:rPr lang="ru-RU" sz="1400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12700" algn="just">
              <a:spcBef>
                <a:spcPts val="1655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Очаквано приключване на дейностите по договора – 2023 г</a:t>
            </a:r>
            <a:r>
              <a:rPr lang="ru-RU" sz="1400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100" y="142623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Разработване и внедряване на система за електронен обмен на информация в българските пристанища (PORT COMMUNITY SYSTEM - PCS)</a:t>
            </a:r>
            <a:r>
              <a:rPr lang="en-US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100" y="234063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Сключен е договор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ДЕП-4/24.04.2020 г. с изпълнител „АКТУАЛ-И.Т.ИНФОРМАЦИОННИ ТЕХНОЛОГИИ“ ЕАД на стойност 8 920 911,00 лв. без ДДС.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200" y="3504295"/>
            <a:ext cx="4229100" cy="2960737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6" name="object 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7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18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700" y="2449704"/>
            <a:ext cx="244779" cy="261746"/>
          </a:xfrm>
          <a:prstGeom prst="rect">
            <a:avLst/>
          </a:prstGeom>
        </p:spPr>
      </p:pic>
      <p:pic>
        <p:nvPicPr>
          <p:cNvPr id="19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0021" y="2989194"/>
            <a:ext cx="3670300" cy="2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2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721" y="3778250"/>
            <a:ext cx="244779" cy="2617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0" y="2108099"/>
            <a:ext cx="3670300" cy="2223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32327" y="120650"/>
            <a:ext cx="4981373" cy="74507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pc="-254" dirty="0"/>
              <a:t>ПЛАНИРАНИ </a:t>
            </a:r>
            <a:r>
              <a:rPr lang="ru-RU" spc="-254" dirty="0" smtClean="0"/>
              <a:t>ПРОЕКТИ ЗА ПРОГРАМЕН </a:t>
            </a:r>
            <a:r>
              <a:rPr lang="ru-RU" spc="-254" dirty="0"/>
              <a:t>ПЕРИОД 2021 - 2027 Г.</a:t>
            </a:r>
            <a:endParaRPr spc="-254" dirty="0"/>
          </a:p>
        </p:txBody>
      </p:sp>
      <p:sp>
        <p:nvSpPr>
          <p:cNvPr id="3" name="TextBox 2"/>
          <p:cNvSpPr txBox="1"/>
          <p:nvPr/>
        </p:nvSpPr>
        <p:spPr>
          <a:xfrm>
            <a:off x="546100" y="1568450"/>
            <a:ext cx="9752787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Изграждане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ледобран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кейово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съоръжение) на територията на терминал Русе-запад	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</p:txBody>
      </p:sp>
      <p:pic>
        <p:nvPicPr>
          <p:cNvPr id="16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1644650"/>
            <a:ext cx="244779" cy="261746"/>
          </a:xfrm>
          <a:prstGeom prst="rect">
            <a:avLst/>
          </a:prstGeom>
        </p:spPr>
      </p:pic>
      <p:pic>
        <p:nvPicPr>
          <p:cNvPr id="17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721" y="2635250"/>
            <a:ext cx="244779" cy="261746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9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310" y="4115091"/>
            <a:ext cx="3810000" cy="2525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300" y="4115090"/>
            <a:ext cx="2852226" cy="25254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4210" y="3701395"/>
            <a:ext cx="9220200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Изграждане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съоръжения против заливане на терминал Русе-запад при високи води на р.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Дунав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200" y="2557741"/>
            <a:ext cx="9752787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Проучване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изграждане на закрити корабни места на територията на терминали Русе-запад и Русе-изток (1 и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bg-BG" sz="1400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3174899"/>
            <a:ext cx="3670300" cy="222351"/>
          </a:xfrm>
          <a:prstGeom prst="rect">
            <a:avLst/>
          </a:prstGeom>
        </p:spPr>
      </p:pic>
      <p:pic>
        <p:nvPicPr>
          <p:cNvPr id="29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6832499"/>
            <a:ext cx="3670300" cy="2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721" y="1568450"/>
            <a:ext cx="244779" cy="2617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3169" y="2806040"/>
            <a:ext cx="3670300" cy="2223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32327" y="120650"/>
            <a:ext cx="4981373" cy="74507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pc="-254" dirty="0"/>
              <a:t>ПЛАНИРАНИ </a:t>
            </a:r>
            <a:r>
              <a:rPr lang="ru-RU" spc="-254" dirty="0" smtClean="0"/>
              <a:t>ПРОЕКТИ ЗА ПРОГРАМЕН </a:t>
            </a:r>
            <a:r>
              <a:rPr lang="ru-RU" spc="-254" dirty="0"/>
              <a:t>ПЕРИОД 2021 - 2027 Г.</a:t>
            </a:r>
            <a:endParaRPr spc="-254" dirty="0"/>
          </a:p>
        </p:txBody>
      </p:sp>
      <p:pic>
        <p:nvPicPr>
          <p:cNvPr id="18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721" y="4387850"/>
            <a:ext cx="244779" cy="261746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9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876" y="4375120"/>
            <a:ext cx="3743824" cy="28078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2300" y="1492250"/>
            <a:ext cx="5105400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Изграждане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внедряване на система за електронен обмен на информация в българските пристанища (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PCS) на река	 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bg-BG" sz="1400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8478" y="4311650"/>
            <a:ext cx="547022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Превенция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наводнение на гр. Лом и терминал Лом чрез реконструкция на Източен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              </a:t>
            </a:r>
            <a:endParaRPr lang="bg-BG" sz="1400" b="1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38" y="1469877"/>
            <a:ext cx="3759462" cy="246077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25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100" y="5131102"/>
            <a:ext cx="3670300" cy="2223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6986" y="5835650"/>
            <a:ext cx="5451714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разширение на пристанище Лом с цел създаване на условия за изграждане на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мултимодален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терминал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400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" y="5911850"/>
            <a:ext cx="244779" cy="261746"/>
          </a:xfrm>
          <a:prstGeom prst="rect">
            <a:avLst/>
          </a:prstGeom>
        </p:spPr>
      </p:pic>
      <p:pic>
        <p:nvPicPr>
          <p:cNvPr id="2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5569" y="6603899"/>
            <a:ext cx="3670300" cy="222351"/>
          </a:xfrm>
          <a:prstGeom prst="rect">
            <a:avLst/>
          </a:prstGeom>
        </p:spPr>
      </p:pic>
      <p:pic>
        <p:nvPicPr>
          <p:cNvPr id="29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100" y="3244850"/>
            <a:ext cx="3670300" cy="2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9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97" y="3967462"/>
            <a:ext cx="244779" cy="2617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942" y="3652159"/>
            <a:ext cx="3670300" cy="2223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32327" y="120650"/>
            <a:ext cx="4981373" cy="74507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pc="-254" dirty="0"/>
              <a:t>ПЛАНИРАНИ </a:t>
            </a:r>
            <a:r>
              <a:rPr lang="ru-RU" spc="-254" dirty="0" smtClean="0"/>
              <a:t>ПРОЕКТИ ЗА ПРОГРАМЕН </a:t>
            </a:r>
            <a:r>
              <a:rPr lang="ru-RU" spc="-254" dirty="0"/>
              <a:t>ПЕРИОД 2021 - 2027 Г.</a:t>
            </a:r>
            <a:endParaRPr spc="-254" dirty="0"/>
          </a:p>
        </p:txBody>
      </p:sp>
      <p:sp>
        <p:nvSpPr>
          <p:cNvPr id="3" name="TextBox 2"/>
          <p:cNvSpPr txBox="1"/>
          <p:nvPr/>
        </p:nvSpPr>
        <p:spPr>
          <a:xfrm>
            <a:off x="574834" y="1011270"/>
            <a:ext cx="9709600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Осигуряване на устойчиво развитие, безопасност и сигурност на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мултимодалните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операции по основната и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широкообхватна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TEN-T мрежа, чрез внедряване на високотехнологични  пристанищни съоръжения за безопасно и екологосъобразно извършване (осъществяване) на баластни операции в морските пристанища, и информационна система за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endParaRPr lang="en-GB" sz="1400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1111250"/>
            <a:ext cx="244779" cy="261746"/>
          </a:xfrm>
          <a:prstGeom prst="rect">
            <a:avLst/>
          </a:prstGeom>
        </p:spPr>
      </p:pic>
      <p:pic>
        <p:nvPicPr>
          <p:cNvPr id="13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894" y="6041797"/>
            <a:ext cx="244779" cy="261746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743" y="3874510"/>
            <a:ext cx="2437200" cy="180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8066" y="3652159"/>
            <a:ext cx="2208713" cy="2228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7379" y="1799070"/>
            <a:ext cx="2171676" cy="16271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3651" y="3878396"/>
            <a:ext cx="4219212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Внедряване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иновативни високочестотни системи за осигуряване непрекъснато наблюдение в реално време на основни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хидрологични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параметри осигуряващи безопасността на корабите в пристанищата, рейдовете и подходите към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пристанищата  </a:t>
            </a:r>
            <a:endParaRPr lang="en-GB" sz="1400" b="1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4834" y="5972531"/>
            <a:ext cx="9747400" cy="7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46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Увеличаване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капацитета, безопасността и  ефективността на пристанище Варна за извършване на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мултимодални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операции, чрез осигуряване на ново </a:t>
            </a:r>
            <a:r>
              <a:rPr lang="bg-BG" sz="1400" b="1" dirty="0" err="1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кейово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място, разширение и модернизиране на пристанищната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en-GB" sz="1400" b="1" dirty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6700" y="5654156"/>
            <a:ext cx="3670300" cy="222351"/>
          </a:xfrm>
          <a:prstGeom prst="rect">
            <a:avLst/>
          </a:prstGeom>
        </p:spPr>
      </p:pic>
      <p:pic>
        <p:nvPicPr>
          <p:cNvPr id="2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4134" y="6791617"/>
            <a:ext cx="3670300" cy="2223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00" y="2027111"/>
            <a:ext cx="2221366" cy="1628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6066" y="2005236"/>
            <a:ext cx="2382468" cy="16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89150" y="2381231"/>
            <a:ext cx="2496300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dirty="0" smtClean="0">
                <a:solidFill>
                  <a:srgbClr val="3C3F4A"/>
                </a:solidFill>
                <a:latin typeface="Trebuchet MS"/>
                <a:cs typeface="Trebuchet MS"/>
              </a:rPr>
              <a:t>ПРОЕКТИ</a:t>
            </a:r>
            <a:endParaRPr sz="42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700" y="3873500"/>
            <a:ext cx="2983750" cy="6854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0896" y="3193704"/>
            <a:ext cx="2912808" cy="1759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915762" y="1315555"/>
            <a:ext cx="4580137" cy="139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  <a:tabLst>
                <a:tab pos="1693545" algn="l"/>
              </a:tabLst>
            </a:pPr>
            <a:r>
              <a:rPr sz="1400" b="1" spc="-10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</a:t>
            </a:r>
            <a:r>
              <a:rPr sz="1400" b="1" spc="80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4.001-</a:t>
            </a:r>
            <a:r>
              <a:rPr sz="1400" b="1" spc="95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0005</a:t>
            </a:r>
            <a:r>
              <a:rPr sz="1400" b="1" spc="509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„Техническа помощ за подготовката и реализацията на проект „Доставка, монтаж и въвеждане в експлоатация на пристанищни приемни съоръжения	(ППС) в българските пристанища за обществен транспорт с национално значение“ - 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Приоритетна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15763" y="4211155"/>
            <a:ext cx="4580136" cy="139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  <a:tabLst>
                <a:tab pos="2592705" algn="l"/>
              </a:tabLst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BG16М1ОР001-5.001-0025</a:t>
            </a:r>
            <a:r>
              <a:rPr lang="en-US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„Специализирани обучения за повишаване капацитета </a:t>
            </a:r>
            <a:r>
              <a:rPr sz="1400" dirty="0" err="1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служителите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Държавно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предприятие 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Пристанищна</a:t>
            </a:r>
            <a:r>
              <a:rPr lang="en-US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инфраструктура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 (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ДППИ) в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качеството му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бенефициент по ОПТТИ 2014 – 2020 г.“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Приоритетна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15762" y="5723052"/>
            <a:ext cx="458013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BG16M1OP001-5.001-0026</a:t>
            </a:r>
            <a:r>
              <a:rPr lang="en-US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Осигуряване на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техническа помощ за подготовка на проекти за</a:t>
            </a:r>
            <a:r>
              <a:rPr lang="en-US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следващия програмен период 2021  -  2027 г.“  -</a:t>
            </a:r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Приоритетна ос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68779" y="5898817"/>
            <a:ext cx="31603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15995" y="3685399"/>
            <a:ext cx="3477260" cy="24301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endParaRPr sz="1400" dirty="0">
              <a:latin typeface="Arial Narrow"/>
              <a:cs typeface="Arial Narrow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94A05CCD-7833-452B-BF2D-0F3A356B0FDE}"/>
              </a:ext>
            </a:extLst>
          </p:cNvPr>
          <p:cNvSpPr txBox="1"/>
          <p:nvPr/>
        </p:nvSpPr>
        <p:spPr>
          <a:xfrm>
            <a:off x="5906158" y="2841466"/>
            <a:ext cx="4580137" cy="1165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  <a:tabLst>
                <a:tab pos="1693545" algn="l"/>
              </a:tabLst>
            </a:pP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BG16M1OP001-4.001-0015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„Доставка, монтаж и въвеждане в експлоатация на пристанищни приемни съоръжения (ППС) в българските пристанища за обществен транспорт с национално значение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 -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Приоритетна ос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20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530" y="1335456"/>
            <a:ext cx="249958" cy="262151"/>
          </a:xfrm>
          <a:prstGeom prst="rect">
            <a:avLst/>
          </a:prstGeom>
        </p:spPr>
      </p:pic>
      <p:pic>
        <p:nvPicPr>
          <p:cNvPr id="22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3125" y="2790040"/>
            <a:ext cx="244767" cy="261746"/>
          </a:xfrm>
          <a:prstGeom prst="rect">
            <a:avLst/>
          </a:prstGeom>
        </p:spPr>
      </p:pic>
      <p:pic>
        <p:nvPicPr>
          <p:cNvPr id="23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6964" y="4250550"/>
            <a:ext cx="244767" cy="261746"/>
          </a:xfrm>
          <a:prstGeom prst="rect">
            <a:avLst/>
          </a:prstGeom>
        </p:spPr>
      </p:pic>
      <p:pic>
        <p:nvPicPr>
          <p:cNvPr id="24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6963" y="5802504"/>
            <a:ext cx="244767" cy="26174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8700" y="2008610"/>
            <a:ext cx="3098800" cy="18602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2765" y="142875"/>
            <a:ext cx="4940935" cy="73977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spc="-254" dirty="0"/>
              <a:t>ПРОЕКТИ В ПРОЦЕС НА ИЗПЪЛНЕНИЕ ПО ПРИОРИТЕТНА ОС 4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4820" y="1111250"/>
            <a:ext cx="9834880" cy="67390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BG16М1ОР001-4.001-0005 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„Техническа помощ за подготовката и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реализацията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 </a:t>
            </a:r>
            <a:r>
              <a:rPr lang="en-GB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Доставка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монтаж и въвеждане в експлоатация на пристанищни приемни съоръжения (ППС) в българските пристанища за обществен транспорт с национално значение“</a:t>
            </a:r>
            <a:endParaRPr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sp>
        <p:nvSpPr>
          <p:cNvPr id="14" name="object 9"/>
          <p:cNvSpPr txBox="1"/>
          <p:nvPr/>
        </p:nvSpPr>
        <p:spPr>
          <a:xfrm>
            <a:off x="393700" y="3929921"/>
            <a:ext cx="6710680" cy="2439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5270" algn="just">
              <a:lnSpc>
                <a:spcPts val="1675"/>
              </a:lnSpc>
              <a:spcBef>
                <a:spcPts val="100"/>
              </a:spcBef>
            </a:pPr>
            <a:endParaRPr lang="bg-BG" sz="1400" b="1" dirty="0" smtClean="0">
              <a:solidFill>
                <a:srgbClr val="A690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525270" algn="just">
              <a:lnSpc>
                <a:spcPts val="1675"/>
              </a:lnSpc>
              <a:spcBef>
                <a:spcPts val="100"/>
              </a:spcBef>
            </a:pPr>
            <a:r>
              <a:rPr sz="1400" b="1" dirty="0" err="1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</a:t>
            </a:r>
            <a:r>
              <a:rPr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БФП №: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ДОПТТИ-3 от 20.02.2018 г.</a:t>
            </a:r>
            <a:endParaRPr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530350" algn="just">
              <a:lnSpc>
                <a:spcPts val="1664"/>
              </a:lnSpc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Стойност на БФП: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1 320 000,00 лв.</a:t>
            </a:r>
            <a:endParaRPr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532890" algn="just">
              <a:lnSpc>
                <a:spcPts val="1675"/>
              </a:lnSpc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</a:t>
            </a:r>
            <a:r>
              <a:rPr sz="1400" b="1" dirty="0" err="1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 err="1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</a:t>
            </a: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</a:t>
            </a:r>
            <a:r>
              <a:rPr sz="1400" b="1" dirty="0" err="1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ълнение</a:t>
            </a:r>
            <a:r>
              <a:rPr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проекта: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31.08.2023 г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bg-BG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532890" algn="just">
              <a:lnSpc>
                <a:spcPts val="1675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Верифицирани разходи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към м. май 2022 г.: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933 124,77 лв.</a:t>
            </a:r>
          </a:p>
          <a:p>
            <a:pPr marL="1532890" algn="just">
              <a:lnSpc>
                <a:spcPts val="1675"/>
              </a:lnSpc>
            </a:pPr>
            <a:endParaRPr lang="en-US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532890" algn="just">
              <a:lnSpc>
                <a:spcPts val="1675"/>
              </a:lnSpc>
            </a:pPr>
            <a:endParaRPr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СКЛЮЧЕН ДОГОВОР С ИЗПЪЛНИТЕЛ: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Дейностите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обхвата на сключения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№ ДЕП-27/26.10.2018 г.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„ПОРТ КОНСУЛТ“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ДЗЗД,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стойност 1 193 000,00 лв.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 изпълнени на 100%.</a:t>
            </a:r>
          </a:p>
          <a:p>
            <a:pPr algn="just">
              <a:lnSpc>
                <a:spcPct val="100000"/>
              </a:lnSpc>
            </a:pPr>
            <a:endParaRPr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933" y="5497704"/>
            <a:ext cx="244767" cy="261746"/>
          </a:xfrm>
          <a:prstGeom prst="rect">
            <a:avLst/>
          </a:prstGeom>
        </p:spPr>
      </p:pic>
      <p:pic>
        <p:nvPicPr>
          <p:cNvPr id="16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19682" y="2349391"/>
            <a:ext cx="6494018" cy="14257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00" y="3778250"/>
            <a:ext cx="2304998" cy="3463415"/>
          </a:xfrm>
          <a:prstGeom prst="rect">
            <a:avLst/>
          </a:prstGeom>
        </p:spPr>
      </p:pic>
      <p:pic>
        <p:nvPicPr>
          <p:cNvPr id="1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1240" y="6468308"/>
            <a:ext cx="3098800" cy="1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5481" y="177329"/>
            <a:ext cx="4822019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 marR="5080" indent="-914400" algn="l">
              <a:lnSpc>
                <a:spcPts val="2680"/>
              </a:lnSpc>
              <a:spcBef>
                <a:spcPts val="409"/>
              </a:spcBef>
            </a:pPr>
            <a:r>
              <a:rPr spc="-254" dirty="0"/>
              <a:t>ПРОЕКТИ В ПРОЦЕС НА ИЗПЪЛНЕНИЕ </a:t>
            </a:r>
            <a:r>
              <a:rPr lang="bg-BG" spc="-254" dirty="0" smtClean="0"/>
              <a:t/>
            </a:r>
            <a:br>
              <a:rPr lang="bg-BG" spc="-254" dirty="0" smtClean="0"/>
            </a:br>
            <a:r>
              <a:rPr spc="-254" dirty="0" smtClean="0"/>
              <a:t>ПО </a:t>
            </a:r>
            <a:r>
              <a:rPr spc="-254" dirty="0"/>
              <a:t>ПРИОРИТЕТНА ОС 4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300" y="4811904"/>
            <a:ext cx="244767" cy="26174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3047" y="1214383"/>
            <a:ext cx="9716686" cy="5077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95"/>
              </a:spcBef>
              <a:tabLst>
                <a:tab pos="1638935" algn="l"/>
              </a:tabLst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BG16М1ОР001-4.001-0015 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„Доставка, монтаж и въвеждане в експлоатация на пристанищни </a:t>
            </a:r>
            <a:r>
              <a:rPr sz="1400" b="1" dirty="0" err="1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приемни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 err="1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съоръжения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(ППС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в българските пристанища за обществен транспорт с </a:t>
            </a:r>
            <a:r>
              <a:rPr lang="bg-BG"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национално </a:t>
            </a:r>
            <a:r>
              <a:rPr lang="bg-BG"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значение</a:t>
            </a:r>
            <a:r>
              <a:rPr lang="en-US"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</a:t>
            </a:r>
            <a:endParaRPr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4100" y="1926695"/>
            <a:ext cx="3098800" cy="186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015" y="2213615"/>
            <a:ext cx="3501685" cy="2325423"/>
          </a:xfrm>
          <a:prstGeom prst="rect">
            <a:avLst/>
          </a:prstGeom>
        </p:spPr>
      </p:pic>
      <p:pic>
        <p:nvPicPr>
          <p:cNvPr id="17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8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20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sp>
        <p:nvSpPr>
          <p:cNvPr id="21" name="object 13"/>
          <p:cNvSpPr txBox="1"/>
          <p:nvPr/>
        </p:nvSpPr>
        <p:spPr>
          <a:xfrm>
            <a:off x="1155700" y="2381249"/>
            <a:ext cx="5257800" cy="127534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algn="l">
              <a:spcBef>
                <a:spcPts val="345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за БФП №: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ДОПТТИ-6/07.10.2020 г. и</a:t>
            </a: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345"/>
              </a:spcBef>
            </a:pP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</a:t>
            </a:r>
            <a:r>
              <a:rPr lang="bg-BG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Анекс №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ДОПТТИ-8/08.11.2021 г.</a:t>
            </a:r>
            <a:endParaRPr lang="bg-BG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Стойност</a:t>
            </a:r>
            <a:r>
              <a:rPr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БФП: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12 782 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782,88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лв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на изпълнение на проекта: </a:t>
            </a:r>
            <a:r>
              <a:rPr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30.10.2022 г</a:t>
            </a:r>
            <a:r>
              <a:rPr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250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Верифицирани разходи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към м. май 2022 г.: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11 508 11,88 лв.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3047" y="4429663"/>
            <a:ext cx="5346700" cy="16235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СКЛЮЧЕНИ ДОГОВОРИ С ИЗПЪЛНИТЕЛИ:</a:t>
            </a:r>
          </a:p>
          <a:p>
            <a:pPr marL="12700" marR="5080" algn="just">
              <a:lnSpc>
                <a:spcPct val="114900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№ ДЕП-19/18.09.2020 г. за „Доставка, монтаж и въвеждане в експлоатация на ППС в българските речни и морски пристанища за обществен транспорт с национално значение“, с Изпълнител „ИДЕА СЕРВИЗ“ ЕООД, на обща стойност 64 730,00 лева без ДДС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изпълнен на 100%.</a:t>
            </a: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982" y="4074610"/>
            <a:ext cx="2571750" cy="2333625"/>
          </a:xfrm>
          <a:prstGeom prst="rect">
            <a:avLst/>
          </a:prstGeom>
        </p:spPr>
      </p:pic>
      <p:pic>
        <p:nvPicPr>
          <p:cNvPr id="2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353" y="3921044"/>
            <a:ext cx="3098800" cy="186029"/>
          </a:xfrm>
          <a:prstGeom prst="rect">
            <a:avLst/>
          </a:prstGeom>
        </p:spPr>
      </p:pic>
      <p:pic>
        <p:nvPicPr>
          <p:cNvPr id="2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090" y="6365058"/>
            <a:ext cx="3098800" cy="1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8965" y="196850"/>
            <a:ext cx="494093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spc="-254" dirty="0"/>
              <a:t>ПРОЕКТИ В ПРОЦЕС НА ИЗПЪЛНЕНИЕ ПО ПРИОРИТЕТНА ОС 4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300" y="1306665"/>
            <a:ext cx="244767" cy="2617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133" y="3287865"/>
            <a:ext cx="244767" cy="261785"/>
          </a:xfrm>
          <a:prstGeom prst="rect">
            <a:avLst/>
          </a:prstGeom>
        </p:spPr>
      </p:pic>
      <p:pic>
        <p:nvPicPr>
          <p:cNvPr id="15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5955" y="2917780"/>
            <a:ext cx="3098800" cy="186029"/>
          </a:xfrm>
          <a:prstGeom prst="rect">
            <a:avLst/>
          </a:prstGeom>
        </p:spPr>
      </p:pic>
      <p:pic>
        <p:nvPicPr>
          <p:cNvPr id="12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3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sp>
        <p:nvSpPr>
          <p:cNvPr id="17" name="object 9"/>
          <p:cNvSpPr txBox="1"/>
          <p:nvPr/>
        </p:nvSpPr>
        <p:spPr>
          <a:xfrm>
            <a:off x="486067" y="1263650"/>
            <a:ext cx="6156033" cy="1747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</a:pP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ДЕП-3/07.04.2020 г. за „Доставка, монтаж и въвеждане в експлоатация на съоръжения за превенция и реагиране при експлоатационни и аварийни замърсявания (СПРЕАЗ) в българските речни и морски пристанища за обществен транспорт с национално значение“, с Изпълнител „</a:t>
            </a:r>
            <a:r>
              <a:rPr lang="bg-BG" sz="1400" dirty="0" err="1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Ламор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Корпорейшън </a:t>
            </a:r>
            <a:r>
              <a:rPr lang="bg-BG" sz="1400" dirty="0" err="1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Аб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“, на обща стойност 9 203 999,00 лв. без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ДДС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изпълнен на 100%.</a:t>
            </a: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14900"/>
              </a:lnSpc>
            </a:pPr>
            <a:endParaRPr lang="bg-BG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469900" y="3231145"/>
            <a:ext cx="6172200" cy="1994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ДЕП-20/21.09.2020 г. за „Изпълнение и внедряване на интегрирана иформационна платформа в българските пристанища“, с ДЗЗД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„Стемо ИИС“, на обща стойност 3 492 770, 51 лв. без ДДС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 изпълнен на 100%.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14900"/>
              </a:lnSpc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периода 29.11.2021-08.12.2021г.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 проведени обучения за работа със системата. </a:t>
            </a:r>
            <a:endParaRPr lang="en-US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14900"/>
              </a:lnSpc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Окончателният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доклад на изпълнителя е приет от възложителя на 17.12.2021 г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831" y="5226050"/>
            <a:ext cx="2993269" cy="1990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7375" y="3119314"/>
            <a:ext cx="3228975" cy="23812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7375" y="1149160"/>
            <a:ext cx="3217710" cy="20362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05" y="5198260"/>
            <a:ext cx="4128845" cy="1964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8965" y="196850"/>
            <a:ext cx="494093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spc="-254" dirty="0"/>
              <a:t>ПРОЕКТИ В ПРОЦЕС НА ИЗПЪЛНЕНИЕ ПО ПРИОРИТЕТНА ОС 4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333" y="1416050"/>
            <a:ext cx="244767" cy="261785"/>
          </a:xfrm>
          <a:prstGeom prst="rect">
            <a:avLst/>
          </a:prstGeom>
        </p:spPr>
      </p:pic>
      <p:pic>
        <p:nvPicPr>
          <p:cNvPr id="1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0992" y="4492409"/>
            <a:ext cx="3098800" cy="186029"/>
          </a:xfrm>
          <a:prstGeom prst="rect">
            <a:avLst/>
          </a:prstGeom>
        </p:spPr>
      </p:pic>
      <p:pic>
        <p:nvPicPr>
          <p:cNvPr id="1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7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8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6067" y="1339850"/>
            <a:ext cx="572035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14900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ДЕП-3/15.03.2021 г. за „Мерки за публичност, информация и комуникация по проект BG16M1OP001-4.001-0015“ с Изпълнител „Ди Ем Ай Дивелопмънт“ ЕООД, на обща стойност 19 980,00 лева, без ДДС</a:t>
            </a:r>
            <a:r>
              <a:rPr lang="en-US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 изпълнен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100%. </a:t>
            </a:r>
            <a:endParaRPr lang="ru-RU" sz="1400" dirty="0" smtClean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ts val="1530"/>
              </a:lnSpc>
              <a:spcBef>
                <a:spcPts val="280"/>
              </a:spcBef>
            </a:pP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ts val="1530"/>
              </a:lnSpc>
              <a:spcBef>
                <a:spcPts val="280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Изработени и поставени са постоянни</a:t>
            </a:r>
            <a:r>
              <a:rPr lang="en-US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информационни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табели. </a:t>
            </a:r>
          </a:p>
          <a:p>
            <a:pPr marL="12700" marR="5080" algn="just">
              <a:lnSpc>
                <a:spcPts val="1530"/>
              </a:lnSpc>
              <a:spcBef>
                <a:spcPts val="280"/>
              </a:spcBef>
            </a:pP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ts val="1530"/>
              </a:lnSpc>
              <a:spcBef>
                <a:spcPts val="280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23.03.2022 г. в База СНО на ДППИ в град Варна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 заключително публично събитие по проекта. </a:t>
            </a:r>
          </a:p>
          <a:p>
            <a:pPr marL="12700" marR="5080" algn="just">
              <a:lnSpc>
                <a:spcPct val="114900"/>
              </a:lnSpc>
              <a:spcBef>
                <a:spcPts val="600"/>
              </a:spcBef>
            </a:pP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93" y="1429072"/>
            <a:ext cx="3844411" cy="2894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0" y="4907583"/>
            <a:ext cx="4570794" cy="2095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6300" y="4137116"/>
            <a:ext cx="2986287" cy="2507798"/>
          </a:xfrm>
          <a:prstGeom prst="rect">
            <a:avLst/>
          </a:prstGeom>
        </p:spPr>
      </p:pic>
      <p:pic>
        <p:nvPicPr>
          <p:cNvPr id="2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7026" y="7139404"/>
            <a:ext cx="3098800" cy="1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958850"/>
            <a:ext cx="4289772" cy="2854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958850"/>
            <a:ext cx="4289773" cy="2854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3930650"/>
            <a:ext cx="4289773" cy="2854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8" y="3930650"/>
            <a:ext cx="4282152" cy="2849889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8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pic>
        <p:nvPicPr>
          <p:cNvPr id="19" name="object 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73500" y="7003354"/>
            <a:ext cx="3098800" cy="186029"/>
          </a:xfrm>
          <a:prstGeom prst="rect">
            <a:avLst/>
          </a:prstGeom>
        </p:spPr>
      </p:pic>
      <p:sp>
        <p:nvSpPr>
          <p:cNvPr id="20" name="object 4"/>
          <p:cNvSpPr txBox="1">
            <a:spLocks/>
          </p:cNvSpPr>
          <p:nvPr/>
        </p:nvSpPr>
        <p:spPr>
          <a:xfrm>
            <a:off x="3148965" y="196850"/>
            <a:ext cx="494093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z="2450" b="1" spc="-254" dirty="0">
                <a:solidFill>
                  <a:srgbClr val="3C3F4A"/>
                </a:solidFill>
                <a:latin typeface="Trebuchet MS"/>
                <a:cs typeface="Trebuchet MS"/>
              </a:rPr>
              <a:t>ПРОЕКТИ В ПРОЦЕС НА ИЗПЪЛНЕНИЕ ПО ПРИОРИТЕТНА ОС 4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3700" y="1263650"/>
            <a:ext cx="9829800" cy="687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BG16М1ОР001-5.001-0025 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„Специализирани обучения за повишаване капацитета на служителите на Държавно предприятие „Пристанищна инфраструктура“ (ДППИ) в качеството му на бенефициент по ОПТТИ 2014 – 2020 г</a:t>
            </a:r>
            <a:r>
              <a:rPr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.“</a:t>
            </a:r>
            <a:endParaRPr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2765" y="196850"/>
            <a:ext cx="494093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spc="-254" dirty="0"/>
              <a:t>ПРОЕКТИ В ПРОЦЕС НА ИЗПЪЛНЕНИЕ ПО ПРИОРИТЕТНА ОС 5</a:t>
            </a:r>
          </a:p>
        </p:txBody>
      </p:sp>
      <p:pic>
        <p:nvPicPr>
          <p:cNvPr id="12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2178050"/>
            <a:ext cx="3098800" cy="186029"/>
          </a:xfrm>
          <a:prstGeom prst="rect">
            <a:avLst/>
          </a:prstGeom>
        </p:spPr>
      </p:pic>
      <p:pic>
        <p:nvPicPr>
          <p:cNvPr id="1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6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7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0500" y="2635250"/>
            <a:ext cx="52959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за БФП №: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ДОПТТИ-6 от 17.09.2019 г.</a:t>
            </a: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Стойност на БФП: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973 700,00 лв.</a:t>
            </a: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на изпълнение на проекта: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30.07.2022 г.</a:t>
            </a:r>
          </a:p>
          <a:p>
            <a:pPr marL="12700" algn="just">
              <a:spcBef>
                <a:spcPts val="114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Верифицирани разходи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към м. май 2022 г.: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510 367,04 лв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9900" y="4083050"/>
            <a:ext cx="6019800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bg-BG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СКЛЮЧЕН ДОГОВОР </a:t>
            </a: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ДЕП-5/30.04.2020 г.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bg-BG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ДЗЗД „ТРЕЙНИНГ ПРО“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предмет „Провеждане на специализирани обучения за повишаване капацитета на служителите на Държавно предприятие „Пристанищна инфраструктура“ (ДППИ)“ на стойност 883 700,00 лв. без ДДС.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ru-RU" sz="1400" dirty="0" smtClean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 са 48 обучения от заложените 74 тематични мероприятия - обучения, работни срещи и учебни визити за служители на ДППИ.</a:t>
            </a:r>
          </a:p>
        </p:txBody>
      </p:sp>
      <p:pic>
        <p:nvPicPr>
          <p:cNvPr id="2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1333" y="4159250"/>
            <a:ext cx="244767" cy="261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482" y="2312753"/>
            <a:ext cx="3409950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106" y="4522022"/>
            <a:ext cx="3452701" cy="1866900"/>
          </a:xfrm>
          <a:prstGeom prst="rect">
            <a:avLst/>
          </a:prstGeom>
        </p:spPr>
      </p:pic>
      <p:pic>
        <p:nvPicPr>
          <p:cNvPr id="2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5306" y="6526212"/>
            <a:ext cx="3098800" cy="1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2765" y="176688"/>
            <a:ext cx="4940935" cy="7059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6469" marR="5080" indent="-954405" algn="l">
              <a:lnSpc>
                <a:spcPts val="2680"/>
              </a:lnSpc>
              <a:spcBef>
                <a:spcPts val="409"/>
              </a:spcBef>
            </a:pPr>
            <a:r>
              <a:rPr lang="ru-RU" spc="-254" dirty="0"/>
              <a:t>ПРОЕКТИ В ПРОЦЕС НА ИЗПЪЛНЕНИЕ ПО ПРИОРИТЕТНА ОС 5</a:t>
            </a:r>
            <a:endParaRPr spc="-254" dirty="0"/>
          </a:p>
        </p:txBody>
      </p:sp>
      <p:sp>
        <p:nvSpPr>
          <p:cNvPr id="3" name="object 3"/>
          <p:cNvSpPr txBox="1"/>
          <p:nvPr/>
        </p:nvSpPr>
        <p:spPr>
          <a:xfrm>
            <a:off x="317500" y="1187450"/>
            <a:ext cx="9982200" cy="47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BG16М1ОР001-5.001-0026 </a:t>
            </a:r>
            <a:r>
              <a:rPr sz="1400" b="1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„Осигуряване на техническа помощ за подготовка на проекти за следващия програмен период 2021 - 2027 г</a:t>
            </a:r>
            <a:r>
              <a:rPr sz="1400" b="1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.“</a:t>
            </a:r>
            <a:endParaRPr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2100" y="2121053"/>
            <a:ext cx="3770464" cy="2266797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900" y="1873250"/>
            <a:ext cx="3098800" cy="186029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9900" y="-31750"/>
            <a:ext cx="2590800" cy="100000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" y="0"/>
            <a:ext cx="3114040" cy="1037523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91" y="6826250"/>
            <a:ext cx="2339181" cy="5402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4700" y="2495595"/>
            <a:ext cx="54864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за БФП №: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ДОПТТИ-4/06.08.2020 г.</a:t>
            </a: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Стойност на БФП: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2 671 900,00 лв.</a:t>
            </a: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на изпълнение на проекта: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31.10.2023 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A690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Верифицирани разходи към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май 2022 г.: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35 329,10 лв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058061"/>
            <a:ext cx="6032500" cy="212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3185" algn="just">
              <a:lnSpc>
                <a:spcPct val="10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СКЛЮЧЕН </a:t>
            </a:r>
            <a:r>
              <a:rPr lang="ru-RU" sz="1400" b="1" dirty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№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ДЕП-4/31.05.2021 г. с 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БЪЛГАРСКА КОНСУЛТАНТСКА ОРГАНИЗАЦИЯ</a:t>
            </a:r>
            <a:r>
              <a:rPr lang="bg-BG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ЕООД на стойност 2 099 960,00 лв.без ДДС. Срок на договора – 30.09.2023 г.</a:t>
            </a:r>
          </a:p>
          <a:p>
            <a:pPr algn="just">
              <a:lnSpc>
                <a:spcPts val="1675"/>
              </a:lnSpc>
            </a:pPr>
            <a:r>
              <a:rPr lang="bg-BG" sz="1400" b="1" dirty="0" smtClean="0">
                <a:solidFill>
                  <a:srgbClr val="A690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Към момента по проекта е възложено:</a:t>
            </a:r>
          </a:p>
          <a:p>
            <a:pPr algn="just">
              <a:lnSpc>
                <a:spcPts val="1675"/>
              </a:lnSpc>
            </a:pPr>
            <a:endParaRPr lang="bg-BG" sz="1400" b="1" dirty="0" smtClean="0">
              <a:solidFill>
                <a:srgbClr val="A690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675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изработване на предпроектни проучвания </a:t>
            </a:r>
            <a:r>
              <a:rPr lang="ru-RU" sz="1400" dirty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три </a:t>
            </a: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проектите от индикативния списък и </a:t>
            </a:r>
          </a:p>
          <a:p>
            <a:pPr marL="285750" indent="-285750" algn="just">
              <a:lnSpc>
                <a:spcPts val="1675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3C3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изготвянето на един АРП.</a:t>
            </a:r>
            <a:endParaRPr lang="bg-BG" sz="1400" dirty="0" smtClean="0">
              <a:solidFill>
                <a:srgbClr val="3C3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83185" algn="just">
              <a:lnSpc>
                <a:spcPct val="100000"/>
              </a:lnSpc>
              <a:spcAft>
                <a:spcPts val="600"/>
              </a:spcAft>
            </a:pPr>
            <a:endParaRPr lang="ru-RU" sz="1400" dirty="0">
              <a:solidFill>
                <a:srgbClr val="3C3F4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9240" y="4126065"/>
            <a:ext cx="244767" cy="261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2100" y="4558341"/>
            <a:ext cx="3767655" cy="2267909"/>
          </a:xfrm>
          <a:prstGeom prst="rect">
            <a:avLst/>
          </a:prstGeom>
        </p:spPr>
      </p:pic>
      <p:pic>
        <p:nvPicPr>
          <p:cNvPr id="21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1390" y="6356500"/>
            <a:ext cx="3098800" cy="1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</TotalTime>
  <Words>1245</Words>
  <Application>Microsoft Office PowerPoint</Application>
  <PresentationFormat>Custom</PresentationFormat>
  <Paragraphs>81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Trebuchet MS</vt:lpstr>
      <vt:lpstr>Arial</vt:lpstr>
      <vt:lpstr>Calibri</vt:lpstr>
      <vt:lpstr>Wingdings</vt:lpstr>
      <vt:lpstr>Verdana</vt:lpstr>
      <vt:lpstr>Arial Narrow</vt:lpstr>
      <vt:lpstr>Office Theme</vt:lpstr>
      <vt:lpstr>PowerPoint Presentation</vt:lpstr>
      <vt:lpstr>PowerPoint Presentation</vt:lpstr>
      <vt:lpstr>ПРОЕКТИ В ПРОЦЕС НА ИЗПЪЛНЕНИЕ ПО ПРИОРИТЕТНА ОС 4</vt:lpstr>
      <vt:lpstr>ПРОЕКТИ В ПРОЦЕС НА ИЗПЪЛНЕНИЕ  ПО ПРИОРИТЕТНА ОС 4</vt:lpstr>
      <vt:lpstr>ПРОЕКТИ В ПРОЦЕС НА ИЗПЪЛНЕНИЕ ПО ПРИОРИТЕТНА ОС 4</vt:lpstr>
      <vt:lpstr>ПРОЕКТИ В ПРОЦЕС НА ИЗПЪЛНЕНИЕ ПО ПРИОРИТЕТНА ОС 4</vt:lpstr>
      <vt:lpstr>PowerPoint Presentation</vt:lpstr>
      <vt:lpstr>ПРОЕКТИ В ПРОЦЕС НА ИЗПЪЛНЕНИЕ ПО ПРИОРИТЕТНА ОС 5</vt:lpstr>
      <vt:lpstr>ПРОЕКТИ В ПРОЦЕС НА ИЗПЪЛНЕНИЕ ПО ПРИОРИТЕТНА ОС 5</vt:lpstr>
      <vt:lpstr> ЕТАПИ НА РАЗВИТИЕ</vt:lpstr>
      <vt:lpstr>PowerPoint Presentation</vt:lpstr>
      <vt:lpstr>ПЛАНИРАНИ ПРОЕКТИ ЗА ПРОГРАМЕН ПЕРИОД 2021 - 2027 Г.</vt:lpstr>
      <vt:lpstr>ПЛАНИРАНИ ПРОЕКТИ ЗА ПРОГРАМЕН ПЕРИОД 2021 - 2027 Г.</vt:lpstr>
      <vt:lpstr>ПЛАНИРАНИ ПРОЕКТИ ЗА ПРОГРАМЕН ПЕРИОД 2021 - 2027 Г.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 b</dc:creator>
  <cp:lastModifiedBy>Maya Todorova</cp:lastModifiedBy>
  <cp:revision>91</cp:revision>
  <dcterms:created xsi:type="dcterms:W3CDTF">2021-11-04T04:42:14Z</dcterms:created>
  <dcterms:modified xsi:type="dcterms:W3CDTF">2022-05-20T08:46:42Z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2021-11-24T00:00:00Z</vt:filetime>
  </property>
  <property fmtid="{D5CDD505-2E9C-101B-9397-08002B2CF9AE}" pid="3" name="LastSaved">
    <vt:filetime>2021-11-24T00:00:00Z</vt:filetime>
  </property>
</Properties>
</file>