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77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8" r:id="rId18"/>
    <p:sldId id="272" r:id="rId19"/>
  </p:sldIdLst>
  <p:sldSz cx="18288000" cy="10287000"/>
  <p:notesSz cx="6858000" cy="9144000"/>
  <p:embeddedFontLst>
    <p:embeddedFont>
      <p:font typeface="Arial Black" panose="020B0A04020102020204" pitchFamily="34" charset="0"/>
      <p:bold r:id="rId20"/>
    </p:embeddedFont>
    <p:embeddedFont>
      <p:font typeface="Arial Unicode MS" panose="020B0604020202020204" charset="-128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FFCC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8" d="100"/>
          <a:sy n="68" d="100"/>
        </p:scale>
        <p:origin x="81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algn="ctr">
              <a:defRPr lang="en-US" sz="3600" b="0" i="0" u="none" strike="noStrike" kern="1200" baseline="0" dirty="0">
                <a:solidFill>
                  <a:srgbClr val="000099"/>
                </a:solidFill>
                <a:latin typeface="Arial" panose="020B0604020202020204" pitchFamily="34" charset="0"/>
                <a:ea typeface="+mn-ea"/>
                <a:cs typeface="+mn-cs"/>
              </a:defRPr>
            </a:pPr>
            <a:r>
              <a:rPr lang="bg-BG" sz="3600" b="1" i="0" u="none" strike="noStrike" kern="1200" cap="all" baseline="0" dirty="0" smtClean="0">
                <a:ln w="9000" cmpd="sng">
                  <a:solidFill>
                    <a:srgbClr val="000099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anose="020B0A04020102020204" pitchFamily="34" charset="0"/>
                <a:ea typeface="+mj-ea"/>
                <a:cs typeface="+mj-cs"/>
              </a:rPr>
              <a:t>Финансови показатели</a:t>
            </a:r>
            <a:endParaRPr lang="en-US" sz="3600" b="1" i="0" u="none" strike="noStrike" kern="1200" cap="all" baseline="0" dirty="0">
              <a:ln w="9000" cmpd="sng">
                <a:solidFill>
                  <a:srgbClr val="000099"/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  <a:latin typeface="Arial Black" panose="020B0A04020102020204" pitchFamily="34" charset="0"/>
              <a:ea typeface="+mj-ea"/>
              <a:cs typeface="+mj-cs"/>
            </a:endParaRPr>
          </a:p>
        </c:rich>
      </c:tx>
      <c:overlay val="0"/>
    </c:title>
    <c:autoTitleDeleted val="0"/>
    <c:view3D>
      <c:rotX val="15"/>
      <c:rotY val="20"/>
      <c:rAngAx val="1"/>
    </c:view3D>
    <c:floor>
      <c:thickness val="0"/>
      <c:spPr>
        <a:gradFill>
          <a:gsLst>
            <a:gs pos="0">
              <a:schemeClr val="accent1">
                <a:tint val="66000"/>
                <a:satMod val="160000"/>
              </a:schemeClr>
            </a:gs>
            <a:gs pos="46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c:spPr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B502-4038-A606-8FE322AAF804}"/>
              </c:ext>
            </c:extLst>
          </c:dPt>
          <c:dPt>
            <c:idx val="1"/>
            <c:invertIfNegative val="0"/>
            <c:bubble3D val="0"/>
            <c:spPr>
              <a:solidFill>
                <a:srgbClr val="FFC00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B502-4038-A606-8FE322AAF804}"/>
              </c:ext>
            </c:extLst>
          </c:dPt>
          <c:dPt>
            <c:idx val="2"/>
            <c:invertIfNegative val="0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B502-4038-A606-8FE322AAF804}"/>
              </c:ext>
            </c:extLst>
          </c:dPt>
          <c:dLbls>
            <c:dLbl>
              <c:idx val="0"/>
              <c:layout>
                <c:manualLayout>
                  <c:x val="2.00617283950617E-2"/>
                  <c:y val="8.4180979826834635E-3"/>
                </c:manualLayout>
              </c:layout>
              <c:tx>
                <c:rich>
                  <a:bodyPr rot="-5400000" vert="horz"/>
                  <a:lstStyle/>
                  <a:p>
                    <a:pPr algn="ctr" rtl="0">
                      <a:defRPr lang="en-US" sz="2400" b="1" i="0" u="none" strike="noStrike" kern="1200" baseline="0" dirty="0">
                        <a:solidFill>
                          <a:srgbClr val="00009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bg-BG" sz="2400" b="1" i="0" u="none" strike="noStrike" kern="1200" baseline="0" dirty="0" smtClean="0">
                        <a:solidFill>
                          <a:srgbClr val="00009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871 млн. лв.</a:t>
                    </a:r>
                    <a:endParaRPr lang="bg-BG" sz="1800" b="0" i="0" u="none" strike="noStrike" kern="1200" baseline="0" dirty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502-4038-A606-8FE322AAF804}"/>
                </c:ext>
              </c:extLst>
            </c:dLbl>
            <c:dLbl>
              <c:idx val="1"/>
              <c:layout>
                <c:manualLayout>
                  <c:x val="2.0061728395061727E-2"/>
                  <c:y val="5.1443337838570405E-17"/>
                </c:manualLayout>
              </c:layout>
              <c:tx>
                <c:rich>
                  <a:bodyPr/>
                  <a:lstStyle/>
                  <a:p>
                    <a:r>
                      <a:rPr lang="bg-BG" sz="2400" b="1" dirty="0" smtClean="0">
                        <a:solidFill>
                          <a:srgbClr val="0000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888 млн. лв</a:t>
                    </a:r>
                    <a:r>
                      <a:rPr lang="bg-BG" sz="2400" b="1" dirty="0" smtClean="0">
                        <a:solidFill>
                          <a:srgbClr val="000099"/>
                        </a:solidFill>
                      </a:rPr>
                      <a:t>.</a:t>
                    </a:r>
                    <a:endParaRPr lang="bg-BG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502-4038-A606-8FE322AAF804}"/>
                </c:ext>
              </c:extLst>
            </c:dLbl>
            <c:dLbl>
              <c:idx val="2"/>
              <c:layout>
                <c:manualLayout>
                  <c:x val="2.5254207194688898E-2"/>
                  <c:y val="-1.977401129943503E-2"/>
                </c:manualLayout>
              </c:layout>
              <c:tx>
                <c:rich>
                  <a:bodyPr rot="-5400000" vert="horz"/>
                  <a:lstStyle/>
                  <a:p>
                    <a:pPr algn="ctr" rtl="0">
                      <a:defRPr lang="en-US" sz="2400" b="1" i="0" u="none" strike="noStrike" kern="1200" baseline="0">
                        <a:solidFill>
                          <a:srgbClr val="00009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bg-BG" sz="2400" b="1" i="0" u="none" strike="noStrike" kern="1200" baseline="0" dirty="0" smtClean="0">
                        <a:solidFill>
                          <a:srgbClr val="00009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779 </a:t>
                    </a:r>
                  </a:p>
                  <a:p>
                    <a:pPr algn="ctr" rtl="0">
                      <a:defRPr lang="en-US" sz="2400" b="1" i="0" u="none" strike="noStrike" kern="1200" baseline="0">
                        <a:solidFill>
                          <a:srgbClr val="00009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bg-BG" sz="2400" b="1" i="0" u="none" strike="noStrike" kern="1200" baseline="0" dirty="0" smtClean="0">
                        <a:solidFill>
                          <a:srgbClr val="00009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млн. лв.</a:t>
                    </a:r>
                    <a:endParaRPr lang="bg-BG" sz="1800" b="0" i="0" u="none" strike="noStrike" kern="1200" baseline="0" dirty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502-4038-A606-8FE322AAF80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2400" b="1">
                    <a:solidFill>
                      <a:srgbClr val="000099"/>
                    </a:solidFill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Средства 
по ДБФП</c:v>
                </c:pt>
                <c:pt idx="1">
                  <c:v>Договорени средства
по проектите</c:v>
                </c:pt>
                <c:pt idx="2">
                  <c:v>Разплатени средства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870.9</c:v>
                </c:pt>
                <c:pt idx="1">
                  <c:v>891</c:v>
                </c:pt>
                <c:pt idx="2">
                  <c:v>713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502-4038-A606-8FE322AAF80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gapDepth val="95"/>
        <c:shape val="cylinder"/>
        <c:axId val="44223488"/>
        <c:axId val="42951232"/>
        <c:axId val="0"/>
      </c:bar3DChart>
      <c:catAx>
        <c:axId val="4422348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lang="bg-BG" sz="2400" b="1" kern="1200" baseline="0">
                <a:solidFill>
                  <a:srgbClr val="000099"/>
                </a:solidFill>
                <a:latin typeface="Arial" panose="020B0604020202020204" pitchFamily="34" charset="0"/>
                <a:ea typeface="+mn-ea"/>
                <a:cs typeface="+mn-cs"/>
              </a:defRPr>
            </a:pPr>
            <a:endParaRPr lang="bg-BG"/>
          </a:p>
        </c:txPr>
        <c:crossAx val="42951232"/>
        <c:crosses val="autoZero"/>
        <c:auto val="1"/>
        <c:lblAlgn val="ctr"/>
        <c:lblOffset val="100"/>
        <c:noMultiLvlLbl val="0"/>
      </c:catAx>
      <c:valAx>
        <c:axId val="4295123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4223488"/>
        <c:crosses val="autoZero"/>
        <c:crossBetween val="between"/>
      </c:valAx>
    </c:plotArea>
    <c:plotVisOnly val="1"/>
    <c:dispBlanksAs val="gap"/>
    <c:showDLblsOverMax val="0"/>
  </c:chart>
  <c:spPr>
    <a:ln w="38100" cap="rnd">
      <a:solidFill>
        <a:srgbClr val="C00000"/>
      </a:solidFill>
      <a:round/>
    </a:ln>
  </c:spPr>
  <c:txPr>
    <a:bodyPr/>
    <a:lstStyle/>
    <a:p>
      <a:pPr>
        <a:defRPr sz="1800"/>
      </a:pPr>
      <a:endParaRPr lang="bg-BG"/>
    </a:p>
  </c:txPr>
  <c:externalData r:id="rId2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077" name="Picture 5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7113" y="-15875"/>
            <a:ext cx="15990887" cy="1032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 descr="eu_2funds_bg"/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00100"/>
            <a:ext cx="2016125" cy="725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/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64" y="4473575"/>
            <a:ext cx="1698625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/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420100"/>
            <a:ext cx="2012315" cy="98933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Straight Connector 4"/>
          <p:cNvCxnSpPr/>
          <p:nvPr userDrawn="1"/>
        </p:nvCxnSpPr>
        <p:spPr>
          <a:xfrm>
            <a:off x="2297113" y="0"/>
            <a:ext cx="0" cy="10312400"/>
          </a:xfrm>
          <a:prstGeom prst="line">
            <a:avLst/>
          </a:prstGeom>
          <a:ln w="25400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-85209"/>
            <a:ext cx="16002000" cy="10410309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emf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emf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emf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7" Type="http://schemas.openxmlformats.org/officeDocument/2006/relationships/image" Target="cid:A001315F-E8CB-48F8-BD9C-DA1B4441A0D3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276600" y="723900"/>
            <a:ext cx="14173200" cy="9435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g-BG" sz="3600" b="1" cap="all" dirty="0" smtClean="0">
                <a:ln w="9000" cmpd="sng">
                  <a:solidFill>
                    <a:srgbClr val="000099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anose="020B0A04020102020204" pitchFamily="34" charset="0"/>
              </a:rPr>
              <a:t>КОМИТЕТ</a:t>
            </a:r>
            <a:r>
              <a:rPr lang="bg-BG" sz="3600" b="1" dirty="0" smtClean="0">
                <a:ln>
                  <a:solidFill>
                    <a:srgbClr val="000099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bg-BG" sz="3600" b="1" cap="all" dirty="0">
                <a:ln w="9000" cmpd="sng">
                  <a:solidFill>
                    <a:srgbClr val="000099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anose="020B0A04020102020204" pitchFamily="34" charset="0"/>
              </a:rPr>
              <a:t>ЗА НАБЛЮДЕНИЕ НА </a:t>
            </a:r>
            <a:r>
              <a:rPr lang="ru-RU" sz="3600" b="1" cap="all" dirty="0">
                <a:ln w="9000" cmpd="sng">
                  <a:solidFill>
                    <a:srgbClr val="000099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anose="020B0A04020102020204" pitchFamily="34" charset="0"/>
              </a:rPr>
              <a:t>ОПТТИ 2014 - 2020 г.</a:t>
            </a:r>
            <a:endParaRPr lang="en-GB" sz="3600" b="1" cap="all" dirty="0">
              <a:ln w="9000" cmpd="sng">
                <a:solidFill>
                  <a:srgbClr val="000099"/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058400" y="8366474"/>
            <a:ext cx="8153400" cy="169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6666"/>
              </a:buClr>
              <a:buSzPct val="70000"/>
            </a:pPr>
            <a:r>
              <a:rPr lang="bg-BG" altLang="en-US" b="1" kern="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инж. Златка Петева</a:t>
            </a:r>
            <a:endParaRPr lang="bg-BG" altLang="en-US" b="1" kern="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6666"/>
              </a:buClr>
              <a:buSzPct val="70000"/>
            </a:pPr>
            <a:r>
              <a:rPr lang="bg-BG" altLang="en-US" b="1" kern="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Директор на Дирекция „Изпълнение на проекти по ОПТТИ 2014-2020“</a:t>
            </a:r>
            <a:endParaRPr lang="en-US" altLang="en-US" b="1" kern="0" dirty="0" smtClean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6666"/>
              </a:buClr>
              <a:buSzPct val="70000"/>
            </a:pPr>
            <a:endParaRPr lang="bg-BG" altLang="en-US" b="1" kern="0" dirty="0" smtClean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6666"/>
              </a:buClr>
              <a:buSzPct val="70000"/>
            </a:pPr>
            <a:r>
              <a:rPr lang="bg-BG" altLang="en-US" b="1" kern="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Агенция „Пътна инфраструктура“</a:t>
            </a:r>
          </a:p>
          <a:p>
            <a:pPr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6666"/>
              </a:buClr>
              <a:buSzPct val="70000"/>
            </a:pPr>
            <a:endParaRPr lang="bg-BG" altLang="en-US" b="1" kern="0" dirty="0">
              <a:solidFill>
                <a:srgbClr val="000099"/>
              </a:solidFill>
              <a:latin typeface="Arial Black" panose="020B0A04020102020204" pitchFamily="34" charset="0"/>
              <a:cs typeface="Times New Roman" pitchFamily="18" charset="0"/>
            </a:endParaRPr>
          </a:p>
          <a:p>
            <a:pPr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6666"/>
              </a:buClr>
              <a:buSzPct val="70000"/>
            </a:pPr>
            <a:r>
              <a:rPr lang="bg-BG" kern="0" dirty="0" smtClean="0">
                <a:solidFill>
                  <a:srgbClr val="000099"/>
                </a:solidFill>
                <a:latin typeface="Arial" panose="020B0604020202020204" pitchFamily="34" charset="0"/>
              </a:rPr>
              <a:t>11-12 май 2022 </a:t>
            </a:r>
            <a:r>
              <a:rPr lang="bg-BG" kern="0" dirty="0">
                <a:solidFill>
                  <a:srgbClr val="000099"/>
                </a:solidFill>
                <a:latin typeface="Arial" panose="020B0604020202020204" pitchFamily="34" charset="0"/>
              </a:rPr>
              <a:t>г. - </a:t>
            </a:r>
            <a:r>
              <a:rPr lang="bg-BG" kern="0" dirty="0" smtClean="0">
                <a:solidFill>
                  <a:srgbClr val="000099"/>
                </a:solidFill>
                <a:latin typeface="Arial" panose="020B0604020202020204" pitchFamily="34" charset="0"/>
              </a:rPr>
              <a:t>София</a:t>
            </a:r>
            <a:endParaRPr lang="en-GB" altLang="en-US" kern="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418088"/>
            <a:ext cx="9914021" cy="5576637"/>
          </a:xfrm>
          <a:prstGeom prst="rect">
            <a:avLst/>
          </a:prstGeom>
          <a:noFill/>
          <a:ln w="15875">
            <a:solidFill>
              <a:srgbClr val="FF0000"/>
            </a:solidFill>
            <a:miter lim="800000"/>
            <a:headEnd/>
            <a:tailEnd/>
          </a:ln>
          <a:effectLst>
            <a:glow rad="546100">
              <a:schemeClr val="bg1">
                <a:alpha val="7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65024" y="7949505"/>
            <a:ext cx="105156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000099"/>
              </a:buClr>
              <a:buSzPct val="70000"/>
              <a:buFont typeface="Wingdings" panose="05000000000000000000" pitchFamily="2" charset="2"/>
              <a:buChar char="q"/>
            </a:pPr>
            <a:r>
              <a:rPr lang="bg-BG" sz="2800" b="1" dirty="0" smtClean="0">
                <a:solidFill>
                  <a:srgbClr val="000099"/>
                </a:solidFill>
                <a:latin typeface="Arial" panose="020B0604020202020204" pitchFamily="34" charset="0"/>
              </a:rPr>
              <a:t>Провеждане </a:t>
            </a:r>
            <a:r>
              <a:rPr lang="bg-BG" sz="2800" b="1" dirty="0">
                <a:solidFill>
                  <a:srgbClr val="000099"/>
                </a:solidFill>
                <a:latin typeface="Arial" panose="020B0604020202020204" pitchFamily="34" charset="0"/>
              </a:rPr>
              <a:t>на </a:t>
            </a:r>
            <a:r>
              <a:rPr lang="bg-BG" sz="28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мониторинг</a:t>
            </a:r>
            <a:r>
              <a:rPr lang="bg-BG" sz="28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bg-BG" sz="2800" b="1" dirty="0" smtClean="0">
                <a:solidFill>
                  <a:srgbClr val="000099"/>
                </a:solidFill>
                <a:latin typeface="Arial" panose="020B0604020202020204" pitchFamily="34" charset="0"/>
              </a:rPr>
              <a:t>върху </a:t>
            </a:r>
            <a:endParaRPr lang="en-US" sz="2800" b="1" dirty="0" smtClean="0">
              <a:solidFill>
                <a:srgbClr val="000099"/>
              </a:solidFill>
              <a:latin typeface="Arial" panose="020B0604020202020204" pitchFamily="34" charset="0"/>
            </a:endParaRPr>
          </a:p>
          <a:p>
            <a:pPr>
              <a:buClr>
                <a:srgbClr val="000099"/>
              </a:buClr>
              <a:buSzPct val="70000"/>
            </a:pPr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rgbClr val="000099"/>
                </a:solidFill>
                <a:latin typeface="Arial" panose="020B0604020202020204" pitchFamily="34" charset="0"/>
              </a:rPr>
              <a:t>    </a:t>
            </a:r>
            <a:r>
              <a:rPr lang="bg-BG" sz="2800" b="1" dirty="0" smtClean="0">
                <a:solidFill>
                  <a:srgbClr val="000099"/>
                </a:solidFill>
                <a:latin typeface="Arial" panose="020B0604020202020204" pitchFamily="34" charset="0"/>
              </a:rPr>
              <a:t>популациите </a:t>
            </a:r>
            <a:r>
              <a:rPr lang="bg-BG" sz="2800" b="1" dirty="0">
                <a:solidFill>
                  <a:srgbClr val="000099"/>
                </a:solidFill>
                <a:latin typeface="Arial" panose="020B0604020202020204" pitchFamily="34" charset="0"/>
              </a:rPr>
              <a:t>на два вида </a:t>
            </a:r>
            <a:r>
              <a:rPr lang="bg-BG" sz="28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сухоземни </a:t>
            </a:r>
            <a:endParaRPr lang="en-US" sz="2800" b="1" dirty="0" smtClean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>
              <a:buClr>
                <a:srgbClr val="000099"/>
              </a:buClr>
              <a:buSzPct val="70000"/>
            </a:pP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    </a:t>
            </a:r>
            <a:r>
              <a:rPr lang="bg-BG" sz="28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костенурки </a:t>
            </a:r>
            <a:r>
              <a:rPr lang="bg-BG" sz="2800" b="1" dirty="0">
                <a:solidFill>
                  <a:schemeClr val="bg1"/>
                </a:solidFill>
                <a:latin typeface="Arial" panose="020B0604020202020204" pitchFamily="34" charset="0"/>
              </a:rPr>
              <a:t>и </a:t>
            </a:r>
            <a:r>
              <a:rPr lang="bg-BG" sz="2800" b="1" dirty="0">
                <a:solidFill>
                  <a:srgbClr val="000099"/>
                </a:solidFill>
                <a:latin typeface="Arial" panose="020B0604020202020204" pitchFamily="34" charset="0"/>
              </a:rPr>
              <a:t>два вида </a:t>
            </a:r>
            <a:r>
              <a:rPr lang="bg-BG" sz="2800" b="1" dirty="0">
                <a:solidFill>
                  <a:schemeClr val="bg1"/>
                </a:solidFill>
                <a:latin typeface="Arial" panose="020B0604020202020204" pitchFamily="34" charset="0"/>
              </a:rPr>
              <a:t>змии</a:t>
            </a:r>
            <a:r>
              <a:rPr lang="bg-BG" sz="2800" b="1" dirty="0">
                <a:solidFill>
                  <a:srgbClr val="000099"/>
                </a:solidFill>
                <a:latin typeface="Arial" panose="020B0604020202020204" pitchFamily="34" charset="0"/>
              </a:rPr>
              <a:t> в </a:t>
            </a:r>
            <a:endParaRPr lang="en-US" sz="2800" b="1" dirty="0" smtClean="0">
              <a:solidFill>
                <a:srgbClr val="000099"/>
              </a:solidFill>
              <a:latin typeface="Arial" panose="020B0604020202020204" pitchFamily="34" charset="0"/>
            </a:endParaRPr>
          </a:p>
          <a:p>
            <a:pPr>
              <a:buClr>
                <a:srgbClr val="000099"/>
              </a:buClr>
              <a:buSzPct val="70000"/>
            </a:pPr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rgbClr val="000099"/>
                </a:solidFill>
                <a:latin typeface="Arial" panose="020B0604020202020204" pitchFamily="34" charset="0"/>
              </a:rPr>
              <a:t>    </a:t>
            </a:r>
            <a:r>
              <a:rPr lang="bg-BG" sz="2800" b="1" dirty="0" err="1" smtClean="0">
                <a:solidFill>
                  <a:srgbClr val="000099"/>
                </a:solidFill>
                <a:latin typeface="Arial" panose="020B0604020202020204" pitchFamily="34" charset="0"/>
              </a:rPr>
              <a:t>Кресненския</a:t>
            </a:r>
            <a:r>
              <a:rPr lang="bg-BG" sz="2800" b="1" dirty="0" smtClean="0">
                <a:solidFill>
                  <a:srgbClr val="000099"/>
                </a:solidFill>
                <a:latin typeface="Arial" panose="020B0604020202020204" pitchFamily="34" charset="0"/>
              </a:rPr>
              <a:t> </a:t>
            </a:r>
            <a:r>
              <a:rPr lang="bg-BG" sz="2800" b="1" dirty="0">
                <a:solidFill>
                  <a:srgbClr val="000099"/>
                </a:solidFill>
                <a:latin typeface="Arial" panose="020B0604020202020204" pitchFamily="34" charset="0"/>
              </a:rPr>
              <a:t>пролом</a:t>
            </a:r>
          </a:p>
        </p:txBody>
      </p:sp>
      <p:sp>
        <p:nvSpPr>
          <p:cNvPr id="4" name="Rectangle 3"/>
          <p:cNvSpPr/>
          <p:nvPr/>
        </p:nvSpPr>
        <p:spPr>
          <a:xfrm>
            <a:off x="5231075" y="959891"/>
            <a:ext cx="886592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000099"/>
              </a:buClr>
              <a:buSzPct val="70000"/>
              <a:buFont typeface="Wingdings" panose="05000000000000000000" pitchFamily="2" charset="2"/>
              <a:buChar char="q"/>
            </a:pPr>
            <a:r>
              <a:rPr lang="bg-BG" sz="2800" b="1" dirty="0" smtClean="0">
                <a:solidFill>
                  <a:srgbClr val="000099"/>
                </a:solidFill>
                <a:latin typeface="Arial" panose="020B0604020202020204" pitchFamily="34" charset="0"/>
              </a:rPr>
              <a:t>Изработване на технически проект и</a:t>
            </a:r>
            <a:r>
              <a:rPr lang="en-US" sz="2800" b="1" dirty="0" smtClean="0">
                <a:solidFill>
                  <a:srgbClr val="000099"/>
                </a:solidFill>
                <a:latin typeface="Arial" panose="020B0604020202020204" pitchFamily="34" charset="0"/>
              </a:rPr>
              <a:t> </a:t>
            </a:r>
            <a:r>
              <a:rPr lang="bg-BG" sz="2800" b="1" dirty="0" smtClean="0">
                <a:solidFill>
                  <a:srgbClr val="000099"/>
                </a:solidFill>
                <a:latin typeface="Arial" panose="020B0604020202020204" pitchFamily="34" charset="0"/>
              </a:rPr>
              <a:t>изпълнение на </a:t>
            </a:r>
            <a:r>
              <a:rPr lang="bg-BG" sz="2800" b="1" dirty="0">
                <a:solidFill>
                  <a:schemeClr val="bg1"/>
                </a:solidFill>
                <a:latin typeface="Arial" panose="020B0604020202020204" pitchFamily="34" charset="0"/>
              </a:rPr>
              <a:t>част от мерките за смекчаване въздействието на трафика върху дивите животни и птици </a:t>
            </a:r>
            <a:r>
              <a:rPr lang="bg-BG" sz="2800" b="1" dirty="0" smtClean="0">
                <a:solidFill>
                  <a:srgbClr val="000099"/>
                </a:solidFill>
                <a:latin typeface="Arial" panose="020B0604020202020204" pitchFamily="34" charset="0"/>
              </a:rPr>
              <a:t>в </a:t>
            </a:r>
            <a:r>
              <a:rPr lang="bg-BG" sz="2800" b="1" dirty="0" err="1" smtClean="0">
                <a:solidFill>
                  <a:srgbClr val="000099"/>
                </a:solidFill>
                <a:latin typeface="Arial" panose="020B0604020202020204" pitchFamily="34" charset="0"/>
              </a:rPr>
              <a:t>Кресненското</a:t>
            </a:r>
            <a:r>
              <a:rPr lang="bg-BG" sz="2800" b="1" dirty="0" smtClean="0">
                <a:solidFill>
                  <a:srgbClr val="000099"/>
                </a:solidFill>
                <a:latin typeface="Arial" panose="020B0604020202020204" pitchFamily="34" charset="0"/>
              </a:rPr>
              <a:t> дефиле, посочени в Решение по ОВОС № 3-3/2017 г., и </a:t>
            </a:r>
            <a:r>
              <a:rPr lang="bg-BG" sz="28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повишаване на безопасността </a:t>
            </a:r>
            <a:r>
              <a:rPr lang="bg-BG" sz="2800" b="1" dirty="0" smtClean="0">
                <a:solidFill>
                  <a:srgbClr val="000099"/>
                </a:solidFill>
                <a:latin typeface="Arial" panose="020B0604020202020204" pitchFamily="34" charset="0"/>
              </a:rPr>
              <a:t>в участъка</a:t>
            </a:r>
            <a:endParaRPr lang="bg-BG" sz="2800" b="1" dirty="0">
              <a:solidFill>
                <a:srgbClr val="000099"/>
              </a:solidFill>
              <a:latin typeface="Arial" panose="020B060402020202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7260017"/>
            <a:ext cx="3750646" cy="2809347"/>
          </a:xfrm>
          <a:prstGeom prst="rect">
            <a:avLst/>
          </a:prstGeom>
          <a:noFill/>
          <a:effectLst>
            <a:glow rad="228600">
              <a:sysClr val="window" lastClr="FFFFFF">
                <a:lumMod val="50000"/>
                <a:alpha val="40000"/>
              </a:sys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54088" y="3065410"/>
            <a:ext cx="6435622" cy="2209802"/>
          </a:xfrm>
          <a:prstGeom prst="rect">
            <a:avLst/>
          </a:prstGeom>
          <a:noFill/>
          <a:ln w="57150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5486400" y="5753100"/>
            <a:ext cx="50292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000099"/>
              </a:buClr>
              <a:buSzPct val="70000"/>
              <a:buFont typeface="Wingdings" panose="05000000000000000000" pitchFamily="2" charset="2"/>
              <a:buChar char="q"/>
            </a:pPr>
            <a:r>
              <a:rPr lang="bg-BG" sz="2800" b="1" dirty="0" smtClean="0">
                <a:solidFill>
                  <a:srgbClr val="000099"/>
                </a:solidFill>
                <a:latin typeface="Arial" panose="020B0604020202020204" pitchFamily="34" charset="0"/>
              </a:rPr>
              <a:t>Проведен </a:t>
            </a:r>
            <a:r>
              <a:rPr lang="bg-BG" sz="28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одит по пътна безопасност </a:t>
            </a:r>
            <a:r>
              <a:rPr lang="bg-BG" sz="2800" b="1" dirty="0" smtClean="0">
                <a:solidFill>
                  <a:srgbClr val="000099"/>
                </a:solidFill>
                <a:latin typeface="Arial" panose="020B0604020202020204" pitchFamily="34" charset="0"/>
              </a:rPr>
              <a:t>на идеен проект</a:t>
            </a:r>
            <a:endParaRPr lang="bg-BG" sz="2800" b="1" dirty="0">
              <a:solidFill>
                <a:srgbClr val="000099"/>
              </a:solidFill>
              <a:latin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150658" y="266700"/>
            <a:ext cx="126039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3600" b="1" cap="all" dirty="0" smtClean="0">
                <a:ln w="9000" cmpd="sng">
                  <a:solidFill>
                    <a:srgbClr val="000099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</a:rPr>
              <a:t>Дейности в рамките на </a:t>
            </a:r>
            <a:r>
              <a:rPr lang="bg-BG" sz="3600" b="1" cap="all" dirty="0" err="1" smtClean="0">
                <a:ln w="9000" cmpd="sng">
                  <a:solidFill>
                    <a:srgbClr val="000099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</a:rPr>
              <a:t>Лот</a:t>
            </a:r>
            <a:r>
              <a:rPr lang="bg-BG" sz="3600" b="1" cap="all" dirty="0" smtClean="0">
                <a:ln w="9000" cmpd="sng">
                  <a:solidFill>
                    <a:srgbClr val="000099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</a:rPr>
              <a:t> 3.2 на АМ „Струма“</a:t>
            </a:r>
            <a:endParaRPr lang="bg-BG" sz="3600" b="1" cap="all" dirty="0">
              <a:ln w="9000" cmpd="sng">
                <a:solidFill>
                  <a:srgbClr val="000099"/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83362">
            <a:off x="15648994" y="7048083"/>
            <a:ext cx="1799952" cy="3107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5600700"/>
            <a:ext cx="5386388" cy="1205198"/>
          </a:xfrm>
          <a:prstGeom prst="rect">
            <a:avLst/>
          </a:prstGeom>
          <a:noFill/>
          <a:ln w="57150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9794" y="5323456"/>
            <a:ext cx="1710936" cy="1631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0" y="-572885"/>
            <a:ext cx="6237287" cy="436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5637" y="2794139"/>
            <a:ext cx="2603500" cy="301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9794" y="2855957"/>
            <a:ext cx="2957513" cy="2871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5257800" y="3987105"/>
            <a:ext cx="981075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000099"/>
              </a:buClr>
              <a:buSzPct val="70000"/>
              <a:buFont typeface="Wingdings" panose="05000000000000000000" pitchFamily="2" charset="2"/>
              <a:buChar char="q"/>
            </a:pPr>
            <a:r>
              <a:rPr lang="bg-BG" sz="2800" b="1" dirty="0" smtClean="0">
                <a:solidFill>
                  <a:srgbClr val="000099"/>
                </a:solidFill>
                <a:latin typeface="Arial" panose="020B0604020202020204" pitchFamily="34" charset="0"/>
              </a:rPr>
              <a:t>Сформирани </a:t>
            </a:r>
            <a:r>
              <a:rPr lang="bg-BG" sz="28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3 </a:t>
            </a:r>
            <a:r>
              <a:rPr lang="bg-BG" sz="2800" b="1" dirty="0" smtClean="0">
                <a:solidFill>
                  <a:srgbClr val="000099"/>
                </a:solidFill>
                <a:latin typeface="Arial" panose="020B0604020202020204" pitchFamily="34" charset="0"/>
              </a:rPr>
              <a:t>тематични</a:t>
            </a:r>
          </a:p>
          <a:p>
            <a:pPr lvl="0">
              <a:buClr>
                <a:srgbClr val="000099"/>
              </a:buClr>
              <a:buSzPct val="70000"/>
            </a:pPr>
            <a:r>
              <a:rPr lang="bg-BG" sz="28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     работни групи </a:t>
            </a:r>
            <a:r>
              <a:rPr lang="bg-BG" sz="2800" b="1" dirty="0">
                <a:solidFill>
                  <a:srgbClr val="000099"/>
                </a:solidFill>
                <a:latin typeface="Arial" panose="020B0604020202020204" pitchFamily="34" charset="0"/>
              </a:rPr>
              <a:t>(БГ </a:t>
            </a:r>
            <a:r>
              <a:rPr lang="bg-BG" sz="2800" b="1" dirty="0" err="1" smtClean="0">
                <a:solidFill>
                  <a:srgbClr val="000099"/>
                </a:solidFill>
                <a:latin typeface="Arial" panose="020B0604020202020204" pitchFamily="34" charset="0"/>
              </a:rPr>
              <a:t>власти+НПО+научна</a:t>
            </a:r>
            <a:r>
              <a:rPr lang="bg-BG" sz="2800" b="1" dirty="0">
                <a:solidFill>
                  <a:srgbClr val="000099"/>
                </a:solidFill>
                <a:latin typeface="Arial" panose="020B0604020202020204" pitchFamily="34" charset="0"/>
              </a:rPr>
              <a:t> </a:t>
            </a:r>
            <a:r>
              <a:rPr lang="bg-BG" sz="2800" b="1" dirty="0" smtClean="0">
                <a:solidFill>
                  <a:srgbClr val="000099"/>
                </a:solidFill>
                <a:latin typeface="Arial" panose="020B0604020202020204" pitchFamily="34" charset="0"/>
              </a:rPr>
              <a:t>общност</a:t>
            </a:r>
            <a:r>
              <a:rPr lang="bg-BG" sz="2800" b="1" dirty="0">
                <a:solidFill>
                  <a:srgbClr val="000099"/>
                </a:solidFill>
                <a:latin typeface="Arial" panose="020B0604020202020204" pitchFamily="34" charset="0"/>
              </a:rPr>
              <a:t>)</a:t>
            </a:r>
          </a:p>
          <a:p>
            <a:pPr>
              <a:buClr>
                <a:srgbClr val="000099"/>
              </a:buClr>
              <a:buSzPct val="70000"/>
            </a:pPr>
            <a:endParaRPr lang="bg-BG" sz="28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52209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24400" y="495300"/>
            <a:ext cx="1112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4000" b="1" i="0" u="none" strike="noStrike" kern="0" cap="all" normalizeH="0" baseline="0" noProof="0" dirty="0" smtClean="0">
                <a:ln w="9000" cmpd="sng">
                  <a:solidFill>
                    <a:srgbClr val="000099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АМ „Европа“ от км 15+500 до км 48</a:t>
            </a:r>
            <a:r>
              <a:rPr kumimoji="0" lang="en-US" sz="4000" b="1" i="0" u="none" strike="noStrike" kern="0" cap="all" normalizeH="0" baseline="0" noProof="0" dirty="0" smtClean="0">
                <a:ln w="9000" cmpd="sng">
                  <a:solidFill>
                    <a:srgbClr val="000099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+903</a:t>
            </a:r>
            <a:endParaRPr kumimoji="0" lang="bg-BG" sz="4000" b="1" i="0" u="none" strike="noStrike" kern="0" cap="all" normalizeH="0" baseline="0" noProof="0" dirty="0" smtClean="0">
              <a:ln w="9000" cmpd="sng">
                <a:solidFill>
                  <a:srgbClr val="000099"/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2188213" y="1312371"/>
            <a:ext cx="5072373" cy="724904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C00000"/>
              </a:buClr>
              <a:buSzPct val="80000"/>
              <a:buFont typeface="Arial" panose="020B0604020202020204" pitchFamily="34" charset="0"/>
              <a:buNone/>
            </a:pPr>
            <a:r>
              <a:rPr lang="bg-BG" sz="1900" b="1" dirty="0" smtClean="0">
                <a:solidFill>
                  <a:srgbClr val="000099"/>
                </a:solidFill>
                <a:latin typeface="Arial" panose="020B0604020202020204" pitchFamily="34" charset="0"/>
              </a:rPr>
              <a:t>     </a:t>
            </a:r>
            <a:r>
              <a:rPr lang="bg-BG" sz="2800" b="1" dirty="0" smtClean="0">
                <a:solidFill>
                  <a:srgbClr val="000099"/>
                </a:solidFill>
                <a:latin typeface="Arial" panose="020B0604020202020204" pitchFamily="34" charset="0"/>
              </a:rPr>
              <a:t>Обща дължина – 33,4 км</a:t>
            </a:r>
            <a:endParaRPr lang="en-GB" sz="2800" b="1" dirty="0">
              <a:solidFill>
                <a:srgbClr val="000099"/>
              </a:solidFill>
              <a:latin typeface="Arial" panose="020B060402020202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0100" y="1409700"/>
            <a:ext cx="5715000" cy="4288221"/>
          </a:xfrm>
          <a:prstGeom prst="rect">
            <a:avLst/>
          </a:prstGeom>
          <a:noFill/>
          <a:effectLst>
            <a:glow rad="228600">
              <a:sysClr val="window" lastClr="FFFFFF">
                <a:lumMod val="50000"/>
                <a:alpha val="40000"/>
              </a:sys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590799" y="2088977"/>
            <a:ext cx="4876801" cy="3842360"/>
            <a:chOff x="5649418" y="3134836"/>
            <a:chExt cx="4546895" cy="3211686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9418" y="3134836"/>
              <a:ext cx="4546895" cy="3211686"/>
            </a:xfrm>
            <a:prstGeom prst="rect">
              <a:avLst/>
            </a:prstGeom>
            <a:noFill/>
            <a:ln w="57150">
              <a:solidFill>
                <a:srgbClr val="00B05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Oval 6"/>
            <p:cNvSpPr/>
            <p:nvPr/>
          </p:nvSpPr>
          <p:spPr>
            <a:xfrm rot="18145635">
              <a:off x="7703342" y="3504200"/>
              <a:ext cx="767081" cy="2998466"/>
            </a:xfrm>
            <a:prstGeom prst="ellipse">
              <a:avLst/>
            </a:prstGeom>
            <a:noFill/>
            <a:ln w="57150" cap="flat" cmpd="sng" algn="ctr">
              <a:solidFill>
                <a:srgbClr val="00B05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bg-BG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0" y="4838700"/>
            <a:ext cx="7864143" cy="3664472"/>
          </a:xfrm>
          <a:prstGeom prst="rect">
            <a:avLst/>
          </a:prstGeom>
          <a:noFill/>
          <a:effectLst>
            <a:glow rad="228600">
              <a:sysClr val="window" lastClr="FFFFFF">
                <a:lumMod val="50000"/>
                <a:alpha val="40000"/>
              </a:sysClr>
            </a:glow>
          </a:effectLst>
        </p:spPr>
      </p:pic>
      <p:sp>
        <p:nvSpPr>
          <p:cNvPr id="9" name="TextBox 8"/>
          <p:cNvSpPr txBox="1"/>
          <p:nvPr/>
        </p:nvSpPr>
        <p:spPr>
          <a:xfrm>
            <a:off x="2570328" y="6133862"/>
            <a:ext cx="58674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</a:rPr>
              <a:t>У-к 2 Храбърско – СОП</a:t>
            </a:r>
          </a:p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g-BG" sz="2800" b="1" kern="0" dirty="0" smtClean="0">
                <a:solidFill>
                  <a:srgbClr val="000099"/>
                </a:solidFill>
                <a:latin typeface="Arial" panose="020B0604020202020204" pitchFamily="34" charset="0"/>
              </a:rPr>
              <a:t>Подписан договор за СМР</a:t>
            </a:r>
            <a:endParaRPr kumimoji="0" lang="bg-BG" sz="2800" b="1" i="0" u="none" strike="noStrike" kern="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</a:rPr>
              <a:t>м. декември 2021 г.</a:t>
            </a:r>
            <a:r>
              <a:rPr kumimoji="0" lang="bg-BG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endParaRPr kumimoji="0" lang="bg-BG" sz="28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96200" y="2023032"/>
            <a:ext cx="47244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</a:rPr>
              <a:t>У-к 1 Драгоман – Храбърско</a:t>
            </a:r>
          </a:p>
          <a:p>
            <a:pPr lvl="0">
              <a:defRPr/>
            </a:pPr>
            <a:r>
              <a:rPr kumimoji="0" lang="bg-BG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</a:rPr>
              <a:t>Проектиране и СМР – </a:t>
            </a:r>
            <a:r>
              <a:rPr lang="bg-BG" sz="2800" b="1" kern="0" dirty="0">
                <a:solidFill>
                  <a:srgbClr val="000099"/>
                </a:solidFill>
                <a:latin typeface="Arial" panose="020B0604020202020204" pitchFamily="34" charset="0"/>
              </a:rPr>
              <a:t>123 185 047 л</a:t>
            </a:r>
            <a:r>
              <a:rPr kumimoji="0" lang="bg-BG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</a:rPr>
              <a:t>в. с ДДС</a:t>
            </a:r>
          </a:p>
          <a:p>
            <a:pPr lvl="0">
              <a:defRPr/>
            </a:pPr>
            <a:r>
              <a:rPr kumimoji="0" lang="bg-BG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</a:p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</a:rPr>
              <a:t>Супервизия – 2 232 360 лв. с ДДС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3266" y="7936826"/>
            <a:ext cx="2289934" cy="2007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308" y="7936826"/>
            <a:ext cx="6728292" cy="2007274"/>
          </a:xfrm>
          <a:prstGeom prst="rect">
            <a:avLst/>
          </a:prstGeom>
          <a:noFill/>
          <a:ln w="57150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" name="Straight Arrow Connector 11"/>
          <p:cNvCxnSpPr/>
          <p:nvPr/>
        </p:nvCxnSpPr>
        <p:spPr>
          <a:xfrm>
            <a:off x="9629064" y="9258300"/>
            <a:ext cx="657936" cy="0"/>
          </a:xfrm>
          <a:prstGeom prst="straightConnector1">
            <a:avLst/>
          </a:prstGeom>
          <a:ln w="666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0439400" y="8724900"/>
            <a:ext cx="5867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800" b="1" dirty="0" smtClean="0">
                <a:solidFill>
                  <a:srgbClr val="000099"/>
                </a:solidFill>
                <a:latin typeface="Arial" panose="020B0604020202020204" pitchFamily="34" charset="0"/>
              </a:rPr>
              <a:t>Определяне на </a:t>
            </a:r>
            <a:r>
              <a:rPr lang="bg-BG" sz="2800" b="1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консервационни</a:t>
            </a:r>
            <a:r>
              <a:rPr lang="bg-BG" sz="28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 цели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endParaRPr lang="bg-BG" sz="2800" b="1" dirty="0" smtClean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r>
              <a:rPr lang="bg-BG" sz="2800" b="1" dirty="0" smtClean="0">
                <a:solidFill>
                  <a:srgbClr val="000099"/>
                </a:solidFill>
                <a:latin typeface="Arial" panose="020B0604020202020204" pitchFamily="34" charset="0"/>
              </a:rPr>
              <a:t>за зони от НАТУРА 2000</a:t>
            </a:r>
            <a:endParaRPr lang="bg-BG" sz="2800" b="1" dirty="0">
              <a:solidFill>
                <a:srgbClr val="000099"/>
              </a:solidFill>
              <a:latin typeface="Arial" panose="020B0604020202020204" pitchFamily="34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14785264" y="9258300"/>
            <a:ext cx="657936" cy="0"/>
          </a:xfrm>
          <a:prstGeom prst="straightConnector1">
            <a:avLst/>
          </a:prstGeom>
          <a:ln w="666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329978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144000" y="7905571"/>
            <a:ext cx="8077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altLang="bg-BG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 Black" panose="020B0A04020102020204" pitchFamily="34" charset="0"/>
                <a:ea typeface="Arial Unicode MS" pitchFamily="34" charset="-128"/>
                <a:cs typeface="Times New Roman" pitchFamily="18" charset="0"/>
              </a:rPr>
              <a:t>Подготовка на проект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altLang="bg-BG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 Black" panose="020B0A04020102020204" pitchFamily="34" charset="0"/>
                <a:ea typeface="Arial Unicode MS" pitchFamily="34" charset="-128"/>
                <a:cs typeface="Times New Roman" pitchFamily="18" charset="0"/>
              </a:rPr>
              <a:t>„Видин - Монтана - Враца“</a:t>
            </a:r>
            <a:endParaRPr kumimoji="0" lang="bg-BG" sz="36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524558" y="4686300"/>
            <a:ext cx="6314642" cy="5257800"/>
            <a:chOff x="323528" y="2996952"/>
            <a:chExt cx="3324989" cy="3615381"/>
          </a:xfrm>
        </p:grpSpPr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2996952"/>
              <a:ext cx="3324989" cy="3615381"/>
            </a:xfrm>
            <a:prstGeom prst="rect">
              <a:avLst/>
            </a:prstGeom>
            <a:noFill/>
            <a:ln w="57150">
              <a:solidFill>
                <a:srgbClr val="00B05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Oval 6"/>
            <p:cNvSpPr/>
            <p:nvPr/>
          </p:nvSpPr>
          <p:spPr>
            <a:xfrm rot="20224292">
              <a:off x="515214" y="3059859"/>
              <a:ext cx="1448252" cy="2879813"/>
            </a:xfrm>
            <a:prstGeom prst="ellipse">
              <a:avLst/>
            </a:prstGeom>
            <a:noFill/>
            <a:ln w="25400" cap="flat" cmpd="sng" algn="ctr">
              <a:solidFill>
                <a:srgbClr val="00B05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bg-BG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Oval 7"/>
            <p:cNvSpPr/>
            <p:nvPr/>
          </p:nvSpPr>
          <p:spPr>
            <a:xfrm rot="18851220">
              <a:off x="2199652" y="5510992"/>
              <a:ext cx="525412" cy="1096667"/>
            </a:xfrm>
            <a:prstGeom prst="ellipse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bg-BG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9" name="Picture 6" descr="C:\Users\Nasko\Desktop\Presenation-Glosov\Violetov_variant_AM_Ruse_V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0" y="-651"/>
            <a:ext cx="4170531" cy="7745905"/>
          </a:xfrm>
          <a:prstGeom prst="rect">
            <a:avLst/>
          </a:prstGeom>
          <a:noFill/>
          <a:ln w="57150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810000" y="647700"/>
            <a:ext cx="8763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bg-BG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 Black" panose="020B0A04020102020204" pitchFamily="34" charset="0"/>
                <a:ea typeface="Arial Unicode MS" pitchFamily="34" charset="-128"/>
                <a:cs typeface="Times New Roman" pitchFamily="18" charset="0"/>
              </a:rPr>
              <a:t>Подготовка на проект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bg-BG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 Black" panose="020B0A04020102020204" pitchFamily="34" charset="0"/>
                <a:ea typeface="Arial Unicode MS" pitchFamily="34" charset="-128"/>
                <a:cs typeface="Times New Roman" pitchFamily="18" charset="0"/>
              </a:rPr>
              <a:t>АМ ,,Русе – Велико Търново</a:t>
            </a:r>
            <a:r>
              <a:rPr kumimoji="0" lang="ru-RU" altLang="bg-BG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 Black" panose="020B0A04020102020204" pitchFamily="34" charset="0"/>
                <a:ea typeface="Arial Unicode MS" pitchFamily="34" charset="-128"/>
                <a:cs typeface="Arial" panose="020B0604020202020204" pitchFamily="34" charset="0"/>
              </a:rPr>
              <a:t>“</a:t>
            </a:r>
            <a:endParaRPr kumimoji="0" lang="bg-BG" sz="36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148606" y="9113103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bg-BG" sz="2400" b="1" dirty="0" smtClean="0">
                <a:solidFill>
                  <a:srgbClr val="000099"/>
                </a:solidFill>
                <a:latin typeface="Arial" panose="020B0604020202020204" pitchFamily="34" charset="0"/>
              </a:rPr>
              <a:t>Изпълнението </a:t>
            </a:r>
            <a:r>
              <a:rPr lang="bg-BG" sz="2400" b="1" dirty="0">
                <a:solidFill>
                  <a:srgbClr val="000099"/>
                </a:solidFill>
                <a:latin typeface="Arial" panose="020B0604020202020204" pitchFamily="34" charset="0"/>
              </a:rPr>
              <a:t>на </a:t>
            </a:r>
            <a:r>
              <a:rPr lang="bg-BG" sz="2400" b="1" dirty="0" smtClean="0">
                <a:solidFill>
                  <a:srgbClr val="000099"/>
                </a:solidFill>
                <a:latin typeface="Arial" panose="020B0604020202020204" pitchFamily="34" charset="0"/>
              </a:rPr>
              <a:t>проекта е приключило</a:t>
            </a:r>
            <a:endParaRPr lang="bg-BG" sz="2400" b="1" dirty="0">
              <a:solidFill>
                <a:srgbClr val="000099"/>
              </a:solidFill>
              <a:latin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10000" y="1848029"/>
            <a:ext cx="4953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2400" b="1" dirty="0">
                <a:solidFill>
                  <a:srgbClr val="000099"/>
                </a:solidFill>
                <a:latin typeface="Arial" panose="020B0604020202020204" pitchFamily="34" charset="0"/>
              </a:rPr>
              <a:t>Финансовото </a:t>
            </a:r>
            <a:r>
              <a:rPr lang="bg-BG" sz="2400" b="1" dirty="0" smtClean="0">
                <a:solidFill>
                  <a:srgbClr val="000099"/>
                </a:solidFill>
                <a:latin typeface="Arial" panose="020B0604020202020204" pitchFamily="34" charset="0"/>
              </a:rPr>
              <a:t>изпълнение</a:t>
            </a:r>
          </a:p>
          <a:p>
            <a:r>
              <a:rPr lang="bg-BG" sz="2400" b="1" dirty="0" smtClean="0">
                <a:solidFill>
                  <a:srgbClr val="000099"/>
                </a:solidFill>
                <a:latin typeface="Arial" panose="020B0604020202020204" pitchFamily="34" charset="0"/>
              </a:rPr>
              <a:t> </a:t>
            </a:r>
            <a:r>
              <a:rPr lang="bg-BG" sz="2400" b="1" dirty="0">
                <a:solidFill>
                  <a:srgbClr val="000099"/>
                </a:solidFill>
                <a:latin typeface="Arial" panose="020B0604020202020204" pitchFamily="34" charset="0"/>
              </a:rPr>
              <a:t>на </a:t>
            </a:r>
            <a:r>
              <a:rPr lang="bg-BG" sz="2400" b="1" dirty="0" smtClean="0">
                <a:solidFill>
                  <a:srgbClr val="000099"/>
                </a:solidFill>
                <a:latin typeface="Arial" panose="020B0604020202020204" pitchFamily="34" charset="0"/>
              </a:rPr>
              <a:t>проекта е </a:t>
            </a:r>
            <a:r>
              <a:rPr lang="en-US" sz="2400" b="1" dirty="0" smtClean="0">
                <a:solidFill>
                  <a:srgbClr val="000099"/>
                </a:solidFill>
                <a:latin typeface="Arial" panose="020B0604020202020204" pitchFamily="34" charset="0"/>
              </a:rPr>
              <a:t>9</a:t>
            </a:r>
            <a:r>
              <a:rPr lang="bg-BG" sz="2400" b="1" dirty="0" smtClean="0">
                <a:solidFill>
                  <a:srgbClr val="000099"/>
                </a:solidFill>
                <a:latin typeface="Arial" panose="020B0604020202020204" pitchFamily="34" charset="0"/>
              </a:rPr>
              <a:t>6</a:t>
            </a:r>
            <a:r>
              <a:rPr lang="en-US" sz="2400" b="1" dirty="0" smtClean="0">
                <a:solidFill>
                  <a:srgbClr val="000099"/>
                </a:solidFill>
                <a:latin typeface="Arial" panose="020B0604020202020204" pitchFamily="34" charset="0"/>
              </a:rPr>
              <a:t> </a:t>
            </a:r>
            <a:r>
              <a:rPr lang="bg-BG" sz="2400" b="1" dirty="0" smtClean="0">
                <a:solidFill>
                  <a:srgbClr val="000099"/>
                </a:solidFill>
                <a:latin typeface="Arial" panose="020B0604020202020204" pitchFamily="34" charset="0"/>
              </a:rPr>
              <a:t>%</a:t>
            </a:r>
            <a:endParaRPr lang="bg-BG" sz="2400" b="1" dirty="0">
              <a:solidFill>
                <a:srgbClr val="000099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46856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8000" y="836593"/>
            <a:ext cx="9982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rgbClr val="FF0000"/>
              </a:buClr>
              <a:buSzPct val="80000"/>
              <a:buFont typeface="Wingdings" panose="05000000000000000000" pitchFamily="2" charset="2"/>
              <a:buChar char="q"/>
            </a:pPr>
            <a:r>
              <a:rPr lang="bg-BG" sz="2800" b="1" dirty="0">
                <a:solidFill>
                  <a:srgbClr val="000099"/>
                </a:solidFill>
                <a:latin typeface="Arial" panose="020B0604020202020204" pitchFamily="34" charset="0"/>
              </a:rPr>
              <a:t>Организация и поддържане на наличния </a:t>
            </a:r>
            <a:r>
              <a:rPr lang="bg-BG" sz="2800" b="1" dirty="0">
                <a:solidFill>
                  <a:schemeClr val="bg1"/>
                </a:solidFill>
                <a:latin typeface="Arial" panose="020B0604020202020204" pitchFamily="34" charset="0"/>
              </a:rPr>
              <a:t>архив</a:t>
            </a:r>
            <a:r>
              <a:rPr lang="bg-BG" sz="2800" b="1" dirty="0">
                <a:solidFill>
                  <a:srgbClr val="000099"/>
                </a:solidFill>
                <a:latin typeface="Arial" panose="020B0604020202020204" pitchFamily="34" charset="0"/>
              </a:rPr>
              <a:t> на проекти по ОПТ 2007-2013 на </a:t>
            </a:r>
            <a:r>
              <a:rPr lang="bg-BG" sz="2800" b="1" dirty="0" smtClean="0">
                <a:solidFill>
                  <a:srgbClr val="000099"/>
                </a:solidFill>
                <a:latin typeface="Arial" panose="020B0604020202020204" pitchFamily="34" charset="0"/>
              </a:rPr>
              <a:t>АПИ</a:t>
            </a:r>
            <a:endParaRPr lang="bg-BG" sz="2800" b="1" dirty="0">
              <a:solidFill>
                <a:srgbClr val="000099"/>
              </a:solidFill>
              <a:latin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0" y="2628900"/>
            <a:ext cx="9982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rgbClr val="FF0000"/>
              </a:buClr>
              <a:buSzPct val="80000"/>
              <a:buFont typeface="Wingdings" panose="05000000000000000000" pitchFamily="2" charset="2"/>
              <a:buChar char="q"/>
            </a:pPr>
            <a:r>
              <a:rPr lang="ru-RU" sz="2800" b="1" dirty="0">
                <a:solidFill>
                  <a:srgbClr val="000099"/>
                </a:solidFill>
                <a:latin typeface="Arial" panose="020B0604020202020204" pitchFamily="34" charset="0"/>
              </a:rPr>
              <a:t>Осигуряване на финансови средства за покриване на разходи за </a:t>
            </a:r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</a:rPr>
              <a:t>обучения и командировки </a:t>
            </a:r>
            <a:r>
              <a:rPr lang="ru-RU" sz="2800" b="1" dirty="0">
                <a:solidFill>
                  <a:srgbClr val="000099"/>
                </a:solidFill>
                <a:latin typeface="Arial" panose="020B0604020202020204" pitchFamily="34" charset="0"/>
              </a:rPr>
              <a:t>в чужбина и провеждане на работни срещи в страната за служители от </a:t>
            </a:r>
            <a:r>
              <a:rPr lang="ru-RU" sz="2800" b="1" dirty="0" smtClean="0">
                <a:solidFill>
                  <a:srgbClr val="000099"/>
                </a:solidFill>
                <a:latin typeface="Arial" panose="020B0604020202020204" pitchFamily="34" charset="0"/>
              </a:rPr>
              <a:t>АПИ, </a:t>
            </a:r>
            <a:r>
              <a:rPr lang="ru-RU" sz="2800" b="1" dirty="0">
                <a:solidFill>
                  <a:srgbClr val="000099"/>
                </a:solidFill>
                <a:latin typeface="Arial" panose="020B0604020202020204" pitchFamily="34" charset="0"/>
              </a:rPr>
              <a:t>чиито функции са пряко свързани с подготовка, изпълнение и контрол на проекти по </a:t>
            </a:r>
            <a:r>
              <a:rPr lang="ru-RU" sz="2800" b="1" dirty="0" smtClean="0">
                <a:solidFill>
                  <a:srgbClr val="000099"/>
                </a:solidFill>
                <a:latin typeface="Arial" panose="020B0604020202020204" pitchFamily="34" charset="0"/>
              </a:rPr>
              <a:t>ОПТТИ </a:t>
            </a:r>
            <a:r>
              <a:rPr lang="ru-RU" sz="2800" b="1" dirty="0">
                <a:solidFill>
                  <a:srgbClr val="000099"/>
                </a:solidFill>
                <a:latin typeface="Arial" panose="020B0604020202020204" pitchFamily="34" charset="0"/>
              </a:rPr>
              <a:t>2014-2020 </a:t>
            </a:r>
            <a:endParaRPr lang="bg-BG" sz="2800" b="1" dirty="0">
              <a:solidFill>
                <a:srgbClr val="000099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0" y="7518618"/>
            <a:ext cx="139262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rgbClr val="FF0000"/>
              </a:buClr>
              <a:buSzPct val="80000"/>
              <a:buFont typeface="Wingdings" panose="05000000000000000000" pitchFamily="2" charset="2"/>
              <a:buChar char="q"/>
            </a:pPr>
            <a:r>
              <a:rPr lang="ru-RU" sz="2800" b="1" dirty="0">
                <a:solidFill>
                  <a:srgbClr val="000099"/>
                </a:solidFill>
                <a:latin typeface="Arial" panose="020B0604020202020204" pitchFamily="34" charset="0"/>
              </a:rPr>
              <a:t>Осигуряване финансиране за изплащане на </a:t>
            </a:r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</a:rPr>
              <a:t>месечни възнаграждения </a:t>
            </a:r>
            <a:r>
              <a:rPr lang="ru-RU" sz="2800" b="1" dirty="0">
                <a:solidFill>
                  <a:srgbClr val="000099"/>
                </a:solidFill>
                <a:latin typeface="Arial" panose="020B0604020202020204" pitchFamily="34" charset="0"/>
              </a:rPr>
              <a:t>на служители в </a:t>
            </a:r>
            <a:r>
              <a:rPr lang="ru-RU" sz="2800" b="1" dirty="0" smtClean="0">
                <a:solidFill>
                  <a:srgbClr val="000099"/>
                </a:solidFill>
                <a:latin typeface="Arial" panose="020B0604020202020204" pitchFamily="34" charset="0"/>
              </a:rPr>
              <a:t>АПИ, </a:t>
            </a:r>
            <a:r>
              <a:rPr lang="ru-RU" sz="2800" b="1" dirty="0">
                <a:solidFill>
                  <a:srgbClr val="000099"/>
                </a:solidFill>
                <a:latin typeface="Arial" panose="020B0604020202020204" pitchFamily="34" charset="0"/>
              </a:rPr>
              <a:t>които изпълняват функции, свързани с подготовка, изпълнение и контрол на проекти по </a:t>
            </a:r>
            <a:r>
              <a:rPr lang="ru-RU" sz="2800" b="1" dirty="0" smtClean="0">
                <a:solidFill>
                  <a:srgbClr val="000099"/>
                </a:solidFill>
                <a:latin typeface="Arial" panose="020B0604020202020204" pitchFamily="34" charset="0"/>
              </a:rPr>
              <a:t>ОПТТИ 2014-2020 </a:t>
            </a:r>
            <a:r>
              <a:rPr lang="ru-RU" sz="2800" b="1" dirty="0">
                <a:solidFill>
                  <a:srgbClr val="000099"/>
                </a:solidFill>
                <a:latin typeface="Arial" panose="020B0604020202020204" pitchFamily="34" charset="0"/>
              </a:rPr>
              <a:t>г. и за успешното приключване на </a:t>
            </a:r>
            <a:r>
              <a:rPr lang="ru-RU" sz="2800" b="1" dirty="0" smtClean="0">
                <a:solidFill>
                  <a:srgbClr val="000099"/>
                </a:solidFill>
                <a:latin typeface="Arial" panose="020B0604020202020204" pitchFamily="34" charset="0"/>
              </a:rPr>
              <a:t>ОПТ 2007-2013 </a:t>
            </a:r>
            <a:r>
              <a:rPr lang="ru-RU" sz="2800" b="1" dirty="0">
                <a:solidFill>
                  <a:srgbClr val="000099"/>
                </a:solidFill>
                <a:latin typeface="Arial" panose="020B0604020202020204" pitchFamily="34" charset="0"/>
              </a:rPr>
              <a:t>г.</a:t>
            </a:r>
            <a:endParaRPr lang="bg-BG" sz="2800" b="1" dirty="0">
              <a:solidFill>
                <a:srgbClr val="000099"/>
              </a:solidFill>
              <a:latin typeface="Arial" panose="020B0604020202020204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0" y="266700"/>
            <a:ext cx="4041856" cy="2717800"/>
          </a:xfrm>
          <a:prstGeom prst="rect">
            <a:avLst/>
          </a:prstGeom>
          <a:noFill/>
          <a:ln w="50800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0" y="4996410"/>
            <a:ext cx="6629400" cy="2280690"/>
          </a:xfrm>
          <a:prstGeom prst="rect">
            <a:avLst/>
          </a:prstGeom>
          <a:noFill/>
          <a:ln w="50800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910418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86600" y="612047"/>
            <a:ext cx="75581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4000" b="1" dirty="0">
                <a:solidFill>
                  <a:schemeClr val="bg1"/>
                </a:solidFill>
                <a:latin typeface="Arial" panose="020B0604020202020204" pitchFamily="34" charset="0"/>
              </a:rPr>
              <a:t>Програмен период 2021-2027</a:t>
            </a:r>
          </a:p>
        </p:txBody>
      </p:sp>
      <p:sp>
        <p:nvSpPr>
          <p:cNvPr id="3" name="Rectangle 2"/>
          <p:cNvSpPr/>
          <p:nvPr/>
        </p:nvSpPr>
        <p:spPr>
          <a:xfrm>
            <a:off x="9281730" y="1943100"/>
            <a:ext cx="8244270" cy="495520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altLang="bg-BG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</a:rPr>
              <a:t>АМ „Струма“ – </a:t>
            </a:r>
            <a:r>
              <a:rPr kumimoji="0" lang="bg-BG" altLang="bg-BG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</a:rPr>
              <a:t>Лот</a:t>
            </a:r>
            <a:r>
              <a:rPr kumimoji="0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bg-BG" altLang="bg-BG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</a:rPr>
              <a:t>3.2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altLang="bg-BG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</a:rPr>
              <a:t>Крупник – Кресна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altLang="bg-BG" sz="2800" b="1" i="0" u="none" strike="noStrike" kern="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bg-BG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</a:rPr>
              <a:t>Лот 3.2.1 </a:t>
            </a:r>
            <a:r>
              <a:rPr kumimoji="0" lang="ru-RU" altLang="bg-BG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</a:rPr>
              <a:t>–</a:t>
            </a:r>
            <a:r>
              <a:rPr kumimoji="0" lang="ru-RU" altLang="bg-BG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ru-RU" altLang="bg-BG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</a:rPr>
              <a:t>проектиране и строителство на</a:t>
            </a:r>
            <a:r>
              <a:rPr kumimoji="0" lang="ru-RU" altLang="bg-BG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ru-RU" altLang="bg-BG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</a:rPr>
              <a:t>ляво платно от км 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</a:rPr>
              <a:t>375+860≡376+000 </a:t>
            </a:r>
            <a:r>
              <a:rPr kumimoji="0" lang="bg-BG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</a:rPr>
              <a:t>от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</a:rPr>
              <a:t> Лот 3.1 </a:t>
            </a:r>
            <a:r>
              <a:rPr kumimoji="0" lang="bg-BG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</a:rPr>
              <a:t>на АМ „Струма“ до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bg-BG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</a:rPr>
              <a:t>км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</a:rPr>
              <a:t> 389+100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</a:rPr>
              <a:t>Лот 3.2.2</a:t>
            </a:r>
            <a:r>
              <a:rPr kumimoji="0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</a:rPr>
              <a:t>– 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</a:rPr>
              <a:t>проектиране и строителство на </a:t>
            </a:r>
            <a:r>
              <a:rPr kumimoji="0" lang="bg-BG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</a:rPr>
              <a:t>ляво платно от км 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</a:rPr>
              <a:t>389+100 </a:t>
            </a:r>
            <a:r>
              <a:rPr kumimoji="0" lang="bg-BG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</a:rPr>
              <a:t>до км 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</a:rPr>
              <a:t>399+500, </a:t>
            </a:r>
            <a:r>
              <a:rPr kumimoji="0" lang="bg-BG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</a:rPr>
              <a:t>обходен път на гр. Кресна 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</a:rPr>
              <a:t>– </a:t>
            </a:r>
            <a:r>
              <a:rPr kumimoji="0" lang="bg-BG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</a:rPr>
              <a:t>част от дясно платно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</a:rPr>
              <a:t>Рехабилитация</a:t>
            </a:r>
            <a:r>
              <a:rPr kumimoji="0" lang="bg-BG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bg-BG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</a:rPr>
              <a:t>на съществуващия път I-1</a:t>
            </a:r>
            <a:endParaRPr kumimoji="0" lang="ru-RU" sz="2800" b="0" i="0" u="none" strike="noStrike" kern="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1" y="1836240"/>
            <a:ext cx="5791199" cy="812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281730" y="7108061"/>
            <a:ext cx="82442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800" b="1" dirty="0">
                <a:solidFill>
                  <a:srgbClr val="000099"/>
                </a:solidFill>
                <a:latin typeface="Arial" panose="020B0604020202020204" pitchFamily="34" charset="0"/>
              </a:rPr>
              <a:t>След проведени тръжни процедури са определени изпълнители на </a:t>
            </a:r>
            <a:r>
              <a:rPr lang="bg-BG" sz="2800" b="1" dirty="0" err="1">
                <a:solidFill>
                  <a:srgbClr val="000099"/>
                </a:solidFill>
                <a:latin typeface="Arial" panose="020B0604020202020204" pitchFamily="34" charset="0"/>
              </a:rPr>
              <a:t>Лот</a:t>
            </a:r>
            <a:r>
              <a:rPr lang="bg-BG" sz="2800" b="1" dirty="0">
                <a:solidFill>
                  <a:srgbClr val="000099"/>
                </a:solidFill>
                <a:latin typeface="Arial" panose="020B0604020202020204" pitchFamily="34" charset="0"/>
              </a:rPr>
              <a:t> 3.2.1 и </a:t>
            </a:r>
            <a:r>
              <a:rPr lang="bg-BG" sz="2800" b="1" dirty="0" err="1">
                <a:solidFill>
                  <a:srgbClr val="000099"/>
                </a:solidFill>
                <a:latin typeface="Arial" panose="020B0604020202020204" pitchFamily="34" charset="0"/>
              </a:rPr>
              <a:t>Лот</a:t>
            </a:r>
            <a:r>
              <a:rPr lang="bg-BG" sz="2800" b="1" dirty="0">
                <a:solidFill>
                  <a:srgbClr val="000099"/>
                </a:solidFill>
                <a:latin typeface="Arial" panose="020B0604020202020204" pitchFamily="34" charset="0"/>
              </a:rPr>
              <a:t> 3.2.2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281730" y="8825925"/>
            <a:ext cx="82442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800" b="1" dirty="0" smtClean="0">
                <a:solidFill>
                  <a:srgbClr val="000099"/>
                </a:solidFill>
                <a:latin typeface="Arial" panose="020B0604020202020204" pitchFamily="34" charset="0"/>
              </a:rPr>
              <a:t>Определяне на </a:t>
            </a:r>
            <a:r>
              <a:rPr lang="bg-BG" sz="2800" b="1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консервационни</a:t>
            </a:r>
            <a:r>
              <a:rPr lang="bg-BG" sz="28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 цели </a:t>
            </a:r>
            <a:r>
              <a:rPr lang="bg-BG" sz="2800" b="1" dirty="0" smtClean="0">
                <a:solidFill>
                  <a:srgbClr val="000099"/>
                </a:solidFill>
                <a:latin typeface="Arial" panose="020B0604020202020204" pitchFamily="34" charset="0"/>
              </a:rPr>
              <a:t>за зони от НАТУРА 2000</a:t>
            </a:r>
            <a:endParaRPr lang="bg-BG" sz="2800" b="1" dirty="0">
              <a:solidFill>
                <a:srgbClr val="000099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190605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0" y="1181100"/>
            <a:ext cx="9448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3200" b="1" dirty="0">
                <a:solidFill>
                  <a:srgbClr val="000099"/>
                </a:solidFill>
                <a:latin typeface="Arial" panose="020B0604020202020204" pitchFamily="34" charset="0"/>
              </a:rPr>
              <a:t>Обход на гр. Габрово, </a:t>
            </a:r>
            <a:r>
              <a:rPr lang="bg-BG" sz="3200" b="1" dirty="0" smtClean="0">
                <a:solidFill>
                  <a:srgbClr val="000099"/>
                </a:solidFill>
                <a:latin typeface="Arial" panose="020B0604020202020204" pitchFamily="34" charset="0"/>
              </a:rPr>
              <a:t>включително </a:t>
            </a:r>
            <a:r>
              <a:rPr lang="bg-BG" sz="3200" b="1" dirty="0">
                <a:solidFill>
                  <a:srgbClr val="000099"/>
                </a:solidFill>
                <a:latin typeface="Arial" panose="020B0604020202020204" pitchFamily="34" charset="0"/>
              </a:rPr>
              <a:t>тунел </a:t>
            </a:r>
            <a:r>
              <a:rPr lang="bg-BG" sz="3200" b="1" dirty="0" smtClean="0">
                <a:solidFill>
                  <a:srgbClr val="000099"/>
                </a:solidFill>
                <a:latin typeface="Arial" panose="020B0604020202020204" pitchFamily="34" charset="0"/>
              </a:rPr>
              <a:t>под връх Шипка – Фаза ІІ</a:t>
            </a:r>
            <a:endParaRPr lang="bg-BG" sz="3200" b="1" dirty="0">
              <a:solidFill>
                <a:srgbClr val="000099"/>
              </a:solidFill>
              <a:latin typeface="Arial" panose="020B0604020202020204" pitchFamily="34" charset="0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6428" y="1485900"/>
            <a:ext cx="5629216" cy="7674846"/>
          </a:xfrm>
          <a:prstGeom prst="rect">
            <a:avLst/>
          </a:prstGeom>
          <a:noFill/>
          <a:ln w="38100">
            <a:solidFill>
              <a:srgbClr val="00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584410" y="2641818"/>
            <a:ext cx="815979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22900" indent="-342900">
              <a:buClr>
                <a:srgbClr val="000099"/>
              </a:buClr>
              <a:buSzPct val="80000"/>
              <a:buFont typeface="Wingdings" panose="05000000000000000000" pitchFamily="2" charset="2"/>
              <a:buChar char="q"/>
              <a:defRPr/>
            </a:pPr>
            <a:r>
              <a:rPr lang="ru-RU" sz="2800" b="1" dirty="0" smtClean="0">
                <a:solidFill>
                  <a:srgbClr val="000099"/>
                </a:solidFill>
                <a:latin typeface="Arial" panose="020B0604020202020204" pitchFamily="34" charset="0"/>
              </a:rPr>
              <a:t>Дължина </a:t>
            </a:r>
            <a:r>
              <a:rPr lang="ru-RU" sz="2800" b="1" dirty="0">
                <a:solidFill>
                  <a:srgbClr val="000099"/>
                </a:solidFill>
                <a:latin typeface="Arial" panose="020B0604020202020204" pitchFamily="34" charset="0"/>
              </a:rPr>
              <a:t>на трасето – </a:t>
            </a:r>
            <a:r>
              <a:rPr lang="ru-RU" sz="2800" b="1" dirty="0" smtClean="0">
                <a:solidFill>
                  <a:srgbClr val="000099"/>
                </a:solidFill>
                <a:latin typeface="Arial" panose="020B0604020202020204" pitchFamily="34" charset="0"/>
              </a:rPr>
              <a:t>10,5 км</a:t>
            </a:r>
          </a:p>
          <a:p>
            <a:pPr marL="522900" indent="-342900">
              <a:buClr>
                <a:srgbClr val="000099"/>
              </a:buClr>
              <a:buSzPct val="80000"/>
              <a:buFont typeface="Wingdings" panose="05000000000000000000" pitchFamily="2" charset="2"/>
              <a:buChar char="q"/>
              <a:defRPr/>
            </a:pPr>
            <a:r>
              <a:rPr lang="ru-RU" sz="2800" b="1" dirty="0" smtClean="0">
                <a:solidFill>
                  <a:srgbClr val="000099"/>
                </a:solidFill>
                <a:latin typeface="Arial" panose="020B0604020202020204" pitchFamily="34" charset="0"/>
              </a:rPr>
              <a:t>Ново </a:t>
            </a:r>
            <a:r>
              <a:rPr lang="ru-RU" sz="2800" b="1" dirty="0">
                <a:solidFill>
                  <a:srgbClr val="000099"/>
                </a:solidFill>
                <a:latin typeface="Arial" panose="020B0604020202020204" pitchFamily="34" charset="0"/>
              </a:rPr>
              <a:t>строителство 7,6 км </a:t>
            </a:r>
            <a:r>
              <a:rPr lang="ru-RU" sz="2800" b="1" dirty="0" smtClean="0">
                <a:solidFill>
                  <a:srgbClr val="000099"/>
                </a:solidFill>
                <a:latin typeface="Arial" panose="020B0604020202020204" pitchFamily="34" charset="0"/>
              </a:rPr>
              <a:t>и 2,9 </a:t>
            </a:r>
            <a:r>
              <a:rPr lang="ru-RU" sz="2800" b="1" dirty="0">
                <a:solidFill>
                  <a:srgbClr val="000099"/>
                </a:solidFill>
                <a:latin typeface="Arial" panose="020B0604020202020204" pitchFamily="34" charset="0"/>
              </a:rPr>
              <a:t>км рехабилитация на </a:t>
            </a:r>
            <a:r>
              <a:rPr lang="ru-RU" sz="2800" b="1" dirty="0" smtClean="0">
                <a:solidFill>
                  <a:srgbClr val="000099"/>
                </a:solidFill>
                <a:latin typeface="Arial" panose="020B0604020202020204" pitchFamily="34" charset="0"/>
              </a:rPr>
              <a:t>пътя</a:t>
            </a:r>
          </a:p>
          <a:p>
            <a:pPr marL="522900" indent="-342900">
              <a:buClr>
                <a:srgbClr val="000099"/>
              </a:buClr>
              <a:buSzPct val="80000"/>
              <a:buFont typeface="Wingdings" panose="05000000000000000000" pitchFamily="2" charset="2"/>
              <a:buChar char="q"/>
              <a:defRPr/>
            </a:pPr>
            <a:r>
              <a:rPr lang="ru-RU" sz="2800" b="1" dirty="0" smtClean="0">
                <a:solidFill>
                  <a:srgbClr val="000099"/>
                </a:solidFill>
                <a:latin typeface="Arial" panose="020B0604020202020204" pitchFamily="34" charset="0"/>
              </a:rPr>
              <a:t>Тунел </a:t>
            </a:r>
            <a:r>
              <a:rPr lang="ru-RU" sz="2800" b="1" dirty="0">
                <a:solidFill>
                  <a:srgbClr val="000099"/>
                </a:solidFill>
                <a:latin typeface="Arial" panose="020B0604020202020204" pitchFamily="34" charset="0"/>
              </a:rPr>
              <a:t>под връх Шипка – 3,2 км</a:t>
            </a:r>
          </a:p>
        </p:txBody>
      </p:sp>
      <p:sp>
        <p:nvSpPr>
          <p:cNvPr id="5" name="Rectangle 4"/>
          <p:cNvSpPr/>
          <p:nvPr/>
        </p:nvSpPr>
        <p:spPr>
          <a:xfrm>
            <a:off x="2584410" y="5056644"/>
            <a:ext cx="968378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22900" indent="-342900">
              <a:buClr>
                <a:srgbClr val="C00000"/>
              </a:buClr>
              <a:buSzPct val="80000"/>
              <a:buFont typeface="Wingdings" panose="05000000000000000000" pitchFamily="2" charset="2"/>
              <a:buChar char="q"/>
              <a:defRPr/>
            </a:pPr>
            <a:r>
              <a:rPr lang="ru-RU" sz="2800" b="1" dirty="0" smtClean="0">
                <a:solidFill>
                  <a:srgbClr val="000099"/>
                </a:solidFill>
                <a:latin typeface="Arial" panose="020B0604020202020204" pitchFamily="34" charset="0"/>
              </a:rPr>
              <a:t>Тръжна процедура за проектиране и СМР – обявена на 25.10.2019. Избран </a:t>
            </a:r>
            <a:r>
              <a:rPr lang="ru-RU" sz="2800" b="1" dirty="0" err="1" smtClean="0">
                <a:solidFill>
                  <a:srgbClr val="000099"/>
                </a:solidFill>
                <a:latin typeface="Arial" panose="020B0604020202020204" pitchFamily="34" charset="0"/>
              </a:rPr>
              <a:t>изпълнител</a:t>
            </a:r>
            <a:r>
              <a:rPr lang="ru-RU" sz="2800" b="1" dirty="0" smtClean="0">
                <a:solidFill>
                  <a:srgbClr val="000099"/>
                </a:solidFill>
                <a:latin typeface="Arial" panose="020B0604020202020204" pitchFamily="34" charset="0"/>
              </a:rPr>
              <a:t>;</a:t>
            </a:r>
          </a:p>
          <a:p>
            <a:pPr marL="522900" indent="-342900">
              <a:buClr>
                <a:srgbClr val="C00000"/>
              </a:buClr>
              <a:buSzPct val="80000"/>
              <a:buFont typeface="Wingdings" panose="05000000000000000000" pitchFamily="2" charset="2"/>
              <a:buChar char="q"/>
              <a:defRPr/>
            </a:pPr>
            <a:r>
              <a:rPr lang="ru-RU" sz="2800" b="1" dirty="0" smtClean="0">
                <a:solidFill>
                  <a:srgbClr val="000099"/>
                </a:solidFill>
                <a:latin typeface="Arial" panose="020B0604020202020204" pitchFamily="34" charset="0"/>
              </a:rPr>
              <a:t>Тръжна процедура за Консултант (Строителен надзор) – обявена на 13.02.2020 г.</a:t>
            </a:r>
            <a:r>
              <a:rPr lang="ru-RU" sz="2800" b="1" dirty="0">
                <a:solidFill>
                  <a:srgbClr val="000099"/>
                </a:solidFill>
                <a:latin typeface="Arial" panose="020B0604020202020204" pitchFamily="34" charset="0"/>
              </a:rPr>
              <a:t> </a:t>
            </a:r>
            <a:r>
              <a:rPr lang="ru-RU" sz="2800" b="1" dirty="0" smtClean="0">
                <a:solidFill>
                  <a:srgbClr val="000099"/>
                </a:solidFill>
                <a:latin typeface="Arial" panose="020B0604020202020204" pitchFamily="34" charset="0"/>
              </a:rPr>
              <a:t>Избран изпълнител.</a:t>
            </a:r>
            <a:endParaRPr lang="ru-RU" sz="2800" b="1" dirty="0">
              <a:solidFill>
                <a:srgbClr val="000099"/>
              </a:solidFill>
              <a:latin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0" y="8191500"/>
            <a:ext cx="82442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800" b="1" dirty="0" smtClean="0">
                <a:solidFill>
                  <a:srgbClr val="000099"/>
                </a:solidFill>
                <a:latin typeface="Arial" panose="020B0604020202020204" pitchFamily="34" charset="0"/>
              </a:rPr>
              <a:t>Определяне на </a:t>
            </a:r>
            <a:r>
              <a:rPr lang="bg-BG" sz="2800" b="1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консервационни</a:t>
            </a:r>
            <a:r>
              <a:rPr lang="bg-BG" sz="28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 цели </a:t>
            </a:r>
            <a:r>
              <a:rPr lang="bg-BG" sz="2800" b="1" dirty="0" smtClean="0">
                <a:solidFill>
                  <a:srgbClr val="000099"/>
                </a:solidFill>
                <a:latin typeface="Arial" panose="020B0604020202020204" pitchFamily="34" charset="0"/>
              </a:rPr>
              <a:t>за зони от НАТУРА 2000</a:t>
            </a:r>
            <a:endParaRPr lang="bg-BG" sz="2800" b="1" dirty="0">
              <a:solidFill>
                <a:srgbClr val="000099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964907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81172" y="811609"/>
            <a:ext cx="853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4000" b="1" dirty="0" smtClean="0">
                <a:solidFill>
                  <a:srgbClr val="000099"/>
                </a:solidFill>
                <a:latin typeface="Arial" panose="020B0604020202020204" pitchFamily="34" charset="0"/>
              </a:rPr>
              <a:t>АМ „Русе – Велико Търново“</a:t>
            </a:r>
            <a:endParaRPr lang="bg-BG" sz="4000" b="1" dirty="0">
              <a:solidFill>
                <a:srgbClr val="000099"/>
              </a:solidFill>
              <a:latin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363200" y="2095500"/>
            <a:ext cx="7391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5750" indent="-285750">
              <a:buClr>
                <a:srgbClr val="000099"/>
              </a:buClr>
              <a:buSzPct val="80000"/>
              <a:buFont typeface="Wingdings" panose="05000000000000000000" pitchFamily="2" charset="2"/>
              <a:buChar char="q"/>
              <a:defRPr/>
            </a:pPr>
            <a:r>
              <a:rPr lang="ru-RU" sz="2800" b="1" dirty="0" smtClean="0">
                <a:solidFill>
                  <a:srgbClr val="000099"/>
                </a:solidFill>
                <a:latin typeface="Arial" panose="020B0604020202020204" pitchFamily="34" charset="0"/>
              </a:rPr>
              <a:t>Дължина </a:t>
            </a:r>
            <a:r>
              <a:rPr lang="ru-RU" sz="2800" b="1" dirty="0">
                <a:solidFill>
                  <a:srgbClr val="000099"/>
                </a:solidFill>
                <a:latin typeface="Arial" panose="020B0604020202020204" pitchFamily="34" charset="0"/>
              </a:rPr>
              <a:t>на трасето – </a:t>
            </a:r>
            <a:r>
              <a:rPr lang="ru-RU" sz="2800" b="1" dirty="0" smtClean="0">
                <a:solidFill>
                  <a:srgbClr val="000099"/>
                </a:solidFill>
                <a:latin typeface="Arial" panose="020B0604020202020204" pitchFamily="34" charset="0"/>
              </a:rPr>
              <a:t>133 км</a:t>
            </a:r>
          </a:p>
          <a:p>
            <a:pPr marL="465750" indent="-285750">
              <a:buClr>
                <a:srgbClr val="000099"/>
              </a:buClr>
              <a:buSzPct val="80000"/>
              <a:buFont typeface="Wingdings" panose="05000000000000000000" pitchFamily="2" charset="2"/>
              <a:buChar char="q"/>
              <a:defRPr/>
            </a:pPr>
            <a:r>
              <a:rPr lang="ru-RU" sz="2800" b="1" dirty="0" smtClean="0">
                <a:solidFill>
                  <a:srgbClr val="000099"/>
                </a:solidFill>
                <a:latin typeface="Arial" panose="020B0604020202020204" pitchFamily="34" charset="0"/>
              </a:rPr>
              <a:t>3 подучастъка:</a:t>
            </a:r>
            <a:endParaRPr lang="ru-RU" sz="2800" b="1" dirty="0">
              <a:solidFill>
                <a:srgbClr val="000099"/>
              </a:solidFill>
              <a:latin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363200" y="3390900"/>
            <a:ext cx="527713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800" b="1" dirty="0" smtClean="0">
                <a:solidFill>
                  <a:srgbClr val="000099"/>
                </a:solidFill>
                <a:latin typeface="Arial" panose="020B0604020202020204" pitchFamily="34" charset="0"/>
              </a:rPr>
              <a:t>1. Русе </a:t>
            </a:r>
            <a:r>
              <a:rPr lang="bg-BG" sz="2800" b="1" dirty="0">
                <a:solidFill>
                  <a:srgbClr val="000099"/>
                </a:solidFill>
                <a:latin typeface="Arial" panose="020B0604020202020204" pitchFamily="34" charset="0"/>
              </a:rPr>
              <a:t>– Бяла</a:t>
            </a:r>
          </a:p>
          <a:p>
            <a:r>
              <a:rPr lang="bg-BG" sz="2800" b="1" dirty="0" smtClean="0">
                <a:solidFill>
                  <a:srgbClr val="000099"/>
                </a:solidFill>
                <a:latin typeface="Arial" panose="020B0604020202020204" pitchFamily="34" charset="0"/>
              </a:rPr>
              <a:t>2. Обход </a:t>
            </a:r>
            <a:r>
              <a:rPr lang="bg-BG" sz="2800" b="1" dirty="0">
                <a:solidFill>
                  <a:srgbClr val="000099"/>
                </a:solidFill>
                <a:latin typeface="Arial" panose="020B0604020202020204" pitchFamily="34" charset="0"/>
              </a:rPr>
              <a:t>на гр. Бяла</a:t>
            </a:r>
          </a:p>
          <a:p>
            <a:r>
              <a:rPr lang="bg-BG" sz="2800" b="1" dirty="0" smtClean="0">
                <a:solidFill>
                  <a:srgbClr val="000099"/>
                </a:solidFill>
                <a:latin typeface="Arial" panose="020B0604020202020204" pitchFamily="34" charset="0"/>
              </a:rPr>
              <a:t>3. Бяла </a:t>
            </a:r>
            <a:r>
              <a:rPr lang="bg-BG" sz="2800" b="1" dirty="0">
                <a:solidFill>
                  <a:srgbClr val="000099"/>
                </a:solidFill>
                <a:latin typeface="Arial" panose="020B0604020202020204" pitchFamily="34" charset="0"/>
              </a:rPr>
              <a:t>– Велико Търново</a:t>
            </a:r>
          </a:p>
        </p:txBody>
      </p:sp>
      <p:pic>
        <p:nvPicPr>
          <p:cNvPr id="5" name="Picture 6" descr="http://www.api.bg/files/2015/4107/8346/Rus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98" y="2095500"/>
            <a:ext cx="7208804" cy="5243998"/>
          </a:xfrm>
          <a:prstGeom prst="rect">
            <a:avLst/>
          </a:prstGeom>
          <a:noFill/>
          <a:ln w="38100">
            <a:solidFill>
              <a:srgbClr val="00009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0363200" y="4991100"/>
            <a:ext cx="739139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22900" indent="-342900">
              <a:buClr>
                <a:srgbClr val="C00000"/>
              </a:buClr>
              <a:buSzPct val="80000"/>
              <a:buFont typeface="Wingdings" panose="05000000000000000000" pitchFamily="2" charset="2"/>
              <a:buChar char="q"/>
              <a:defRPr/>
            </a:pPr>
            <a:r>
              <a:rPr lang="ru-RU" sz="2800" b="1" dirty="0" smtClean="0">
                <a:solidFill>
                  <a:srgbClr val="000099"/>
                </a:solidFill>
                <a:latin typeface="Arial" panose="020B0604020202020204" pitchFamily="34" charset="0"/>
              </a:rPr>
              <a:t>Тръжна процедура за проектиране и СМР</a:t>
            </a:r>
            <a:r>
              <a:rPr lang="en-US" sz="2800" b="1" dirty="0" smtClean="0">
                <a:solidFill>
                  <a:srgbClr val="000099"/>
                </a:solidFill>
                <a:latin typeface="Arial" panose="020B0604020202020204" pitchFamily="34" charset="0"/>
              </a:rPr>
              <a:t> </a:t>
            </a:r>
            <a:r>
              <a:rPr lang="bg-BG" sz="2800" b="1" dirty="0" smtClean="0">
                <a:solidFill>
                  <a:srgbClr val="000099"/>
                </a:solidFill>
                <a:latin typeface="Arial" panose="020B0604020202020204" pitchFamily="34" charset="0"/>
              </a:rPr>
              <a:t>за подучастък 1 и 2</a:t>
            </a:r>
            <a:r>
              <a:rPr lang="ru-RU" sz="2800" b="1" dirty="0" smtClean="0">
                <a:solidFill>
                  <a:srgbClr val="000099"/>
                </a:solidFill>
                <a:latin typeface="Arial" panose="020B0604020202020204" pitchFamily="34" charset="0"/>
              </a:rPr>
              <a:t> – обявена на 08.12.2020 г. Към момента се извършва оценка на получените оферти;</a:t>
            </a:r>
          </a:p>
          <a:p>
            <a:pPr marL="522900" indent="-342900">
              <a:buClr>
                <a:srgbClr val="C00000"/>
              </a:buClr>
              <a:buSzPct val="80000"/>
              <a:buFont typeface="Wingdings" panose="05000000000000000000" pitchFamily="2" charset="2"/>
              <a:buChar char="q"/>
              <a:defRPr/>
            </a:pPr>
            <a:r>
              <a:rPr lang="ru-RU" sz="2800" b="1" dirty="0" smtClean="0">
                <a:solidFill>
                  <a:srgbClr val="000099"/>
                </a:solidFill>
                <a:latin typeface="Arial" panose="020B0604020202020204" pitchFamily="34" charset="0"/>
              </a:rPr>
              <a:t>Тръжна процедура за Консултант (Строителен надзор) за подучастък 1 и 2 – предстоящо обявяване</a:t>
            </a:r>
            <a:endParaRPr lang="ru-RU" sz="2800" b="1" dirty="0">
              <a:solidFill>
                <a:srgbClr val="000099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14507" y="8953500"/>
            <a:ext cx="143400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800" b="1" dirty="0">
                <a:solidFill>
                  <a:srgbClr val="000099"/>
                </a:solidFill>
                <a:latin typeface="Arial" panose="020B0604020202020204" pitchFamily="34" charset="0"/>
              </a:rPr>
              <a:t>След одобряване на ПТС от ЕК и съобразно </a:t>
            </a:r>
            <a:r>
              <a:rPr lang="bg-BG" sz="2800" b="1" dirty="0" smtClean="0">
                <a:solidFill>
                  <a:srgbClr val="000099"/>
                </a:solidFill>
                <a:latin typeface="Arial" panose="020B0604020202020204" pitchFamily="34" charset="0"/>
              </a:rPr>
              <a:t>Насоките </a:t>
            </a:r>
            <a:r>
              <a:rPr lang="bg-BG" sz="2800" b="1" dirty="0">
                <a:solidFill>
                  <a:srgbClr val="000099"/>
                </a:solidFill>
                <a:latin typeface="Arial" panose="020B0604020202020204" pitchFamily="34" charset="0"/>
              </a:rPr>
              <a:t>за кандидатстване, АПИ ще предприеме необходимите действия за подготовка на </a:t>
            </a:r>
            <a:r>
              <a:rPr lang="bg-BG" sz="2800" b="1" dirty="0" smtClean="0">
                <a:solidFill>
                  <a:srgbClr val="000099"/>
                </a:solidFill>
                <a:latin typeface="Arial" panose="020B0604020202020204" pitchFamily="34" charset="0"/>
              </a:rPr>
              <a:t>ФК за проектите, включени в Програмата. </a:t>
            </a:r>
            <a:endParaRPr lang="bg-BG" sz="2800" b="1" dirty="0">
              <a:solidFill>
                <a:srgbClr val="000099"/>
              </a:solidFill>
              <a:latin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67000" y="7581900"/>
            <a:ext cx="82442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800" b="1" dirty="0" smtClean="0">
                <a:solidFill>
                  <a:srgbClr val="000099"/>
                </a:solidFill>
                <a:latin typeface="Arial" panose="020B0604020202020204" pitchFamily="34" charset="0"/>
              </a:rPr>
              <a:t>Определяне на </a:t>
            </a:r>
            <a:r>
              <a:rPr lang="bg-BG" sz="2800" b="1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консервационни</a:t>
            </a:r>
            <a:r>
              <a:rPr lang="bg-BG" sz="28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 цели </a:t>
            </a:r>
            <a:r>
              <a:rPr lang="bg-BG" sz="2800" b="1" smtClean="0">
                <a:solidFill>
                  <a:srgbClr val="000099"/>
                </a:solidFill>
                <a:latin typeface="Arial" panose="020B0604020202020204" pitchFamily="34" charset="0"/>
              </a:rPr>
              <a:t>за зони </a:t>
            </a:r>
            <a:r>
              <a:rPr lang="bg-BG" sz="2800" b="1" dirty="0" smtClean="0">
                <a:solidFill>
                  <a:srgbClr val="000099"/>
                </a:solidFill>
                <a:latin typeface="Arial" panose="020B0604020202020204" pitchFamily="34" charset="0"/>
              </a:rPr>
              <a:t>от НАТУРА 2000</a:t>
            </a:r>
            <a:endParaRPr lang="bg-BG" sz="2800" b="1" dirty="0">
              <a:solidFill>
                <a:srgbClr val="000099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97640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62200" y="419100"/>
            <a:ext cx="15544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lang="en-US" sz="3600" b="0" i="0" u="none" strike="noStrike" kern="1200" baseline="0" dirty="0">
                <a:solidFill>
                  <a:srgbClr val="000099"/>
                </a:solidFill>
                <a:latin typeface="Arial" panose="020B0604020202020204" pitchFamily="34" charset="0"/>
                <a:ea typeface="+mn-ea"/>
                <a:cs typeface="+mn-cs"/>
              </a:defRPr>
            </a:pPr>
            <a:r>
              <a:rPr lang="bg-BG" sz="4000" b="1" cap="all" dirty="0">
                <a:ln w="9000" cmpd="sng">
                  <a:solidFill>
                    <a:srgbClr val="000099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anose="020B0A04020102020204" pitchFamily="34" charset="0"/>
                <a:ea typeface="+mj-ea"/>
                <a:cs typeface="+mj-cs"/>
              </a:rPr>
              <a:t>Ползи от реализирането на представените пътни проекти</a:t>
            </a:r>
          </a:p>
        </p:txBody>
      </p:sp>
      <p:sp>
        <p:nvSpPr>
          <p:cNvPr id="3" name="Rectangle 2"/>
          <p:cNvSpPr/>
          <p:nvPr/>
        </p:nvSpPr>
        <p:spPr>
          <a:xfrm>
            <a:off x="2667000" y="1790700"/>
            <a:ext cx="15240000" cy="86792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Clr>
                <a:srgbClr val="C00000"/>
              </a:buClr>
              <a:buSzPct val="70000"/>
              <a:buFont typeface="Wingdings" panose="05000000000000000000" pitchFamily="2" charset="2"/>
              <a:buChar char="q"/>
            </a:pPr>
            <a:r>
              <a:rPr lang="bg-BG" sz="3600" b="1" kern="0" dirty="0">
                <a:solidFill>
                  <a:srgbClr val="000099"/>
                </a:solidFill>
                <a:latin typeface="Arial" panose="020B0604020202020204" pitchFamily="34" charset="0"/>
              </a:rPr>
              <a:t>Принос за постигане в голяма степен завършеност на </a:t>
            </a:r>
            <a:r>
              <a:rPr lang="bg-BG" sz="3600" b="1" kern="0" dirty="0" err="1">
                <a:solidFill>
                  <a:srgbClr val="000099"/>
                </a:solidFill>
                <a:latin typeface="Arial" panose="020B0604020202020204" pitchFamily="34" charset="0"/>
              </a:rPr>
              <a:t>трансевропейската</a:t>
            </a:r>
            <a:r>
              <a:rPr lang="bg-BG" sz="3600" b="1" kern="0" dirty="0">
                <a:solidFill>
                  <a:srgbClr val="000099"/>
                </a:solidFill>
                <a:latin typeface="Arial" panose="020B0604020202020204" pitchFamily="34" charset="0"/>
              </a:rPr>
              <a:t> транспортна мрежа на българска </a:t>
            </a:r>
            <a:r>
              <a:rPr lang="bg-BG" sz="3600" b="1" kern="0" dirty="0" smtClean="0">
                <a:solidFill>
                  <a:srgbClr val="000099"/>
                </a:solidFill>
                <a:latin typeface="Arial" panose="020B0604020202020204" pitchFamily="34" charset="0"/>
              </a:rPr>
              <a:t>територия;</a:t>
            </a:r>
          </a:p>
          <a:p>
            <a:pPr marL="571500" indent="-571500">
              <a:buClr>
                <a:srgbClr val="C00000"/>
              </a:buClr>
              <a:buSzPct val="70000"/>
              <a:buFont typeface="Wingdings" panose="05000000000000000000" pitchFamily="2" charset="2"/>
              <a:buChar char="q"/>
            </a:pPr>
            <a:r>
              <a:rPr lang="bg-BG" sz="3600" b="1" kern="0" dirty="0">
                <a:solidFill>
                  <a:srgbClr val="000099"/>
                </a:solidFill>
                <a:latin typeface="Arial" panose="020B0604020202020204" pitchFamily="34" charset="0"/>
              </a:rPr>
              <a:t>У</a:t>
            </a:r>
            <a:r>
              <a:rPr lang="bg-BG" sz="3600" b="1" kern="0" dirty="0" smtClean="0">
                <a:solidFill>
                  <a:srgbClr val="000099"/>
                </a:solidFill>
                <a:latin typeface="Arial" panose="020B0604020202020204" pitchFamily="34" charset="0"/>
              </a:rPr>
              <a:t>величаване </a:t>
            </a:r>
            <a:r>
              <a:rPr lang="bg-BG" sz="3600" b="1" kern="0" dirty="0">
                <a:solidFill>
                  <a:srgbClr val="000099"/>
                </a:solidFill>
                <a:latin typeface="Arial" panose="020B0604020202020204" pitchFamily="34" charset="0"/>
              </a:rPr>
              <a:t>на скоростта на пътуване и намаляване на времето за пътуване</a:t>
            </a:r>
            <a:r>
              <a:rPr lang="bg-BG" sz="3600" b="1" kern="0" dirty="0" smtClean="0">
                <a:solidFill>
                  <a:srgbClr val="000099"/>
                </a:solidFill>
                <a:latin typeface="Arial" panose="020B0604020202020204" pitchFamily="34" charset="0"/>
              </a:rPr>
              <a:t>;</a:t>
            </a:r>
          </a:p>
          <a:p>
            <a:pPr marL="571500" indent="-571500">
              <a:buClr>
                <a:srgbClr val="C00000"/>
              </a:buClr>
              <a:buSzPct val="70000"/>
              <a:buFont typeface="Wingdings" panose="05000000000000000000" pitchFamily="2" charset="2"/>
              <a:buChar char="q"/>
            </a:pPr>
            <a:r>
              <a:rPr lang="bg-BG" sz="3600" b="1" kern="0" dirty="0" smtClean="0">
                <a:solidFill>
                  <a:srgbClr val="000099"/>
                </a:solidFill>
                <a:latin typeface="Arial" panose="020B0604020202020204" pitchFamily="34" charset="0"/>
              </a:rPr>
              <a:t>Намаляване </a:t>
            </a:r>
            <a:r>
              <a:rPr lang="bg-BG" sz="3600" b="1" kern="0" dirty="0">
                <a:solidFill>
                  <a:srgbClr val="000099"/>
                </a:solidFill>
                <a:latin typeface="Arial" panose="020B0604020202020204" pitchFamily="34" charset="0"/>
              </a:rPr>
              <a:t>на броя на пътно-транспортните произшествия и подобряване на пътната безопасност; </a:t>
            </a:r>
            <a:endParaRPr lang="bg-BG" sz="3600" b="1" kern="0" dirty="0" smtClean="0">
              <a:solidFill>
                <a:srgbClr val="000099"/>
              </a:solidFill>
              <a:latin typeface="Arial" panose="020B0604020202020204" pitchFamily="34" charset="0"/>
            </a:endParaRPr>
          </a:p>
          <a:p>
            <a:pPr marL="571500" indent="-571500">
              <a:buClr>
                <a:srgbClr val="C00000"/>
              </a:buClr>
              <a:buSzPct val="70000"/>
              <a:buFont typeface="Wingdings" panose="05000000000000000000" pitchFamily="2" charset="2"/>
              <a:buChar char="q"/>
            </a:pPr>
            <a:r>
              <a:rPr lang="bg-BG" sz="3600" b="1" kern="0" dirty="0">
                <a:solidFill>
                  <a:srgbClr val="000099"/>
                </a:solidFill>
                <a:latin typeface="Arial" panose="020B0604020202020204" pitchFamily="34" charset="0"/>
              </a:rPr>
              <a:t>Н</a:t>
            </a:r>
            <a:r>
              <a:rPr lang="bg-BG" sz="3600" b="1" kern="0" dirty="0" smtClean="0">
                <a:solidFill>
                  <a:srgbClr val="000099"/>
                </a:solidFill>
                <a:latin typeface="Arial" panose="020B0604020202020204" pitchFamily="34" charset="0"/>
              </a:rPr>
              <a:t>амаляване </a:t>
            </a:r>
            <a:r>
              <a:rPr lang="bg-BG" sz="3600" b="1" kern="0" dirty="0">
                <a:solidFill>
                  <a:srgbClr val="000099"/>
                </a:solidFill>
                <a:latin typeface="Arial" panose="020B0604020202020204" pitchFamily="34" charset="0"/>
              </a:rPr>
              <a:t>на задръстванията чрез премахване на ограниченията на капацитета чрез избягване на населените места; </a:t>
            </a:r>
            <a:endParaRPr lang="bg-BG" sz="3600" b="1" kern="0" dirty="0" smtClean="0">
              <a:solidFill>
                <a:srgbClr val="000099"/>
              </a:solidFill>
              <a:latin typeface="Arial" panose="020B0604020202020204" pitchFamily="34" charset="0"/>
            </a:endParaRPr>
          </a:p>
          <a:p>
            <a:pPr marL="571500" indent="-571500">
              <a:buClr>
                <a:srgbClr val="C00000"/>
              </a:buClr>
              <a:buSzPct val="70000"/>
              <a:buFont typeface="Wingdings" panose="05000000000000000000" pitchFamily="2" charset="2"/>
              <a:buChar char="q"/>
            </a:pPr>
            <a:r>
              <a:rPr lang="bg-BG" sz="3600" b="1" kern="0" dirty="0">
                <a:solidFill>
                  <a:srgbClr val="000099"/>
                </a:solidFill>
                <a:latin typeface="Arial" panose="020B0604020202020204" pitchFamily="34" charset="0"/>
              </a:rPr>
              <a:t>Н</a:t>
            </a:r>
            <a:r>
              <a:rPr lang="bg-BG" sz="3600" b="1" kern="0" dirty="0" smtClean="0">
                <a:solidFill>
                  <a:srgbClr val="000099"/>
                </a:solidFill>
                <a:latin typeface="Arial" panose="020B0604020202020204" pitchFamily="34" charset="0"/>
              </a:rPr>
              <a:t>амаляване </a:t>
            </a:r>
            <a:r>
              <a:rPr lang="bg-BG" sz="3600" b="1" kern="0" dirty="0">
                <a:solidFill>
                  <a:srgbClr val="000099"/>
                </a:solidFill>
                <a:latin typeface="Arial" panose="020B0604020202020204" pitchFamily="34" charset="0"/>
              </a:rPr>
              <a:t>на вредното въздействие на пътния трафик върху околната среда и местното население чрез намаляване на замърсяването на въздуха и на шума</a:t>
            </a:r>
            <a:r>
              <a:rPr lang="bg-BG" sz="3600" b="1" kern="0" dirty="0" smtClean="0">
                <a:solidFill>
                  <a:srgbClr val="000099"/>
                </a:solidFill>
                <a:latin typeface="Arial" panose="020B0604020202020204" pitchFamily="34" charset="0"/>
              </a:rPr>
              <a:t>;</a:t>
            </a:r>
          </a:p>
          <a:p>
            <a:pPr marL="571500" indent="-571500">
              <a:buClr>
                <a:srgbClr val="C00000"/>
              </a:buClr>
              <a:buSzPct val="70000"/>
              <a:buFont typeface="Wingdings" panose="05000000000000000000" pitchFamily="2" charset="2"/>
              <a:buChar char="q"/>
            </a:pPr>
            <a:r>
              <a:rPr lang="bg-BG" sz="3600" b="1" kern="0" dirty="0">
                <a:solidFill>
                  <a:srgbClr val="000099"/>
                </a:solidFill>
                <a:latin typeface="Arial" panose="020B0604020202020204" pitchFamily="34" charset="0"/>
              </a:rPr>
              <a:t>О</a:t>
            </a:r>
            <a:r>
              <a:rPr lang="bg-BG" sz="3600" b="1" kern="0" dirty="0" smtClean="0">
                <a:solidFill>
                  <a:srgbClr val="000099"/>
                </a:solidFill>
                <a:latin typeface="Arial" panose="020B0604020202020204" pitchFamily="34" charset="0"/>
              </a:rPr>
              <a:t>сигуряване </a:t>
            </a:r>
            <a:r>
              <a:rPr lang="bg-BG" sz="3600" b="1" kern="0" dirty="0">
                <a:solidFill>
                  <a:srgbClr val="000099"/>
                </a:solidFill>
                <a:latin typeface="Arial" panose="020B0604020202020204" pitchFamily="34" charset="0"/>
              </a:rPr>
              <a:t>на хармонизирани условия за пътуване и подобрени услуги за потребителите.</a:t>
            </a:r>
          </a:p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23059277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2514600" y="876299"/>
            <a:ext cx="7696200" cy="14465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¡"/>
              <a:defRPr sz="29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  <a:defRPr sz="25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65000"/>
              <a:buFont typeface="Wingdings" pitchFamily="2" charset="2"/>
              <a:buChar char="¡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  <a:defRPr sz="19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Char char="¡"/>
              <a:defRPr sz="1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¡"/>
              <a:defRPr sz="1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¡"/>
              <a:defRPr sz="1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¡"/>
              <a:defRPr sz="1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¡"/>
              <a:defRPr sz="1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bg-BG" altLang="en-US" sz="4400" b="1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БЛАГОДАРЯ</a:t>
            </a:r>
            <a:r>
              <a:rPr lang="bg-BG" altLang="en-US" sz="4400" b="1" dirty="0"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bg-BG" altLang="en-US" sz="4400" b="1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ЗА ВАШЕТО ВНИМАНИЕ!</a:t>
            </a:r>
          </a:p>
        </p:txBody>
      </p:sp>
      <p:pic>
        <p:nvPicPr>
          <p:cNvPr id="3074" name="Picture 2" descr="D:\PUBLICITY\ТУНЕЛ ЖЕЛЕЗНИЦА\Tunel OP 2\2021-05-10_за АПИ\18_montaj armirovka za vtorichna oblicovk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9" t="-1" r="-9483" b="-378"/>
          <a:stretch/>
        </p:blipFill>
        <p:spPr bwMode="auto">
          <a:xfrm>
            <a:off x="6372000" y="2781300"/>
            <a:ext cx="12492000" cy="7056000"/>
          </a:xfrm>
          <a:prstGeom prst="rect">
            <a:avLst/>
          </a:prstGeom>
          <a:noFill/>
          <a:effectLst>
            <a:glow rad="1016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806898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9401" y="4229099"/>
            <a:ext cx="7591352" cy="5770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ular Callout 2"/>
          <p:cNvSpPr/>
          <p:nvPr/>
        </p:nvSpPr>
        <p:spPr>
          <a:xfrm>
            <a:off x="12420600" y="2019300"/>
            <a:ext cx="5410200" cy="982472"/>
          </a:xfrm>
          <a:prstGeom prst="wedgeRectCallout">
            <a:avLst>
              <a:gd name="adj1" fmla="val -11485"/>
              <a:gd name="adj2" fmla="val 332501"/>
            </a:avLst>
          </a:prstGeom>
          <a:solidFill>
            <a:schemeClr val="accent3">
              <a:lumMod val="20000"/>
              <a:lumOff val="80000"/>
            </a:schemeClr>
          </a:solidFill>
          <a:ln w="127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bg-BG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АМ ,,Русе – Велико Търново“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g-BG" sz="1400" kern="0" dirty="0" smtClean="0">
                <a:solidFill>
                  <a:srgbClr val="000099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(подготовка) 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Приоритетна ос 2</a:t>
            </a:r>
            <a:endParaRPr kumimoji="0" lang="bg-BG" sz="1400" b="0" i="0" u="none" strike="noStrike" kern="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ular Callout 3"/>
          <p:cNvSpPr/>
          <p:nvPr/>
        </p:nvSpPr>
        <p:spPr>
          <a:xfrm>
            <a:off x="5807863" y="2019300"/>
            <a:ext cx="5012537" cy="1014664"/>
          </a:xfrm>
          <a:prstGeom prst="wedgeRectCallout">
            <a:avLst>
              <a:gd name="adj1" fmla="val 57227"/>
              <a:gd name="adj2" fmla="val 362558"/>
            </a:avLst>
          </a:prstGeom>
          <a:solidFill>
            <a:schemeClr val="accent3">
              <a:lumMod val="20000"/>
              <a:lumOff val="80000"/>
            </a:schemeClr>
          </a:solidFill>
          <a:ln w="12700" cap="rnd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altLang="bg-BG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Път </a:t>
            </a:r>
            <a:r>
              <a:rPr kumimoji="0" lang="en-US" altLang="bg-BG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I</a:t>
            </a:r>
            <a:r>
              <a:rPr kumimoji="0" lang="bg-BG" altLang="bg-BG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-1 (Е-79) „Видин - Монтана - Враца“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(подготовка) Приоритетна ос 5</a:t>
            </a:r>
          </a:p>
        </p:txBody>
      </p:sp>
      <p:sp>
        <p:nvSpPr>
          <p:cNvPr id="5" name="Rectangular Callout 4"/>
          <p:cNvSpPr/>
          <p:nvPr/>
        </p:nvSpPr>
        <p:spPr>
          <a:xfrm>
            <a:off x="3199962" y="4262634"/>
            <a:ext cx="2768301" cy="864096"/>
          </a:xfrm>
          <a:prstGeom prst="wedgeRectCallout">
            <a:avLst>
              <a:gd name="adj1" fmla="val 254067"/>
              <a:gd name="adj2" fmla="val 313663"/>
            </a:avLst>
          </a:prstGeom>
          <a:solidFill>
            <a:srgbClr val="F9AD6F"/>
          </a:solidFill>
          <a:ln w="12700" cap="flat" cmpd="sng" algn="ctr">
            <a:solidFill>
              <a:srgbClr val="00009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АМ „Европа“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Приоритетна ос 2</a:t>
            </a:r>
          </a:p>
        </p:txBody>
      </p:sp>
      <p:sp>
        <p:nvSpPr>
          <p:cNvPr id="6" name="Rectangular Callout 5"/>
          <p:cNvSpPr/>
          <p:nvPr/>
        </p:nvSpPr>
        <p:spPr>
          <a:xfrm>
            <a:off x="6071488" y="8348129"/>
            <a:ext cx="2970753" cy="1058342"/>
          </a:xfrm>
          <a:prstGeom prst="wedgeRectCallout">
            <a:avLst>
              <a:gd name="adj1" fmla="val 151756"/>
              <a:gd name="adj2" fmla="val 17008"/>
            </a:avLst>
          </a:prstGeom>
          <a:solidFill>
            <a:srgbClr val="F9AD6F"/>
          </a:solidFill>
          <a:ln w="12700" cap="flat" cmpd="sng" algn="ctr">
            <a:solidFill>
              <a:srgbClr val="00009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АМ „Струма“ </a:t>
            </a:r>
            <a:r>
              <a:rPr kumimoji="0" lang="bg-BG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Лот</a:t>
            </a:r>
            <a:r>
              <a:rPr kumimoji="0" lang="bg-BG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 3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Приоритетна ос 2</a:t>
            </a:r>
          </a:p>
        </p:txBody>
      </p:sp>
      <p:sp>
        <p:nvSpPr>
          <p:cNvPr id="8" name="Rectangle 7"/>
          <p:cNvSpPr/>
          <p:nvPr/>
        </p:nvSpPr>
        <p:spPr>
          <a:xfrm>
            <a:off x="2874640" y="8877300"/>
            <a:ext cx="554360" cy="142965"/>
          </a:xfrm>
          <a:prstGeom prst="rect">
            <a:avLst/>
          </a:prstGeom>
          <a:solidFill>
            <a:srgbClr val="F9AD6F"/>
          </a:solidFill>
          <a:ln w="12700" cap="flat" cmpd="sng" algn="ctr">
            <a:solidFill>
              <a:srgbClr val="00009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600" b="0" i="0" u="none" strike="noStrike" kern="0" cap="none" spc="0" normalizeH="0" baseline="0" noProof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59694" y="9029700"/>
            <a:ext cx="30481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6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Проектиране и/или СМР</a:t>
            </a:r>
            <a:endParaRPr lang="bg-BG" sz="16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87150" y="9563100"/>
            <a:ext cx="554360" cy="1429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600" b="0" i="0" u="none" strike="noStrike" kern="0" cap="none" spc="0" normalizeH="0" baseline="0" noProof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58035" y="9715500"/>
            <a:ext cx="24235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bg-BG"/>
            </a:defPPr>
            <a:lvl1pPr>
              <a:defRPr sz="100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6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Подготовка на </a:t>
            </a:r>
            <a:r>
              <a:rPr kumimoji="0" lang="bg-BG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проект</a:t>
            </a:r>
            <a:endParaRPr kumimoji="0" lang="bg-BG" sz="1600" b="0" i="0" u="none" strike="noStrike" kern="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58035" y="7547546"/>
            <a:ext cx="2592288" cy="1024954"/>
          </a:xfrm>
          <a:prstGeom prst="rect">
            <a:avLst/>
          </a:prstGeom>
          <a:solidFill>
            <a:srgbClr val="FFFFCC"/>
          </a:solidFill>
          <a:ln w="12700" cap="flat" cmpd="sng" algn="ctr">
            <a:solidFill>
              <a:srgbClr val="000099"/>
            </a:solidFill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bg-BG"/>
            </a:defPPr>
            <a:lvl1pPr algn="ctr">
              <a:defRPr sz="1600">
                <a:solidFill>
                  <a:srgbClr val="000099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Приоритетна ос </a:t>
            </a:r>
            <a:r>
              <a:rPr kumimoji="0" lang="bg-BG" sz="10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5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-Обучения</a:t>
            </a:r>
            <a:endParaRPr kumimoji="0" lang="bg-BG" sz="1600" b="0" i="0" u="none" strike="noStrike" kern="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-Архив</a:t>
            </a:r>
            <a:endParaRPr kumimoji="0" lang="bg-BG" sz="1600" b="0" i="0" u="none" strike="noStrike" kern="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-Възнаграждения</a:t>
            </a:r>
            <a:endParaRPr kumimoji="0" lang="bg-BG" sz="1600" b="0" i="0" u="none" strike="noStrike" kern="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07863" y="734080"/>
            <a:ext cx="8427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lang="en-US" sz="2000" b="0" i="0" u="none" strike="noStrike" kern="1200" baseline="0" dirty="0">
                <a:solidFill>
                  <a:srgbClr val="000099"/>
                </a:solidFill>
                <a:latin typeface="Arial" panose="020B0604020202020204" pitchFamily="34" charset="0"/>
                <a:ea typeface="+mn-ea"/>
                <a:cs typeface="+mn-cs"/>
              </a:defRPr>
            </a:pPr>
            <a:r>
              <a:rPr lang="bg-BG" sz="3600" b="1" cap="all" dirty="0">
                <a:ln w="9000" cmpd="sng">
                  <a:solidFill>
                    <a:srgbClr val="000099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anose="020B0A04020102020204" pitchFamily="34" charset="0"/>
                <a:ea typeface="+mj-ea"/>
                <a:cs typeface="+mj-cs"/>
              </a:rPr>
              <a:t>Проекти по ОПТТИ 2014-2020</a:t>
            </a:r>
          </a:p>
        </p:txBody>
      </p:sp>
    </p:spTree>
    <p:extLst>
      <p:ext uri="{BB962C8B-B14F-4D97-AF65-F5344CB8AC3E}">
        <p14:creationId xmlns:p14="http://schemas.microsoft.com/office/powerpoint/2010/main" val="409461950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81490931"/>
              </p:ext>
            </p:extLst>
          </p:nvPr>
        </p:nvGraphicFramePr>
        <p:xfrm>
          <a:off x="3886200" y="571500"/>
          <a:ext cx="12954000" cy="8991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5865093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category"/>
        </p:bldSub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5562600" y="419099"/>
            <a:ext cx="9108504" cy="738387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bg-BG" sz="3600" b="1" cap="all" dirty="0">
                <a:ln w="9000" cmpd="sng">
                  <a:solidFill>
                    <a:srgbClr val="000099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anose="020B0A04020102020204" pitchFamily="34" charset="0"/>
                <a:ea typeface="+mj-ea"/>
                <a:cs typeface="+mj-cs"/>
              </a:rPr>
              <a:t>ПРОЕКТИ В ИЗПЪЛНЕНИЕ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667000" y="3467100"/>
            <a:ext cx="8534400" cy="43204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bg-BG" sz="3200" b="1" i="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</a:rPr>
              <a:t>Автомагистрала „Струма“, Лот</a:t>
            </a:r>
            <a:r>
              <a:rPr kumimoji="0" lang="ru-RU" sz="3200" b="0" i="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j-ea"/>
              </a:rPr>
              <a:t> </a:t>
            </a:r>
            <a:r>
              <a:rPr kumimoji="0" lang="ru-RU" altLang="bg-BG" sz="3200" b="1" i="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</a:rPr>
              <a:t>3</a:t>
            </a:r>
            <a:r>
              <a:rPr kumimoji="0" lang="ru-RU" sz="3200" b="0" i="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j-ea"/>
              </a:rPr>
              <a:t/>
            </a:r>
            <a:br>
              <a:rPr kumimoji="0" lang="ru-RU" sz="3200" b="0" i="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j-ea"/>
              </a:rPr>
            </a:br>
            <a:r>
              <a:rPr kumimoji="0" lang="ru-RU" sz="3200" b="0" i="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j-ea"/>
              </a:rPr>
              <a:t/>
            </a:r>
            <a:br>
              <a:rPr kumimoji="0" lang="ru-RU" sz="3200" b="0" i="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j-ea"/>
              </a:rPr>
            </a:br>
            <a:r>
              <a:rPr kumimoji="0" lang="ru-RU" altLang="bg-BG" sz="3200" b="1" i="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</a:rPr>
              <a:t>Дължина на трасето: 64.20 км</a:t>
            </a:r>
            <a:r>
              <a:rPr kumimoji="0" lang="ru-RU" sz="3200" b="0" i="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j-ea"/>
              </a:rPr>
              <a:t/>
            </a:r>
            <a:br>
              <a:rPr kumimoji="0" lang="ru-RU" sz="3200" b="0" i="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j-ea"/>
              </a:rPr>
            </a:br>
            <a:r>
              <a:rPr kumimoji="0" lang="ru-RU" sz="3200" b="0" i="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j-ea"/>
              </a:rPr>
              <a:t/>
            </a:r>
            <a:br>
              <a:rPr kumimoji="0" lang="ru-RU" sz="3200" b="0" i="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j-ea"/>
              </a:rPr>
            </a:br>
            <a:r>
              <a:rPr kumimoji="0" lang="ru-RU" altLang="bg-BG" sz="3200" b="1" i="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 Black" panose="020B0A04020102020204" pitchFamily="34" charset="0"/>
              </a:rPr>
              <a:t>Лот 3.1 </a:t>
            </a:r>
            <a:r>
              <a:rPr kumimoji="0" lang="ru-RU" altLang="bg-BG" sz="3200" b="1" i="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</a:rPr>
              <a:t>Благоевград – Крупник – 12.6 км </a:t>
            </a:r>
            <a:r>
              <a:rPr kumimoji="0" lang="ru-RU" sz="3200" b="0" i="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j-ea"/>
              </a:rPr>
              <a:t/>
            </a:r>
            <a:br>
              <a:rPr kumimoji="0" lang="ru-RU" sz="3200" b="0" i="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j-ea"/>
              </a:rPr>
            </a:br>
            <a:r>
              <a:rPr kumimoji="0" lang="ru-RU" sz="3200" b="0" i="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j-ea"/>
              </a:rPr>
              <a:t/>
            </a:r>
            <a:br>
              <a:rPr kumimoji="0" lang="ru-RU" sz="3200" b="0" i="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j-ea"/>
              </a:rPr>
            </a:br>
            <a:r>
              <a:rPr kumimoji="0" lang="ru-RU" altLang="bg-BG" sz="3200" b="1" i="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 Black" panose="020B0A04020102020204" pitchFamily="34" charset="0"/>
              </a:rPr>
              <a:t>Лот 3.1 </a:t>
            </a:r>
            <a:r>
              <a:rPr kumimoji="0" lang="ru-RU" altLang="bg-BG" sz="3200" b="1" i="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</a:rPr>
              <a:t>тунел „Железница“ – 4.40 км </a:t>
            </a:r>
            <a:r>
              <a:rPr kumimoji="0" lang="ru-RU" sz="3200" b="1" i="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j-ea"/>
              </a:rPr>
              <a:t/>
            </a:r>
            <a:br>
              <a:rPr kumimoji="0" lang="ru-RU" sz="3200" b="1" i="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j-ea"/>
              </a:rPr>
            </a:br>
            <a:r>
              <a:rPr kumimoji="0" lang="ru-RU" sz="3200" b="1" i="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</a:rPr>
              <a:t>(</a:t>
            </a:r>
            <a:r>
              <a:rPr kumimoji="0" lang="ru-RU" altLang="bg-BG" sz="3200" b="1" i="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</a:rPr>
              <a:t>тунел 2.00 км и 2.40 км трасе преди и след съоръжението)</a:t>
            </a:r>
            <a:r>
              <a:rPr kumimoji="0" lang="ru-RU" sz="3200" b="1" i="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j-ea"/>
              </a:rPr>
              <a:t/>
            </a:r>
            <a:br>
              <a:rPr kumimoji="0" lang="ru-RU" sz="3200" b="1" i="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j-ea"/>
              </a:rPr>
            </a:br>
            <a:r>
              <a:rPr kumimoji="0" lang="ru-RU" sz="3200" b="0" i="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j-ea"/>
              </a:rPr>
              <a:t/>
            </a:r>
            <a:br>
              <a:rPr kumimoji="0" lang="ru-RU" sz="3200" b="0" i="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j-ea"/>
              </a:rPr>
            </a:br>
            <a:r>
              <a:rPr kumimoji="0" lang="ru-RU" altLang="bg-BG" sz="3200" b="1" i="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 Black" panose="020B0A04020102020204" pitchFamily="34" charset="0"/>
              </a:rPr>
              <a:t>Лот 3.2 </a:t>
            </a:r>
            <a:r>
              <a:rPr kumimoji="0" lang="ru-RU" altLang="bg-BG" sz="3200" b="1" i="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</a:rPr>
              <a:t>Крупник – Кресна</a:t>
            </a:r>
            <a:r>
              <a:rPr kumimoji="0" lang="ru-RU" sz="3200" b="1" i="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j-ea"/>
              </a:rPr>
              <a:t/>
            </a:r>
            <a:br>
              <a:rPr kumimoji="0" lang="ru-RU" sz="3200" b="1" i="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j-ea"/>
              </a:rPr>
            </a:b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j-ea"/>
              </a:rPr>
              <a:t/>
            </a:r>
            <a:b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j-ea"/>
              </a:rPr>
            </a:b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4" name="Picture 3" descr="C:\Users\B.Vlaeva\AppData\Local\Microsoft\Windows\Temporary Internet Files\Content.Outlook\LMLMF6R1\струма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7558" y="1547899"/>
            <a:ext cx="5940842" cy="8396201"/>
          </a:xfrm>
          <a:prstGeom prst="rect">
            <a:avLst/>
          </a:prstGeom>
          <a:noFill/>
          <a:ln w="15875">
            <a:solidFill>
              <a:srgbClr val="FF0000"/>
            </a:solidFill>
            <a:miter lim="800000"/>
            <a:headEnd/>
            <a:tailEnd/>
          </a:ln>
          <a:effectLst>
            <a:glow rad="546100">
              <a:schemeClr val="bg1">
                <a:alpha val="7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91045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7013309" y="6513534"/>
            <a:ext cx="6484346" cy="3660732"/>
            <a:chOff x="7299604" y="6710756"/>
            <a:chExt cx="5943600" cy="3342005"/>
          </a:xfrm>
        </p:grpSpPr>
        <p:pic>
          <p:nvPicPr>
            <p:cNvPr id="20" name="Picture 19" descr="C:\Users\galina.vasileva\Desktop\Снимки\Участък от км 370+400 до км 373+100\vlcsnap-2019-08-01-14h56m46s902.png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9604" y="6710756"/>
              <a:ext cx="5943600" cy="334200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Rectangle 20"/>
            <p:cNvSpPr/>
            <p:nvPr/>
          </p:nvSpPr>
          <p:spPr>
            <a:xfrm>
              <a:off x="11468935" y="6905445"/>
              <a:ext cx="161454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bg-BG" sz="3200" b="1" dirty="0" smtClean="0">
                  <a:solidFill>
                    <a:srgbClr val="000099"/>
                  </a:solidFill>
                  <a:latin typeface="Arial" panose="020B0604020202020204" pitchFamily="34" charset="0"/>
                </a:rPr>
                <a:t>ПРЕДИ</a:t>
              </a:r>
              <a:endParaRPr lang="bg-BG" sz="3200" b="1" dirty="0">
                <a:solidFill>
                  <a:srgbClr val="000099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975209" y="6407746"/>
            <a:ext cx="6560545" cy="3813131"/>
            <a:chOff x="9556428" y="7508455"/>
            <a:chExt cx="5943600" cy="3343275"/>
          </a:xfrm>
        </p:grpSpPr>
        <p:pic>
          <p:nvPicPr>
            <p:cNvPr id="23" name="Picture 22" descr="C:\Users\galina.vasileva\Desktop\Снимки\Участък от км 370+400 до км 373+100\DJI_0131.JPG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56428" y="7508455"/>
              <a:ext cx="5943600" cy="3343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" name="Rectangle 23"/>
            <p:cNvSpPr/>
            <p:nvPr/>
          </p:nvSpPr>
          <p:spPr>
            <a:xfrm>
              <a:off x="9822454" y="7625145"/>
              <a:ext cx="237276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bg-BG" sz="3200" b="1" dirty="0" smtClean="0">
                  <a:solidFill>
                    <a:srgbClr val="000099"/>
                  </a:solidFill>
                  <a:latin typeface="Arial" panose="020B0604020202020204" pitchFamily="34" charset="0"/>
                </a:rPr>
                <a:t>ПО ВРЕМЕ</a:t>
              </a:r>
              <a:endParaRPr lang="bg-BG" sz="3200" b="1" dirty="0">
                <a:solidFill>
                  <a:srgbClr val="000099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2" name="Picture 1" descr="http://www.api.bg/files/8514/7247/5547/Lot_3_1_AM_Struma_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4099" y="1817834"/>
            <a:ext cx="3837028" cy="6145066"/>
          </a:xfrm>
          <a:prstGeom prst="rect">
            <a:avLst/>
          </a:prstGeom>
          <a:noFill/>
          <a:ln w="15875">
            <a:solidFill>
              <a:srgbClr val="FF0000"/>
            </a:solidFill>
            <a:miter lim="800000"/>
            <a:headEnd/>
            <a:tailEnd/>
          </a:ln>
          <a:effectLst>
            <a:glow rad="546100">
              <a:schemeClr val="bg1">
                <a:alpha val="70000"/>
              </a:schemeClr>
            </a:glow>
            <a:outerShdw dist="35921" dir="2700000" algn="ctr" rotWithShape="0">
              <a:schemeClr val="bg2"/>
            </a:outerShdw>
          </a:effectLst>
        </p:spPr>
      </p:pic>
      <p:sp>
        <p:nvSpPr>
          <p:cNvPr id="3" name="Content Placeholder 2"/>
          <p:cNvSpPr txBox="1">
            <a:spLocks/>
          </p:cNvSpPr>
          <p:nvPr/>
        </p:nvSpPr>
        <p:spPr>
          <a:xfrm>
            <a:off x="2819400" y="190500"/>
            <a:ext cx="14554199" cy="93610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bg-BG" sz="4000" b="1" u="sng" cap="all" dirty="0" smtClean="0">
                <a:ln w="9000" cmpd="sng">
                  <a:solidFill>
                    <a:srgbClr val="000099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anose="020B0A04020102020204" pitchFamily="34" charset="0"/>
              </a:rPr>
              <a:t>АМ „Струма“ – </a:t>
            </a:r>
            <a:r>
              <a:rPr lang="bg-BG" sz="4000" b="1" u="sng" cap="all" dirty="0" err="1" smtClean="0">
                <a:ln w="9000" cmpd="sng">
                  <a:solidFill>
                    <a:srgbClr val="000099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anose="020B0A04020102020204" pitchFamily="34" charset="0"/>
              </a:rPr>
              <a:t>Лот</a:t>
            </a:r>
            <a:r>
              <a:rPr lang="bg-BG" sz="4000" b="1" u="sng" cap="all" dirty="0" smtClean="0">
                <a:ln w="9000" cmpd="sng">
                  <a:solidFill>
                    <a:srgbClr val="000099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anose="020B0A04020102020204" pitchFamily="34" charset="0"/>
              </a:rPr>
              <a:t> 3.1, </a:t>
            </a:r>
            <a:r>
              <a:rPr lang="bg-BG" sz="4000" b="1" u="sng" cap="all" dirty="0" err="1" smtClean="0">
                <a:ln w="9000" cmpd="sng">
                  <a:solidFill>
                    <a:srgbClr val="000099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anose="020B0A04020102020204" pitchFamily="34" charset="0"/>
              </a:rPr>
              <a:t>Лот</a:t>
            </a:r>
            <a:r>
              <a:rPr lang="bg-BG" sz="4000" b="1" u="sng" cap="all" dirty="0" smtClean="0">
                <a:ln w="9000" cmpd="sng">
                  <a:solidFill>
                    <a:srgbClr val="000099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anose="020B0A04020102020204" pitchFamily="34" charset="0"/>
              </a:rPr>
              <a:t> 3.3 и тунел „Железница“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altLang="en-US" sz="2000" b="1" cap="all" dirty="0" smtClean="0">
              <a:ln w="9000" cmpd="sng">
                <a:solidFill>
                  <a:srgbClr val="000099"/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1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ea typeface="+mj-ea"/>
              <a:cs typeface="+mj-cs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910775" y="914771"/>
            <a:ext cx="11214741" cy="11052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bg-BG" b="1" dirty="0">
                <a:ln>
                  <a:solidFill>
                    <a:srgbClr val="000099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Лот 3.1</a:t>
            </a:r>
            <a:r>
              <a:rPr lang="bg-BG" b="1" dirty="0">
                <a:ln>
                  <a:solidFill>
                    <a:srgbClr val="000099"/>
                  </a:solidFill>
                </a:ln>
                <a:solidFill>
                  <a:srgbClr val="000099"/>
                </a:solidFill>
                <a:latin typeface="Arial Black" panose="020B0A04020102020204" pitchFamily="34" charset="0"/>
              </a:rPr>
              <a:t> </a:t>
            </a:r>
            <a:r>
              <a:rPr lang="bg-BG" altLang="en-US" b="1" dirty="0" smtClean="0">
                <a:solidFill>
                  <a:srgbClr val="000099"/>
                </a:solidFill>
                <a:latin typeface="Arial" panose="020B0604020202020204" pitchFamily="34" charset="0"/>
              </a:rPr>
              <a:t>от Благоевград до </a:t>
            </a:r>
            <a:r>
              <a:rPr lang="bg-BG" altLang="en-US" b="1" dirty="0">
                <a:solidFill>
                  <a:srgbClr val="000099"/>
                </a:solidFill>
                <a:latin typeface="Arial" panose="020B0604020202020204" pitchFamily="34" charset="0"/>
              </a:rPr>
              <a:t>К</a:t>
            </a:r>
            <a:r>
              <a:rPr lang="bg-BG" altLang="en-US" b="1" dirty="0" smtClean="0">
                <a:solidFill>
                  <a:srgbClr val="000099"/>
                </a:solidFill>
                <a:latin typeface="Arial" panose="020B0604020202020204" pitchFamily="34" charset="0"/>
              </a:rPr>
              <a:t>рупник от км </a:t>
            </a:r>
            <a:r>
              <a:rPr lang="bg-BG" altLang="en-US" b="1" dirty="0">
                <a:solidFill>
                  <a:srgbClr val="000099"/>
                </a:solidFill>
                <a:latin typeface="Arial" panose="020B0604020202020204" pitchFamily="34" charset="0"/>
              </a:rPr>
              <a:t>359+000 </a:t>
            </a:r>
            <a:r>
              <a:rPr lang="bg-BG" altLang="en-US" b="1" dirty="0" smtClean="0">
                <a:solidFill>
                  <a:srgbClr val="000099"/>
                </a:solidFill>
                <a:latin typeface="Arial" panose="020B0604020202020204" pitchFamily="34" charset="0"/>
              </a:rPr>
              <a:t>до км 366+000 и от км 370+400 до км 376+000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bg-BG" altLang="en-US" sz="2800" b="1" dirty="0" smtClean="0">
                <a:solidFill>
                  <a:srgbClr val="000099"/>
                </a:solidFill>
                <a:latin typeface="Arial" panose="020B0604020202020204" pitchFamily="34" charset="0"/>
              </a:rPr>
              <a:t>Обща дължина 12.6 км</a:t>
            </a:r>
            <a:endParaRPr lang="en-GB" sz="2800" b="1" dirty="0">
              <a:solidFill>
                <a:srgbClr val="000099"/>
              </a:solidFill>
              <a:latin typeface="Arial Black" panose="020B0A04020102020204" pitchFamily="34" charset="0"/>
              <a:cs typeface="Times New Roman" pitchFamily="18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438400" y="8343900"/>
            <a:ext cx="4699380" cy="129540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F0000"/>
              </a:buClr>
              <a:buSzPct val="150000"/>
            </a:pPr>
            <a:endParaRPr lang="en-GB" sz="1800" dirty="0" smtClean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0000"/>
              </a:buClr>
              <a:buSzPct val="150000"/>
            </a:pPr>
            <a:r>
              <a:rPr lang="bg-BG" sz="4600" b="1" dirty="0" smtClean="0">
                <a:solidFill>
                  <a:srgbClr val="000099"/>
                </a:solidFill>
                <a:latin typeface="Arial" panose="020B0604020202020204" pitchFamily="34" charset="0"/>
              </a:rPr>
              <a:t>Срок за завършване: 25.06.2022 г.</a:t>
            </a:r>
            <a:endParaRPr lang="en-GB" sz="4600" b="1" dirty="0" smtClean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47825" y="3373341"/>
            <a:ext cx="474521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sz="2800" b="1" dirty="0">
                <a:solidFill>
                  <a:srgbClr val="000099"/>
                </a:solidFill>
                <a:latin typeface="Arial" panose="020B0604020202020204" pitchFamily="34" charset="0"/>
              </a:rPr>
              <a:t>Участък от </a:t>
            </a:r>
            <a:endParaRPr lang="bg-BG" sz="2800" b="1" dirty="0" smtClean="0">
              <a:solidFill>
                <a:srgbClr val="000099"/>
              </a:solidFill>
              <a:latin typeface="Arial" panose="020B0604020202020204" pitchFamily="34" charset="0"/>
            </a:endParaRPr>
          </a:p>
          <a:p>
            <a:r>
              <a:rPr lang="bg-BG" sz="2800" b="1" dirty="0" smtClean="0">
                <a:solidFill>
                  <a:srgbClr val="000099"/>
                </a:solidFill>
                <a:latin typeface="Arial" panose="020B0604020202020204" pitchFamily="34" charset="0"/>
              </a:rPr>
              <a:t>км </a:t>
            </a:r>
            <a:r>
              <a:rPr lang="bg-BG" sz="2800" b="1" dirty="0">
                <a:solidFill>
                  <a:srgbClr val="000099"/>
                </a:solidFill>
                <a:latin typeface="Arial" panose="020B0604020202020204" pitchFamily="34" charset="0"/>
              </a:rPr>
              <a:t>359+068 до км 365+500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11582400" y="2182704"/>
            <a:ext cx="6210160" cy="3570396"/>
            <a:chOff x="7283682" y="3523379"/>
            <a:chExt cx="5943600" cy="3343275"/>
          </a:xfrm>
        </p:grpSpPr>
        <p:pic>
          <p:nvPicPr>
            <p:cNvPr id="10" name="Picture 9" descr="C:\Users\galina.vasileva\Desktop\Снимки\1 участък\image-0-02-04-1d459527060647208a82b0e220bbab03f93b02ab053d900a73878360b5002cee-V.jpg"/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83682" y="3523379"/>
              <a:ext cx="5943600" cy="3343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Rectangle 10"/>
            <p:cNvSpPr/>
            <p:nvPr/>
          </p:nvSpPr>
          <p:spPr>
            <a:xfrm>
              <a:off x="11318686" y="3695700"/>
              <a:ext cx="161454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bg-BG" sz="3200" b="1" dirty="0" smtClean="0">
                  <a:solidFill>
                    <a:srgbClr val="000099"/>
                  </a:solidFill>
                  <a:latin typeface="Arial" panose="020B0604020202020204" pitchFamily="34" charset="0"/>
                </a:rPr>
                <a:t>ПРЕДИ</a:t>
              </a:r>
              <a:endParaRPr lang="bg-BG" sz="3200" b="1" dirty="0">
                <a:solidFill>
                  <a:srgbClr val="000099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1589949" y="2057758"/>
            <a:ext cx="6393251" cy="3847742"/>
            <a:chOff x="10733160" y="4925089"/>
            <a:chExt cx="5943600" cy="3954780"/>
          </a:xfrm>
        </p:grpSpPr>
        <p:pic>
          <p:nvPicPr>
            <p:cNvPr id="12" name="Picture 11" descr="C:\Users\galina.vasileva\Desktop\Снимки\1 участък\Photo-00001.JPG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33160" y="4925089"/>
              <a:ext cx="5943600" cy="39547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Rectangle 12"/>
            <p:cNvSpPr/>
            <p:nvPr/>
          </p:nvSpPr>
          <p:spPr>
            <a:xfrm>
              <a:off x="13957489" y="5105975"/>
              <a:ext cx="237276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bg-BG" sz="3200" b="1" dirty="0" smtClean="0">
                  <a:solidFill>
                    <a:srgbClr val="000099"/>
                  </a:solidFill>
                  <a:latin typeface="Arial" panose="020B0604020202020204" pitchFamily="34" charset="0"/>
                </a:rPr>
                <a:t>ПО ВРЕМЕ</a:t>
              </a:r>
              <a:endParaRPr lang="bg-BG" sz="3200" b="1" dirty="0">
                <a:solidFill>
                  <a:srgbClr val="000099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13639800" y="7595012"/>
            <a:ext cx="4724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2800" b="1" dirty="0">
                <a:solidFill>
                  <a:srgbClr val="000099"/>
                </a:solidFill>
                <a:latin typeface="Arial" panose="020B0604020202020204" pitchFamily="34" charset="0"/>
              </a:rPr>
              <a:t>Участък от </a:t>
            </a:r>
            <a:endParaRPr lang="bg-BG" sz="2800" b="1" dirty="0" smtClean="0">
              <a:solidFill>
                <a:srgbClr val="000099"/>
              </a:solidFill>
              <a:latin typeface="Arial" panose="020B0604020202020204" pitchFamily="34" charset="0"/>
            </a:endParaRPr>
          </a:p>
          <a:p>
            <a:r>
              <a:rPr lang="bg-BG" sz="2800" b="1" dirty="0" smtClean="0">
                <a:solidFill>
                  <a:srgbClr val="000099"/>
                </a:solidFill>
                <a:latin typeface="Arial" panose="020B0604020202020204" pitchFamily="34" charset="0"/>
              </a:rPr>
              <a:t>км </a:t>
            </a:r>
            <a:r>
              <a:rPr lang="bg-BG" sz="2800" b="1" dirty="0">
                <a:solidFill>
                  <a:srgbClr val="000099"/>
                </a:solidFill>
                <a:latin typeface="Arial" panose="020B0604020202020204" pitchFamily="34" charset="0"/>
              </a:rPr>
              <a:t>370+400 до км 373+100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11582400" y="2020029"/>
            <a:ext cx="6499697" cy="4029600"/>
            <a:chOff x="12088427" y="6574266"/>
            <a:chExt cx="5943600" cy="3343910"/>
          </a:xfrm>
        </p:grpSpPr>
        <p:pic>
          <p:nvPicPr>
            <p:cNvPr id="25" name="Picture 24" descr="C:\Users\galina.vasileva\Desktop\Снимки\Участък от км 370+400 до км 373+100\vlcsnap-2021-08-30-16h46m58s063.png"/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88427" y="6574266"/>
              <a:ext cx="5943600" cy="33439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Rectangle 25"/>
            <p:cNvSpPr/>
            <p:nvPr/>
          </p:nvSpPr>
          <p:spPr>
            <a:xfrm>
              <a:off x="12243131" y="6735822"/>
              <a:ext cx="125848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bg-BG" sz="3200" b="1" dirty="0" smtClean="0">
                  <a:solidFill>
                    <a:schemeClr val="bg1"/>
                  </a:solidFill>
                  <a:latin typeface="Arial" panose="020B0604020202020204" pitchFamily="34" charset="0"/>
                </a:rPr>
                <a:t>СЕГА</a:t>
              </a:r>
              <a:endParaRPr lang="bg-BG" sz="3200" b="1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920858" y="6330995"/>
            <a:ext cx="6718942" cy="3917905"/>
            <a:chOff x="11887200" y="761740"/>
            <a:chExt cx="5943600" cy="3342005"/>
          </a:xfrm>
        </p:grpSpPr>
        <p:pic>
          <p:nvPicPr>
            <p:cNvPr id="14" name="Picture 13" descr="C:\Users\galina.vasileva\Desktop\Снимки\1 участък\vlcsnap-2019-06-03-09h53m44s833.png"/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87200" y="761740"/>
              <a:ext cx="5943600" cy="334200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Rectangle 14"/>
            <p:cNvSpPr/>
            <p:nvPr/>
          </p:nvSpPr>
          <p:spPr>
            <a:xfrm>
              <a:off x="16351001" y="1028700"/>
              <a:ext cx="125848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bg-BG" sz="3200" b="1" dirty="0" smtClean="0">
                  <a:solidFill>
                    <a:schemeClr val="bg1"/>
                  </a:solidFill>
                  <a:latin typeface="Arial" panose="020B0604020202020204" pitchFamily="34" charset="0"/>
                </a:rPr>
                <a:t>СЕГА</a:t>
              </a:r>
              <a:endParaRPr lang="bg-BG" sz="3200" b="1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180216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4343400" y="274302"/>
            <a:ext cx="7010400" cy="106173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bg-BG" sz="3600" b="1" cap="all" dirty="0" smtClean="0">
                <a:ln w="9000" cmpd="sng">
                  <a:solidFill>
                    <a:srgbClr val="000099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anose="020B0A04020102020204" pitchFamily="34" charset="0"/>
              </a:rPr>
              <a:t>Тунел „Железница“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20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2971800" y="1028700"/>
            <a:ext cx="7772400" cy="17281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bg-BG" sz="3600" b="1" u="sng" dirty="0">
                <a:solidFill>
                  <a:schemeClr val="bg1"/>
                </a:solidFill>
                <a:latin typeface="Arial Black" panose="020B0A04020102020204" pitchFamily="34" charset="0"/>
              </a:rPr>
              <a:t>Подучастък 1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80000"/>
              <a:buFont typeface="Wingdings" panose="05000000000000000000" pitchFamily="2" charset="2"/>
              <a:buChar char="q"/>
              <a:tabLst/>
              <a:defRPr/>
            </a:pPr>
            <a:r>
              <a:rPr kumimoji="0" lang="bg-BG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Дължина </a:t>
            </a:r>
            <a:r>
              <a:rPr kumimoji="0" lang="bg-BG" sz="2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– 0.72 </a:t>
            </a:r>
            <a:r>
              <a:rPr kumimoji="0" lang="bg-BG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км</a:t>
            </a:r>
            <a:endParaRPr kumimoji="0" lang="bg-BG" sz="28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+mn-ea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80000"/>
              <a:buFont typeface="Wingdings" panose="05000000000000000000" pitchFamily="2" charset="2"/>
              <a:buChar char="q"/>
              <a:tabLst/>
              <a:defRPr/>
            </a:pPr>
            <a:r>
              <a:rPr kumimoji="0" lang="bg-BG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Разрешение за строеж от 26.08.2019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+mn-ea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80000"/>
              <a:buFont typeface="Wingdings" panose="05000000000000000000" pitchFamily="2" charset="2"/>
              <a:buChar char="q"/>
              <a:tabLst/>
              <a:defRPr/>
            </a:pPr>
            <a:r>
              <a:rPr kumimoji="0" lang="bg-BG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Протокол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2a </a:t>
            </a:r>
            <a:r>
              <a:rPr kumimoji="0" lang="bg-BG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от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 23.10.2019 </a:t>
            </a:r>
            <a:r>
              <a:rPr kumimoji="0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</a:rPr>
              <a:t> 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bg-BG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 descr="C:\Users\My PC\Downloads\photo_0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695700"/>
            <a:ext cx="4953000" cy="6324600"/>
          </a:xfrm>
          <a:prstGeom prst="rect">
            <a:avLst/>
          </a:prstGeom>
          <a:noFill/>
          <a:effectLst>
            <a:glow rad="228600">
              <a:sysClr val="window" lastClr="FFFFFF">
                <a:lumMod val="50000"/>
                <a:alpha val="40000"/>
              </a:sysClr>
            </a:glow>
          </a:effectLst>
        </p:spPr>
      </p:pic>
      <p:pic>
        <p:nvPicPr>
          <p:cNvPr id="6" name="Picture 5" descr="D:\Natalia\AM Struma\LOT 3.1.1\Железница ОП 1\Снимки_ОП1\снимки_10.05.2021\IMG_271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2781300"/>
            <a:ext cx="5060687" cy="5060415"/>
          </a:xfrm>
          <a:prstGeom prst="rect">
            <a:avLst/>
          </a:prstGeom>
          <a:noFill/>
          <a:effectLst>
            <a:glow rad="228600">
              <a:sysClr val="window" lastClr="FFFFFF">
                <a:lumMod val="50000"/>
                <a:alpha val="40000"/>
              </a:sysClr>
            </a:glow>
          </a:effectLst>
        </p:spPr>
      </p:pic>
      <p:sp>
        <p:nvSpPr>
          <p:cNvPr id="7" name="TextBox 6"/>
          <p:cNvSpPr txBox="1"/>
          <p:nvPr/>
        </p:nvSpPr>
        <p:spPr>
          <a:xfrm>
            <a:off x="8381999" y="7962900"/>
            <a:ext cx="936446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800" b="1" dirty="0">
                <a:solidFill>
                  <a:srgbClr val="000099"/>
                </a:solidFill>
                <a:latin typeface="Arial" panose="020B0604020202020204" pitchFamily="34" charset="0"/>
              </a:rPr>
              <a:t>Проектиране и СМР</a:t>
            </a:r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</a:rPr>
              <a:t> </a:t>
            </a:r>
            <a:r>
              <a:rPr lang="bg-BG" sz="2800" b="1" dirty="0">
                <a:solidFill>
                  <a:srgbClr val="000099"/>
                </a:solidFill>
                <a:latin typeface="Arial" panose="020B0604020202020204" pitchFamily="34" charset="0"/>
              </a:rPr>
              <a:t>– 35 982 414 лв. с ДДС</a:t>
            </a:r>
          </a:p>
          <a:p>
            <a:r>
              <a:rPr lang="bg-BG" sz="2800" b="1" dirty="0">
                <a:solidFill>
                  <a:srgbClr val="000099"/>
                </a:solidFill>
                <a:latin typeface="Arial" panose="020B0604020202020204" pitchFamily="34" charset="0"/>
              </a:rPr>
              <a:t>Супервизия – 719 739 лв. с ДДС</a:t>
            </a:r>
          </a:p>
          <a:p>
            <a:r>
              <a:rPr lang="bg-BG" sz="2800" b="1" dirty="0">
                <a:solidFill>
                  <a:srgbClr val="000099"/>
                </a:solidFill>
                <a:latin typeface="Arial" panose="020B0604020202020204" pitchFamily="34" charset="0"/>
              </a:rPr>
              <a:t>Срок за изпълнение на СМР – 69 </a:t>
            </a:r>
            <a:r>
              <a:rPr lang="bg-BG" sz="2800" b="1" dirty="0" smtClean="0">
                <a:solidFill>
                  <a:srgbClr val="000099"/>
                </a:solidFill>
                <a:latin typeface="Arial" panose="020B0604020202020204" pitchFamily="34" charset="0"/>
              </a:rPr>
              <a:t>календарни </a:t>
            </a:r>
            <a:r>
              <a:rPr lang="bg-BG" sz="2800" b="1" dirty="0">
                <a:solidFill>
                  <a:srgbClr val="000099"/>
                </a:solidFill>
                <a:latin typeface="Arial" panose="020B0604020202020204" pitchFamily="34" charset="0"/>
              </a:rPr>
              <a:t>дни, след подписването на Акт – Образец 11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2115801" y="303303"/>
            <a:ext cx="6019799" cy="4294505"/>
            <a:chOff x="12268201" y="3695700"/>
            <a:chExt cx="5623760" cy="3761105"/>
          </a:xfrm>
        </p:grpSpPr>
        <p:pic>
          <p:nvPicPr>
            <p:cNvPr id="9" name="Picture 8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68201" y="3695700"/>
              <a:ext cx="5260228" cy="3761105"/>
            </a:xfrm>
            <a:prstGeom prst="rect">
              <a:avLst/>
            </a:prstGeom>
            <a:noFill/>
            <a:effectLst>
              <a:glow rad="228600">
                <a:sysClr val="window" lastClr="FFFFFF">
                  <a:lumMod val="50000"/>
                  <a:alpha val="40000"/>
                </a:sysClr>
              </a:glow>
            </a:effectLst>
          </p:spPr>
        </p:pic>
        <p:sp>
          <p:nvSpPr>
            <p:cNvPr id="10" name="Content Placeholder 2"/>
            <p:cNvSpPr txBox="1">
              <a:spLocks/>
            </p:cNvSpPr>
            <p:nvPr/>
          </p:nvSpPr>
          <p:spPr>
            <a:xfrm>
              <a:off x="15832133" y="3716740"/>
              <a:ext cx="2059828" cy="588560"/>
            </a:xfrm>
            <a:prstGeom prst="rect">
              <a:avLst/>
            </a:prstGeom>
            <a:noFill/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bg-BG" b="1" dirty="0" smtClean="0">
                  <a:solidFill>
                    <a:srgbClr val="000099"/>
                  </a:solidFill>
                  <a:latin typeface="Arial" panose="020B0604020202020204" pitchFamily="34" charset="0"/>
                </a:rPr>
                <a:t>ПРЕДИ</a:t>
              </a:r>
            </a:p>
            <a:p>
              <a:pPr marL="0" indent="0">
                <a:buFont typeface="Arial" panose="020B0604020202020204" pitchFamily="34" charset="0"/>
                <a:buNone/>
              </a:pPr>
              <a:endParaRPr lang="en-GB" sz="20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Content Placeholder 2"/>
          <p:cNvSpPr txBox="1">
            <a:spLocks/>
          </p:cNvSpPr>
          <p:nvPr/>
        </p:nvSpPr>
        <p:spPr>
          <a:xfrm>
            <a:off x="11053914" y="7124700"/>
            <a:ext cx="2966886" cy="67203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bg-BG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ПО ВРЕМЕ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20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14872358" y="9603028"/>
            <a:ext cx="2966886" cy="67203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bg-BG" sz="4000" b="1" dirty="0">
                <a:solidFill>
                  <a:srgbClr val="FF0000"/>
                </a:solidFill>
                <a:latin typeface="Arial" panose="020B0604020202020204" pitchFamily="34" charset="0"/>
              </a:rPr>
              <a:t>СЕГА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20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16579596" y="9791700"/>
            <a:ext cx="978408" cy="24231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9750751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ПРЕЗЕНТАЦИИ\KN May 22\Снимки ОП 1 Железница\Photo_6553878_DJI_278_jpg_7235149_0_2021125134854_photo_origin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1800" y="4533900"/>
            <a:ext cx="7224486" cy="5418365"/>
          </a:xfrm>
          <a:prstGeom prst="rect">
            <a:avLst/>
          </a:prstGeom>
          <a:noFill/>
          <a:effectLst>
            <a:glow rad="647700">
              <a:schemeClr val="bg1">
                <a:alpha val="71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ПРЕЗЕНТАЦИИ\KN May 22\Снимки ОП 1 Железница\Photo_6553890_DJI_290_jpg_6752878_0_2021125135848_photo_origina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52614"/>
            <a:ext cx="7442200" cy="5581650"/>
          </a:xfrm>
          <a:prstGeom prst="rect">
            <a:avLst/>
          </a:prstGeom>
          <a:noFill/>
          <a:effectLst>
            <a:glow rad="647700">
              <a:schemeClr val="bg1">
                <a:alpha val="71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ПРЕЗЕНТАЦИИ\KN May 22\Снимки ОП 1 Железница\Photo_6553889_DJI_289_jpg_6437571_0_2021125135822_photo_origin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6686" y="38100"/>
            <a:ext cx="5689600" cy="4267200"/>
          </a:xfrm>
          <a:prstGeom prst="rect">
            <a:avLst/>
          </a:prstGeom>
          <a:noFill/>
          <a:effectLst>
            <a:glow rad="647700">
              <a:schemeClr val="bg1">
                <a:alpha val="71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ПРЕЗЕНТАЦИИ\KN May 22\Снимки ОП 1 Железница\Photo_6553884_DJI_284_jpg_6123566_0_2021125135530_photo_origina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5818414"/>
            <a:ext cx="5500913" cy="4125685"/>
          </a:xfrm>
          <a:prstGeom prst="rect">
            <a:avLst/>
          </a:prstGeom>
          <a:noFill/>
          <a:effectLst>
            <a:glow rad="647700">
              <a:schemeClr val="bg1">
                <a:alpha val="71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787293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2819400" y="624385"/>
            <a:ext cx="7848600" cy="2641284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bg-BG" sz="3600" b="1" u="sng" dirty="0">
                <a:solidFill>
                  <a:schemeClr val="bg1"/>
                </a:solidFill>
                <a:latin typeface="Arial Black" panose="020B0A04020102020204" pitchFamily="34" charset="0"/>
              </a:rPr>
              <a:t>Подучастък 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800" b="1" i="0" u="sng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ct val="80000"/>
              <a:buFont typeface="Wingdings" panose="05000000000000000000" pitchFamily="2" charset="2"/>
              <a:buChar char="q"/>
              <a:tabLst/>
              <a:defRPr/>
            </a:pPr>
            <a:r>
              <a:rPr kumimoji="0" lang="bg-BG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Дължина – 2.28 км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ct val="80000"/>
              <a:buFont typeface="Wingdings" panose="05000000000000000000" pitchFamily="2" charset="2"/>
              <a:buChar char="q"/>
              <a:tabLst/>
              <a:defRPr/>
            </a:pPr>
            <a:r>
              <a:rPr kumimoji="0" lang="bg-BG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Разрешение за строеж от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16.10.2019</a:t>
            </a:r>
            <a:r>
              <a:rPr kumimoji="0" lang="bg-BG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г.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ct val="80000"/>
              <a:buFont typeface="Wingdings" panose="05000000000000000000" pitchFamily="2" charset="2"/>
              <a:buChar char="q"/>
              <a:tabLst/>
              <a:defRPr/>
            </a:pPr>
            <a:r>
              <a:rPr kumimoji="0" lang="bg-BG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Протокол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2a </a:t>
            </a:r>
            <a:r>
              <a:rPr kumimoji="0" lang="bg-BG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от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23.10.2019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endParaRPr kumimoji="0" lang="bg-BG" sz="18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668000" y="9573280"/>
            <a:ext cx="838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2800" b="1" dirty="0">
                <a:solidFill>
                  <a:srgbClr val="000099"/>
                </a:solidFill>
                <a:latin typeface="Arial" panose="020B0604020202020204" pitchFamily="34" charset="0"/>
              </a:rPr>
              <a:t>Срок за изпълнение на СМР </a:t>
            </a:r>
            <a:r>
              <a:rPr lang="bg-BG" sz="2800" b="1" dirty="0" smtClean="0">
                <a:solidFill>
                  <a:srgbClr val="000099"/>
                </a:solidFill>
                <a:latin typeface="Arial" panose="020B0604020202020204" pitchFamily="34" charset="0"/>
              </a:rPr>
              <a:t>– 18.07.2022 </a:t>
            </a:r>
            <a:r>
              <a:rPr lang="bg-BG" sz="2800" b="1" dirty="0">
                <a:solidFill>
                  <a:srgbClr val="000099"/>
                </a:solidFill>
                <a:latin typeface="Arial" panose="020B0604020202020204" pitchFamily="34" charset="0"/>
              </a:rPr>
              <a:t>г.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19400" y="3265669"/>
            <a:ext cx="8458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800" b="1" dirty="0">
                <a:solidFill>
                  <a:srgbClr val="000099"/>
                </a:solidFill>
                <a:latin typeface="Arial" panose="020B0604020202020204" pitchFamily="34" charset="0"/>
              </a:rPr>
              <a:t>Проектиране и СМР – </a:t>
            </a:r>
            <a:r>
              <a:rPr lang="bg-BG" sz="2800" b="1" dirty="0" smtClean="0">
                <a:solidFill>
                  <a:srgbClr val="000099"/>
                </a:solidFill>
                <a:latin typeface="Arial" panose="020B0604020202020204" pitchFamily="34" charset="0"/>
              </a:rPr>
              <a:t>222 </a:t>
            </a:r>
            <a:r>
              <a:rPr lang="bg-BG" sz="2800" b="1" dirty="0">
                <a:solidFill>
                  <a:srgbClr val="000099"/>
                </a:solidFill>
                <a:latin typeface="Arial" panose="020B0604020202020204" pitchFamily="34" charset="0"/>
              </a:rPr>
              <a:t>444 </a:t>
            </a:r>
            <a:r>
              <a:rPr lang="bg-BG" sz="2800" b="1" dirty="0" err="1">
                <a:solidFill>
                  <a:srgbClr val="000099"/>
                </a:solidFill>
                <a:latin typeface="Arial" panose="020B0604020202020204" pitchFamily="34" charset="0"/>
              </a:rPr>
              <a:t>444</a:t>
            </a:r>
            <a:r>
              <a:rPr lang="bg-BG" sz="2800" b="1" dirty="0">
                <a:solidFill>
                  <a:srgbClr val="000099"/>
                </a:solidFill>
                <a:latin typeface="Arial" panose="020B0604020202020204" pitchFamily="34" charset="0"/>
              </a:rPr>
              <a:t>,44 лв. с ДДС</a:t>
            </a:r>
          </a:p>
          <a:p>
            <a:r>
              <a:rPr lang="bg-BG" sz="2800" b="1" dirty="0">
                <a:solidFill>
                  <a:srgbClr val="000099"/>
                </a:solidFill>
                <a:latin typeface="Arial" panose="020B0604020202020204" pitchFamily="34" charset="0"/>
              </a:rPr>
              <a:t>Супервизия – 4 793 328 лв. </a:t>
            </a:r>
            <a:r>
              <a:rPr lang="bg-BG" sz="2800" b="1" dirty="0" smtClean="0">
                <a:solidFill>
                  <a:srgbClr val="000099"/>
                </a:solidFill>
                <a:latin typeface="Arial" panose="020B0604020202020204" pitchFamily="34" charset="0"/>
              </a:rPr>
              <a:t>с </a:t>
            </a:r>
            <a:r>
              <a:rPr lang="bg-BG" sz="2800" b="1" dirty="0">
                <a:solidFill>
                  <a:srgbClr val="000099"/>
                </a:solidFill>
                <a:latin typeface="Arial" panose="020B0604020202020204" pitchFamily="34" charset="0"/>
              </a:rPr>
              <a:t>ДДС</a:t>
            </a:r>
            <a:endParaRPr lang="en-US" sz="2800" b="1" dirty="0">
              <a:solidFill>
                <a:srgbClr val="000099"/>
              </a:solidFill>
              <a:latin typeface="Arial" panose="020B0604020202020204" pitchFamily="34" charset="0"/>
            </a:endParaRPr>
          </a:p>
        </p:txBody>
      </p:sp>
      <p:pic>
        <p:nvPicPr>
          <p:cNvPr id="7" name="Picture 3" descr="D:\PUBLICITY\ТУНЕЛ ЖЕЛЕЗНИЦА\Tunel OP 2\2021-05-10_за АПИ\10_montirana armirovka za vtorichna oblicovk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0" y="6767630"/>
            <a:ext cx="4031432" cy="2267681"/>
          </a:xfrm>
          <a:prstGeom prst="rect">
            <a:avLst/>
          </a:prstGeom>
          <a:noFill/>
          <a:effectLst>
            <a:glow rad="228600">
              <a:sysClr val="window" lastClr="FFFFFF">
                <a:lumMod val="50000"/>
                <a:alpha val="40000"/>
              </a:sys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lum contrast="3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3400" y="342900"/>
            <a:ext cx="5562600" cy="4264326"/>
          </a:xfrm>
          <a:prstGeom prst="rect">
            <a:avLst/>
          </a:prstGeom>
          <a:noFill/>
          <a:effectLst>
            <a:glow rad="520700">
              <a:schemeClr val="bg1"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14706600" y="4000500"/>
            <a:ext cx="2590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3200" b="1" dirty="0" smtClean="0">
                <a:ln>
                  <a:solidFill>
                    <a:schemeClr val="bg1"/>
                  </a:solidFill>
                </a:ln>
                <a:solidFill>
                  <a:srgbClr val="000099"/>
                </a:solidFill>
                <a:latin typeface="Arial" panose="020B0604020202020204" pitchFamily="34" charset="0"/>
              </a:rPr>
              <a:t>НАЧАЛОТО</a:t>
            </a:r>
            <a:endParaRPr lang="bg-BG" sz="3200" b="1" dirty="0">
              <a:ln>
                <a:solidFill>
                  <a:schemeClr val="bg1"/>
                </a:solidFill>
              </a:ln>
              <a:solidFill>
                <a:srgbClr val="000099"/>
              </a:solidFill>
              <a:latin typeface="Arial" panose="020B0604020202020204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175" y="5143500"/>
            <a:ext cx="7869825" cy="4426778"/>
          </a:xfrm>
          <a:prstGeom prst="rect">
            <a:avLst/>
          </a:prstGeom>
          <a:noFill/>
          <a:effectLst>
            <a:glow rad="520700">
              <a:schemeClr val="bg1"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425136" y="9004035"/>
            <a:ext cx="2590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3200" b="1" dirty="0" smtClean="0">
                <a:ln>
                  <a:solidFill>
                    <a:srgbClr val="000099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</a:rPr>
              <a:t>ПРОБИВЪТ</a:t>
            </a:r>
            <a:endParaRPr lang="bg-BG" sz="3200" b="1" dirty="0">
              <a:ln>
                <a:solidFill>
                  <a:srgbClr val="000099"/>
                </a:solidFill>
              </a:ln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12" name="29AE87D3-F652-47E6-AA84-99E09518880E" descr="cid:A001315F-E8CB-48F8-BD9C-DA1B4441A0D3"/>
          <p:cNvPicPr/>
          <p:nvPr/>
        </p:nvPicPr>
        <p:blipFill>
          <a:blip r:embed="rId5" r:link="rId7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0" y="4753748"/>
            <a:ext cx="6647497" cy="4813634"/>
          </a:xfrm>
          <a:prstGeom prst="rect">
            <a:avLst/>
          </a:prstGeom>
          <a:noFill/>
          <a:effectLst>
            <a:glow rad="520700">
              <a:schemeClr val="bg1"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</p:pic>
      <p:sp>
        <p:nvSpPr>
          <p:cNvPr id="13" name="Rectangle 12"/>
          <p:cNvSpPr/>
          <p:nvPr/>
        </p:nvSpPr>
        <p:spPr>
          <a:xfrm>
            <a:off x="11582400" y="8978325"/>
            <a:ext cx="3505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3200" b="1" dirty="0" smtClean="0">
                <a:ln>
                  <a:solidFill>
                    <a:srgbClr val="000099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</a:rPr>
              <a:t>НАПРЕДЪКЪТ</a:t>
            </a:r>
            <a:endParaRPr lang="bg-BG" sz="3200" b="1" dirty="0">
              <a:ln>
                <a:solidFill>
                  <a:srgbClr val="000099"/>
                </a:solidFill>
              </a:ln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718299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2828499" y="1152761"/>
            <a:ext cx="5791200" cy="3609739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bg-BG" sz="3600" b="1" u="sng" dirty="0">
                <a:solidFill>
                  <a:schemeClr val="bg1"/>
                </a:solidFill>
                <a:latin typeface="Arial Black" panose="020B0A04020102020204" pitchFamily="34" charset="0"/>
              </a:rPr>
              <a:t>Подучастък 3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ct val="80000"/>
              <a:buFont typeface="Wingdings" panose="05000000000000000000" pitchFamily="2" charset="2"/>
              <a:buChar char="q"/>
              <a:tabLst/>
              <a:defRPr/>
            </a:pPr>
            <a:r>
              <a:rPr kumimoji="0" lang="bg-BG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Дължина – 1,40 км</a:t>
            </a:r>
            <a:endParaRPr kumimoji="0" lang="en-GB" sz="2800" b="1" i="0" u="none" strike="noStrike" kern="120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+mn-ea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ct val="80000"/>
              <a:buFont typeface="Wingdings" panose="05000000000000000000" pitchFamily="2" charset="2"/>
              <a:buChar char="q"/>
              <a:tabLst/>
              <a:defRPr/>
            </a:pPr>
            <a:r>
              <a:rPr kumimoji="0" lang="bg-BG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Разрешение за строеж от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16.10.2019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ct val="80000"/>
              <a:buFont typeface="Wingdings" panose="05000000000000000000" pitchFamily="2" charset="2"/>
              <a:buChar char="q"/>
              <a:tabLst/>
              <a:defRPr/>
            </a:pPr>
            <a:r>
              <a:rPr kumimoji="0" lang="bg-BG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Протокол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2a </a:t>
            </a:r>
            <a:r>
              <a:rPr kumimoji="0" lang="bg-BG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от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23.10.2019</a:t>
            </a:r>
            <a:r>
              <a:rPr kumimoji="0" lang="bg-BG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 г.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 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1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601200" y="7849731"/>
            <a:ext cx="84582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800" b="1" dirty="0">
                <a:solidFill>
                  <a:srgbClr val="000099"/>
                </a:solidFill>
                <a:latin typeface="Arial" panose="020B0604020202020204" pitchFamily="34" charset="0"/>
              </a:rPr>
              <a:t>Проектиране и СМР – </a:t>
            </a:r>
            <a:r>
              <a:rPr lang="bg-BG" sz="2800" b="1" dirty="0" smtClean="0">
                <a:solidFill>
                  <a:srgbClr val="000099"/>
                </a:solidFill>
                <a:latin typeface="Arial" panose="020B0604020202020204" pitchFamily="34" charset="0"/>
              </a:rPr>
              <a:t>22 </a:t>
            </a:r>
            <a:r>
              <a:rPr lang="bg-BG" sz="2800" b="1" dirty="0">
                <a:solidFill>
                  <a:srgbClr val="000099"/>
                </a:solidFill>
                <a:latin typeface="Arial" panose="020B0604020202020204" pitchFamily="34" charset="0"/>
              </a:rPr>
              <a:t>130 756 лв. с ДДС </a:t>
            </a:r>
            <a:endParaRPr lang="en-US" sz="2800" b="1" dirty="0" smtClean="0">
              <a:solidFill>
                <a:srgbClr val="000099"/>
              </a:solidFill>
              <a:latin typeface="Arial" panose="020B0604020202020204" pitchFamily="34" charset="0"/>
            </a:endParaRPr>
          </a:p>
          <a:p>
            <a:r>
              <a:rPr lang="bg-BG" sz="2800" b="1" dirty="0" smtClean="0">
                <a:solidFill>
                  <a:srgbClr val="000099"/>
                </a:solidFill>
                <a:latin typeface="Arial" panose="020B0604020202020204" pitchFamily="34" charset="0"/>
              </a:rPr>
              <a:t>Супервизия </a:t>
            </a:r>
            <a:r>
              <a:rPr lang="bg-BG" sz="2800" b="1" dirty="0">
                <a:solidFill>
                  <a:srgbClr val="000099"/>
                </a:solidFill>
                <a:latin typeface="Arial" panose="020B0604020202020204" pitchFamily="34" charset="0"/>
              </a:rPr>
              <a:t>– 558 266 лв. с ДДС</a:t>
            </a:r>
          </a:p>
          <a:p>
            <a:endParaRPr lang="bg-BG" sz="2800" b="1" dirty="0" smtClean="0">
              <a:solidFill>
                <a:srgbClr val="000099"/>
              </a:solidFill>
              <a:latin typeface="Arial" panose="020B0604020202020204" pitchFamily="34" charset="0"/>
            </a:endParaRPr>
          </a:p>
          <a:p>
            <a:r>
              <a:rPr lang="bg-BG" sz="2800" b="1" dirty="0" smtClean="0">
                <a:solidFill>
                  <a:srgbClr val="000099"/>
                </a:solidFill>
                <a:latin typeface="Arial" panose="020B0604020202020204" pitchFamily="34" charset="0"/>
              </a:rPr>
              <a:t>Срок </a:t>
            </a:r>
            <a:r>
              <a:rPr lang="bg-BG" sz="2800" b="1" dirty="0">
                <a:solidFill>
                  <a:srgbClr val="000099"/>
                </a:solidFill>
                <a:latin typeface="Arial" panose="020B0604020202020204" pitchFamily="34" charset="0"/>
              </a:rPr>
              <a:t>за изпълнение на СМР </a:t>
            </a:r>
            <a:r>
              <a:rPr lang="bg-BG" sz="2800" b="1" dirty="0" smtClean="0">
                <a:solidFill>
                  <a:srgbClr val="000099"/>
                </a:solidFill>
                <a:latin typeface="Arial" panose="020B0604020202020204" pitchFamily="34" charset="0"/>
              </a:rPr>
              <a:t>– 9</a:t>
            </a:r>
            <a:r>
              <a:rPr lang="en-US" sz="2800" b="1" dirty="0" smtClean="0">
                <a:solidFill>
                  <a:srgbClr val="000099"/>
                </a:solidFill>
                <a:latin typeface="Arial" panose="020B0604020202020204" pitchFamily="34" charset="0"/>
              </a:rPr>
              <a:t>.</a:t>
            </a:r>
            <a:r>
              <a:rPr lang="bg-BG" sz="2800" b="1" dirty="0" smtClean="0">
                <a:solidFill>
                  <a:srgbClr val="000099"/>
                </a:solidFill>
                <a:latin typeface="Arial" panose="020B0604020202020204" pitchFamily="34" charset="0"/>
              </a:rPr>
              <a:t>11</a:t>
            </a:r>
            <a:r>
              <a:rPr lang="en-US" sz="2800" b="1" dirty="0" smtClean="0">
                <a:solidFill>
                  <a:srgbClr val="000099"/>
                </a:solidFill>
                <a:latin typeface="Arial" panose="020B0604020202020204" pitchFamily="34" charset="0"/>
              </a:rPr>
              <a:t>.202</a:t>
            </a:r>
            <a:r>
              <a:rPr lang="bg-BG" sz="2800" b="1" dirty="0" smtClean="0">
                <a:solidFill>
                  <a:srgbClr val="000099"/>
                </a:solidFill>
                <a:latin typeface="Arial" panose="020B0604020202020204" pitchFamily="34" charset="0"/>
              </a:rPr>
              <a:t>2 </a:t>
            </a:r>
            <a:r>
              <a:rPr lang="bg-BG" sz="2800" b="1" dirty="0">
                <a:solidFill>
                  <a:srgbClr val="000099"/>
                </a:solidFill>
                <a:latin typeface="Arial" panose="020B0604020202020204" pitchFamily="34" charset="0"/>
              </a:rPr>
              <a:t>г.</a:t>
            </a:r>
            <a:endParaRPr lang="en-GB" sz="2800" b="1" dirty="0">
              <a:solidFill>
                <a:srgbClr val="000099"/>
              </a:solidFill>
              <a:latin typeface="Arial" panose="020B0604020202020204" pitchFamily="34" charset="0"/>
            </a:endParaRPr>
          </a:p>
          <a:p>
            <a:endParaRPr lang="bg-BG" sz="2800" b="1" dirty="0">
              <a:solidFill>
                <a:srgbClr val="000099"/>
              </a:solidFill>
              <a:latin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9067800" y="647700"/>
            <a:ext cx="8839200" cy="6629400"/>
            <a:chOff x="9067800" y="647700"/>
            <a:chExt cx="8839200" cy="6629400"/>
          </a:xfrm>
        </p:grpSpPr>
        <p:pic>
          <p:nvPicPr>
            <p:cNvPr id="6146" name="Picture 2" descr="D:\PUBLICITY\ТУНЕЛ ЖЕЛЕЗНИЦА\Tunel OP 3\Снимки Началото\04 (25)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67800" y="647700"/>
              <a:ext cx="8839200" cy="6629400"/>
            </a:xfrm>
            <a:prstGeom prst="rect">
              <a:avLst/>
            </a:prstGeom>
            <a:noFill/>
            <a:effectLst>
              <a:glow rad="520700">
                <a:schemeClr val="bg1">
                  <a:alpha val="40000"/>
                </a:schemeClr>
              </a:glow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9296400" y="6451312"/>
              <a:ext cx="175260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bg-BG" sz="3200" b="1" dirty="0" smtClean="0">
                  <a:solidFill>
                    <a:schemeClr val="bg1"/>
                  </a:solidFill>
                  <a:latin typeface="Arial" panose="020B0604020202020204" pitchFamily="34" charset="0"/>
                </a:rPr>
                <a:t>ПРЕДИ</a:t>
              </a:r>
              <a:endParaRPr lang="bg-BG" sz="3200" b="1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8972550" y="647701"/>
            <a:ext cx="9029700" cy="6629399"/>
            <a:chOff x="4953000" y="1866900"/>
            <a:chExt cx="8991600" cy="6743700"/>
          </a:xfrm>
        </p:grpSpPr>
        <p:pic>
          <p:nvPicPr>
            <p:cNvPr id="6147" name="Picture 3" descr="D:\PUBLICITY\ТУНЕЛ ЖЕЛЕЗНИЦА\Tunel OP 3\Снимки Началото\04 (38)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3000" y="1866900"/>
              <a:ext cx="8991600" cy="6743700"/>
            </a:xfrm>
            <a:prstGeom prst="rect">
              <a:avLst/>
            </a:prstGeom>
            <a:noFill/>
            <a:effectLst>
              <a:glow rad="520700">
                <a:schemeClr val="bg1">
                  <a:alpha val="40000"/>
                </a:schemeClr>
              </a:glow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11033931" y="7796274"/>
              <a:ext cx="262890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bg-BG" sz="3200" b="1" dirty="0" smtClean="0">
                  <a:solidFill>
                    <a:srgbClr val="000099"/>
                  </a:solidFill>
                  <a:latin typeface="Arial" panose="020B0604020202020204" pitchFamily="34" charset="0"/>
                </a:rPr>
                <a:t>ПО ВРЕМЕ</a:t>
              </a:r>
              <a:endParaRPr lang="bg-BG" sz="3200" b="1" dirty="0">
                <a:solidFill>
                  <a:srgbClr val="000099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8763000" y="171449"/>
            <a:ext cx="9324550" cy="7486651"/>
            <a:chOff x="378155" y="2457904"/>
            <a:chExt cx="9679163" cy="7259372"/>
          </a:xfrm>
        </p:grpSpPr>
        <p:pic>
          <p:nvPicPr>
            <p:cNvPr id="6148" name="Picture 4" descr="D:\PUBLICITY\ТУНЕЛ ЖЕЛЕЗНИЦА\Tunel OP 3\Снимки ноември 2021\IMG_3118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155" y="2457904"/>
              <a:ext cx="9679163" cy="7259372"/>
            </a:xfrm>
            <a:prstGeom prst="rect">
              <a:avLst/>
            </a:prstGeom>
            <a:noFill/>
            <a:effectLst>
              <a:glow rad="520700">
                <a:schemeClr val="bg1">
                  <a:alpha val="40000"/>
                </a:schemeClr>
              </a:glow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2"/>
            <p:cNvSpPr/>
            <p:nvPr/>
          </p:nvSpPr>
          <p:spPr>
            <a:xfrm>
              <a:off x="8347128" y="8769875"/>
              <a:ext cx="132001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bg-BG" sz="3200" b="1" dirty="0" smtClean="0">
                  <a:solidFill>
                    <a:schemeClr val="bg1"/>
                  </a:solidFill>
                  <a:latin typeface="Arial" panose="020B0604020202020204" pitchFamily="34" charset="0"/>
                </a:rPr>
                <a:t>СЕГА</a:t>
              </a:r>
              <a:endParaRPr lang="bg-BG" sz="3200" b="1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1026" name="Picture 2" descr="D:\PUBLICITY\ТУНЕЛ ЖЕЛЕЗНИЦА\Tunel OP 3\Снимки ноември 2021\IMG_279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5295900"/>
            <a:ext cx="5994400" cy="4495800"/>
          </a:xfrm>
          <a:prstGeom prst="rect">
            <a:avLst/>
          </a:prstGeom>
          <a:noFill/>
          <a:effectLst>
            <a:glow rad="520700">
              <a:schemeClr val="bg1"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060821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5516</TotalTime>
  <Words>1079</Words>
  <Application>Microsoft Office PowerPoint</Application>
  <PresentationFormat>Custom</PresentationFormat>
  <Paragraphs>143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Times New Roman</vt:lpstr>
      <vt:lpstr>Arial Black</vt:lpstr>
      <vt:lpstr>Arial</vt:lpstr>
      <vt:lpstr>Arial Unicode MS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Bilyana Vlaeva</dc:creator>
  <cp:lastModifiedBy>Maya Todorova</cp:lastModifiedBy>
  <cp:revision>126</cp:revision>
  <dcterms:created xsi:type="dcterms:W3CDTF">2006-08-16T00:00:00Z</dcterms:created>
  <dcterms:modified xsi:type="dcterms:W3CDTF">2022-05-20T08:32:03Z</dcterms:modified>
  <dc:identifier>DAEv-Cwa1D0</dc:identifier>
</cp:coreProperties>
</file>