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0" r:id="rId3"/>
    <p:sldId id="332" r:id="rId4"/>
    <p:sldId id="322" r:id="rId5"/>
    <p:sldId id="323" r:id="rId6"/>
    <p:sldId id="325" r:id="rId7"/>
    <p:sldId id="327" r:id="rId8"/>
    <p:sldId id="328" r:id="rId9"/>
    <p:sldId id="329" r:id="rId10"/>
    <p:sldId id="333" r:id="rId11"/>
    <p:sldId id="321" r:id="rId12"/>
  </p:sldIdLst>
  <p:sldSz cx="9906000" cy="6858000" type="A4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508"/>
    <a:srgbClr val="FFFF99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76" autoAdjust="0"/>
  </p:normalViewPr>
  <p:slideViewPr>
    <p:cSldViewPr>
      <p:cViewPr varScale="1">
        <p:scale>
          <a:sx n="84" d="100"/>
          <a:sy n="84" d="100"/>
        </p:scale>
        <p:origin x="130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38688-00CB-4012-97FF-7C41D9787936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3135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FA177-3EA3-452A-BE3D-4381C0AB0723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2631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FA177-3EA3-452A-BE3D-4381C0AB0723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408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8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4704"/>
            <a:ext cx="8915400" cy="652934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277072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0534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08721"/>
            <a:ext cx="2228850" cy="4929411"/>
          </a:xfrm>
          <a:prstGeom prst="rect">
            <a:avLst/>
          </a:prstGeom>
        </p:spPr>
        <p:txBody>
          <a:bodyPr vert="eaVert"/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08721"/>
            <a:ext cx="6521450" cy="4929411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186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47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5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87834"/>
            <a:ext cx="8915400" cy="79695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27707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27707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208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59842"/>
            <a:ext cx="8915400" cy="72494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2"/>
            <a:ext cx="4376870" cy="7417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276872"/>
            <a:ext cx="4376870" cy="3600401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mbria" panose="02040503050406030204" pitchFamily="18" charset="0"/>
              </a:defRPr>
            </a:lvl1pPr>
            <a:lvl2pPr>
              <a:defRPr sz="2000">
                <a:latin typeface="Cambria" panose="02040503050406030204" pitchFamily="18" charset="0"/>
              </a:defRPr>
            </a:lvl2pPr>
            <a:lvl3pPr>
              <a:defRPr sz="1800">
                <a:latin typeface="Cambria" panose="02040503050406030204" pitchFamily="18" charset="0"/>
              </a:defRPr>
            </a:lvl3pPr>
            <a:lvl4pPr>
              <a:defRPr sz="1600">
                <a:latin typeface="Cambria" panose="02040503050406030204" pitchFamily="18" charset="0"/>
              </a:defRPr>
            </a:lvl4pPr>
            <a:lvl5pPr>
              <a:defRPr sz="1600">
                <a:latin typeface="Cambria" panose="020405030504060302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7417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276872"/>
            <a:ext cx="4378590" cy="3600401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mbria" panose="02040503050406030204" pitchFamily="18" charset="0"/>
              </a:defRPr>
            </a:lvl1pPr>
            <a:lvl2pPr>
              <a:defRPr sz="2000">
                <a:latin typeface="Cambria" panose="02040503050406030204" pitchFamily="18" charset="0"/>
              </a:defRPr>
            </a:lvl2pPr>
            <a:lvl3pPr>
              <a:defRPr sz="1800">
                <a:latin typeface="Cambria" panose="02040503050406030204" pitchFamily="18" charset="0"/>
              </a:defRPr>
            </a:lvl3pPr>
            <a:lvl4pPr>
              <a:defRPr sz="1600">
                <a:latin typeface="Cambria" panose="02040503050406030204" pitchFamily="18" charset="0"/>
              </a:defRPr>
            </a:lvl4pPr>
            <a:lvl5pPr>
              <a:defRPr sz="1600">
                <a:latin typeface="Cambria" panose="020405030504060302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9323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59842"/>
            <a:ext cx="8915400" cy="72494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4425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96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14388"/>
            <a:ext cx="3259006" cy="886420"/>
          </a:xfrm>
          <a:prstGeom prst="rect">
            <a:avLst/>
          </a:prstGeom>
        </p:spPr>
        <p:txBody>
          <a:bodyPr anchor="b"/>
          <a:lstStyle>
            <a:lvl1pPr algn="l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814389"/>
            <a:ext cx="5537729" cy="506288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mbria" panose="02040503050406030204" pitchFamily="18" charset="0"/>
              </a:defRPr>
            </a:lvl1pPr>
            <a:lvl2pPr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00809"/>
            <a:ext cx="3259006" cy="4176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mbria" panose="020405030504060302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45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581128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08720"/>
            <a:ext cx="5943600" cy="3672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mbria" panose="020405030504060302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147866"/>
            <a:ext cx="5943600" cy="7294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mbria" panose="020405030504060302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25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eufunds.b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>
          <a:xfrm>
            <a:off x="22869" y="5949280"/>
            <a:ext cx="98054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 userDrawn="1"/>
        </p:nvCxnSpPr>
        <p:spPr>
          <a:xfrm>
            <a:off x="38454" y="6021288"/>
            <a:ext cx="98054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8307373" y="5877273"/>
            <a:ext cx="0" cy="59053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>
            <a:off x="8244696" y="5733256"/>
            <a:ext cx="0" cy="669082"/>
          </a:xfrm>
          <a:prstGeom prst="line">
            <a:avLst/>
          </a:prstGeom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5501" y="228601"/>
            <a:ext cx="1979136" cy="6377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3345" y="68400"/>
            <a:ext cx="2307273" cy="7698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7233677" y="6564175"/>
            <a:ext cx="10631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0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www.eufunds.bg</a:t>
            </a:r>
            <a:endParaRPr lang="bg-B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005112" y="6432736"/>
            <a:ext cx="8387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4C90343B-4D30-437C-8486-A10CE84CF141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1029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4568" y="1173351"/>
            <a:ext cx="69482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 </a:t>
            </a:r>
            <a:endParaRPr lang="bg-BG" sz="3600" b="1" cap="al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C000">
                    <a:alpha val="43000"/>
                  </a:srgbClr>
                </a:outerShdw>
              </a:effectLst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ru-RU" sz="32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Програма </a:t>
            </a:r>
            <a:r>
              <a:rPr lang="ru-RU" sz="3200" b="1" cap="all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„Транспортна свързаност“ 2021-2027 </a:t>
            </a:r>
            <a:r>
              <a:rPr lang="bg-BG" sz="3200" b="1" cap="all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32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200" b="1" cap="al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C000">
                    <a:alpha val="43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4568" y="4653137"/>
            <a:ext cx="5257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1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C000">
                    <a:alpha val="43000"/>
                  </a:srgbClr>
                </a:outerShdw>
              </a:effectLst>
              <a:latin typeface="Cambria" panose="02040503050406030204" pitchFamily="18" charset="0"/>
              <a:ea typeface="+mj-ea"/>
              <a:cs typeface="+mj-cs"/>
            </a:endParaRPr>
          </a:p>
          <a:p>
            <a:pPr algn="just"/>
            <a:r>
              <a:rPr lang="bg-BG" sz="1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Мартин Георгиев - началник на отдел „Програмиране“, </a:t>
            </a:r>
            <a:r>
              <a:rPr lang="bg-BG" sz="14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и.д</a:t>
            </a:r>
            <a:r>
              <a:rPr lang="bg-BG" sz="1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директор на дирекция „Координация на програми и проекти“</a:t>
            </a:r>
          </a:p>
        </p:txBody>
      </p:sp>
    </p:spTree>
    <p:extLst>
      <p:ext uri="{BB962C8B-B14F-4D97-AF65-F5344CB8AC3E}">
        <p14:creationId xmlns:p14="http://schemas.microsoft.com/office/powerpoint/2010/main" val="2133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183208"/>
              </p:ext>
            </p:extLst>
          </p:nvPr>
        </p:nvGraphicFramePr>
        <p:xfrm>
          <a:off x="632520" y="1698576"/>
          <a:ext cx="8321406" cy="3672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656184"/>
                <a:gridCol w="1125088"/>
                <a:gridCol w="1323184"/>
                <a:gridCol w="1665148"/>
                <a:gridCol w="1111642"/>
              </a:tblGrid>
              <a:tr h="637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1" kern="120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Финансово участие на ЕС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kern="120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Ставка на съфинансиране</a:t>
                      </a: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kern="120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Национален</a:t>
                      </a:r>
                      <a:r>
                        <a:rPr lang="bg-BG" sz="1200" b="1" kern="1200" baseline="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принос</a:t>
                      </a: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kern="120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Общо</a:t>
                      </a: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kern="1200" noProof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Дял от общия бюджет </a:t>
                      </a:r>
                      <a:endParaRPr lang="bg-BG" sz="1200" b="1" kern="1200" noProof="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1655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 1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604 237 262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106 630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106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710 867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368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6859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 2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597 898 263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105 511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459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703 409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722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4764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 3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342 824 475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60 498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437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403 322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912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3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 4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40 000 000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7 058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824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47 058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824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3800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Приоритет 5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31 029 000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5 475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36 504 </a:t>
                      </a:r>
                      <a:r>
                        <a:rPr lang="bg-BG" sz="1200" b="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</a:t>
                      </a:r>
                      <a:endParaRPr lang="bg-BG" sz="1200" b="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380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Общо за програмата</a:t>
                      </a:r>
                      <a:endParaRPr lang="bg-BG" sz="12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1 615 989 000</a:t>
                      </a:r>
                      <a:endParaRPr lang="bg-BG" sz="12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85%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285 174 </a:t>
                      </a:r>
                      <a:r>
                        <a:rPr lang="bg-BG" sz="12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532</a:t>
                      </a:r>
                      <a:endParaRPr lang="bg-BG" sz="12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1 901 163 </a:t>
                      </a:r>
                      <a:r>
                        <a:rPr lang="bg-BG" sz="12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532</a:t>
                      </a:r>
                      <a:endParaRPr lang="bg-BG" sz="1200" b="1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200" b="1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72480" y="836712"/>
            <a:ext cx="8534400" cy="695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bg-BG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Бюджет по </a:t>
            </a:r>
            <a:r>
              <a:rPr kumimoji="0" lang="bg-BG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приоритети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kumimoji="0" lang="bg-BG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</a:t>
            </a:r>
            <a:r>
              <a:rPr kumimoji="0" lang="bg-BG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евро)</a:t>
            </a:r>
            <a:r>
              <a:rPr kumimoji="0" lang="bg-BG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bg-BG" sz="1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632520" y="1521773"/>
            <a:ext cx="817436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36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2893692" y="2420888"/>
            <a:ext cx="44133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БЛАГОДАРЯ</a:t>
            </a:r>
          </a:p>
          <a:p>
            <a:pPr algn="ctr"/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C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171874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16496" y="1052736"/>
            <a:ext cx="9011536" cy="1143000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на политиката и специфични цели за </a:t>
            </a:r>
            <a:b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програмен период 2021-2027 г.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0471" y="1988841"/>
            <a:ext cx="9577065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8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bg-BG" altLang="bg-BG" sz="1800" b="1" u="sng" kern="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 на политиката 2</a:t>
            </a:r>
            <a:r>
              <a:rPr kumimoji="0" lang="bg-BG" altLang="bg-BG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kumimoji="0" lang="bg-BG" altLang="bg-BG" sz="1800" b="1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altLang="bg-BG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bg-BG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По-зелена, </a:t>
            </a:r>
            <a:r>
              <a:rPr lang="bg-BG" altLang="bg-BG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нисковъглеродна</a:t>
            </a:r>
            <a:r>
              <a:rPr lang="bg-BG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 устойчива Европа с икономика в преход към нулеви нетни въглеродни емисии чрез насърчаване на чист и справедлив енергиен преход, зелени и сини инвестиции, кръгова икономика</a:t>
            </a:r>
            <a:r>
              <a:rPr lang="ru-RU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bg-BG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смекчаване на последиците от изменението на климата и адаптиране към него, превенция и управление на риска и устойчива градска мобилност</a:t>
            </a:r>
            <a:r>
              <a:rPr lang="bg-BG" altLang="bg-BG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bg-BG" altLang="bg-BG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altLang="bg-BG" sz="1800" b="1" u="sng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Специфична </a:t>
            </a:r>
            <a:r>
              <a:rPr lang="ru-RU" altLang="bg-BG" sz="1800" b="1" u="sng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цел:</a:t>
            </a:r>
            <a:r>
              <a:rPr lang="ru-RU" altLang="bg-BG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altLang="bg-BG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bg-BG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Насърчаване на устойчива </a:t>
            </a:r>
            <a:r>
              <a:rPr lang="bg-BG" altLang="bg-BG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мултимодална</a:t>
            </a:r>
            <a:r>
              <a:rPr lang="bg-BG" altLang="bg-BG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градска мобилност като част от прехода към икономика с нулеви нетни въглеродни емисии</a:t>
            </a:r>
            <a:r>
              <a:rPr lang="ru-RU" altLang="bg-BG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“.</a:t>
            </a:r>
            <a:endParaRPr kumimoji="0" lang="bg-BG" altLang="bg-BG" sz="1800" i="0" u="none" strike="noStrike" kern="1200" cap="none" spc="0" normalizeH="0" baseline="0" noProof="0" dirty="0">
              <a:ln>
                <a:noFill/>
              </a:ln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6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16496" y="1052736"/>
            <a:ext cx="9011536" cy="1143000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на политиката и специфични цели за </a:t>
            </a:r>
            <a:b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bg-BG" altLang="bg-BG" sz="2400" b="1" i="1" u="none" strike="noStrike" kern="1200" cap="all" spc="0" normalizeH="0" baseline="0" noProof="0" dirty="0">
                <a:ln w="3175" cmpd="sng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програмен период 2021-2027 г.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0471" y="1988841"/>
            <a:ext cx="9577065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8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ел</a:t>
            </a: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политиката 3:</a:t>
            </a: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bg-BG" altLang="bg-BG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„По-добре свързана Европа чрез подобряване на мобилността“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Специфична цел: </a:t>
            </a:r>
            <a:r>
              <a:rPr kumimoji="0" lang="bg-BG" altLang="bg-BG" sz="1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„Развитие на стабилна, устойчива на изменението на климата, интелигентна, сигурна, стабилна и </a:t>
            </a:r>
            <a:r>
              <a:rPr kumimoji="0" lang="bg-BG" altLang="bg-BG" sz="18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интермодална</a:t>
            </a:r>
            <a:r>
              <a:rPr kumimoji="0" lang="bg-BG" altLang="bg-BG" sz="1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TEN-T“.</a:t>
            </a: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1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9774" y="980728"/>
            <a:ext cx="9185564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0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Приоритети за програмен период 2021-2027 г.</a:t>
            </a:r>
            <a:br>
              <a:rPr kumimoji="0" lang="bg-BG" altLang="bg-BG" sz="20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bg-BG" sz="1800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Програмата се състои от приоритети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72480" y="1556792"/>
            <a:ext cx="9312858" cy="4392487"/>
          </a:xfrm>
        </p:spPr>
        <p:txBody>
          <a:bodyPr/>
          <a:lstStyle/>
          <a:p>
            <a:pPr algn="just"/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1 „Развитие на железопътната инфраструктура по „основната“ и „широкообхватната“ Трансевропейска транспортна мрежа“</a:t>
            </a:r>
            <a:r>
              <a:rPr lang="bg-BG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примерни допустими дейности: изграждане, модернизация, рехабилитация, електрификация и внедряване на сигнализация и телекомуникации на железопътни участъци.</a:t>
            </a:r>
          </a:p>
          <a:p>
            <a:pPr algn="just"/>
            <a:endParaRPr lang="bg-BG" sz="11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2 „Развитие на пътната инфраструктура по „основната“ Трансевропейска транспортна мрежа“</a:t>
            </a:r>
            <a:r>
              <a:rPr lang="bg-BG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примерни допустими дейности: изграждане и модернизация на участъци от пътната инфраструктура по „основната“ Трансевропейска транспортна мрежа, подобряване на свързаността и достъпността до TEN-T мрежата. </a:t>
            </a:r>
          </a:p>
          <a:p>
            <a:pPr algn="just"/>
            <a:endParaRPr lang="bg-BG" sz="11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3 „Подобряване на </a:t>
            </a:r>
            <a:r>
              <a:rPr lang="bg-BG" sz="11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интермодалността</a:t>
            </a:r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иновации, модернизирани системи за управление на трафика, подобряване на сигурността и безопасността на транспорта“</a:t>
            </a:r>
            <a:r>
              <a:rPr lang="bg-BG" sz="1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примерни допустими дейности: модернизация на терминали и пристанищни съоръжения за натоварване и претоварване, реконструкция на пристанища за обществен транспорт, развитие на информационни системи в транспорта, надграждащи съществуващите системи и системите в процес на изграждане, доставка на мултифункционални плавателни съдове, модернизация и изграждане на съоръжения за повишаване на безопасността на транспорта и опазване на околната среда, изграждане на инфраструктура за алтернативни горива по републиканската пътна мрежа и в пристанищата, изграждане и реконструкция на гарови комплекси по протежение на главните железопътни линии, електрификация и внедряване на сигнализация и телекомуникации, развитие на жп възли, мерки за пътна безопасност.  </a:t>
            </a:r>
          </a:p>
          <a:p>
            <a:pPr algn="just"/>
            <a:endParaRPr lang="bg-BG" sz="11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4 „Интермодалност в градска среда“ </a:t>
            </a:r>
            <a:r>
              <a:rPr lang="bg-BG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примерни допустими дейности: изграждане и модернизация на железопътни връзки с летища.</a:t>
            </a:r>
          </a:p>
          <a:p>
            <a:pPr algn="just"/>
            <a:endParaRPr lang="bg-BG" sz="11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bg-BG" sz="11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5 „Техническа помощ</a:t>
            </a:r>
            <a:r>
              <a:rPr lang="bg-BG" sz="11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– </a:t>
            </a:r>
            <a:r>
              <a:rPr lang="bg-BG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мерки за административен капацитет и публична подкрепа</a:t>
            </a:r>
            <a:r>
              <a:rPr lang="bg-BG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bg-BG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bg-BG" sz="1000" dirty="0"/>
          </a:p>
        </p:txBody>
      </p:sp>
    </p:spTree>
    <p:extLst>
      <p:ext uri="{BB962C8B-B14F-4D97-AF65-F5344CB8AC3E}">
        <p14:creationId xmlns:p14="http://schemas.microsoft.com/office/powerpoint/2010/main" val="16505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80" y="1821512"/>
            <a:ext cx="9433048" cy="405419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80" y="1869172"/>
            <a:ext cx="9433048" cy="3936092"/>
          </a:xfrm>
        </p:spPr>
        <p:txBody>
          <a:bodyPr/>
          <a:lstStyle/>
          <a:p>
            <a:endParaRPr lang="bg-BG" sz="1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6222" y="957947"/>
            <a:ext cx="9185564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1</a:t>
            </a:r>
            <a:r>
              <a:rPr lang="ru-RU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„Развитие на </a:t>
            </a:r>
            <a:r>
              <a:rPr lang="bg-BG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железопътната</a:t>
            </a:r>
            <a:r>
              <a:rPr lang="ru-RU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инфраструктура по </a:t>
            </a:r>
            <a:r>
              <a:rPr lang="bg-BG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„основната“ </a:t>
            </a:r>
            <a:r>
              <a:rPr lang="ru-RU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„</a:t>
            </a:r>
            <a:r>
              <a:rPr lang="bg-BG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широкообхватната</a:t>
            </a:r>
            <a:r>
              <a:rPr lang="ru-RU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</a:t>
            </a:r>
            <a:r>
              <a:rPr lang="bg-BG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Трансевропейска транспортна мрежа</a:t>
            </a:r>
            <a:r>
              <a:rPr lang="ru-RU" altLang="bg-BG" sz="18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543" y="1052736"/>
            <a:ext cx="9185564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2</a:t>
            </a:r>
            <a:r>
              <a:rPr kumimoji="0" lang="bg-BG" altLang="bg-BG" sz="1800" b="1" i="1" u="none" strike="noStrike" kern="1200" cap="all" spc="0" normalizeH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ru-RU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„Развитие на </a:t>
            </a:r>
            <a:r>
              <a:rPr kumimoji="0" lang="bg-BG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пътната</a:t>
            </a:r>
            <a:r>
              <a:rPr kumimoji="0" lang="ru-RU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инфраструктура по </a:t>
            </a:r>
            <a:r>
              <a:rPr kumimoji="0" lang="bg-BG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„основната“ Трансевропейска транспортна мрежа</a:t>
            </a:r>
            <a:r>
              <a:rPr kumimoji="0" lang="ru-RU" altLang="bg-BG" sz="1800" b="1" i="1" u="none" strike="noStrike" kern="1200" cap="all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43803"/>
              </p:ext>
            </p:extLst>
          </p:nvPr>
        </p:nvGraphicFramePr>
        <p:xfrm>
          <a:off x="207450" y="2636912"/>
          <a:ext cx="9433047" cy="2718385"/>
        </p:xfrm>
        <a:graphic>
          <a:graphicData uri="http://schemas.openxmlformats.org/drawingml/2006/table">
            <a:tbl>
              <a:tblPr firstRow="1" firstCol="1" bandRow="1"/>
              <a:tblGrid>
                <a:gridCol w="475021">
                  <a:extLst>
                    <a:ext uri="{9D8B030D-6E8A-4147-A177-3AD203B41FA5}">
                      <a16:colId xmlns="" xmlns:a16="http://schemas.microsoft.com/office/drawing/2014/main" val="1102702473"/>
                    </a:ext>
                  </a:extLst>
                </a:gridCol>
                <a:gridCol w="8958026">
                  <a:extLst>
                    <a:ext uri="{9D8B030D-6E8A-4147-A177-3AD203B41FA5}">
                      <a16:colId xmlns="" xmlns:a16="http://schemas.microsoft.com/office/drawing/2014/main" val="2457369252"/>
                    </a:ext>
                  </a:extLst>
                </a:gridCol>
              </a:tblGrid>
              <a:tr h="6450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№</a:t>
                      </a:r>
                      <a:endParaRPr lang="bg-BG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Проект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1597052"/>
                  </a:ext>
                </a:extLst>
              </a:tr>
              <a:tr h="6855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СЦ </a:t>
                      </a:r>
                      <a:r>
                        <a:rPr lang="bg-BG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„Развитие на стабилна, устойчива на изменението на климата, интелигентна, сигурна и </a:t>
                      </a:r>
                      <a:r>
                        <a:rPr lang="bg-BG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интермодална</a:t>
                      </a:r>
                      <a:r>
                        <a:rPr lang="bg-BG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TEN-T“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0686408"/>
                  </a:ext>
                </a:extLst>
              </a:tr>
              <a:tr h="447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Автомагистрала „Струма“, лот 3.2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7161432"/>
                  </a:ext>
                </a:extLst>
              </a:tr>
              <a:tr h="447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Обход на гр. Габрово, включително тунел под връх Шипка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5373014"/>
                  </a:ext>
                </a:extLst>
              </a:tr>
              <a:tr h="3668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АМ „Русе-Велико Търново“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911732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58" y="2173560"/>
            <a:ext cx="8193734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2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4214" y="935464"/>
            <a:ext cx="9185564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altLang="bg-BG" sz="16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3 </a:t>
            </a:r>
            <a:r>
              <a:rPr lang="ru-RU" altLang="bg-BG" sz="1600" b="1" i="1" cap="all" dirty="0">
                <a:ln w="3175" cmpd="sng">
                  <a:noFill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„Подобряване на интермодалността, иновации, модернизирани системи за управление на трафика, подобряване на сигурността и безопасността на транспорта“ </a:t>
            </a:r>
            <a:endParaRPr kumimoji="0" lang="bg-BG" altLang="bg-BG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70255"/>
              </p:ext>
            </p:extLst>
          </p:nvPr>
        </p:nvGraphicFramePr>
        <p:xfrm>
          <a:off x="200472" y="1916832"/>
          <a:ext cx="9433048" cy="4029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912">
                  <a:extLst>
                    <a:ext uri="{9D8B030D-6E8A-4147-A177-3AD203B41FA5}">
                      <a16:colId xmlns="" xmlns:a16="http://schemas.microsoft.com/office/drawing/2014/main" val="2178403974"/>
                    </a:ext>
                  </a:extLst>
                </a:gridCol>
                <a:gridCol w="8893136">
                  <a:extLst>
                    <a:ext uri="{9D8B030D-6E8A-4147-A177-3AD203B41FA5}">
                      <a16:colId xmlns="" xmlns:a16="http://schemas.microsoft.com/office/drawing/2014/main" val="3588624391"/>
                    </a:ext>
                  </a:extLst>
                </a:gridCol>
              </a:tblGrid>
              <a:tr h="439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№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Проект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3415219"/>
                  </a:ext>
                </a:extLst>
              </a:tr>
              <a:tr h="5425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5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СЦ </a:t>
                      </a: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„Развитие на стабилна, устойчива на изменението на климата, интелигентна, сигурна и </a:t>
                      </a:r>
                      <a:r>
                        <a:rPr lang="bg-BG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интермодална</a:t>
                      </a: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TEN-T“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7713310"/>
                  </a:ext>
                </a:extLst>
              </a:tr>
              <a:tr h="4395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развитие и разширение на пристанище Лом с цел създаване на условия за изграждане на </a:t>
                      </a:r>
                      <a:r>
                        <a:rPr lang="bg-BG" sz="12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мултимодален</a:t>
                      </a: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терминал;</a:t>
                      </a:r>
                    </a:p>
                  </a:txBody>
                  <a:tcPr marL="52778" marR="5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8383831"/>
                  </a:ext>
                </a:extLst>
              </a:tr>
              <a:tr h="2207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</a:t>
                      </a:r>
                      <a:endParaRPr lang="bg-BG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развитие и разширение на пристанище Варна /ново </a:t>
                      </a:r>
                      <a:r>
                        <a:rPr lang="bg-BG" sz="12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кейово</a:t>
                      </a: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място/ за извършване на </a:t>
                      </a:r>
                      <a:r>
                        <a:rPr lang="bg-BG" sz="12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мултимодални</a:t>
                      </a: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операции;</a:t>
                      </a:r>
                    </a:p>
                  </a:txBody>
                  <a:tcPr marL="52778" marR="5277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9453007"/>
                  </a:ext>
                </a:extLst>
              </a:tr>
              <a:tr h="2416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схема за подпомагане на </a:t>
                      </a:r>
                      <a:r>
                        <a:rPr lang="bg-BG" sz="12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интермодални</a:t>
                      </a: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bg-BG" sz="120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оператори, жп</a:t>
                      </a:r>
                      <a:r>
                        <a:rPr lang="bg-BG" sz="1200" baseline="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гари и възли, </a:t>
                      </a:r>
                      <a:r>
                        <a:rPr lang="en-GB" sz="1200" baseline="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ERTMS</a:t>
                      </a:r>
                      <a:r>
                        <a:rPr lang="bg-BG" sz="1200" baseline="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bg-BG" sz="120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мерки за пътна безопасност и </a:t>
                      </a:r>
                      <a:r>
                        <a:rPr lang="en-US" sz="120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ITS</a:t>
                      </a:r>
                      <a:r>
                        <a:rPr lang="bg-BG" sz="120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;</a:t>
                      </a:r>
                      <a:endParaRPr lang="bg-BG" sz="1200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778" marR="5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4613741"/>
                  </a:ext>
                </a:extLst>
              </a:tr>
              <a:tr h="47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реконструкция на пристанища – </a:t>
                      </a: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изграждане на съоръжения против заливания на терминал Русе-запад, реконструкция на терминал Лом, реконструкция на пристанищни съоръжения за баластни операции;</a:t>
                      </a:r>
                    </a:p>
                  </a:txBody>
                  <a:tcPr marL="52778" marR="5277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7465946"/>
                  </a:ext>
                </a:extLst>
              </a:tr>
              <a:tr h="3945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</a:t>
                      </a:r>
                    </a:p>
                  </a:txBody>
                  <a:tcPr marL="52778" marR="52778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изграждане на инфраструктура за алтернативни горива по републиканската пътна мрежа и в пристанищата за обществен транспорт с национално значение;</a:t>
                      </a:r>
                    </a:p>
                  </a:txBody>
                  <a:tcPr marL="52778" marR="5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8710675"/>
                  </a:ext>
                </a:extLst>
              </a:tr>
              <a:tr h="9864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доставка на допълнителни мултифункционални плавателни съдове и съоръжения, чрез които ще се допринесе за подобряване на условията за корабоплаване по р. Дунава и ще се предоставят необходимите данни и информация за адекватна намеса в периоди на ниски води за обезпечаване на необходимите за корабоплаването дълбочини, както и за подобряване на навигационно-</a:t>
                      </a:r>
                      <a:r>
                        <a:rPr lang="bg-BG" sz="1200" b="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пътевата</a:t>
                      </a:r>
                      <a:r>
                        <a:rPr lang="bg-BG" sz="1200" b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обстановка, респ. повишаване на безопасността в </a:t>
                      </a:r>
                      <a:r>
                        <a:rPr lang="bg-BG" sz="1200" b="0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реката.</a:t>
                      </a:r>
                      <a:endParaRPr lang="bg-BG" sz="1200" b="0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4147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7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96" y="2780928"/>
            <a:ext cx="9001000" cy="2103302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44488" y="1412776"/>
            <a:ext cx="8928992" cy="928496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bg-BG" altLang="bg-BG" sz="2400" b="1" i="1" dirty="0">
              <a:solidFill>
                <a:srgbClr val="0070C0"/>
              </a:solidFill>
              <a:latin typeface="Century Gothic" panose="020B0502020202020204"/>
            </a:endParaRPr>
          </a:p>
          <a:p>
            <a:pPr algn="ctr"/>
            <a:r>
              <a:rPr lang="bg-BG" altLang="bg-BG" sz="2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Приоритет 4 </a:t>
            </a:r>
            <a:r>
              <a:rPr lang="ru-RU" altLang="bg-BG" sz="2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bg-BG" altLang="bg-BG" sz="2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Интермодалност в градска среда“</a:t>
            </a:r>
          </a:p>
          <a:p>
            <a:pPr algn="ctr"/>
            <a:endParaRPr lang="bg-BG" altLang="bg-BG" sz="2400" b="1" i="1" dirty="0">
              <a:solidFill>
                <a:srgbClr val="0070C0"/>
              </a:solidFill>
              <a:latin typeface="Century Gothic" panose="020B0502020202020204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920552" y="3212976"/>
            <a:ext cx="817436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80" y="1988840"/>
            <a:ext cx="9289032" cy="3600399"/>
          </a:xfrm>
        </p:spPr>
        <p:txBody>
          <a:bodyPr/>
          <a:lstStyle/>
          <a:p>
            <a:pPr lvl="0" algn="just" fontAlgn="base">
              <a:spcAft>
                <a:spcPct val="0"/>
              </a:spcAft>
              <a:buClr>
                <a:srgbClr val="275C6D"/>
              </a:buClr>
              <a:buSzPct val="70000"/>
              <a:defRPr/>
            </a:pPr>
            <a:r>
              <a:rPr lang="bg-BG" altLang="bg-BG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Потенциалните бенефициенти по така формулираните приоритети по програмата са:</a:t>
            </a:r>
          </a:p>
          <a:p>
            <a:pPr lvl="0" algn="just" fontAlgn="base">
              <a:spcAft>
                <a:spcPct val="0"/>
              </a:spcAft>
              <a:buClr>
                <a:srgbClr val="275C6D"/>
              </a:buClr>
              <a:buSzPct val="70000"/>
              <a:defRPr/>
            </a:pPr>
            <a:endParaRPr lang="bg-BG" altLang="bg-BG" b="1" dirty="0"/>
          </a:p>
          <a:p>
            <a:pPr lvl="0" algn="just">
              <a:buClr>
                <a:srgbClr val="275C6D"/>
              </a:buClr>
            </a:pPr>
            <a:r>
              <a:rPr lang="ru-RU" altLang="bg-BG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ДП 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Национална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компания „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Железопътна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инфраструктура“</a:t>
            </a:r>
          </a:p>
          <a:p>
            <a:pPr lvl="0" algn="just">
              <a:buClr>
                <a:srgbClr val="275C6D"/>
              </a:buClr>
            </a:pPr>
            <a:r>
              <a:rPr lang="bg-BG" altLang="bg-BG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Агенция „Пътна инфраструктура“ </a:t>
            </a:r>
            <a:endParaRPr lang="bg-BG" altLang="bg-BG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buClr>
                <a:srgbClr val="275C6D"/>
              </a:buClr>
            </a:pPr>
            <a:r>
              <a:rPr lang="bg-BG" altLang="bg-BG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ДП </a:t>
            </a:r>
            <a:r>
              <a:rPr lang="ru-RU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bg-BG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Пристанищна </a:t>
            </a:r>
            <a:r>
              <a:rPr lang="ru-RU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инфраструктура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endParaRPr lang="ru-RU" altLang="bg-BG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buClr>
                <a:srgbClr val="275C6D"/>
              </a:buClr>
            </a:pP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ИА „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Проучване 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поддържане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река 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Дунав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</a:p>
          <a:p>
            <a:pPr lvl="0" algn="just">
              <a:buClr>
                <a:srgbClr val="275C6D"/>
              </a:buClr>
            </a:pP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ИА „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Морска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администрация”</a:t>
            </a:r>
          </a:p>
          <a:p>
            <a:pPr lvl="0" algn="just">
              <a:buClr>
                <a:srgbClr val="275C6D"/>
              </a:buClr>
            </a:pPr>
            <a:r>
              <a:rPr lang="ru-RU" altLang="bg-BG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bg-BG" altLang="bg-BG" sz="1800" b="1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Интермодални</a:t>
            </a:r>
            <a:r>
              <a:rPr lang="bg-BG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оператори/оператори в пристанищата </a:t>
            </a:r>
            <a:r>
              <a:rPr lang="ru-RU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обществен транспорт с </a:t>
            </a:r>
            <a:r>
              <a:rPr lang="bg-BG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национално</a:t>
            </a:r>
            <a:r>
              <a:rPr lang="ru-RU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значение и </a:t>
            </a:r>
            <a:r>
              <a:rPr lang="ru-RU" altLang="bg-BG" sz="1800" b="1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частни</a:t>
            </a:r>
            <a:r>
              <a:rPr lang="ru-RU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компании.</a:t>
            </a:r>
            <a:r>
              <a:rPr lang="bg-BG" altLang="bg-BG" sz="18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bg-BG" altLang="bg-BG" sz="18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fontAlgn="base">
              <a:spcAft>
                <a:spcPct val="0"/>
              </a:spcAft>
              <a:buClr>
                <a:srgbClr val="275C6D"/>
              </a:buClr>
              <a:buSzPct val="70000"/>
              <a:defRPr/>
            </a:pPr>
            <a:r>
              <a:rPr lang="bg-BG" altLang="bg-BG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bg-BG" altLang="bg-BG" sz="1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Управляващият орган на програмата.</a:t>
            </a:r>
            <a:endParaRPr lang="bg-BG" altLang="bg-BG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bg-BG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272480" y="2420888"/>
            <a:ext cx="817436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926</Words>
  <Application>Microsoft Office PowerPoint</Application>
  <PresentationFormat>A4 Paper (210x297 mm)</PresentationFormat>
  <Paragraphs>116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</vt:lpstr>
      <vt:lpstr>Century Gothic</vt:lpstr>
      <vt:lpstr>Times New Roman</vt:lpstr>
      <vt:lpstr>Verdana</vt:lpstr>
      <vt:lpstr>Wingdings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</dc:creator>
  <cp:lastModifiedBy>Angelina Videnova</cp:lastModifiedBy>
  <cp:revision>221</cp:revision>
  <cp:lastPrinted>2014-01-26T10:40:14Z</cp:lastPrinted>
  <dcterms:created xsi:type="dcterms:W3CDTF">2013-08-26T12:32:17Z</dcterms:created>
  <dcterms:modified xsi:type="dcterms:W3CDTF">2022-07-26T06:43:38Z</dcterms:modified>
</cp:coreProperties>
</file>