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3" r:id="rId1"/>
  </p:sldMasterIdLst>
  <p:notesMasterIdLst>
    <p:notesMasterId r:id="rId12"/>
  </p:notesMasterIdLst>
  <p:handoutMasterIdLst>
    <p:handoutMasterId r:id="rId13"/>
  </p:handoutMasterIdLst>
  <p:sldIdLst>
    <p:sldId id="354" r:id="rId2"/>
    <p:sldId id="313" r:id="rId3"/>
    <p:sldId id="334" r:id="rId4"/>
    <p:sldId id="348" r:id="rId5"/>
    <p:sldId id="352" r:id="rId6"/>
    <p:sldId id="336" r:id="rId7"/>
    <p:sldId id="353" r:id="rId8"/>
    <p:sldId id="339" r:id="rId9"/>
    <p:sldId id="343" r:id="rId10"/>
    <p:sldId id="315" r:id="rId11"/>
  </p:sldIdLst>
  <p:sldSz cx="9144000" cy="6858000" type="screen4x3"/>
  <p:notesSz cx="6761163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2880">
          <p15:clr>
            <a:srgbClr val="A4A3A4"/>
          </p15:clr>
        </p15:guide>
        <p15:guide id="9" pos="503">
          <p15:clr>
            <a:srgbClr val="A4A3A4"/>
          </p15:clr>
        </p15:guide>
        <p15:guide id="10" pos="5257">
          <p15:clr>
            <a:srgbClr val="A4A3A4"/>
          </p15:clr>
        </p15:guide>
        <p15:guide id="11" pos="4608">
          <p15:clr>
            <a:srgbClr val="A4A3A4"/>
          </p15:clr>
        </p15:guide>
        <p15:guide id="12" pos="2448">
          <p15:clr>
            <a:srgbClr val="A4A3A4"/>
          </p15:clr>
        </p15:guide>
        <p15:guide id="13" pos="5545">
          <p15:clr>
            <a:srgbClr val="A4A3A4"/>
          </p15:clr>
        </p15:guide>
        <p15:guide id="14" pos="27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27" userDrawn="1">
          <p15:clr>
            <a:srgbClr val="A4A3A4"/>
          </p15:clr>
        </p15:guide>
        <p15:guide id="3" orient="horz" pos="3132" userDrawn="1">
          <p15:clr>
            <a:srgbClr val="A4A3A4"/>
          </p15:clr>
        </p15:guide>
        <p15:guide id="4" pos="213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FCF1B2"/>
    <a:srgbClr val="FFCCFF"/>
    <a:srgbClr val="99CCFF"/>
    <a:srgbClr val="CCCCFF"/>
    <a:srgbClr val="CCFFCC"/>
    <a:srgbClr val="99FF99"/>
    <a:srgbClr val="B5EDC4"/>
    <a:srgbClr val="B6E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468" autoAdjust="0"/>
    <p:restoredTop sz="86510" autoAdjust="0"/>
  </p:normalViewPr>
  <p:slideViewPr>
    <p:cSldViewPr>
      <p:cViewPr varScale="1">
        <p:scale>
          <a:sx n="59" d="100"/>
          <a:sy n="59" d="100"/>
        </p:scale>
        <p:origin x="856" y="64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2880"/>
        <p:guide pos="503"/>
        <p:guide pos="5257"/>
        <p:guide pos="4608"/>
        <p:guide pos="2448"/>
        <p:guide pos="5545"/>
        <p:guide pos="27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252" y="-96"/>
      </p:cViewPr>
      <p:guideLst>
        <p:guide orient="horz" pos="3127"/>
        <p:guide pos="2127"/>
        <p:guide orient="horz" pos="3132"/>
        <p:guide pos="213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6C1375-AE85-4F19-B968-996BD9A4610E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BA5A0010-5403-4D15-A119-206B41B8881C}">
      <dgm:prSet custT="1"/>
      <dgm:spPr>
        <a:solidFill>
          <a:srgbClr val="00B0F0"/>
        </a:solidFill>
      </dgm:spPr>
      <dgm:t>
        <a:bodyPr/>
        <a:lstStyle/>
        <a:p>
          <a:r>
            <a:rPr lang="en-US" sz="2200" b="0" u="none" dirty="0">
              <a:effectLst/>
            </a:rPr>
            <a:t>1. </a:t>
          </a:r>
          <a:r>
            <a:rPr lang="ru-RU" sz="2200" b="0" u="none" dirty="0">
              <a:effectLst/>
            </a:rPr>
            <a:t>Проучвания и анализи за изготвяне на</a:t>
          </a:r>
          <a:r>
            <a:rPr lang="en-US" sz="2200" b="0" u="none" dirty="0">
              <a:effectLst/>
            </a:rPr>
            <a:t> </a:t>
          </a:r>
          <a:r>
            <a:rPr lang="ru-RU" sz="2200" b="0" u="none" dirty="0">
              <a:effectLst/>
            </a:rPr>
            <a:t>проекта на ПМДРА 2021-2027 г.</a:t>
          </a:r>
          <a:endParaRPr lang="bg-BG" sz="2200" b="0" u="none" dirty="0">
            <a:effectLst/>
          </a:endParaRPr>
        </a:p>
      </dgm:t>
    </dgm:pt>
    <dgm:pt modelId="{30E79C56-CD61-4976-AF2B-EEE2B3040022}" type="parTrans" cxnId="{C4A92544-DE4B-49BA-80D0-DE59676E5C54}">
      <dgm:prSet/>
      <dgm:spPr/>
      <dgm:t>
        <a:bodyPr/>
        <a:lstStyle/>
        <a:p>
          <a:endParaRPr lang="bg-BG"/>
        </a:p>
      </dgm:t>
    </dgm:pt>
    <dgm:pt modelId="{F31D6CAE-A607-471C-9C4D-EC667ED28938}" type="sibTrans" cxnId="{C4A92544-DE4B-49BA-80D0-DE59676E5C54}">
      <dgm:prSet/>
      <dgm:spPr/>
      <dgm:t>
        <a:bodyPr/>
        <a:lstStyle/>
        <a:p>
          <a:endParaRPr lang="bg-BG"/>
        </a:p>
      </dgm:t>
    </dgm:pt>
    <dgm:pt modelId="{9EE69FBB-107B-4C74-932A-F1C41FB6E628}">
      <dgm:prSet custT="1"/>
      <dgm:spPr>
        <a:solidFill>
          <a:srgbClr val="00B0F0"/>
        </a:solidFill>
      </dgm:spPr>
      <dgm:t>
        <a:bodyPr/>
        <a:lstStyle/>
        <a:p>
          <a:r>
            <a:rPr lang="en-US" sz="2000" dirty="0"/>
            <a:t>- </a:t>
          </a:r>
          <a:r>
            <a:rPr lang="bg-BG" sz="2000" dirty="0"/>
            <a:t>проведена е </a:t>
          </a:r>
          <a:r>
            <a:rPr lang="ru-RU" sz="2000" dirty="0"/>
            <a:t>обществена поръчка с предмет </a:t>
          </a:r>
          <a:r>
            <a:rPr lang="bg-BG" sz="2000" dirty="0"/>
            <a:t>„</a:t>
          </a:r>
          <a:r>
            <a:rPr lang="ru-RU" sz="2000" dirty="0"/>
            <a:t>Разработване на</a:t>
          </a:r>
          <a:r>
            <a:rPr lang="en-US" sz="2000" dirty="0"/>
            <a:t> </a:t>
          </a:r>
          <a:r>
            <a:rPr lang="ru-RU" sz="2000" dirty="0"/>
            <a:t>многогодишен национален стратегически план за аквакултурите в</a:t>
          </a:r>
          <a:r>
            <a:rPr lang="en-US" sz="2000" dirty="0"/>
            <a:t> </a:t>
          </a:r>
          <a:r>
            <a:rPr lang="ru-RU" sz="2000" dirty="0"/>
            <a:t>България (2021-2027)</a:t>
          </a:r>
          <a:r>
            <a:rPr lang="en-US" sz="2000" dirty="0"/>
            <a:t>“</a:t>
          </a:r>
          <a:r>
            <a:rPr lang="ru-RU" sz="2000" dirty="0"/>
            <a:t>.</a:t>
          </a:r>
        </a:p>
        <a:p>
          <a:r>
            <a:rPr lang="ru-RU" sz="2000" dirty="0"/>
            <a:t> </a:t>
          </a:r>
          <a:r>
            <a:rPr lang="bg-BG" sz="2000" dirty="0"/>
            <a:t>Има сключен договор с изпълнител – Обединение „ИРА – Стратегма“ ДЗЗД на 30.01.2020 г.</a:t>
          </a:r>
          <a:r>
            <a:rPr lang="ru-RU" sz="2000" dirty="0"/>
            <a:t>;</a:t>
          </a:r>
          <a:endParaRPr lang="bg-BG" sz="2000" dirty="0"/>
        </a:p>
      </dgm:t>
    </dgm:pt>
    <dgm:pt modelId="{98ADBA9C-D1DB-40E0-96AD-F55A077FDB59}" type="parTrans" cxnId="{13E005EF-6FC4-44A4-A97F-E0D2058A86CB}">
      <dgm:prSet/>
      <dgm:spPr/>
      <dgm:t>
        <a:bodyPr/>
        <a:lstStyle/>
        <a:p>
          <a:endParaRPr lang="bg-BG"/>
        </a:p>
      </dgm:t>
    </dgm:pt>
    <dgm:pt modelId="{D0C13CDE-C7CD-4097-A065-8BB89E97121A}" type="sibTrans" cxnId="{13E005EF-6FC4-44A4-A97F-E0D2058A86CB}">
      <dgm:prSet/>
      <dgm:spPr/>
      <dgm:t>
        <a:bodyPr/>
        <a:lstStyle/>
        <a:p>
          <a:endParaRPr lang="bg-BG"/>
        </a:p>
      </dgm:t>
    </dgm:pt>
    <dgm:pt modelId="{67A62096-D5D8-4229-900C-85D1CCBCB8FA}">
      <dgm:prSet custT="1"/>
      <dgm:spPr>
        <a:solidFill>
          <a:srgbClr val="00B0F0"/>
        </a:solidFill>
      </dgm:spPr>
      <dgm:t>
        <a:bodyPr/>
        <a:lstStyle/>
        <a:p>
          <a:r>
            <a:rPr lang="en-US" sz="2000" dirty="0"/>
            <a:t>- </a:t>
          </a:r>
          <a:r>
            <a:rPr lang="bg-BG" sz="2000" dirty="0"/>
            <a:t>проведена е </a:t>
          </a:r>
          <a:r>
            <a:rPr lang="ru-RU" sz="2000" dirty="0"/>
            <a:t>обществена поръчка с предмет „Изготвяне на анализ за състоянието на сектор „Рибарство“ в България“. </a:t>
          </a:r>
        </a:p>
        <a:p>
          <a:r>
            <a:rPr lang="ru-RU" sz="2000" dirty="0"/>
            <a:t>Има сключен договор с изпълнител – Обединение „ИРА – Стратегма“ ДЗЗД на 30.01.2020 г.</a:t>
          </a:r>
          <a:endParaRPr lang="en-US" sz="2000" dirty="0"/>
        </a:p>
        <a:p>
          <a:pPr algn="just"/>
          <a:endParaRPr lang="bg-BG" sz="2000" dirty="0"/>
        </a:p>
      </dgm:t>
    </dgm:pt>
    <dgm:pt modelId="{D4E7A81A-D060-4C61-B0AD-577BBED68B4B}" type="parTrans" cxnId="{54891008-025F-4110-AE96-1E7019856671}">
      <dgm:prSet/>
      <dgm:spPr/>
      <dgm:t>
        <a:bodyPr/>
        <a:lstStyle/>
        <a:p>
          <a:endParaRPr lang="bg-BG"/>
        </a:p>
      </dgm:t>
    </dgm:pt>
    <dgm:pt modelId="{F250A7A2-3E22-4D6A-B28E-AD83A238A2FF}" type="sibTrans" cxnId="{54891008-025F-4110-AE96-1E7019856671}">
      <dgm:prSet/>
      <dgm:spPr/>
      <dgm:t>
        <a:bodyPr/>
        <a:lstStyle/>
        <a:p>
          <a:endParaRPr lang="bg-BG"/>
        </a:p>
      </dgm:t>
    </dgm:pt>
    <dgm:pt modelId="{C969C205-22AA-439E-862D-6C252BB97835}" type="pres">
      <dgm:prSet presAssocID="{AC6C1375-AE85-4F19-B968-996BD9A4610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A873AC-21D6-4969-BC82-401790E391F2}" type="pres">
      <dgm:prSet presAssocID="{AC6C1375-AE85-4F19-B968-996BD9A4610E}" presName="dummyMaxCanvas" presStyleCnt="0">
        <dgm:presLayoutVars/>
      </dgm:prSet>
      <dgm:spPr/>
    </dgm:pt>
    <dgm:pt modelId="{D3814DCE-538C-4AB1-BE78-9C3EEC475244}" type="pres">
      <dgm:prSet presAssocID="{AC6C1375-AE85-4F19-B968-996BD9A4610E}" presName="ThreeNodes_1" presStyleLbl="node1" presStyleIdx="0" presStyleCnt="3" custScaleX="117647" custScaleY="48376" custLinFactNeighborX="8824" custLinFactNeighborY="-71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0097DD-2ADF-43EA-AA1C-5413CBE1B0F9}" type="pres">
      <dgm:prSet presAssocID="{AC6C1375-AE85-4F19-B968-996BD9A4610E}" presName="ThreeNodes_2" presStyleLbl="node1" presStyleIdx="1" presStyleCnt="3" custScaleX="117647" custScaleY="120872" custLinFactNeighborY="-339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7982C4-1DF2-48A1-BB6B-834957684553}" type="pres">
      <dgm:prSet presAssocID="{AC6C1375-AE85-4F19-B968-996BD9A4610E}" presName="ThreeNodes_3" presStyleLbl="node1" presStyleIdx="2" presStyleCnt="3" custScaleX="117647" custScaleY="112104" custLinFactNeighborX="-8823" custLinFactNeighborY="-5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2FBF97-5F73-466E-B1E5-DCFDBA32B6B5}" type="pres">
      <dgm:prSet presAssocID="{AC6C1375-AE85-4F19-B968-996BD9A4610E}" presName="ThreeConn_1-2" presStyleLbl="fgAccFollowNode1" presStyleIdx="0" presStyleCnt="2" custLinFactX="117" custLinFactNeighborX="100000" custLinFactNeighborY="-536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9CC63-D848-4138-B48B-F0FE0BB99DC5}" type="pres">
      <dgm:prSet presAssocID="{AC6C1375-AE85-4F19-B968-996BD9A4610E}" presName="ThreeConn_2-3" presStyleLbl="fgAccFollowNode1" presStyleIdx="1" presStyleCnt="2" custLinFactNeighborX="38878" custLinFactNeighborY="-214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48CD00-FE6F-429E-8A75-1BEF5D3116AD}" type="pres">
      <dgm:prSet presAssocID="{AC6C1375-AE85-4F19-B968-996BD9A4610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BE453-0A1D-4778-B65C-4142A1EFCA79}" type="pres">
      <dgm:prSet presAssocID="{AC6C1375-AE85-4F19-B968-996BD9A4610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F9DA61-D513-412B-9386-CA2375B07657}" type="pres">
      <dgm:prSet presAssocID="{AC6C1375-AE85-4F19-B968-996BD9A4610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A9E7E1-FFC6-48DA-8753-C4A4CC3C1ACC}" type="presOf" srcId="{67A62096-D5D8-4229-900C-85D1CCBCB8FA}" destId="{687982C4-1DF2-48A1-BB6B-834957684553}" srcOrd="0" destOrd="0" presId="urn:microsoft.com/office/officeart/2005/8/layout/vProcess5"/>
    <dgm:cxn modelId="{C4A92544-DE4B-49BA-80D0-DE59676E5C54}" srcId="{AC6C1375-AE85-4F19-B968-996BD9A4610E}" destId="{BA5A0010-5403-4D15-A119-206B41B8881C}" srcOrd="0" destOrd="0" parTransId="{30E79C56-CD61-4976-AF2B-EEE2B3040022}" sibTransId="{F31D6CAE-A607-471C-9C4D-EC667ED28938}"/>
    <dgm:cxn modelId="{838D82EA-F1DD-4D71-86EE-06CE426FB83E}" type="presOf" srcId="{BA5A0010-5403-4D15-A119-206B41B8881C}" destId="{E048CD00-FE6F-429E-8A75-1BEF5D3116AD}" srcOrd="1" destOrd="0" presId="urn:microsoft.com/office/officeart/2005/8/layout/vProcess5"/>
    <dgm:cxn modelId="{6C334750-5729-411E-922C-BEBFC99B5B2E}" type="presOf" srcId="{9EE69FBB-107B-4C74-932A-F1C41FB6E628}" destId="{510097DD-2ADF-43EA-AA1C-5413CBE1B0F9}" srcOrd="0" destOrd="0" presId="urn:microsoft.com/office/officeart/2005/8/layout/vProcess5"/>
    <dgm:cxn modelId="{10064CE8-4BD3-49DD-9CD1-A3979F3A3F94}" type="presOf" srcId="{F31D6CAE-A607-471C-9C4D-EC667ED28938}" destId="{A12FBF97-5F73-466E-B1E5-DCFDBA32B6B5}" srcOrd="0" destOrd="0" presId="urn:microsoft.com/office/officeart/2005/8/layout/vProcess5"/>
    <dgm:cxn modelId="{CD04F51A-92BA-443B-B712-EBB72C29DB9D}" type="presOf" srcId="{AC6C1375-AE85-4F19-B968-996BD9A4610E}" destId="{C969C205-22AA-439E-862D-6C252BB97835}" srcOrd="0" destOrd="0" presId="urn:microsoft.com/office/officeart/2005/8/layout/vProcess5"/>
    <dgm:cxn modelId="{54891008-025F-4110-AE96-1E7019856671}" srcId="{AC6C1375-AE85-4F19-B968-996BD9A4610E}" destId="{67A62096-D5D8-4229-900C-85D1CCBCB8FA}" srcOrd="2" destOrd="0" parTransId="{D4E7A81A-D060-4C61-B0AD-577BBED68B4B}" sibTransId="{F250A7A2-3E22-4D6A-B28E-AD83A238A2FF}"/>
    <dgm:cxn modelId="{D2AE7DB8-56AC-43C4-8401-6F57F65138DA}" type="presOf" srcId="{D0C13CDE-C7CD-4097-A065-8BB89E97121A}" destId="{1DB9CC63-D848-4138-B48B-F0FE0BB99DC5}" srcOrd="0" destOrd="0" presId="urn:microsoft.com/office/officeart/2005/8/layout/vProcess5"/>
    <dgm:cxn modelId="{13E005EF-6FC4-44A4-A97F-E0D2058A86CB}" srcId="{AC6C1375-AE85-4F19-B968-996BD9A4610E}" destId="{9EE69FBB-107B-4C74-932A-F1C41FB6E628}" srcOrd="1" destOrd="0" parTransId="{98ADBA9C-D1DB-40E0-96AD-F55A077FDB59}" sibTransId="{D0C13CDE-C7CD-4097-A065-8BB89E97121A}"/>
    <dgm:cxn modelId="{8E8D8459-D332-40B7-A6C9-DF4E6B8B8BF0}" type="presOf" srcId="{67A62096-D5D8-4229-900C-85D1CCBCB8FA}" destId="{4FF9DA61-D513-412B-9386-CA2375B07657}" srcOrd="1" destOrd="0" presId="urn:microsoft.com/office/officeart/2005/8/layout/vProcess5"/>
    <dgm:cxn modelId="{96A666DC-90DF-4143-9337-7994F1649761}" type="presOf" srcId="{BA5A0010-5403-4D15-A119-206B41B8881C}" destId="{D3814DCE-538C-4AB1-BE78-9C3EEC475244}" srcOrd="0" destOrd="0" presId="urn:microsoft.com/office/officeart/2005/8/layout/vProcess5"/>
    <dgm:cxn modelId="{715160D2-283D-4C5C-8306-B38A585BE1B0}" type="presOf" srcId="{9EE69FBB-107B-4C74-932A-F1C41FB6E628}" destId="{157BE453-0A1D-4778-B65C-4142A1EFCA79}" srcOrd="1" destOrd="0" presId="urn:microsoft.com/office/officeart/2005/8/layout/vProcess5"/>
    <dgm:cxn modelId="{A2FADF42-4C13-4091-BA31-6FB08F0E0E37}" type="presParOf" srcId="{C969C205-22AA-439E-862D-6C252BB97835}" destId="{62A873AC-21D6-4969-BC82-401790E391F2}" srcOrd="0" destOrd="0" presId="urn:microsoft.com/office/officeart/2005/8/layout/vProcess5"/>
    <dgm:cxn modelId="{71D1CFEA-046E-462D-AD02-774EF94D1F07}" type="presParOf" srcId="{C969C205-22AA-439E-862D-6C252BB97835}" destId="{D3814DCE-538C-4AB1-BE78-9C3EEC475244}" srcOrd="1" destOrd="0" presId="urn:microsoft.com/office/officeart/2005/8/layout/vProcess5"/>
    <dgm:cxn modelId="{7108CA84-FBC9-41E3-A8A7-2A80997E0246}" type="presParOf" srcId="{C969C205-22AA-439E-862D-6C252BB97835}" destId="{510097DD-2ADF-43EA-AA1C-5413CBE1B0F9}" srcOrd="2" destOrd="0" presId="urn:microsoft.com/office/officeart/2005/8/layout/vProcess5"/>
    <dgm:cxn modelId="{6F6AF4EF-1118-42D2-AD1C-082FE67C8881}" type="presParOf" srcId="{C969C205-22AA-439E-862D-6C252BB97835}" destId="{687982C4-1DF2-48A1-BB6B-834957684553}" srcOrd="3" destOrd="0" presId="urn:microsoft.com/office/officeart/2005/8/layout/vProcess5"/>
    <dgm:cxn modelId="{70C5DB03-7677-4122-970C-CE24FFD923E7}" type="presParOf" srcId="{C969C205-22AA-439E-862D-6C252BB97835}" destId="{A12FBF97-5F73-466E-B1E5-DCFDBA32B6B5}" srcOrd="4" destOrd="0" presId="urn:microsoft.com/office/officeart/2005/8/layout/vProcess5"/>
    <dgm:cxn modelId="{11F7B9AC-F921-4080-9976-3782E084AD8B}" type="presParOf" srcId="{C969C205-22AA-439E-862D-6C252BB97835}" destId="{1DB9CC63-D848-4138-B48B-F0FE0BB99DC5}" srcOrd="5" destOrd="0" presId="urn:microsoft.com/office/officeart/2005/8/layout/vProcess5"/>
    <dgm:cxn modelId="{9770F226-017E-4A00-9ECB-E306379239AB}" type="presParOf" srcId="{C969C205-22AA-439E-862D-6C252BB97835}" destId="{E048CD00-FE6F-429E-8A75-1BEF5D3116AD}" srcOrd="6" destOrd="0" presId="urn:microsoft.com/office/officeart/2005/8/layout/vProcess5"/>
    <dgm:cxn modelId="{7C119C0D-A8E0-425B-88DC-11EFC9A1BA69}" type="presParOf" srcId="{C969C205-22AA-439E-862D-6C252BB97835}" destId="{157BE453-0A1D-4778-B65C-4142A1EFCA79}" srcOrd="7" destOrd="0" presId="urn:microsoft.com/office/officeart/2005/8/layout/vProcess5"/>
    <dgm:cxn modelId="{11CD162E-B3CE-4F1A-9B56-0ED59F92051A}" type="presParOf" srcId="{C969C205-22AA-439E-862D-6C252BB97835}" destId="{4FF9DA61-D513-412B-9386-CA2375B07657}" srcOrd="8" destOrd="0" presId="urn:microsoft.com/office/officeart/2005/8/layout/vProcess5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14DCE-538C-4AB1-BE78-9C3EEC475244}">
      <dsp:nvSpPr>
        <dsp:cNvPr id="0" name=""/>
        <dsp:cNvSpPr/>
      </dsp:nvSpPr>
      <dsp:spPr>
        <a:xfrm>
          <a:off x="4" y="225165"/>
          <a:ext cx="9143995" cy="695656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u="none" kern="1200" dirty="0">
              <a:effectLst/>
            </a:rPr>
            <a:t>1. </a:t>
          </a:r>
          <a:r>
            <a:rPr lang="ru-RU" sz="2200" b="0" u="none" kern="1200" dirty="0">
              <a:effectLst/>
            </a:rPr>
            <a:t>Проучвания и анализи за изготвяне на</a:t>
          </a:r>
          <a:r>
            <a:rPr lang="en-US" sz="2200" b="0" u="none" kern="1200" dirty="0">
              <a:effectLst/>
            </a:rPr>
            <a:t> </a:t>
          </a:r>
          <a:r>
            <a:rPr lang="ru-RU" sz="2200" b="0" u="none" kern="1200" dirty="0">
              <a:effectLst/>
            </a:rPr>
            <a:t>проекта на ПМДРА 2021-2027 г.</a:t>
          </a:r>
          <a:endParaRPr lang="bg-BG" sz="2200" b="0" u="none" kern="1200" dirty="0">
            <a:effectLst/>
          </a:endParaRPr>
        </a:p>
      </dsp:txBody>
      <dsp:txXfrm>
        <a:off x="20379" y="245540"/>
        <a:ext cx="7376777" cy="654906"/>
      </dsp:txXfrm>
    </dsp:sp>
    <dsp:sp modelId="{510097DD-2ADF-43EA-AA1C-5413CBE1B0F9}">
      <dsp:nvSpPr>
        <dsp:cNvPr id="0" name=""/>
        <dsp:cNvSpPr/>
      </dsp:nvSpPr>
      <dsp:spPr>
        <a:xfrm>
          <a:off x="2" y="995852"/>
          <a:ext cx="9143995" cy="1738162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- </a:t>
          </a:r>
          <a:r>
            <a:rPr lang="bg-BG" sz="2000" kern="1200" dirty="0"/>
            <a:t>проведена е </a:t>
          </a:r>
          <a:r>
            <a:rPr lang="ru-RU" sz="2000" kern="1200" dirty="0"/>
            <a:t>обществена поръчка с предмет </a:t>
          </a:r>
          <a:r>
            <a:rPr lang="bg-BG" sz="2000" kern="1200" dirty="0"/>
            <a:t>„</a:t>
          </a:r>
          <a:r>
            <a:rPr lang="ru-RU" sz="2000" kern="1200" dirty="0"/>
            <a:t>Разработване на</a:t>
          </a:r>
          <a:r>
            <a:rPr lang="en-US" sz="2000" kern="1200" dirty="0"/>
            <a:t> </a:t>
          </a:r>
          <a:r>
            <a:rPr lang="ru-RU" sz="2000" kern="1200" dirty="0"/>
            <a:t>многогодишен национален стратегически план за аквакултурите в</a:t>
          </a:r>
          <a:r>
            <a:rPr lang="en-US" sz="2000" kern="1200" dirty="0"/>
            <a:t> </a:t>
          </a:r>
          <a:r>
            <a:rPr lang="ru-RU" sz="2000" kern="1200" dirty="0"/>
            <a:t>България (2021-2027)</a:t>
          </a:r>
          <a:r>
            <a:rPr lang="en-US" sz="2000" kern="1200" dirty="0"/>
            <a:t>“</a:t>
          </a:r>
          <a:r>
            <a:rPr lang="ru-RU" sz="2000" kern="1200" dirty="0"/>
            <a:t>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 </a:t>
          </a:r>
          <a:r>
            <a:rPr lang="bg-BG" sz="2000" kern="1200" dirty="0"/>
            <a:t>Има сключен договор с изпълнител – Обединение „ИРА – Стратегма“ ДЗЗД на 30.01.2020 г.</a:t>
          </a:r>
          <a:r>
            <a:rPr lang="ru-RU" sz="2000" kern="1200" dirty="0"/>
            <a:t>;</a:t>
          </a:r>
          <a:endParaRPr lang="bg-BG" sz="2000" kern="1200" dirty="0"/>
        </a:p>
      </dsp:txBody>
      <dsp:txXfrm>
        <a:off x="50911" y="1046761"/>
        <a:ext cx="7135693" cy="1636344"/>
      </dsp:txXfrm>
    </dsp:sp>
    <dsp:sp modelId="{687982C4-1DF2-48A1-BB6B-834957684553}">
      <dsp:nvSpPr>
        <dsp:cNvPr id="0" name=""/>
        <dsp:cNvSpPr/>
      </dsp:nvSpPr>
      <dsp:spPr>
        <a:xfrm>
          <a:off x="43" y="3142436"/>
          <a:ext cx="9143995" cy="1612076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- </a:t>
          </a:r>
          <a:r>
            <a:rPr lang="bg-BG" sz="2000" kern="1200" dirty="0"/>
            <a:t>проведена е </a:t>
          </a:r>
          <a:r>
            <a:rPr lang="ru-RU" sz="2000" kern="1200" dirty="0"/>
            <a:t>обществена поръчка с предмет „Изготвяне на анализ за състоянието на сектор „Рибарство“ в България“. </a:t>
          </a:r>
        </a:p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Има сключен договор с изпълнител – Обединение „ИРА – Стратегма“ ДЗЗД на 30.01.2020 г.</a:t>
          </a:r>
          <a:endParaRPr lang="en-US" sz="2000" kern="1200" dirty="0"/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2000" kern="1200" dirty="0"/>
        </a:p>
      </dsp:txBody>
      <dsp:txXfrm>
        <a:off x="47259" y="3189652"/>
        <a:ext cx="7143079" cy="1517644"/>
      </dsp:txXfrm>
    </dsp:sp>
    <dsp:sp modelId="{A12FBF97-5F73-466E-B1E5-DCFDBA32B6B5}">
      <dsp:nvSpPr>
        <dsp:cNvPr id="0" name=""/>
        <dsp:cNvSpPr/>
      </dsp:nvSpPr>
      <dsp:spPr>
        <a:xfrm>
          <a:off x="7773493" y="545669"/>
          <a:ext cx="934712" cy="9347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3600" kern="1200"/>
        </a:p>
      </dsp:txBody>
      <dsp:txXfrm>
        <a:off x="7983803" y="545669"/>
        <a:ext cx="514092" cy="703371"/>
      </dsp:txXfrm>
    </dsp:sp>
    <dsp:sp modelId="{1DB9CC63-D848-4138-B48B-F0FE0BB99DC5}">
      <dsp:nvSpPr>
        <dsp:cNvPr id="0" name=""/>
        <dsp:cNvSpPr/>
      </dsp:nvSpPr>
      <dsp:spPr>
        <a:xfrm>
          <a:off x="7886885" y="2514318"/>
          <a:ext cx="934712" cy="9347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3600" kern="1200"/>
        </a:p>
      </dsp:txBody>
      <dsp:txXfrm>
        <a:off x="8097195" y="2514318"/>
        <a:ext cx="514092" cy="7033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29837" cy="49885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1"/>
            <a:ext cx="2929837" cy="49885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5F606E-90DF-4E5E-981B-65D896F86000}" type="datetimeFigureOut">
              <a:rPr lang="en-US"/>
              <a:pPr>
                <a:defRPr/>
              </a:pPr>
              <a:t>2/10/2020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43664"/>
            <a:ext cx="2929837" cy="498852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443664"/>
            <a:ext cx="2929837" cy="498852"/>
          </a:xfrm>
          <a:prstGeom prst="rect">
            <a:avLst/>
          </a:prstGeom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19AD15E-0751-4746-996B-AD8A43771B2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2895400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9837" cy="497126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E09B38-711C-4572-8ADD-1783B87B4CD0}" type="datetimeFigureOut">
              <a:rPr lang="en-US"/>
              <a:pPr>
                <a:defRPr/>
              </a:pPr>
              <a:t>2/10/2020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8525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pPr lvl="0"/>
            <a:endParaRPr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6"/>
            <a:ext cx="5408930" cy="4474131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3662"/>
            <a:ext cx="2929837" cy="497126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D1D231C-F067-4B81-82BF-4D6D280B457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681302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19188" y="685800"/>
            <a:ext cx="4570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>
            <a:spLocks noGrp="1"/>
          </p:cNvSpPr>
          <p:nvPr>
            <p:ph type="body" idx="1"/>
          </p:nvPr>
        </p:nvSpPr>
        <p:spPr>
          <a:xfrm>
            <a:off x="680844" y="4343400"/>
            <a:ext cx="5446755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58918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defTabSz="915954">
              <a:defRPr/>
            </a:pPr>
            <a:fld id="{FF5768AE-EC08-4353-BE85-711A137A3AF7}" type="slidenum">
              <a:rPr lang="bg-BG">
                <a:solidFill>
                  <a:srgbClr val="000000"/>
                </a:solidFill>
                <a:latin typeface="Calibri" pitchFamily="34" charset="0"/>
              </a:rPr>
              <a:pPr defTabSz="915954">
                <a:defRPr/>
              </a:pPr>
              <a:t>10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754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defTabSz="915954">
              <a:defRPr/>
            </a:pPr>
            <a:fld id="{FF5768AE-EC08-4353-BE85-711A137A3AF7}" type="slidenum">
              <a:rPr lang="bg-BG">
                <a:solidFill>
                  <a:srgbClr val="000000"/>
                </a:solidFill>
                <a:latin typeface="Calibri" pitchFamily="34" charset="0"/>
              </a:rPr>
              <a:pPr defTabSz="915954">
                <a:defRPr/>
              </a:pPr>
              <a:t>2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4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3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4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defTabSz="915954">
              <a:defRPr/>
            </a:pPr>
            <a:fld id="{FF5768AE-EC08-4353-BE85-711A137A3AF7}" type="slidenum">
              <a:rPr lang="bg-BG">
                <a:solidFill>
                  <a:srgbClr val="000000"/>
                </a:solidFill>
                <a:latin typeface="Calibri" pitchFamily="34" charset="0"/>
              </a:rPr>
              <a:pPr defTabSz="915954">
                <a:defRPr/>
              </a:pPr>
              <a:t>4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569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5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692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6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692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7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692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8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4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8525" y="746125"/>
            <a:ext cx="4965700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bg-BG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213" indent="-286236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4943" indent="-228989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2920" indent="-228989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0898" indent="-228989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eaLnBrk="1" hangingPunct="1">
              <a:defRPr/>
            </a:pPr>
            <a:fld id="{FF5768AE-EC08-4353-BE85-711A137A3AF7}" type="slidenum">
              <a:rPr lang="bg-BG" smtClean="0">
                <a:solidFill>
                  <a:srgbClr val="000000"/>
                </a:solidFill>
                <a:latin typeface="Calibri" pitchFamily="34" charset="0"/>
              </a:rPr>
              <a:pPr eaLnBrk="1" hangingPunct="1">
                <a:defRPr/>
              </a:pPr>
              <a:t>9</a:t>
            </a:fld>
            <a:endParaRPr lang="bg-BG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48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ABECBF6-9238-49C5-922F-100E27AACBEB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2839365-C8D8-4E0A-A912-6362734CBB0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3085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3C4A743-1EED-456B-82B2-9AC3C1B70CC6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43B44CF-8EB2-4D93-AB05-09483F1D5BD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9946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84CD7D80-EC10-410C-AA03-056165B83CA8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9C01E20-5443-4AD3-81CF-125CD9E12D9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38241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 descr="paint_transparent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57200" y="1798633"/>
            <a:ext cx="55113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57200" y="2992533"/>
            <a:ext cx="5511300" cy="34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×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62315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200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5602621-E74C-4A78-9E0E-8668483216AC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445CA5D2-8273-4CE5-8ABA-FC7E71A89A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1589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79EC14E-F206-42B9-9861-B3FB32D4B261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4B3DB48-EDB9-4C04-8C2C-823D32CE375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273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3DCAFED4-DADF-4CA3-B6A5-47A015FEBD29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D4F47D4-A8EF-41F4-8139-A074B077AF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6690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C72E1D32-BDAE-4926-81DD-778C7ED467DA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DE5F5B74-145B-4B0D-9852-E247D7F8AB3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92181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A2D680C-FBD1-4ADD-AAE8-00909CEFCE7C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79E6B53F-A76D-459D-8933-FC8FEFB6366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6619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AF6309FD-75B6-429F-900C-EBF831555211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69E952FC-5CED-45E9-BC50-5CEADFA6CBB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3009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B3D6BFAE-10C4-4865-95F2-D36610EE0F4C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313FA29-C1B7-401F-8F4F-A8C4A4716A6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1377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ED363C6A-6A8B-457E-B9FF-302D76167B77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Palatino Linotype" pitchFamily="18" charset="0"/>
              </a:defRPr>
            </a:lvl1pPr>
          </a:lstStyle>
          <a:p>
            <a:pPr>
              <a:defRPr/>
            </a:pPr>
            <a:fld id="{25B55624-F32D-434A-A3DB-018D8AC9110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669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319" y="274638"/>
            <a:ext cx="8229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319" y="1600201"/>
            <a:ext cx="82293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320" y="6356351"/>
            <a:ext cx="2132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3F95570-351E-44AD-AB5C-2D2BD5220A50}" type="datetimeFigureOut">
              <a:rPr lang="bg-BG"/>
              <a:pPr>
                <a:defRPr/>
              </a:pPr>
              <a:t>10.2.2020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823" y="6356351"/>
            <a:ext cx="2896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717" y="6356351"/>
            <a:ext cx="2132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20455A8-0B0D-483E-A4AE-AD5FCDC033A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png"/><Relationship Id="rId9" Type="http://schemas.microsoft.com/office/2007/relationships/diagramDrawing" Target="../diagrams/drawin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57200" y="220622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/>
            </a:r>
            <a:br>
              <a:rPr lang="bg-BG" sz="4000" b="1" kern="120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</a:br>
            <a:endParaRPr dirty="0"/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39" y="1761025"/>
            <a:ext cx="6050693" cy="26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spcBef>
                <a:spcPts val="0"/>
              </a:spcBef>
              <a:buClrTx/>
              <a:buSzTx/>
              <a:buNone/>
            </a:pPr>
            <a:r>
              <a:rPr lang="bg-BG" sz="4000" b="1" dirty="0">
                <a:solidFill>
                  <a:srgbClr val="1F497D"/>
                </a:solidFill>
                <a:latin typeface="Calibri"/>
              </a:rPr>
              <a:t>ПРОГРАМИИРАНЕ НА ПРОГРАМЕН ПЕРИОД 2021-2027 Г.</a:t>
            </a:r>
            <a:endParaRPr lang="bg-BG" sz="4000" b="1" kern="12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  <a:p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0"/>
            <a:ext cx="2365453" cy="1146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9132" y="84403"/>
            <a:ext cx="3090940" cy="969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225" y="16099"/>
            <a:ext cx="1646063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813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"/>
          <p:cNvSpPr txBox="1">
            <a:spLocks noChangeArrowheads="1"/>
          </p:cNvSpPr>
          <p:nvPr/>
        </p:nvSpPr>
        <p:spPr bwMode="auto">
          <a:xfrm>
            <a:off x="468038" y="6094413"/>
            <a:ext cx="83520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bg-BG" sz="1200" b="0" i="1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95400" y="215017"/>
            <a:ext cx="3048000" cy="6155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ONE DIRECTION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MANY OPPORTUNITIES</a:t>
            </a:r>
            <a:endParaRPr kumimoji="0" lang="bg-BG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508" y="2492896"/>
            <a:ext cx="885698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4000" b="1" i="0" u="none" strike="noStrike" kern="1200" cap="none" spc="0" normalizeH="0" baseline="0" noProof="0" dirty="0">
                <a:ln>
                  <a:noFill/>
                </a:ln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Благодаря за вниманието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3A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!</a:t>
            </a:r>
            <a:endParaRPr kumimoji="0" lang="bg-BG" sz="40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bg-BG" sz="4000" b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0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4000" b="1" i="0" u="none" strike="noStrike" kern="1200" cap="none" spc="0" normalizeH="0" baseline="0" noProof="0" dirty="0">
              <a:ln>
                <a:noFill/>
              </a:ln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bg-BG" sz="2400" b="1" dirty="0">
              <a:solidFill>
                <a:srgbClr val="1A3A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7" name="Picture 6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bg-BG" sz="1000" b="1" dirty="0">
                  <a:latin typeface="+mj-lt"/>
                </a:rPr>
                <a:t>МИНИСТЕРСТВО НА  ЗЕМЕДЕЛИЕТО, ХРАНИТЕ И ГОРИТЕ</a:t>
              </a:r>
              <a:endParaRPr lang="bg-BG" sz="1000" dirty="0">
                <a:effectLst/>
                <a:latin typeface="+mj-lt"/>
                <a:ea typeface="Calibri"/>
                <a:cs typeface="Calibri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295400" y="117798"/>
            <a:ext cx="27432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  <a:endParaRPr kumimoji="0" lang="bg-BG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2519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  <a:endParaRPr kumimoji="0" lang="bg-BG" sz="17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4828" y="1447800"/>
            <a:ext cx="885698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Европейски фонд за морско дело, рибарство и аквакултури (ЕФМДРА)</a:t>
            </a:r>
            <a:endParaRPr lang="en-US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lvl="0"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програмен период 2021 -2027</a:t>
            </a:r>
            <a:endParaRPr lang="en-US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lvl="0"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prstClr val="black"/>
              </a:solidFill>
              <a:latin typeface="Calibri" panose="020F0502020204030204"/>
            </a:endParaRPr>
          </a:p>
          <a:p>
            <a:pPr lvl="0" algn="just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bg-BG" b="1" dirty="0">
                <a:solidFill>
                  <a:prstClr val="black"/>
                </a:solidFill>
                <a:latin typeface="Calibri" panose="020F0502020204030204"/>
              </a:rPr>
              <a:t>На 12 юни 2018 г. </a:t>
            </a:r>
            <a:r>
              <a:rPr lang="bg-BG" u="sng" dirty="0">
                <a:solidFill>
                  <a:prstClr val="black"/>
                </a:solidFill>
                <a:latin typeface="Calibri" panose="020F0502020204030204"/>
              </a:rPr>
              <a:t>Комисията</a:t>
            </a:r>
            <a:r>
              <a:rPr lang="bg-BG" dirty="0">
                <a:solidFill>
                  <a:prstClr val="black"/>
                </a:solidFill>
                <a:latin typeface="Calibri" panose="020F0502020204030204"/>
              </a:rPr>
              <a:t> представи на Европейския парламент и на Съвета Предложението за регламент относно Европейския фонд за морско дело,  рибарство и аквакултури. Това предложение беше представено на заседанието на Съвета на Европейския съюз по земеделие и рибарство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lang="bg-BG" dirty="0">
                <a:solidFill>
                  <a:prstClr val="black"/>
                </a:solidFill>
                <a:latin typeface="Calibri" panose="020F0502020204030204"/>
              </a:rPr>
              <a:t>Съвета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</a:t>
            </a:r>
            <a:r>
              <a:rPr lang="bg-BG" dirty="0">
                <a:solidFill>
                  <a:prstClr val="black"/>
                </a:solidFill>
                <a:latin typeface="Calibri" panose="020F0502020204030204"/>
              </a:rPr>
              <a:t> на 18 юни 2018 г.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bg-BG" dirty="0">
              <a:solidFill>
                <a:prstClr val="black"/>
              </a:solidFill>
              <a:latin typeface="Calibri" panose="020F0502020204030204"/>
            </a:endParaRPr>
          </a:p>
          <a:p>
            <a:pPr lvl="0" algn="just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prstClr val="black"/>
                </a:solidFill>
                <a:latin typeface="Calibri" panose="020F0502020204030204"/>
              </a:rPr>
              <a:t>Първият политически триалог </a:t>
            </a:r>
            <a:r>
              <a:rPr lang="ru-RU" dirty="0" smtClean="0">
                <a:solidFill>
                  <a:prstClr val="black"/>
                </a:solidFill>
                <a:latin typeface="Calibri" panose="020F0502020204030204"/>
              </a:rPr>
              <a:t>между </a:t>
            </a:r>
            <a:r>
              <a:rPr lang="ru-RU" dirty="0">
                <a:solidFill>
                  <a:prstClr val="black"/>
                </a:solidFill>
                <a:latin typeface="Calibri" panose="020F0502020204030204"/>
              </a:rPr>
              <a:t>Европейската комисия, Европейския парламент и Съвета на Европейския съюз по селско стопанство и рибарство (Съвета) </a:t>
            </a:r>
            <a:r>
              <a:rPr lang="ru-RU" dirty="0">
                <a:solidFill>
                  <a:prstClr val="black"/>
                </a:solidFill>
                <a:latin typeface="Calibri" panose="020F0502020204030204"/>
              </a:rPr>
              <a:t>по Предложението за регламент се </a:t>
            </a:r>
            <a:r>
              <a:rPr lang="ru-RU" dirty="0">
                <a:solidFill>
                  <a:prstClr val="black"/>
                </a:solidFill>
                <a:latin typeface="Calibri" panose="020F0502020204030204"/>
              </a:rPr>
              <a:t>проведе на 19 ноември 2019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bg-BG" sz="1000" b="1" dirty="0">
                  <a:latin typeface="+mj-lt"/>
                </a:rPr>
                <a:t>МИНИСТЕРСТВО НА  ЗЕМЕДЕЛИЕТО, ХРАНИТЕ И ГОРИТЕ</a:t>
              </a:r>
              <a:endParaRPr lang="bg-BG" sz="1000" dirty="0">
                <a:effectLst/>
                <a:latin typeface="+mj-lt"/>
                <a:ea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319660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04800" y="1371600"/>
            <a:ext cx="84132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r>
              <a:rPr lang="ru-RU" dirty="0"/>
              <a:t>Този политически триалог имаше за цел да се извърши първи обмен на мнения относно позициите на Европейския парламент и на Съвета, без да се договарят и представят по същество двете позиции. Това позволи както на Европейския парламент, така и на Съвета да опознаят по-добре съответните позиции и заложените в тях приоритети. По време на този първи политически трилог е договорено </a:t>
            </a:r>
            <a:r>
              <a:rPr lang="ru-RU" dirty="0" smtClean="0"/>
              <a:t>п</a:t>
            </a:r>
            <a:r>
              <a:rPr lang="ru-RU" dirty="0" smtClean="0"/>
              <a:t>реговорния </a:t>
            </a:r>
            <a:r>
              <a:rPr lang="ru-RU" dirty="0"/>
              <a:t>процес в рамките на триалозите </a:t>
            </a:r>
            <a:r>
              <a:rPr lang="ru-RU" dirty="0" smtClean="0"/>
              <a:t>да </a:t>
            </a:r>
            <a:r>
              <a:rPr lang="ru-RU" dirty="0"/>
              <a:t>бъде под формата на тематични блокове.</a:t>
            </a:r>
            <a:endParaRPr lang="en-US" dirty="0"/>
          </a:p>
          <a:p>
            <a:pPr algn="just"/>
            <a:r>
              <a:rPr lang="ru-RU" dirty="0"/>
              <a:t>С</a:t>
            </a:r>
            <a:r>
              <a:rPr lang="ru-RU" dirty="0" smtClean="0"/>
              <a:t>труктурата </a:t>
            </a:r>
            <a:r>
              <a:rPr lang="ru-RU" dirty="0"/>
              <a:t>на текста на регламента, която ще подлежи на обсъждане да бъде разделена на части.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47494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МИНИСТЕРСТВО НА  ЗЕМЕДЕЛИЕТО, ХРАНИТЕ И ГОРИТЕ</a:t>
              </a:r>
              <a:endParaRPr kumimoji="0" lang="bg-BG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1295400" y="1692884"/>
            <a:ext cx="6781800" cy="325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bg-BG" dirty="0">
              <a:latin typeface="Times New Roman"/>
              <a:ea typeface="Calibri"/>
              <a:cs typeface="Times New Roman"/>
            </a:endParaRPr>
          </a:p>
          <a:p>
            <a:pPr algn="ctr" defTabSz="457200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bg-BG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Тематични блокове за преговори</a:t>
            </a:r>
            <a:endParaRPr lang="en-US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bg-BG" sz="2000" b="1" dirty="0">
                <a:latin typeface="Times New Roman"/>
                <a:ea typeface="Calibri"/>
                <a:cs typeface="Times New Roman"/>
              </a:rPr>
              <a:t>Блок 1</a:t>
            </a:r>
            <a:r>
              <a:rPr lang="bg-BG" sz="2000" dirty="0">
                <a:latin typeface="Times New Roman"/>
                <a:ea typeface="Calibri"/>
                <a:cs typeface="Times New Roman"/>
              </a:rPr>
              <a:t> - Структура на фонда, програмиране и мониторинг 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bg-BG" sz="2000" b="1" dirty="0">
                <a:latin typeface="Times New Roman"/>
                <a:ea typeface="Calibri"/>
                <a:cs typeface="Times New Roman"/>
              </a:rPr>
              <a:t>Блок 2</a:t>
            </a:r>
            <a:r>
              <a:rPr lang="bg-BG" sz="2000" dirty="0">
                <a:latin typeface="Times New Roman"/>
                <a:ea typeface="Calibri"/>
                <a:cs typeface="Times New Roman"/>
              </a:rPr>
              <a:t> - Цели и условия, свързани с риболовния флот 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 err="1">
                <a:latin typeface="Times New Roman"/>
                <a:ea typeface="Calibri"/>
                <a:cs typeface="Times New Roman"/>
              </a:rPr>
              <a:t>Блок</a:t>
            </a:r>
            <a:r>
              <a:rPr lang="en-US" sz="2000" b="1" dirty="0">
                <a:latin typeface="Times New Roman"/>
                <a:ea typeface="Calibri"/>
                <a:cs typeface="Times New Roman"/>
              </a:rPr>
              <a:t> 3</a:t>
            </a:r>
            <a:r>
              <a:rPr lang="bg-BG" sz="2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000" b="1" dirty="0">
                <a:latin typeface="Times New Roman"/>
                <a:ea typeface="Calibri"/>
                <a:cs typeface="Times New Roman"/>
              </a:rPr>
              <a:t>-</a:t>
            </a:r>
            <a:r>
              <a:rPr lang="bg-BG" sz="2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Calibri"/>
                <a:cs typeface="Times New Roman"/>
              </a:rPr>
              <a:t>Други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Calibri"/>
                <a:cs typeface="Times New Roman"/>
              </a:rPr>
              <a:t>мерки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</a:t>
            </a:r>
            <a:r>
              <a:rPr lang="bg-BG" sz="2000" dirty="0">
                <a:latin typeface="Times New Roman"/>
                <a:ea typeface="Calibri"/>
                <a:cs typeface="Times New Roman"/>
              </a:rPr>
              <a:t>и цели </a:t>
            </a:r>
            <a:r>
              <a:rPr lang="en-US" sz="2000" dirty="0" err="1">
                <a:latin typeface="Times New Roman"/>
                <a:ea typeface="Calibri"/>
                <a:cs typeface="Times New Roman"/>
              </a:rPr>
              <a:t>при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Calibri"/>
                <a:cs typeface="Times New Roman"/>
              </a:rPr>
              <a:t>споделено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Calibri"/>
                <a:cs typeface="Times New Roman"/>
              </a:rPr>
              <a:t>управление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ea typeface="Calibri"/>
                <a:cs typeface="Times New Roman"/>
              </a:rPr>
              <a:t>Блок</a:t>
            </a:r>
            <a:r>
              <a:rPr lang="en-US" sz="2000" b="1" dirty="0">
                <a:latin typeface="Times New Roman"/>
                <a:ea typeface="Calibri"/>
                <a:cs typeface="Times New Roman"/>
              </a:rPr>
              <a:t> 4 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- </a:t>
            </a:r>
            <a:r>
              <a:rPr lang="en-US" sz="2000" dirty="0" err="1">
                <a:latin typeface="Times New Roman"/>
                <a:ea typeface="Calibri"/>
                <a:cs typeface="Times New Roman"/>
              </a:rPr>
              <a:t>Пряко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bg-BG" sz="2000" dirty="0">
                <a:latin typeface="Times New Roman"/>
                <a:ea typeface="Calibri"/>
                <a:cs typeface="Times New Roman"/>
              </a:rPr>
              <a:t>непряко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000" dirty="0" err="1">
                <a:latin typeface="Times New Roman"/>
                <a:ea typeface="Calibri"/>
                <a:cs typeface="Times New Roman"/>
              </a:rPr>
              <a:t>управление</a:t>
            </a:r>
            <a:r>
              <a:rPr lang="en-US" sz="2000" dirty="0">
                <a:latin typeface="Times New Roman"/>
                <a:ea typeface="Calibri"/>
                <a:cs typeface="Times New Roman"/>
              </a:rPr>
              <a:t> </a:t>
            </a:r>
            <a:endParaRPr lang="en-US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bg-BG" sz="2000" b="1" dirty="0">
                <a:latin typeface="Times New Roman"/>
                <a:ea typeface="Calibri"/>
                <a:cs typeface="Times New Roman"/>
              </a:rPr>
              <a:t>Блок 5 </a:t>
            </a:r>
            <a:r>
              <a:rPr lang="bg-BG" sz="2000" dirty="0">
                <a:latin typeface="Times New Roman"/>
                <a:ea typeface="Calibri"/>
                <a:cs typeface="Times New Roman"/>
              </a:rPr>
              <a:t>– Бюджет </a:t>
            </a:r>
            <a:endParaRPr lang="en-US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380251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15017"/>
            <a:ext cx="3048000" cy="6155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DIRECTION</a:t>
            </a:r>
          </a:p>
          <a:p>
            <a:pPr>
              <a:defRPr/>
            </a:pPr>
            <a:r>
              <a:rPr lang="en-US" sz="17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OPPORTUNITIES</a:t>
            </a:r>
            <a:endParaRPr lang="bg-BG" sz="1700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7" name="Picture 6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295400" y="117798"/>
            <a:ext cx="27432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859340"/>
            <a:ext cx="7239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pPr algn="just"/>
            <a:r>
              <a:rPr lang="ru-RU" sz="2000" dirty="0"/>
              <a:t>Преговорите започнаха с Блок 1, панела, касаещ програмирането, като целта е да се ускори процесът по програмиране. От страна на Председателство беше предоставен 4-колонен документ, който прави сравнение между позициите на ЕК, ЕП и Съвета. ДЧ дадоха писмени коментари, след което текстовете бяха дискутирани в рамките на Работната група по вътрешна и външна политика на рибарството (РГ).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796469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15017"/>
            <a:ext cx="3048000" cy="6155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DIRECTION</a:t>
            </a:r>
          </a:p>
          <a:p>
            <a:pPr>
              <a:defRPr/>
            </a:pPr>
            <a:r>
              <a:rPr lang="en-US" sz="17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OPPORTUNITIES</a:t>
            </a:r>
            <a:endParaRPr lang="bg-BG" sz="1700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7" name="Picture 6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295400" y="117798"/>
            <a:ext cx="27432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1447800"/>
            <a:ext cx="7848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sz="2000" b="1" dirty="0"/>
              <a:t>Втория политически триалог с ЕП се проведе на 10.12.2019 г. 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Основният резултат от него е постигнатото съгласие с ЕП по отношение на структурата на регламента, като е взета изцяло предвид позицията на Съвета за това. В тази връзка, частичният общ подход на Съвета променя структурата на регламента в сравнение с предложението на Комисията, като целта е тя да бъде по-съвместима с Общата политика в областта на рибарството и подход, базиран на резултатите. Първоначално предложените от ЕК области на подкрепа са заменени от конкретни цели и в предложението са включени индикатори за резултат.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78661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15017"/>
            <a:ext cx="3048000" cy="6155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DIRECTION</a:t>
            </a:r>
          </a:p>
          <a:p>
            <a:pPr>
              <a:defRPr/>
            </a:pPr>
            <a:r>
              <a:rPr lang="en-US" sz="17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OPPORTUNITIES</a:t>
            </a:r>
            <a:endParaRPr lang="bg-BG" sz="1700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7" name="Picture 6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295400" y="117798"/>
            <a:ext cx="27432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" y="1447800"/>
            <a:ext cx="85656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През месец декември, 2019 г. Хърватия, в контекста на бъдещото ѝ председателство на Съвета на ЕС, изготви и разпространи нов четириколонен документ, свързан с предложенията на ЕП за изменения по предложението за </a:t>
            </a:r>
            <a:r>
              <a:rPr lang="ru-RU" sz="2000" dirty="0" smtClean="0"/>
              <a:t>ЕФМДРА, </a:t>
            </a:r>
            <a:r>
              <a:rPr lang="ru-RU" sz="2000" dirty="0"/>
              <a:t>който обхваща целия регламент. По документа ДЧ дадоха писмени коментари с оглед подготвяне на мандат на Председателството за следващия триалог. Досието беше разглеждано на заседанията на РГ </a:t>
            </a:r>
            <a:r>
              <a:rPr lang="ru-RU" sz="2000"/>
              <a:t>на </a:t>
            </a:r>
            <a:r>
              <a:rPr lang="ru-RU" sz="2000" smtClean="0"/>
              <a:t>23 </a:t>
            </a:r>
            <a:r>
              <a:rPr lang="ru-RU" sz="2000" dirty="0"/>
              <a:t>и 30 януари, 2020 г. </a:t>
            </a:r>
          </a:p>
          <a:p>
            <a:pPr algn="just"/>
            <a:r>
              <a:rPr lang="ru-RU" sz="2000" dirty="0"/>
              <a:t>Преработеният мандат ще влезне на заседание на КОРЕПЕР I на 19.2.2020 г., а следващият политически триалог е насочен за 4.3. 2020 г.</a:t>
            </a:r>
          </a:p>
          <a:p>
            <a:pPr algn="just"/>
            <a:r>
              <a:rPr lang="ru-RU" sz="2000" dirty="0"/>
              <a:t>Председателството планира да приключи преговорите по Блок 1 до 4 март и да започне преговори по Блок 2. </a:t>
            </a:r>
          </a:p>
        </p:txBody>
      </p:sp>
    </p:spTree>
    <p:extLst>
      <p:ext uri="{BB962C8B-B14F-4D97-AF65-F5344CB8AC3E}">
        <p14:creationId xmlns:p14="http://schemas.microsoft.com/office/powerpoint/2010/main" val="58001435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971076F-0C3E-4B2F-AC03-DBA7427DDD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9191436"/>
              </p:ext>
            </p:extLst>
          </p:nvPr>
        </p:nvGraphicFramePr>
        <p:xfrm>
          <a:off x="0" y="1912203"/>
          <a:ext cx="9144000" cy="4793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B50942DE-CBE1-4B8B-9BF3-5E403998DA5F}"/>
              </a:ext>
            </a:extLst>
          </p:cNvPr>
          <p:cNvSpPr/>
          <p:nvPr/>
        </p:nvSpPr>
        <p:spPr>
          <a:xfrm>
            <a:off x="0" y="10668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Предприети действия за подготовка на Програма за морско дело, рибарство и аквакултури 2021 – 2027 </a:t>
            </a:r>
          </a:p>
        </p:txBody>
      </p:sp>
    </p:spTree>
    <p:extLst>
      <p:ext uri="{BB962C8B-B14F-4D97-AF65-F5344CB8AC3E}">
        <p14:creationId xmlns:p14="http://schemas.microsoft.com/office/powerpoint/2010/main" val="347823154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7798"/>
            <a:ext cx="30480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ЗА МОРСКО ДЕЛО И РИБАРСТВО</a:t>
            </a:r>
          </a:p>
          <a:p>
            <a:pPr>
              <a:defRPr/>
            </a:pPr>
            <a:r>
              <a:rPr lang="bg-BG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2014-2020 г.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669915" y="0"/>
            <a:ext cx="2361897" cy="1219200"/>
            <a:chOff x="6466353" y="86880"/>
            <a:chExt cx="2843808" cy="1835115"/>
          </a:xfrm>
        </p:grpSpPr>
        <p:pic>
          <p:nvPicPr>
            <p:cNvPr id="8" name="Pictur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675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bg-BG" sz="1000" b="1" dirty="0">
                  <a:solidFill>
                    <a:prstClr val="black"/>
                  </a:solidFill>
                  <a:latin typeface="Calibri"/>
                </a:rPr>
                <a:t>МИНИСТЕРСТВО НА  ЗЕМЕДЕЛИЕТО, ХРАНИТЕ И ГОРИТЕ</a:t>
              </a:r>
              <a:endParaRPr lang="bg-BG" sz="1000" dirty="0">
                <a:solidFill>
                  <a:prstClr val="black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0" y="2438400"/>
            <a:ext cx="9144000" cy="4154984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2</a:t>
            </a:r>
            <a:r>
              <a:rPr lang="ru-RU" sz="2000" dirty="0"/>
              <a:t>. </a:t>
            </a:r>
            <a:r>
              <a:rPr lang="ru-RU" sz="2200" dirty="0"/>
              <a:t>Финансови инструменти по Програма за морско дело, рибарство и аквакултури 2021-2027 г.</a:t>
            </a:r>
          </a:p>
          <a:p>
            <a:pPr algn="just"/>
            <a:r>
              <a:rPr lang="ru-RU" sz="2000" dirty="0"/>
              <a:t> </a:t>
            </a:r>
          </a:p>
          <a:p>
            <a:pPr algn="just"/>
            <a:r>
              <a:rPr lang="ru-RU" sz="2000" dirty="0"/>
              <a:t>	Проведена е обществена поръчка с предмет „Изготвяне на предварителни оценки за прилагане на финансови инструменти по Програма за морско дело, рибарство и аквакултури и Стратегически план за развитие на земеделието и селските райони през програмен период 2021 – 2027 “.</a:t>
            </a:r>
            <a:r>
              <a:rPr lang="bg-BG" sz="2000" dirty="0">
                <a:latin typeface="Times New Roman"/>
                <a:ea typeface="Calibri"/>
              </a:rPr>
              <a:t> </a:t>
            </a:r>
            <a:r>
              <a:rPr lang="bg-BG" sz="2000" dirty="0"/>
              <a:t>Подадени са шест оферти, които в момента се разглеждат от комисия, определена със Заповед № РД 52-2/06.01.2020 г. на министъра на земеделието, храните и горите, със задача да извърши подбор  на участниците, да разгледа, оцени и класира постъпилите оферти на участниците в откритата процедура. </a:t>
            </a:r>
            <a:endParaRPr lang="ru-RU" sz="2000" dirty="0"/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EB03CD-39B1-4CC4-9F50-CF2DDB23FFC9}"/>
              </a:ext>
            </a:extLst>
          </p:cNvPr>
          <p:cNvSpPr/>
          <p:nvPr/>
        </p:nvSpPr>
        <p:spPr>
          <a:xfrm>
            <a:off x="0" y="14190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Предприети действия за подготовка на Програма за морско дело, рибарство и аквакултури 2021 – 2027 </a:t>
            </a:r>
          </a:p>
        </p:txBody>
      </p:sp>
    </p:spTree>
    <p:extLst>
      <p:ext uri="{BB962C8B-B14F-4D97-AF65-F5344CB8AC3E}">
        <p14:creationId xmlns:p14="http://schemas.microsoft.com/office/powerpoint/2010/main" val="24630309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Red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presentation</Template>
  <TotalTime>0</TotalTime>
  <Words>771</Words>
  <Application>Microsoft Office PowerPoint</Application>
  <PresentationFormat>On-screen Show (4:3)</PresentationFormat>
  <Paragraphs>87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 Hairline</vt:lpstr>
      <vt:lpstr>Palatino Linotype</vt:lpstr>
      <vt:lpstr>Times New Roman</vt:lpstr>
      <vt:lpstr>Office Theme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2015-11-12T16:10:40Z</dcterms:created>
  <dcterms:modified xsi:type="dcterms:W3CDTF">2020-02-10T13:16:49Z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TC034606639991</vt:lpwstr>
  </property>
</Properties>
</file>