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  <p:sldMasterId id="2147483853" r:id="rId2"/>
    <p:sldMasterId id="2147483865" r:id="rId3"/>
  </p:sldMasterIdLst>
  <p:notesMasterIdLst>
    <p:notesMasterId r:id="rId16"/>
  </p:notesMasterIdLst>
  <p:handoutMasterIdLst>
    <p:handoutMasterId r:id="rId17"/>
  </p:handoutMasterIdLst>
  <p:sldIdLst>
    <p:sldId id="358" r:id="rId4"/>
    <p:sldId id="344" r:id="rId5"/>
    <p:sldId id="365" r:id="rId6"/>
    <p:sldId id="352" r:id="rId7"/>
    <p:sldId id="366" r:id="rId8"/>
    <p:sldId id="354" r:id="rId9"/>
    <p:sldId id="373" r:id="rId10"/>
    <p:sldId id="367" r:id="rId11"/>
    <p:sldId id="368" r:id="rId12"/>
    <p:sldId id="369" r:id="rId13"/>
    <p:sldId id="371" r:id="rId14"/>
    <p:sldId id="350" r:id="rId15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aneta Grigorova" initials="A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88" autoAdjust="0"/>
    <p:restoredTop sz="96395" autoAdjust="0"/>
  </p:normalViewPr>
  <p:slideViewPr>
    <p:cSldViewPr>
      <p:cViewPr varScale="1">
        <p:scale>
          <a:sx n="117" d="100"/>
          <a:sy n="117" d="100"/>
        </p:scale>
        <p:origin x="-17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6A911-BCD9-44B6-BF07-67094D672646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E5115-542A-45AA-9F36-B0B8FE8CA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82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4AB21-495D-449D-9634-57F7CD74CAE1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8300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C0705-215B-479C-A6A4-BFFB79414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0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891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12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44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E644D3D2-5D8E-4054-BCEB-BD8910348D6A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3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5924C3FB-D3E2-4ECB-BD91-E7C18EBE51BF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61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E2EC2163-58AE-41E4-BA29-5EAB699E038F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0481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91119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256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15346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7038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619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506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875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C3AD8613-7E27-44CB-A7C9-8BD0F1FA06A4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33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6017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4142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20100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 descr="paint_transparent1.png"/>
          <p:cNvPicPr preferRelativeResize="0"/>
          <p:nvPr/>
        </p:nvPicPr>
        <p:blipFill rotWithShape="1">
          <a:blip r:embed="rId3">
            <a:alphaModFix/>
          </a:blip>
          <a:srcRect l="55211"/>
          <a:stretch/>
        </p:blipFill>
        <p:spPr>
          <a:xfrm>
            <a:off x="2" y="0"/>
            <a:ext cx="40956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208125" y="4382967"/>
            <a:ext cx="52503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50431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descr="paint_transparent4.png"/>
          <p:cNvPicPr preferRelativeResize="0"/>
          <p:nvPr/>
        </p:nvPicPr>
        <p:blipFill rotWithShape="1">
          <a:blip r:embed="rId3">
            <a:alphaModFix/>
          </a:blip>
          <a:srcRect r="49954"/>
          <a:stretch/>
        </p:blipFill>
        <p:spPr>
          <a:xfrm>
            <a:off x="4567926" y="0"/>
            <a:ext cx="4576075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200"/>
            <a:ext cx="53007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685800" y="3838333"/>
            <a:ext cx="39147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685800" y="5513939"/>
            <a:ext cx="39147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2382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483350" y="1114833"/>
            <a:ext cx="4177200" cy="46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sz="2400"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sz="2400"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sz="24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014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2443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57200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406" y="2949100"/>
            <a:ext cx="2675100" cy="351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585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89775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2415136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4340497" y="3083300"/>
            <a:ext cx="1831500" cy="34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699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615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87F5020-ABA1-4416-9BAA-0EB573DCE048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37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9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7813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 circ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0" descr="paint_transparent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1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4297650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24871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rectangle">
  <p:cSld name="Blank rectang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1" descr="paint_transparent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"/>
            <a:ext cx="9144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4297650" y="59306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solidFill>
                  <a:srgbClr val="999999"/>
                </a:solidFill>
              </a:defRPr>
            </a:lvl1pPr>
            <a:lvl2pPr lvl="1" algn="ctr" rtl="0">
              <a:buNone/>
              <a:defRPr>
                <a:solidFill>
                  <a:srgbClr val="999999"/>
                </a:solidFill>
              </a:defRPr>
            </a:lvl2pPr>
            <a:lvl3pPr lvl="2" algn="ctr" rtl="0">
              <a:buNone/>
              <a:defRPr>
                <a:solidFill>
                  <a:srgbClr val="999999"/>
                </a:solidFill>
              </a:defRPr>
            </a:lvl3pPr>
            <a:lvl4pPr lvl="3" algn="ctr" rtl="0">
              <a:buNone/>
              <a:defRPr>
                <a:solidFill>
                  <a:srgbClr val="999999"/>
                </a:solidFill>
              </a:defRPr>
            </a:lvl4pPr>
            <a:lvl5pPr lvl="4" algn="ctr" rtl="0">
              <a:buNone/>
              <a:defRPr>
                <a:solidFill>
                  <a:srgbClr val="999999"/>
                </a:solidFill>
              </a:defRPr>
            </a:lvl5pPr>
            <a:lvl6pPr lvl="5" algn="ctr" rtl="0">
              <a:buNone/>
              <a:defRPr>
                <a:solidFill>
                  <a:srgbClr val="999999"/>
                </a:solidFill>
              </a:defRPr>
            </a:lvl6pPr>
            <a:lvl7pPr lvl="6" algn="ctr" rtl="0">
              <a:buNone/>
              <a:defRPr>
                <a:solidFill>
                  <a:srgbClr val="999999"/>
                </a:solidFill>
              </a:defRPr>
            </a:lvl7pPr>
            <a:lvl8pPr lvl="7" algn="ctr" rtl="0">
              <a:buNone/>
              <a:defRPr>
                <a:solidFill>
                  <a:srgbClr val="999999"/>
                </a:solidFill>
              </a:defRPr>
            </a:lvl8pPr>
            <a:lvl9pPr lvl="8" algn="ctr" rtl="0">
              <a:buNone/>
              <a:defRPr>
                <a:solidFill>
                  <a:srgbClr val="999999"/>
                </a:solidFill>
              </a:defRPr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0750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 half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  <p:pic>
        <p:nvPicPr>
          <p:cNvPr id="55" name="Google Shape;55;p12" descr="paint_transparent1.png"/>
          <p:cNvPicPr preferRelativeResize="0"/>
          <p:nvPr/>
        </p:nvPicPr>
        <p:blipFill rotWithShape="1">
          <a:blip r:embed="rId3">
            <a:alphaModFix/>
          </a:blip>
          <a:srcRect l="27161"/>
          <a:stretch/>
        </p:blipFill>
        <p:spPr>
          <a:xfrm>
            <a:off x="0" y="0"/>
            <a:ext cx="66605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51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98DFFFB8-142C-43C0-AF65-1F2755C289B1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8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A2EC7655-92FB-4E5D-B4B5-6B8C15FFD1C5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0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B6F8F498-D56F-46A7-B5EB-B507C5AE3C89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8466307F-1253-44E6-8A16-9813EC5E93E0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7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CE373358-3033-48FD-94EC-CF540588DD2B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16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BA639C60-4A63-4E34-8438-55CF9FDE8480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4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fld id="{C0B99940-7DD8-4EA1-BD63-731812F8D5FA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t>18.2.2020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fld id="{7F7B72B2-10F0-457F-8DD1-A8AABE4B9CC3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18.2.2020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817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/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4381687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6050693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None/>
            </a:pP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ИЗМЕНЕНИЕ НА ПРОГРАМАТА ЗА МОРСКО ДЕЛО И РИБАРСТВО 2014-2020</a:t>
            </a:r>
            <a:r>
              <a:rPr lang="en-US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 </a:t>
            </a: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г. </a:t>
            </a: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9869" y="5286908"/>
            <a:ext cx="5695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1F497D"/>
                </a:solidFill>
                <a:latin typeface="Calibri"/>
                <a:sym typeface="Lato Light"/>
              </a:rPr>
              <a:t>ДЕВЕТО ЗАСЕДАНИЕ НА </a:t>
            </a:r>
          </a:p>
          <a:p>
            <a:r>
              <a:rPr lang="ru-RU" sz="1200" b="1" dirty="0">
                <a:solidFill>
                  <a:srgbClr val="1F497D"/>
                </a:solidFill>
                <a:latin typeface="Calibri"/>
                <a:sym typeface="Lato Light"/>
              </a:rPr>
              <a:t>КОМИТЕТА ЗА НАБЛЮДЕНИЕ НА </a:t>
            </a:r>
          </a:p>
          <a:p>
            <a:r>
              <a:rPr lang="ru-RU" sz="1200" b="1" dirty="0">
                <a:solidFill>
                  <a:srgbClr val="1F497D"/>
                </a:solidFill>
                <a:latin typeface="Calibri"/>
                <a:sym typeface="Lato Light"/>
              </a:rPr>
              <a:t>ПРОГРАМАТА ЗА МОРСКО ДЕЛО И РИБАРСТВО 2014-2020 Г.</a:t>
            </a:r>
          </a:p>
          <a:p>
            <a:endParaRPr lang="bg-BG" sz="1200" b="1" dirty="0">
              <a:solidFill>
                <a:srgbClr val="1F497D"/>
              </a:solidFill>
              <a:latin typeface="Calibri"/>
              <a:sym typeface="Lato Light"/>
            </a:endParaRPr>
          </a:p>
          <a:p>
            <a:r>
              <a:rPr lang="bg-BG" sz="1200" b="1" dirty="0">
                <a:solidFill>
                  <a:srgbClr val="1F497D"/>
                </a:solidFill>
                <a:latin typeface="Calibri"/>
                <a:sym typeface="Lato Light"/>
              </a:rPr>
              <a:t>12 НОЕМВРИ 2019 г.</a:t>
            </a:r>
          </a:p>
          <a:p>
            <a:r>
              <a:rPr lang="en-US" sz="1200" b="1" i="1" dirty="0">
                <a:solidFill>
                  <a:srgbClr val="1F497D"/>
                </a:solidFill>
                <a:latin typeface="Calibri"/>
                <a:sym typeface="Lato Light"/>
              </a:rPr>
              <a:t>InterContinental Sofia, </a:t>
            </a:r>
            <a:r>
              <a:rPr lang="bg-BG" sz="1200" b="1" i="1" dirty="0">
                <a:solidFill>
                  <a:srgbClr val="1F497D"/>
                </a:solidFill>
                <a:latin typeface="Calibri"/>
                <a:sym typeface="Lato Light"/>
              </a:rPr>
              <a:t>гр. София</a:t>
            </a:r>
          </a:p>
        </p:txBody>
      </p:sp>
    </p:spTree>
    <p:extLst>
      <p:ext uri="{BB962C8B-B14F-4D97-AF65-F5344CB8AC3E}">
        <p14:creationId xmlns:p14="http://schemas.microsoft.com/office/powerpoint/2010/main" val="1738737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10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5660" y="743935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Редуцирани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788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25" y="1220570"/>
            <a:ext cx="87849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rgbClr val="1F497D"/>
                </a:solidFill>
              </a:rPr>
              <a:t>Това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са</a:t>
            </a:r>
            <a:r>
              <a:rPr lang="ru-RU" b="1" dirty="0">
                <a:solidFill>
                  <a:srgbClr val="1F497D"/>
                </a:solidFill>
              </a:rPr>
              <a:t> мерки </a:t>
            </a:r>
            <a:r>
              <a:rPr lang="ru-RU" b="1" dirty="0" err="1">
                <a:solidFill>
                  <a:srgbClr val="1F497D"/>
                </a:solidFill>
              </a:rPr>
              <a:t>към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е </a:t>
            </a:r>
            <a:r>
              <a:rPr lang="ru-RU" b="1" dirty="0" err="1">
                <a:solidFill>
                  <a:srgbClr val="1F497D"/>
                </a:solidFill>
              </a:rPr>
              <a:t>установен</a:t>
            </a:r>
            <a:r>
              <a:rPr lang="ru-RU" b="1" dirty="0">
                <a:solidFill>
                  <a:srgbClr val="1F497D"/>
                </a:solidFill>
              </a:rPr>
              <a:t> слаб интерес, </a:t>
            </a:r>
            <a:r>
              <a:rPr lang="ru-RU" b="1" dirty="0" err="1">
                <a:solidFill>
                  <a:srgbClr val="1F497D"/>
                </a:solidFill>
              </a:rPr>
              <a:t>установен</a:t>
            </a:r>
            <a:r>
              <a:rPr lang="ru-RU" b="1" dirty="0">
                <a:solidFill>
                  <a:srgbClr val="1F497D"/>
                </a:solidFill>
              </a:rPr>
              <a:t> е </a:t>
            </a:r>
            <a:r>
              <a:rPr lang="ru-RU" b="1" dirty="0" err="1">
                <a:solidFill>
                  <a:srgbClr val="1F497D"/>
                </a:solidFill>
              </a:rPr>
              <a:t>бюджетен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излишък</a:t>
            </a:r>
            <a:r>
              <a:rPr lang="ru-RU" b="1" dirty="0">
                <a:solidFill>
                  <a:srgbClr val="1F497D"/>
                </a:solidFill>
              </a:rPr>
              <a:t> или </a:t>
            </a:r>
            <a:r>
              <a:rPr lang="ru-RU" b="1" dirty="0" err="1">
                <a:solidFill>
                  <a:srgbClr val="1F497D"/>
                </a:solidFill>
              </a:rPr>
              <a:t>съществуват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законодателни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пречки</a:t>
            </a:r>
            <a:r>
              <a:rPr lang="ru-RU" b="1" dirty="0">
                <a:solidFill>
                  <a:srgbClr val="1F497D"/>
                </a:solidFill>
              </a:rPr>
              <a:t> за </a:t>
            </a:r>
            <a:r>
              <a:rPr lang="ru-RU" b="1" dirty="0" err="1">
                <a:solidFill>
                  <a:srgbClr val="1F497D"/>
                </a:solidFill>
              </a:rPr>
              <a:t>изпълнението</a:t>
            </a:r>
            <a:r>
              <a:rPr lang="ru-RU" b="1" dirty="0">
                <a:solidFill>
                  <a:srgbClr val="1F497D"/>
                </a:solidFill>
              </a:rPr>
              <a:t> им: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1.1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>
                <a:solidFill>
                  <a:srgbClr val="1F497D"/>
                </a:solidFill>
              </a:rPr>
              <a:t>Диверсификация и нови </a:t>
            </a:r>
            <a:r>
              <a:rPr lang="ru-RU" b="1" dirty="0" err="1">
                <a:solidFill>
                  <a:srgbClr val="1F497D"/>
                </a:solidFill>
              </a:rPr>
              <a:t>форми</a:t>
            </a:r>
            <a:r>
              <a:rPr lang="ru-RU" b="1" dirty="0">
                <a:solidFill>
                  <a:srgbClr val="1F497D"/>
                </a:solidFill>
              </a:rPr>
              <a:t> на доход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1.2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bg-BG" b="1" dirty="0">
                <a:solidFill>
                  <a:srgbClr val="1F497D"/>
                </a:solidFill>
              </a:rPr>
              <a:t>Здраве и безопасност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1.4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Ограничаване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въздействието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риболова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върху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морската</a:t>
            </a:r>
            <a:r>
              <a:rPr lang="ru-RU" b="1" dirty="0">
                <a:solidFill>
                  <a:srgbClr val="1F497D"/>
                </a:solidFill>
              </a:rPr>
              <a:t> среда и </a:t>
            </a:r>
            <a:r>
              <a:rPr lang="ru-RU" b="1" dirty="0" err="1">
                <a:solidFill>
                  <a:srgbClr val="1F497D"/>
                </a:solidFill>
              </a:rPr>
              <a:t>приспособяване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риболова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към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опазването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видовете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1.5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Иновации</a:t>
            </a:r>
            <a:r>
              <a:rPr lang="ru-RU" b="1" dirty="0">
                <a:solidFill>
                  <a:srgbClr val="1F497D"/>
                </a:solidFill>
              </a:rPr>
              <a:t>, </a:t>
            </a:r>
            <a:r>
              <a:rPr lang="ru-RU" b="1" dirty="0" err="1">
                <a:solidFill>
                  <a:srgbClr val="1F497D"/>
                </a:solidFill>
              </a:rPr>
              <a:t>свързани</a:t>
            </a:r>
            <a:r>
              <a:rPr lang="ru-RU" b="1" dirty="0">
                <a:solidFill>
                  <a:srgbClr val="1F497D"/>
                </a:solidFill>
              </a:rPr>
              <a:t> с </a:t>
            </a:r>
            <a:r>
              <a:rPr lang="ru-RU" b="1" dirty="0" err="1">
                <a:solidFill>
                  <a:srgbClr val="1F497D"/>
                </a:solidFill>
              </a:rPr>
              <a:t>опазването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морските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биологични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ресурси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r>
              <a:rPr lang="ru-RU" b="1" dirty="0">
                <a:solidFill>
                  <a:srgbClr val="1F497D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1.6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Опазване</a:t>
            </a:r>
            <a:r>
              <a:rPr lang="ru-RU" b="1" dirty="0">
                <a:solidFill>
                  <a:srgbClr val="1F497D"/>
                </a:solidFill>
              </a:rPr>
              <a:t> и </a:t>
            </a:r>
            <a:r>
              <a:rPr lang="ru-RU" b="1" dirty="0" err="1">
                <a:solidFill>
                  <a:srgbClr val="1F497D"/>
                </a:solidFill>
              </a:rPr>
              <a:t>възстановяване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морското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биологично</a:t>
            </a:r>
            <a:r>
              <a:rPr lang="ru-RU" b="1" dirty="0">
                <a:solidFill>
                  <a:srgbClr val="1F497D"/>
                </a:solidFill>
              </a:rPr>
              <a:t> разнообразие и </a:t>
            </a:r>
            <a:r>
              <a:rPr lang="ru-RU" b="1" dirty="0" err="1">
                <a:solidFill>
                  <a:srgbClr val="1F497D"/>
                </a:solidFill>
              </a:rPr>
              <a:t>екосистеми</a:t>
            </a:r>
            <a:r>
              <a:rPr lang="ru-RU" b="1" dirty="0">
                <a:solidFill>
                  <a:srgbClr val="1F497D"/>
                </a:solidFill>
              </a:rPr>
              <a:t> и </a:t>
            </a:r>
            <a:r>
              <a:rPr lang="ru-RU" b="1" dirty="0" err="1">
                <a:solidFill>
                  <a:srgbClr val="1F497D"/>
                </a:solidFill>
              </a:rPr>
              <a:t>компенсационни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режими</a:t>
            </a:r>
            <a:r>
              <a:rPr lang="ru-RU" b="1" dirty="0">
                <a:solidFill>
                  <a:srgbClr val="1F497D"/>
                </a:solidFill>
              </a:rPr>
              <a:t> в </a:t>
            </a:r>
            <a:r>
              <a:rPr lang="ru-RU" b="1" dirty="0" err="1">
                <a:solidFill>
                  <a:srgbClr val="1F497D"/>
                </a:solidFill>
              </a:rPr>
              <a:t>рамките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устойчивите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риболовни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дейности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1.7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Добавена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стойност</a:t>
            </a:r>
            <a:r>
              <a:rPr lang="ru-RU" b="1" dirty="0">
                <a:solidFill>
                  <a:srgbClr val="1F497D"/>
                </a:solidFill>
              </a:rPr>
              <a:t>, качество на </a:t>
            </a:r>
            <a:r>
              <a:rPr lang="ru-RU" b="1" dirty="0" err="1">
                <a:solidFill>
                  <a:srgbClr val="1F497D"/>
                </a:solidFill>
              </a:rPr>
              <a:t>продуктите</a:t>
            </a:r>
            <a:r>
              <a:rPr lang="ru-RU" b="1" dirty="0">
                <a:solidFill>
                  <a:srgbClr val="1F497D"/>
                </a:solidFill>
              </a:rPr>
              <a:t> и </a:t>
            </a:r>
            <a:r>
              <a:rPr lang="ru-RU" b="1" dirty="0" err="1">
                <a:solidFill>
                  <a:srgbClr val="1F497D"/>
                </a:solidFill>
              </a:rPr>
              <a:t>използване</a:t>
            </a:r>
            <a:r>
              <a:rPr lang="ru-RU" b="1" dirty="0">
                <a:solidFill>
                  <a:srgbClr val="1F497D"/>
                </a:solidFill>
              </a:rPr>
              <a:t> на нежелания улов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2.1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bg-BG" b="1" dirty="0">
                <a:solidFill>
                  <a:srgbClr val="1F497D"/>
                </a:solidFill>
              </a:rPr>
              <a:t>Иновации в </a:t>
            </a:r>
            <a:r>
              <a:rPr lang="bg-BG" b="1" dirty="0" err="1">
                <a:solidFill>
                  <a:srgbClr val="1F497D"/>
                </a:solidFill>
              </a:rPr>
              <a:t>аквакултурата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2.4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Преминаване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към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схеми</a:t>
            </a:r>
            <a:r>
              <a:rPr lang="ru-RU" b="1" dirty="0">
                <a:solidFill>
                  <a:srgbClr val="1F497D"/>
                </a:solidFill>
              </a:rPr>
              <a:t> по управление на </a:t>
            </a:r>
            <a:r>
              <a:rPr lang="ru-RU" b="1" dirty="0" err="1">
                <a:solidFill>
                  <a:srgbClr val="1F497D"/>
                </a:solidFill>
              </a:rPr>
              <a:t>околната</a:t>
            </a:r>
            <a:r>
              <a:rPr lang="ru-RU" b="1" dirty="0">
                <a:solidFill>
                  <a:srgbClr val="1F497D"/>
                </a:solidFill>
              </a:rPr>
              <a:t> среда и </a:t>
            </a:r>
            <a:r>
              <a:rPr lang="ru-RU" b="1" dirty="0" err="1">
                <a:solidFill>
                  <a:srgbClr val="1F497D"/>
                </a:solidFill>
              </a:rPr>
              <a:t>одитиране</a:t>
            </a:r>
            <a:r>
              <a:rPr lang="ru-RU" b="1" dirty="0">
                <a:solidFill>
                  <a:srgbClr val="1F497D"/>
                </a:solidFill>
              </a:rPr>
              <a:t> и </a:t>
            </a:r>
            <a:r>
              <a:rPr lang="ru-RU" b="1" dirty="0" err="1">
                <a:solidFill>
                  <a:srgbClr val="1F497D"/>
                </a:solidFill>
              </a:rPr>
              <a:t>към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биологични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аквакултури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2.5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bg-BG" b="1" dirty="0" err="1">
                <a:solidFill>
                  <a:srgbClr val="1F497D"/>
                </a:solidFill>
              </a:rPr>
              <a:t>Аквакултури</a:t>
            </a:r>
            <a:r>
              <a:rPr lang="bg-BG" b="1" dirty="0">
                <a:solidFill>
                  <a:srgbClr val="1F497D"/>
                </a:solidFill>
              </a:rPr>
              <a:t>, осигуряващи екологични услуги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4.1 </a:t>
            </a:r>
            <a:r>
              <a:rPr lang="en-US" b="1" dirty="0">
                <a:solidFill>
                  <a:srgbClr val="1F497D"/>
                </a:solidFill>
              </a:rPr>
              <a:t>“</a:t>
            </a:r>
            <a:r>
              <a:rPr lang="ru-RU" b="1" dirty="0" err="1">
                <a:solidFill>
                  <a:srgbClr val="1F497D"/>
                </a:solidFill>
              </a:rPr>
              <a:t>Подготвителна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помощ</a:t>
            </a:r>
            <a:r>
              <a:rPr lang="ru-RU" b="1" dirty="0">
                <a:solidFill>
                  <a:srgbClr val="1F497D"/>
                </a:solidFill>
              </a:rPr>
              <a:t> за стратегии за ВОМР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r>
              <a:rPr lang="ru-RU" b="1" dirty="0">
                <a:solidFill>
                  <a:srgbClr val="1F497D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4.2 </a:t>
            </a:r>
            <a:r>
              <a:rPr lang="en-US" b="1" dirty="0">
                <a:solidFill>
                  <a:srgbClr val="1F497D"/>
                </a:solidFill>
              </a:rPr>
              <a:t>“</a:t>
            </a:r>
            <a:r>
              <a:rPr lang="ru-RU" b="1" dirty="0" err="1">
                <a:solidFill>
                  <a:srgbClr val="1F497D"/>
                </a:solidFill>
              </a:rPr>
              <a:t>Изпълнение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стратегиите</a:t>
            </a:r>
            <a:r>
              <a:rPr lang="ru-RU" b="1" dirty="0">
                <a:solidFill>
                  <a:srgbClr val="1F497D"/>
                </a:solidFill>
              </a:rPr>
              <a:t> за </a:t>
            </a:r>
            <a:r>
              <a:rPr lang="ru-RU" b="1" dirty="0" err="1">
                <a:solidFill>
                  <a:srgbClr val="1F497D"/>
                </a:solidFill>
              </a:rPr>
              <a:t>водено</a:t>
            </a:r>
            <a:r>
              <a:rPr lang="ru-RU" b="1" dirty="0">
                <a:solidFill>
                  <a:srgbClr val="1F497D"/>
                </a:solidFill>
              </a:rPr>
              <a:t> от </a:t>
            </a:r>
            <a:r>
              <a:rPr lang="ru-RU" b="1" dirty="0" err="1">
                <a:solidFill>
                  <a:srgbClr val="1F497D"/>
                </a:solidFill>
              </a:rPr>
              <a:t>общностите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местно</a:t>
            </a:r>
            <a:r>
              <a:rPr lang="ru-RU" b="1" dirty="0">
                <a:solidFill>
                  <a:srgbClr val="1F497D"/>
                </a:solidFill>
              </a:rPr>
              <a:t> развитие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  <a:endParaRPr lang="ru-RU" b="1" dirty="0">
              <a:solidFill>
                <a:srgbClr val="1F497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6.2</a:t>
            </a:r>
            <a:r>
              <a:rPr lang="en-US" b="1" dirty="0">
                <a:solidFill>
                  <a:srgbClr val="1F497D"/>
                </a:solidFill>
              </a:rPr>
              <a:t> “</a:t>
            </a:r>
            <a:r>
              <a:rPr lang="ru-RU" b="1" dirty="0" err="1">
                <a:solidFill>
                  <a:srgbClr val="1F497D"/>
                </a:solidFill>
              </a:rPr>
              <a:t>Насърчаване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изпълнението</a:t>
            </a:r>
            <a:r>
              <a:rPr lang="ru-RU" b="1" dirty="0">
                <a:solidFill>
                  <a:srgbClr val="1F497D"/>
                </a:solidFill>
              </a:rPr>
              <a:t> на ИМП - чл.80, т.1, ал.2 от Рег. 508/2014</a:t>
            </a:r>
            <a:r>
              <a:rPr lang="en-US" b="1" dirty="0">
                <a:solidFill>
                  <a:srgbClr val="1F497D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7576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11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1542" y="1205600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Редуцирани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788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19" y="2204864"/>
            <a:ext cx="85898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b="1" dirty="0">
                <a:solidFill>
                  <a:srgbClr val="1F497D"/>
                </a:solidFill>
              </a:rPr>
              <a:t>Бюджетите на мерките са редуцирани (с изключение на мярка 6.2) до размер, който да осигури финансов ресурс за бъдещи приеми по мярката до края на програмния период. </a:t>
            </a:r>
          </a:p>
          <a:p>
            <a:endParaRPr lang="bg-BG" sz="2400" b="1" dirty="0">
              <a:solidFill>
                <a:srgbClr val="1F497D"/>
              </a:solidFill>
            </a:endParaRPr>
          </a:p>
          <a:p>
            <a:r>
              <a:rPr lang="bg-BG" sz="2400" b="1" dirty="0">
                <a:solidFill>
                  <a:srgbClr val="1F497D"/>
                </a:solidFill>
              </a:rPr>
              <a:t>Единствено мярка 6.2 се закрива поради </a:t>
            </a:r>
            <a:r>
              <a:rPr lang="ru-RU" sz="2400" b="1" dirty="0">
                <a:solidFill>
                  <a:srgbClr val="1F497D"/>
                </a:solidFill>
              </a:rPr>
              <a:t>пропуски в </a:t>
            </a:r>
            <a:r>
              <a:rPr lang="ru-RU" sz="2400" b="1" dirty="0" err="1">
                <a:solidFill>
                  <a:srgbClr val="1F497D"/>
                </a:solidFill>
              </a:rPr>
              <a:t>нормативната</a:t>
            </a:r>
            <a:r>
              <a:rPr lang="ru-RU" sz="2400" b="1" dirty="0">
                <a:solidFill>
                  <a:srgbClr val="1F497D"/>
                </a:solidFill>
              </a:rPr>
              <a:t> рамка, </a:t>
            </a:r>
            <a:r>
              <a:rPr lang="ru-RU" sz="2400" b="1" dirty="0" err="1">
                <a:solidFill>
                  <a:srgbClr val="1F497D"/>
                </a:solidFill>
              </a:rPr>
              <a:t>осигуряваща</a:t>
            </a:r>
            <a:r>
              <a:rPr lang="ru-RU" sz="2400" b="1" dirty="0">
                <a:solidFill>
                  <a:srgbClr val="1F497D"/>
                </a:solidFill>
              </a:rPr>
              <a:t> </a:t>
            </a:r>
            <a:r>
              <a:rPr lang="ru-RU" sz="2400" b="1" dirty="0" err="1">
                <a:solidFill>
                  <a:srgbClr val="1F497D"/>
                </a:solidFill>
              </a:rPr>
              <a:t>възможност</a:t>
            </a:r>
            <a:r>
              <a:rPr lang="ru-RU" sz="2400" b="1" dirty="0">
                <a:solidFill>
                  <a:srgbClr val="1F497D"/>
                </a:solidFill>
              </a:rPr>
              <a:t> за </a:t>
            </a:r>
            <a:r>
              <a:rPr lang="ru-RU" sz="2400" b="1" dirty="0" err="1">
                <a:solidFill>
                  <a:srgbClr val="1F497D"/>
                </a:solidFill>
              </a:rPr>
              <a:t>изпълнение</a:t>
            </a:r>
            <a:r>
              <a:rPr lang="ru-RU" sz="2400" b="1" dirty="0">
                <a:solidFill>
                  <a:srgbClr val="1F497D"/>
                </a:solidFill>
              </a:rPr>
              <a:t> на </a:t>
            </a:r>
            <a:r>
              <a:rPr lang="ru-RU" sz="2400" b="1" dirty="0" err="1">
                <a:solidFill>
                  <a:srgbClr val="1F497D"/>
                </a:solidFill>
              </a:rPr>
              <a:t>проекти</a:t>
            </a:r>
            <a:r>
              <a:rPr lang="ru-RU" sz="2400" b="1" dirty="0">
                <a:solidFill>
                  <a:srgbClr val="1F497D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3490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defRPr/>
              </a:pPr>
              <a:r>
                <a:rPr lang="bg-BG" sz="1000" b="1" dirty="0">
                  <a:solidFill>
                    <a:prstClr val="black"/>
                  </a:solidFill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ea typeface="Calibri"/>
                <a:cs typeface="Calibri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1219200"/>
            <a:ext cx="6351984" cy="444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3774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12409" y="1775502"/>
            <a:ext cx="8731744" cy="41382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ru-RU" sz="1800" b="1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bg-BG" sz="1800" b="1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2060848"/>
            <a:ext cx="6316325" cy="31854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err="1">
                <a:solidFill>
                  <a:schemeClr val="tx2"/>
                </a:solidFill>
              </a:rPr>
              <a:t>осигуряване</a:t>
            </a:r>
            <a:r>
              <a:rPr lang="ru-RU" sz="2800" b="1" dirty="0">
                <a:solidFill>
                  <a:schemeClr val="tx2"/>
                </a:solidFill>
              </a:rPr>
              <a:t> на успешно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Програмата</a:t>
            </a:r>
            <a:r>
              <a:rPr lang="ru-RU" sz="2800" b="1" dirty="0">
                <a:solidFill>
                  <a:schemeClr val="tx2"/>
                </a:solidFill>
              </a:rPr>
              <a:t> за </a:t>
            </a:r>
            <a:r>
              <a:rPr lang="ru-RU" sz="2800" b="1" dirty="0" err="1">
                <a:solidFill>
                  <a:schemeClr val="tx2"/>
                </a:solidFill>
              </a:rPr>
              <a:t>морско</a:t>
            </a:r>
            <a:r>
              <a:rPr lang="ru-RU" sz="2800" b="1" dirty="0">
                <a:solidFill>
                  <a:schemeClr val="tx2"/>
                </a:solidFill>
              </a:rPr>
              <a:t> дело и </a:t>
            </a:r>
            <a:r>
              <a:rPr lang="ru-RU" sz="2800" b="1" dirty="0" err="1">
                <a:solidFill>
                  <a:schemeClr val="tx2"/>
                </a:solidFill>
              </a:rPr>
              <a:t>рибарство</a:t>
            </a:r>
            <a:r>
              <a:rPr lang="ru-RU" sz="2800" b="1" dirty="0">
                <a:solidFill>
                  <a:schemeClr val="tx2"/>
                </a:solidFill>
              </a:rPr>
              <a:t> (ПМДР) 2014-2020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dirty="0" err="1">
                <a:solidFill>
                  <a:schemeClr val="tx2"/>
                </a:solidFill>
              </a:rPr>
              <a:t>постигане</a:t>
            </a:r>
            <a:r>
              <a:rPr lang="ru-RU" sz="2800" b="1" dirty="0">
                <a:solidFill>
                  <a:schemeClr val="tx2"/>
                </a:solidFill>
              </a:rPr>
              <a:t> на максимален </a:t>
            </a:r>
            <a:r>
              <a:rPr lang="ru-RU" sz="2800" b="1" dirty="0" err="1">
                <a:solidFill>
                  <a:schemeClr val="tx2"/>
                </a:solidFill>
              </a:rPr>
              <a:t>ефект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върху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рибарството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със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свободния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оставащ</a:t>
            </a:r>
            <a:r>
              <a:rPr lang="ru-RU" sz="2800" b="1" dirty="0">
                <a:solidFill>
                  <a:schemeClr val="tx2"/>
                </a:solidFill>
              </a:rPr>
              <a:t> бюджет на </a:t>
            </a:r>
            <a:r>
              <a:rPr lang="ru-RU" sz="2800" b="1" dirty="0" err="1">
                <a:solidFill>
                  <a:schemeClr val="tx2"/>
                </a:solidFill>
              </a:rPr>
              <a:t>програмата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86827"/>
            <a:ext cx="3090940" cy="969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336" y="2204864"/>
            <a:ext cx="2188820" cy="23420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1350193"/>
            <a:ext cx="8723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b="1" dirty="0">
                <a:solidFill>
                  <a:schemeClr val="tx2"/>
                </a:solidFill>
              </a:rPr>
              <a:t>ПРИЧИНИ ОБУСЛАВЯЩИ ИЗМЕНЕНИЕТО НА ПМДР 2014-2020</a:t>
            </a:r>
            <a:endParaRPr 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55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7B72B2-10F0-457F-8DD1-A8AABE4B9CC3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Palatino Linotype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12409" y="1775502"/>
            <a:ext cx="8731744" cy="41382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</a:t>
            </a:r>
            <a:endParaRPr kumimoji="0" lang="bg-BG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62929"/>
            <a:ext cx="3090940" cy="9693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0" y="1180057"/>
            <a:ext cx="709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b="1" dirty="0">
                <a:solidFill>
                  <a:srgbClr val="1F497D"/>
                </a:solidFill>
                <a:latin typeface="Calibri"/>
              </a:rPr>
              <a:t>Какво се състои изменението на ПМДР?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056" y="1775502"/>
            <a:ext cx="773936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bg-BG" b="1" dirty="0">
                <a:solidFill>
                  <a:srgbClr val="1F497D"/>
                </a:solidFill>
              </a:rPr>
              <a:t> Въвеждане на финансови инструменти в размер на </a:t>
            </a:r>
            <a:r>
              <a:rPr lang="bg-BG" b="1" dirty="0">
                <a:solidFill>
                  <a:srgbClr val="1F497D"/>
                </a:solidFill>
                <a:latin typeface="Calibri"/>
              </a:rPr>
              <a:t>5 402 292 </a:t>
            </a:r>
            <a:r>
              <a:rPr lang="bg-BG" b="1" dirty="0">
                <a:solidFill>
                  <a:srgbClr val="1F497D"/>
                </a:solidFill>
              </a:rPr>
              <a:t>лева с цел облекчаване</a:t>
            </a:r>
            <a:r>
              <a:rPr lang="bg-BG" b="1" dirty="0">
                <a:solidFill>
                  <a:srgbClr val="1F497D"/>
                </a:solidFill>
                <a:latin typeface="Calibri"/>
              </a:rPr>
              <a:t> на бенефициентите по инвестиционни мерки (2.2, </a:t>
            </a:r>
            <a:r>
              <a:rPr lang="bg-BG" b="1" dirty="0" err="1">
                <a:solidFill>
                  <a:srgbClr val="1F497D"/>
                </a:solidFill>
                <a:latin typeface="Calibri"/>
              </a:rPr>
              <a:t>2</a:t>
            </a:r>
            <a:r>
              <a:rPr lang="bg-BG" b="1" dirty="0">
                <a:solidFill>
                  <a:srgbClr val="1F497D"/>
                </a:solidFill>
                <a:latin typeface="Calibri"/>
              </a:rPr>
              <a:t>.3, 4.2 и 5.4) от ПМДР;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F497D"/>
                </a:solidFill>
              </a:rPr>
              <a:t>финансово </a:t>
            </a:r>
            <a:r>
              <a:rPr lang="ru-RU" b="1" dirty="0" err="1">
                <a:solidFill>
                  <a:srgbClr val="1F497D"/>
                </a:solidFill>
              </a:rPr>
              <a:t>подсилване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мерките</a:t>
            </a:r>
            <a:r>
              <a:rPr lang="ru-RU" b="1" dirty="0">
                <a:solidFill>
                  <a:srgbClr val="1F497D"/>
                </a:solidFill>
              </a:rPr>
              <a:t>,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допринасят</a:t>
            </a:r>
            <a:r>
              <a:rPr lang="ru-RU" b="1" dirty="0">
                <a:solidFill>
                  <a:srgbClr val="1F497D"/>
                </a:solidFill>
              </a:rPr>
              <a:t> за </a:t>
            </a:r>
            <a:r>
              <a:rPr lang="ru-RU" b="1" dirty="0" err="1">
                <a:solidFill>
                  <a:srgbClr val="1F497D"/>
                </a:solidFill>
              </a:rPr>
              <a:t>развитието</a:t>
            </a:r>
            <a:r>
              <a:rPr lang="ru-RU" b="1" dirty="0">
                <a:solidFill>
                  <a:srgbClr val="1F497D"/>
                </a:solidFill>
              </a:rPr>
              <a:t> на сектора, и </a:t>
            </a:r>
            <a:r>
              <a:rPr lang="ru-RU" b="1" dirty="0" err="1">
                <a:solidFill>
                  <a:srgbClr val="1F497D"/>
                </a:solidFill>
              </a:rPr>
              <a:t>към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има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установен</a:t>
            </a:r>
            <a:r>
              <a:rPr lang="ru-RU" b="1" dirty="0">
                <a:solidFill>
                  <a:srgbClr val="1F497D"/>
                </a:solidFill>
              </a:rPr>
              <a:t> интерес от </a:t>
            </a:r>
            <a:r>
              <a:rPr lang="ru-RU" b="1" dirty="0" err="1">
                <a:solidFill>
                  <a:srgbClr val="1F497D"/>
                </a:solidFill>
              </a:rPr>
              <a:t>потенциални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бенефициенти</a:t>
            </a:r>
            <a:r>
              <a:rPr lang="ru-RU" b="1" dirty="0">
                <a:solidFill>
                  <a:srgbClr val="1F497D"/>
                </a:solidFill>
              </a:rPr>
              <a:t> (1.8, 2.3, </a:t>
            </a:r>
            <a:r>
              <a:rPr lang="en-US" b="1" dirty="0">
                <a:solidFill>
                  <a:srgbClr val="1F497D"/>
                </a:solidFill>
              </a:rPr>
              <a:t>3.1, </a:t>
            </a:r>
            <a:r>
              <a:rPr lang="ru-RU" b="1" dirty="0">
                <a:solidFill>
                  <a:srgbClr val="1F497D"/>
                </a:solidFill>
              </a:rPr>
              <a:t>5.4 и 6.3). </a:t>
            </a:r>
            <a:r>
              <a:rPr lang="ru-RU" b="1" dirty="0" err="1">
                <a:solidFill>
                  <a:srgbClr val="1F497D"/>
                </a:solidFill>
              </a:rPr>
              <a:t>Това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са</a:t>
            </a:r>
            <a:r>
              <a:rPr lang="ru-RU" b="1" dirty="0">
                <a:solidFill>
                  <a:srgbClr val="1F497D"/>
                </a:solidFill>
              </a:rPr>
              <a:t> мерки, по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ще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бъде</a:t>
            </a:r>
            <a:r>
              <a:rPr lang="ru-RU" b="1" dirty="0">
                <a:solidFill>
                  <a:srgbClr val="1F497D"/>
                </a:solidFill>
              </a:rPr>
              <a:t> увеличен </a:t>
            </a:r>
            <a:r>
              <a:rPr lang="ru-RU" b="1" dirty="0" err="1">
                <a:solidFill>
                  <a:srgbClr val="1F497D"/>
                </a:solidFill>
              </a:rPr>
              <a:t>финасовият</a:t>
            </a:r>
            <a:r>
              <a:rPr lang="ru-RU" b="1" dirty="0">
                <a:solidFill>
                  <a:srgbClr val="1F497D"/>
                </a:solidFill>
              </a:rPr>
              <a:t> ресурс с 15 151 185 лева;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1F497D"/>
                </a:solidFill>
              </a:rPr>
              <a:t>измества</a:t>
            </a:r>
            <a:r>
              <a:rPr lang="ru-RU" b="1" dirty="0">
                <a:solidFill>
                  <a:srgbClr val="1F497D"/>
                </a:solidFill>
              </a:rPr>
              <a:t> фокуса на ПМДР от мерки (1.1, 1.2, 1.4, 1.5, 1.6, 1.7, 2.1, 2.4, 2.5,</a:t>
            </a:r>
            <a:r>
              <a:rPr lang="en-US" b="1" dirty="0">
                <a:solidFill>
                  <a:srgbClr val="1F497D"/>
                </a:solidFill>
              </a:rPr>
              <a:t> 3.2,</a:t>
            </a:r>
            <a:r>
              <a:rPr lang="ru-RU" b="1" dirty="0">
                <a:solidFill>
                  <a:srgbClr val="1F497D"/>
                </a:solidFill>
              </a:rPr>
              <a:t> 4.1 и 4.2) или </a:t>
            </a:r>
            <a:r>
              <a:rPr lang="ru-RU" b="1" dirty="0" err="1">
                <a:solidFill>
                  <a:srgbClr val="1F497D"/>
                </a:solidFill>
              </a:rPr>
              <a:t>напълно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премахва</a:t>
            </a:r>
            <a:r>
              <a:rPr lang="ru-RU" b="1" dirty="0">
                <a:solidFill>
                  <a:srgbClr val="1F497D"/>
                </a:solidFill>
              </a:rPr>
              <a:t> мерки (6.2),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са</a:t>
            </a:r>
            <a:r>
              <a:rPr lang="ru-RU" b="1" dirty="0">
                <a:solidFill>
                  <a:srgbClr val="1F497D"/>
                </a:solidFill>
              </a:rPr>
              <a:t> с </a:t>
            </a:r>
            <a:r>
              <a:rPr lang="ru-RU" b="1" dirty="0" err="1">
                <a:solidFill>
                  <a:srgbClr val="1F497D"/>
                </a:solidFill>
              </a:rPr>
              <a:t>нисък</a:t>
            </a:r>
            <a:r>
              <a:rPr lang="ru-RU" b="1" dirty="0">
                <a:solidFill>
                  <a:srgbClr val="1F497D"/>
                </a:solidFill>
              </a:rPr>
              <a:t> интерес от страна на </a:t>
            </a:r>
            <a:r>
              <a:rPr lang="ru-RU" b="1" dirty="0" err="1">
                <a:solidFill>
                  <a:srgbClr val="1F497D"/>
                </a:solidFill>
              </a:rPr>
              <a:t>потенциалните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кандидати</a:t>
            </a:r>
            <a:r>
              <a:rPr lang="ru-RU" b="1" dirty="0">
                <a:solidFill>
                  <a:srgbClr val="1F497D"/>
                </a:solidFill>
              </a:rPr>
              <a:t>.</a:t>
            </a:r>
          </a:p>
          <a:p>
            <a:r>
              <a:rPr lang="ru-RU" b="1" dirty="0" err="1">
                <a:solidFill>
                  <a:srgbClr val="1F497D"/>
                </a:solidFill>
              </a:rPr>
              <a:t>Освен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редуцирането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съответните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бюджети</a:t>
            </a:r>
            <a:r>
              <a:rPr lang="ru-RU" b="1" dirty="0">
                <a:solidFill>
                  <a:srgbClr val="1F497D"/>
                </a:solidFill>
              </a:rPr>
              <a:t>, се </a:t>
            </a:r>
            <a:r>
              <a:rPr lang="ru-RU" b="1" dirty="0" err="1">
                <a:solidFill>
                  <a:srgbClr val="1F497D"/>
                </a:solidFill>
              </a:rPr>
              <a:t>извършва</a:t>
            </a:r>
            <a:r>
              <a:rPr lang="ru-RU" b="1" dirty="0">
                <a:solidFill>
                  <a:srgbClr val="1F497D"/>
                </a:solidFill>
              </a:rPr>
              <a:t> и </a:t>
            </a:r>
            <a:r>
              <a:rPr lang="ru-RU" b="1" dirty="0" err="1">
                <a:solidFill>
                  <a:srgbClr val="1F497D"/>
                </a:solidFill>
              </a:rPr>
              <a:t>пропорционалното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редуциране</a:t>
            </a:r>
            <a:r>
              <a:rPr lang="ru-RU" b="1" dirty="0">
                <a:solidFill>
                  <a:srgbClr val="1F497D"/>
                </a:solidFill>
              </a:rPr>
              <a:t> на </a:t>
            </a:r>
            <a:r>
              <a:rPr lang="ru-RU" b="1" dirty="0" err="1">
                <a:solidFill>
                  <a:srgbClr val="1F497D"/>
                </a:solidFill>
              </a:rPr>
              <a:t>индикаторите</a:t>
            </a:r>
            <a:r>
              <a:rPr lang="ru-RU" b="1" dirty="0">
                <a:solidFill>
                  <a:srgbClr val="1F497D"/>
                </a:solidFill>
              </a:rPr>
              <a:t>, </a:t>
            </a:r>
            <a:r>
              <a:rPr lang="ru-RU" b="1" dirty="0" err="1">
                <a:solidFill>
                  <a:srgbClr val="1F497D"/>
                </a:solidFill>
              </a:rPr>
              <a:t>които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са</a:t>
            </a:r>
            <a:r>
              <a:rPr lang="ru-RU" b="1" dirty="0">
                <a:solidFill>
                  <a:srgbClr val="1F497D"/>
                </a:solidFill>
              </a:rPr>
              <a:t> </a:t>
            </a:r>
            <a:r>
              <a:rPr lang="ru-RU" b="1" dirty="0" err="1">
                <a:solidFill>
                  <a:srgbClr val="1F497D"/>
                </a:solidFill>
              </a:rPr>
              <a:t>свързани</a:t>
            </a:r>
            <a:r>
              <a:rPr lang="ru-RU" b="1" dirty="0">
                <a:solidFill>
                  <a:srgbClr val="1F497D"/>
                </a:solidFill>
              </a:rPr>
              <a:t> с </a:t>
            </a:r>
            <a:r>
              <a:rPr lang="ru-RU" b="1" dirty="0" err="1">
                <a:solidFill>
                  <a:srgbClr val="1F497D"/>
                </a:solidFill>
              </a:rPr>
              <a:t>тях</a:t>
            </a:r>
            <a:r>
              <a:rPr lang="ru-RU" b="1" dirty="0">
                <a:solidFill>
                  <a:srgbClr val="1F497D"/>
                </a:solidFill>
              </a:rPr>
              <a:t>.</a:t>
            </a:r>
            <a:endParaRPr lang="bg-BG" b="1" dirty="0">
              <a:solidFill>
                <a:srgbClr val="1F497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8345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9552" y="1268287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Финансови инструменти в ПМДР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1"/>
            <a:ext cx="3090940" cy="969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988840"/>
            <a:ext cx="849694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1F497D"/>
                </a:solidFill>
              </a:rPr>
              <a:t>Предвижда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финансовите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инструменти</a:t>
            </a:r>
            <a:r>
              <a:rPr lang="ru-RU" sz="2000" b="1" dirty="0">
                <a:solidFill>
                  <a:srgbClr val="1F497D"/>
                </a:solidFill>
              </a:rPr>
              <a:t> да </a:t>
            </a:r>
            <a:r>
              <a:rPr lang="ru-RU" sz="2000" b="1" dirty="0" err="1">
                <a:solidFill>
                  <a:srgbClr val="1F497D"/>
                </a:solidFill>
              </a:rPr>
              <a:t>бъдат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прилагани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улесняване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бенефициентите</a:t>
            </a:r>
            <a:r>
              <a:rPr lang="ru-RU" sz="2000" b="1" dirty="0">
                <a:solidFill>
                  <a:srgbClr val="1F497D"/>
                </a:solidFill>
              </a:rPr>
              <a:t> да </a:t>
            </a:r>
            <a:r>
              <a:rPr lang="ru-RU" sz="2000" b="1" dirty="0" err="1">
                <a:solidFill>
                  <a:srgbClr val="1F497D"/>
                </a:solidFill>
              </a:rPr>
              <a:t>осъществят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първоначалната</a:t>
            </a:r>
            <a:r>
              <a:rPr lang="ru-RU" sz="2000" b="1" dirty="0">
                <a:solidFill>
                  <a:srgbClr val="1F497D"/>
                </a:solidFill>
              </a:rPr>
              <a:t> инвестиция на </a:t>
            </a:r>
            <a:r>
              <a:rPr lang="ru-RU" sz="2000" b="1" dirty="0" err="1">
                <a:solidFill>
                  <a:srgbClr val="1F497D"/>
                </a:solidFill>
              </a:rPr>
              <a:t>проектите</a:t>
            </a:r>
            <a:r>
              <a:rPr lang="ru-RU" sz="2000" b="1" dirty="0">
                <a:solidFill>
                  <a:srgbClr val="1F497D"/>
                </a:solidFill>
              </a:rPr>
              <a:t> по </a:t>
            </a:r>
            <a:r>
              <a:rPr lang="ru-RU" sz="2000" b="1" dirty="0" err="1">
                <a:solidFill>
                  <a:srgbClr val="1F497D"/>
                </a:solidFill>
              </a:rPr>
              <a:t>следните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инвестиционни</a:t>
            </a:r>
            <a:r>
              <a:rPr lang="ru-RU" sz="2000" b="1" dirty="0">
                <a:solidFill>
                  <a:srgbClr val="1F497D"/>
                </a:solidFill>
              </a:rPr>
              <a:t> мерки и финансов ресурс: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rgbClr val="1F497D"/>
                </a:solidFill>
              </a:rPr>
              <a:t>мярка 2.2 „Продуктивни инвестиции в </a:t>
            </a:r>
            <a:r>
              <a:rPr lang="bg-BG" sz="2000" b="1" dirty="0" err="1">
                <a:solidFill>
                  <a:srgbClr val="1F497D"/>
                </a:solidFill>
              </a:rPr>
              <a:t>аквакултурите</a:t>
            </a:r>
            <a:r>
              <a:rPr lang="bg-BG" sz="2000" b="1" dirty="0">
                <a:solidFill>
                  <a:srgbClr val="1F497D"/>
                </a:solidFill>
              </a:rPr>
              <a:t>“ –  1 600 764 лева;</a:t>
            </a:r>
            <a:endParaRPr lang="en-US" sz="2000" b="1" dirty="0">
              <a:solidFill>
                <a:srgbClr val="1F497D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rgbClr val="1F497D"/>
                </a:solidFill>
              </a:rPr>
              <a:t>По мярка 2.3. „Насърчаване на нови производители на </a:t>
            </a:r>
            <a:r>
              <a:rPr lang="bg-BG" sz="2000" b="1" dirty="0" err="1">
                <a:solidFill>
                  <a:srgbClr val="1F497D"/>
                </a:solidFill>
              </a:rPr>
              <a:t>аквакултури</a:t>
            </a:r>
            <a:r>
              <a:rPr lang="bg-BG" sz="2000" b="1" dirty="0">
                <a:solidFill>
                  <a:srgbClr val="1F497D"/>
                </a:solidFill>
              </a:rPr>
              <a:t>, развиващи устойчиви </a:t>
            </a:r>
            <a:r>
              <a:rPr lang="bg-BG" sz="2000" b="1" dirty="0" err="1">
                <a:solidFill>
                  <a:srgbClr val="1F497D"/>
                </a:solidFill>
              </a:rPr>
              <a:t>аквакултури</a:t>
            </a:r>
            <a:r>
              <a:rPr lang="bg-BG" sz="2000" b="1" dirty="0">
                <a:solidFill>
                  <a:srgbClr val="1F497D"/>
                </a:solidFill>
              </a:rPr>
              <a:t>“ – 1 600 764 лева;</a:t>
            </a:r>
            <a:endParaRPr lang="en-US" sz="2000" b="1" dirty="0">
              <a:solidFill>
                <a:srgbClr val="1F497D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rgbClr val="1F497D"/>
                </a:solidFill>
              </a:rPr>
              <a:t>мярка 4.2. Изпълнение на стратегиите за водено от общностите местно развитие – 600 000 лева;</a:t>
            </a:r>
            <a:endParaRPr lang="en-US" sz="2000" b="1" dirty="0">
              <a:solidFill>
                <a:srgbClr val="1F497D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sz="2000" b="1" dirty="0">
                <a:solidFill>
                  <a:srgbClr val="1F497D"/>
                </a:solidFill>
              </a:rPr>
              <a:t>мярка 5.4 „Преработване на продуктите от риболов и </a:t>
            </a:r>
            <a:r>
              <a:rPr lang="bg-BG" sz="2000" b="1" dirty="0" err="1">
                <a:solidFill>
                  <a:srgbClr val="1F497D"/>
                </a:solidFill>
              </a:rPr>
              <a:t>аквакултури</a:t>
            </a:r>
            <a:r>
              <a:rPr lang="bg-BG" sz="2000" b="1" dirty="0">
                <a:solidFill>
                  <a:srgbClr val="1F497D"/>
                </a:solidFill>
              </a:rPr>
              <a:t>“ – 1 600 764 лева.</a:t>
            </a:r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87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5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2475" y="1143001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Допринасящи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772816"/>
            <a:ext cx="73448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F497D"/>
                </a:solidFill>
              </a:rPr>
              <a:t>В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1.8</a:t>
            </a:r>
            <a:r>
              <a:rPr lang="en-US" sz="2000" b="1" dirty="0">
                <a:solidFill>
                  <a:srgbClr val="1F497D"/>
                </a:solidFill>
              </a:rPr>
              <a:t> “</a:t>
            </a:r>
            <a:r>
              <a:rPr lang="ru-RU" sz="2000" b="1" dirty="0" err="1">
                <a:solidFill>
                  <a:srgbClr val="1F497D"/>
                </a:solidFill>
              </a:rPr>
              <a:t>Рибарски</a:t>
            </a:r>
            <a:r>
              <a:rPr lang="ru-RU" sz="2000" b="1" dirty="0">
                <a:solidFill>
                  <a:srgbClr val="1F497D"/>
                </a:solidFill>
              </a:rPr>
              <a:t> пристанища, </a:t>
            </a:r>
            <a:r>
              <a:rPr lang="ru-RU" sz="2000" b="1" dirty="0" err="1">
                <a:solidFill>
                  <a:srgbClr val="1F497D"/>
                </a:solidFill>
              </a:rPr>
              <a:t>кейове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разтоварване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рибни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борси</a:t>
            </a:r>
            <a:r>
              <a:rPr lang="ru-RU" sz="2000" b="1" dirty="0">
                <a:solidFill>
                  <a:srgbClr val="1F497D"/>
                </a:solidFill>
              </a:rPr>
              <a:t> и </a:t>
            </a:r>
            <a:r>
              <a:rPr lang="ru-RU" sz="2000" b="1" dirty="0" err="1">
                <a:solidFill>
                  <a:srgbClr val="1F497D"/>
                </a:solidFill>
              </a:rPr>
              <a:t>покрити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лодкостоянки</a:t>
            </a:r>
            <a:r>
              <a:rPr lang="en-US" sz="2000" b="1" dirty="0">
                <a:solidFill>
                  <a:srgbClr val="1F497D"/>
                </a:solidFill>
              </a:rPr>
              <a:t>”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пренасочват</a:t>
            </a:r>
            <a:r>
              <a:rPr lang="ru-RU" sz="2000" b="1" dirty="0">
                <a:solidFill>
                  <a:srgbClr val="1F497D"/>
                </a:solidFill>
              </a:rPr>
              <a:t> 3 788 447 лева </a:t>
            </a:r>
          </a:p>
          <a:p>
            <a:r>
              <a:rPr lang="ru-RU" sz="2000" b="1" dirty="0" err="1">
                <a:solidFill>
                  <a:srgbClr val="1F497D"/>
                </a:solidFill>
              </a:rPr>
              <a:t>Това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прави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защото</a:t>
            </a:r>
            <a:r>
              <a:rPr lang="ru-RU" sz="2000" b="1" dirty="0">
                <a:solidFill>
                  <a:srgbClr val="1F497D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мярката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радва</a:t>
            </a:r>
            <a:r>
              <a:rPr lang="ru-RU" sz="2000" b="1" dirty="0">
                <a:solidFill>
                  <a:srgbClr val="1F497D"/>
                </a:solidFill>
              </a:rPr>
              <a:t> на висок интерес;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има</a:t>
            </a:r>
            <a:r>
              <a:rPr lang="ru-RU" sz="2000" b="1" dirty="0">
                <a:solidFill>
                  <a:srgbClr val="1F497D"/>
                </a:solidFill>
              </a:rPr>
              <a:t> доказан висок </a:t>
            </a:r>
            <a:r>
              <a:rPr lang="ru-RU" sz="2000" b="1" dirty="0" err="1">
                <a:solidFill>
                  <a:srgbClr val="1F497D"/>
                </a:solidFill>
              </a:rPr>
              <a:t>праг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усвояемост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бюджетни</a:t>
            </a:r>
            <a:r>
              <a:rPr lang="ru-RU" sz="2000" b="1" dirty="0">
                <a:solidFill>
                  <a:srgbClr val="1F497D"/>
                </a:solidFill>
              </a:rPr>
              <a:t> средства (100 % </a:t>
            </a:r>
            <a:r>
              <a:rPr lang="ru-RU" sz="2000" b="1" dirty="0" err="1">
                <a:solidFill>
                  <a:srgbClr val="1F497D"/>
                </a:solidFill>
              </a:rPr>
              <a:t>ангажирани</a:t>
            </a:r>
            <a:r>
              <a:rPr lang="ru-RU" sz="2000" b="1" dirty="0">
                <a:solidFill>
                  <a:srgbClr val="1F497D"/>
                </a:solidFill>
              </a:rPr>
              <a:t>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спомага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справянето</a:t>
            </a:r>
            <a:r>
              <a:rPr lang="ru-RU" sz="2000" b="1" dirty="0">
                <a:solidFill>
                  <a:srgbClr val="1F497D"/>
                </a:solidFill>
              </a:rPr>
              <a:t> с </a:t>
            </a:r>
            <a:r>
              <a:rPr lang="ru-RU" sz="2000" b="1" dirty="0" err="1">
                <a:solidFill>
                  <a:srgbClr val="1F497D"/>
                </a:solidFill>
              </a:rPr>
              <a:t>някои</a:t>
            </a:r>
            <a:r>
              <a:rPr lang="ru-RU" sz="2000" b="1" dirty="0">
                <a:solidFill>
                  <a:srgbClr val="1F497D"/>
                </a:solidFill>
              </a:rPr>
              <a:t> от причините за </a:t>
            </a:r>
            <a:r>
              <a:rPr lang="ru-RU" sz="2000" b="1" dirty="0" err="1">
                <a:solidFill>
                  <a:srgbClr val="1F497D"/>
                </a:solidFill>
              </a:rPr>
              <a:t>ниския</a:t>
            </a:r>
            <a:r>
              <a:rPr lang="ru-RU" sz="2000" b="1" dirty="0">
                <a:solidFill>
                  <a:srgbClr val="1F497D"/>
                </a:solidFill>
              </a:rPr>
              <a:t> интерес по </a:t>
            </a:r>
            <a:r>
              <a:rPr lang="ru-RU" sz="2000" b="1" dirty="0" err="1">
                <a:solidFill>
                  <a:srgbClr val="1F497D"/>
                </a:solidFill>
              </a:rPr>
              <a:t>другите</a:t>
            </a:r>
            <a:r>
              <a:rPr lang="ru-RU" sz="2000" b="1" dirty="0">
                <a:solidFill>
                  <a:srgbClr val="1F497D"/>
                </a:solidFill>
              </a:rPr>
              <a:t> мерки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bg-BG" sz="2000" b="1" dirty="0">
                <a:solidFill>
                  <a:srgbClr val="1F497D"/>
                </a:solidFill>
              </a:rPr>
              <a:t>от ПС 1</a:t>
            </a:r>
            <a:r>
              <a:rPr lang="ru-RU" sz="2000" b="1" dirty="0">
                <a:solidFill>
                  <a:srgbClr val="1F497D"/>
                </a:solidFill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има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директен</a:t>
            </a:r>
            <a:r>
              <a:rPr lang="ru-RU" sz="2000" b="1" dirty="0">
                <a:solidFill>
                  <a:srgbClr val="1F497D"/>
                </a:solidFill>
              </a:rPr>
              <a:t> принос </a:t>
            </a:r>
            <a:r>
              <a:rPr lang="ru-RU" sz="2000" b="1" dirty="0" err="1">
                <a:solidFill>
                  <a:srgbClr val="1F497D"/>
                </a:solidFill>
              </a:rPr>
              <a:t>към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прилагането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Общата</a:t>
            </a:r>
            <a:r>
              <a:rPr lang="ru-RU" sz="2000" b="1" dirty="0">
                <a:solidFill>
                  <a:srgbClr val="1F497D"/>
                </a:solidFill>
              </a:rPr>
              <a:t> политика в </a:t>
            </a:r>
            <a:r>
              <a:rPr lang="ru-RU" sz="2000" b="1" dirty="0" err="1">
                <a:solidFill>
                  <a:srgbClr val="1F497D"/>
                </a:solidFill>
              </a:rPr>
              <a:t>областта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рибарството</a:t>
            </a:r>
            <a:r>
              <a:rPr lang="ru-RU" sz="2000" b="1" dirty="0">
                <a:solidFill>
                  <a:srgbClr val="1F497D"/>
                </a:solidFill>
              </a:rPr>
              <a:t>, чрез </a:t>
            </a:r>
            <a:r>
              <a:rPr lang="ru-RU" sz="2000" b="1" dirty="0" err="1">
                <a:solidFill>
                  <a:srgbClr val="1F497D"/>
                </a:solidFill>
              </a:rPr>
              <a:t>подпомагане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изпълнението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задължението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разтоварване</a:t>
            </a:r>
            <a:r>
              <a:rPr lang="ru-RU" sz="2000" b="1" dirty="0">
                <a:solidFill>
                  <a:srgbClr val="1F497D"/>
                </a:solidFill>
              </a:rPr>
              <a:t> на улова (</a:t>
            </a:r>
            <a:r>
              <a:rPr lang="ru-RU" sz="2000" b="1" dirty="0" err="1">
                <a:solidFill>
                  <a:srgbClr val="1F497D"/>
                </a:solidFill>
              </a:rPr>
              <a:t>landing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obligation</a:t>
            </a:r>
            <a:r>
              <a:rPr lang="ru-RU" sz="2000" b="1" dirty="0">
                <a:solidFill>
                  <a:srgbClr val="1F497D"/>
                </a:solidFill>
              </a:rPr>
              <a:t>). </a:t>
            </a:r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384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6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2475" y="1143001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Допринасящи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1729952"/>
            <a:ext cx="784887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F497D"/>
                </a:solidFill>
              </a:rPr>
              <a:t>В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2.3 </a:t>
            </a:r>
            <a:r>
              <a:rPr lang="bg-BG" sz="2000" b="1" dirty="0">
                <a:solidFill>
                  <a:srgbClr val="1F497D"/>
                </a:solidFill>
              </a:rPr>
              <a:t>„</a:t>
            </a:r>
            <a:r>
              <a:rPr lang="ru-RU" sz="2000" b="1" dirty="0" err="1">
                <a:solidFill>
                  <a:srgbClr val="1F497D"/>
                </a:solidFill>
              </a:rPr>
              <a:t>Насърчаване</a:t>
            </a:r>
            <a:r>
              <a:rPr lang="ru-RU" sz="2000" b="1" dirty="0">
                <a:solidFill>
                  <a:srgbClr val="1F497D"/>
                </a:solidFill>
              </a:rPr>
              <a:t> на нови производители на </a:t>
            </a:r>
            <a:r>
              <a:rPr lang="ru-RU" sz="2000" b="1" dirty="0" err="1">
                <a:solidFill>
                  <a:srgbClr val="1F497D"/>
                </a:solidFill>
              </a:rPr>
              <a:t>аквакултури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развиващи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устойчиви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аквакултури</a:t>
            </a:r>
            <a:r>
              <a:rPr lang="bg-BG" sz="2000" b="1" dirty="0">
                <a:solidFill>
                  <a:srgbClr val="1F497D"/>
                </a:solidFill>
              </a:rPr>
              <a:t>“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пренасочват</a:t>
            </a:r>
            <a:r>
              <a:rPr lang="ru-RU" sz="2000" b="1" dirty="0">
                <a:solidFill>
                  <a:srgbClr val="1F497D"/>
                </a:solidFill>
              </a:rPr>
              <a:t> 3 626 778 лева </a:t>
            </a:r>
          </a:p>
          <a:p>
            <a:pPr>
              <a:spcAft>
                <a:spcPts val="1200"/>
              </a:spcAft>
            </a:pPr>
            <a:r>
              <a:rPr lang="ru-RU" sz="2000" b="1" dirty="0" err="1">
                <a:solidFill>
                  <a:srgbClr val="1F497D"/>
                </a:solidFill>
              </a:rPr>
              <a:t>Това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прави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защотото</a:t>
            </a:r>
            <a:r>
              <a:rPr lang="ru-RU" sz="2000" b="1" dirty="0">
                <a:solidFill>
                  <a:srgbClr val="1F497D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има</a:t>
            </a:r>
            <a:r>
              <a:rPr lang="ru-RU" sz="2000" b="1" dirty="0">
                <a:solidFill>
                  <a:srgbClr val="1F497D"/>
                </a:solidFill>
              </a:rPr>
              <a:t> доказан висок </a:t>
            </a:r>
            <a:r>
              <a:rPr lang="ru-RU" sz="2000" b="1" dirty="0" err="1">
                <a:solidFill>
                  <a:srgbClr val="1F497D"/>
                </a:solidFill>
              </a:rPr>
              <a:t>праг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усвояемост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бюджетни</a:t>
            </a:r>
            <a:r>
              <a:rPr lang="ru-RU" sz="2000" b="1" dirty="0">
                <a:solidFill>
                  <a:srgbClr val="1F497D"/>
                </a:solidFill>
              </a:rPr>
              <a:t> средства (61% </a:t>
            </a:r>
            <a:r>
              <a:rPr lang="ru-RU" sz="2000" b="1" dirty="0" err="1">
                <a:solidFill>
                  <a:srgbClr val="1F497D"/>
                </a:solidFill>
              </a:rPr>
              <a:t>ангажиран</a:t>
            </a:r>
            <a:r>
              <a:rPr lang="ru-RU" sz="2000" b="1" dirty="0">
                <a:solidFill>
                  <a:srgbClr val="1F497D"/>
                </a:solidFill>
              </a:rPr>
              <a:t> бюджет);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повишено</a:t>
            </a:r>
            <a:r>
              <a:rPr lang="ru-RU" sz="2000" b="1" dirty="0">
                <a:solidFill>
                  <a:srgbClr val="1F497D"/>
                </a:solidFill>
              </a:rPr>
              <a:t> е </a:t>
            </a:r>
            <a:r>
              <a:rPr lang="ru-RU" sz="2000" b="1" dirty="0" err="1">
                <a:solidFill>
                  <a:srgbClr val="1F497D"/>
                </a:solidFill>
              </a:rPr>
              <a:t>потреблението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риба</a:t>
            </a:r>
            <a:r>
              <a:rPr lang="ru-RU" sz="2000" b="1" dirty="0">
                <a:solidFill>
                  <a:srgbClr val="1F497D"/>
                </a:solidFill>
              </a:rPr>
              <a:t> и </a:t>
            </a:r>
            <a:r>
              <a:rPr lang="ru-RU" sz="2000" b="1" dirty="0" err="1">
                <a:solidFill>
                  <a:srgbClr val="1F497D"/>
                </a:solidFill>
              </a:rPr>
              <a:t>водни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организми</a:t>
            </a:r>
            <a:r>
              <a:rPr lang="ru-RU" sz="2000" b="1" dirty="0">
                <a:solidFill>
                  <a:srgbClr val="1F497D"/>
                </a:solidFill>
              </a:rPr>
              <a:t> в </a:t>
            </a:r>
            <a:r>
              <a:rPr lang="ru-RU" sz="2000" b="1" dirty="0" err="1">
                <a:solidFill>
                  <a:srgbClr val="1F497D"/>
                </a:solidFill>
              </a:rPr>
              <a:t>България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което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повишава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възможностите</a:t>
            </a:r>
            <a:r>
              <a:rPr lang="ru-RU" sz="2000" b="1" dirty="0">
                <a:solidFill>
                  <a:srgbClr val="1F497D"/>
                </a:solidFill>
              </a:rPr>
              <a:t> за реализация на </a:t>
            </a:r>
            <a:r>
              <a:rPr lang="ru-RU" sz="2000" b="1" dirty="0" err="1">
                <a:solidFill>
                  <a:srgbClr val="1F497D"/>
                </a:solidFill>
              </a:rPr>
              <a:t>продукцията</a:t>
            </a:r>
            <a:r>
              <a:rPr lang="ru-RU" sz="2000" b="1" dirty="0">
                <a:solidFill>
                  <a:srgbClr val="1F497D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1F497D"/>
                </a:solidFill>
              </a:rPr>
              <a:t>интерес от </a:t>
            </a:r>
            <a:r>
              <a:rPr lang="ru-RU" sz="2000" b="1" dirty="0" err="1">
                <a:solidFill>
                  <a:srgbClr val="1F497D"/>
                </a:solidFill>
              </a:rPr>
              <a:t>потенциалните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кандидати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към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изграждането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съвременни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производствени</a:t>
            </a:r>
            <a:r>
              <a:rPr lang="ru-RU" sz="2000" b="1" dirty="0">
                <a:solidFill>
                  <a:srgbClr val="1F497D"/>
                </a:solidFill>
              </a:rPr>
              <a:t> мощности и </a:t>
            </a:r>
            <a:r>
              <a:rPr lang="ru-RU" sz="2000" b="1" dirty="0" err="1">
                <a:solidFill>
                  <a:srgbClr val="1F497D"/>
                </a:solidFill>
              </a:rPr>
              <a:t>възстановяването</a:t>
            </a:r>
            <a:r>
              <a:rPr lang="ru-RU" sz="2000" b="1" dirty="0">
                <a:solidFill>
                  <a:srgbClr val="1F497D"/>
                </a:solidFill>
              </a:rPr>
              <a:t> и </a:t>
            </a:r>
            <a:r>
              <a:rPr lang="ru-RU" sz="2000" b="1" dirty="0" err="1">
                <a:solidFill>
                  <a:srgbClr val="1F497D"/>
                </a:solidFill>
              </a:rPr>
              <a:t>модернизирането</a:t>
            </a:r>
            <a:r>
              <a:rPr lang="ru-RU" sz="2000" b="1" dirty="0">
                <a:solidFill>
                  <a:srgbClr val="1F497D"/>
                </a:solidFill>
              </a:rPr>
              <a:t> на стари </a:t>
            </a:r>
            <a:r>
              <a:rPr lang="ru-RU" sz="2000" b="1" dirty="0" err="1">
                <a:solidFill>
                  <a:srgbClr val="1F497D"/>
                </a:solidFill>
              </a:rPr>
              <a:t>обекти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аквакултури</a:t>
            </a:r>
            <a:r>
              <a:rPr lang="ru-RU" sz="2000" b="1" dirty="0">
                <a:solidFill>
                  <a:srgbClr val="1F497D"/>
                </a:solidFill>
              </a:rPr>
              <a:t>.</a:t>
            </a:r>
          </a:p>
          <a:p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63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7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2475" y="1143001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Допринасящи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1729952"/>
            <a:ext cx="784887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F497D"/>
                </a:solidFill>
              </a:rPr>
              <a:t>В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</a:rPr>
              <a:t>3</a:t>
            </a:r>
            <a:r>
              <a:rPr lang="ru-RU" sz="2000" b="1" dirty="0">
                <a:solidFill>
                  <a:srgbClr val="1F497D"/>
                </a:solidFill>
              </a:rPr>
              <a:t>.</a:t>
            </a:r>
            <a:r>
              <a:rPr lang="en-US" sz="2000" b="1" dirty="0">
                <a:solidFill>
                  <a:srgbClr val="1F497D"/>
                </a:solidFill>
              </a:rPr>
              <a:t>1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bg-BG" sz="2000" b="1" dirty="0">
                <a:solidFill>
                  <a:srgbClr val="1F497D"/>
                </a:solidFill>
              </a:rPr>
              <a:t>„Контрол и изпълнение“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>
                <a:solidFill>
                  <a:srgbClr val="1F497D"/>
                </a:solidFill>
              </a:rPr>
              <a:t>се </a:t>
            </a:r>
            <a:r>
              <a:rPr lang="ru-RU" sz="2000" b="1" dirty="0" err="1">
                <a:solidFill>
                  <a:srgbClr val="1F497D"/>
                </a:solidFill>
              </a:rPr>
              <a:t>пренасочват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en-US" sz="2000" b="1" dirty="0">
                <a:solidFill>
                  <a:srgbClr val="1F497D"/>
                </a:solidFill>
                <a:highlight>
                  <a:srgbClr val="FFFF00"/>
                </a:highlight>
              </a:rPr>
              <a:t>1 564 642</a:t>
            </a:r>
            <a:r>
              <a:rPr lang="ru-RU" sz="2000" b="1" dirty="0">
                <a:solidFill>
                  <a:srgbClr val="1F497D"/>
                </a:solidFill>
                <a:highlight>
                  <a:srgbClr val="FFFF00"/>
                </a:highlight>
              </a:rPr>
              <a:t> </a:t>
            </a:r>
            <a:r>
              <a:rPr lang="ru-RU" sz="2000" b="1" dirty="0">
                <a:solidFill>
                  <a:srgbClr val="1F497D"/>
                </a:solidFill>
              </a:rPr>
              <a:t>лева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bg-BG" sz="2000" b="1" dirty="0">
                <a:solidFill>
                  <a:srgbClr val="1F497D"/>
                </a:solidFill>
              </a:rPr>
              <a:t> мярка 3.2 „Събиране на данни“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ru-RU" sz="2000" b="1" dirty="0" err="1">
                <a:solidFill>
                  <a:srgbClr val="1F497D"/>
                </a:solidFill>
              </a:rPr>
              <a:t>Това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прави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защотото</a:t>
            </a:r>
            <a:r>
              <a:rPr lang="ru-RU" sz="2000" b="1" dirty="0">
                <a:solidFill>
                  <a:srgbClr val="1F497D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Изпълнението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програмата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събиране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данни</a:t>
            </a:r>
            <a:r>
              <a:rPr lang="ru-RU" sz="2000" b="1" dirty="0">
                <a:solidFill>
                  <a:srgbClr val="1F497D"/>
                </a:solidFill>
              </a:rPr>
              <a:t> е </a:t>
            </a:r>
            <a:r>
              <a:rPr lang="ru-RU" sz="2000" b="1" dirty="0" err="1">
                <a:solidFill>
                  <a:srgbClr val="1F497D"/>
                </a:solidFill>
              </a:rPr>
              <a:t>организирано</a:t>
            </a:r>
            <a:r>
              <a:rPr lang="ru-RU" sz="2000" b="1" dirty="0">
                <a:solidFill>
                  <a:srgbClr val="1F497D"/>
                </a:solidFill>
              </a:rPr>
              <a:t> в работни </a:t>
            </a:r>
            <a:r>
              <a:rPr lang="ru-RU" sz="2000" b="1" dirty="0" err="1">
                <a:solidFill>
                  <a:srgbClr val="1F497D"/>
                </a:solidFill>
              </a:rPr>
              <a:t>планове</a:t>
            </a:r>
            <a:r>
              <a:rPr lang="ru-RU" sz="2000" b="1" dirty="0">
                <a:solidFill>
                  <a:srgbClr val="1F497D"/>
                </a:solidFill>
              </a:rPr>
              <a:t> за 3-годишен период. ИАРА е </a:t>
            </a:r>
            <a:r>
              <a:rPr lang="ru-RU" sz="2000" b="1" dirty="0" err="1">
                <a:solidFill>
                  <a:srgbClr val="1F497D"/>
                </a:solidFill>
              </a:rPr>
              <a:t>подготвила</a:t>
            </a:r>
            <a:r>
              <a:rPr lang="ru-RU" sz="2000" b="1" dirty="0">
                <a:solidFill>
                  <a:srgbClr val="1F497D"/>
                </a:solidFill>
              </a:rPr>
              <a:t> 3 </a:t>
            </a:r>
            <a:r>
              <a:rPr lang="ru-RU" sz="2000" b="1" dirty="0" err="1">
                <a:solidFill>
                  <a:srgbClr val="1F497D"/>
                </a:solidFill>
              </a:rPr>
              <a:t>проектни</a:t>
            </a:r>
            <a:r>
              <a:rPr lang="ru-RU" sz="2000" b="1" dirty="0">
                <a:solidFill>
                  <a:srgbClr val="1F497D"/>
                </a:solidFill>
              </a:rPr>
              <a:t> предложения – </a:t>
            </a:r>
            <a:r>
              <a:rPr lang="ru-RU" sz="2000" b="1" dirty="0" err="1">
                <a:solidFill>
                  <a:srgbClr val="1F497D"/>
                </a:solidFill>
              </a:rPr>
              <a:t>съответно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периодите</a:t>
            </a:r>
            <a:r>
              <a:rPr lang="ru-RU" sz="2000" b="1" dirty="0">
                <a:solidFill>
                  <a:srgbClr val="1F497D"/>
                </a:solidFill>
              </a:rPr>
              <a:t> 2014 – 2016, 2017 – 2019 и 2020 – 2021, </a:t>
            </a:r>
            <a:r>
              <a:rPr lang="ru-RU" sz="2000" b="1" dirty="0" err="1">
                <a:solidFill>
                  <a:srgbClr val="1F497D"/>
                </a:solidFill>
              </a:rPr>
              <a:t>като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изпълнението</a:t>
            </a:r>
            <a:r>
              <a:rPr lang="ru-RU" sz="2000" b="1" dirty="0">
                <a:solidFill>
                  <a:srgbClr val="1F497D"/>
                </a:solidFill>
              </a:rPr>
              <a:t> им вече е </a:t>
            </a:r>
            <a:r>
              <a:rPr lang="ru-RU" sz="2000" b="1" dirty="0" err="1">
                <a:solidFill>
                  <a:srgbClr val="1F497D"/>
                </a:solidFill>
              </a:rPr>
              <a:t>осигурен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необходимия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финаносв</a:t>
            </a:r>
            <a:r>
              <a:rPr lang="ru-RU" sz="2000" b="1" dirty="0">
                <a:solidFill>
                  <a:srgbClr val="1F497D"/>
                </a:solidFill>
              </a:rPr>
              <a:t> ресурс. За </a:t>
            </a:r>
            <a:r>
              <a:rPr lang="ru-RU" sz="2000" b="1" dirty="0" err="1">
                <a:solidFill>
                  <a:srgbClr val="1F497D"/>
                </a:solidFill>
              </a:rPr>
              <a:t>оставащото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време</a:t>
            </a:r>
            <a:r>
              <a:rPr lang="ru-RU" sz="2000" b="1" dirty="0">
                <a:solidFill>
                  <a:srgbClr val="1F497D"/>
                </a:solidFill>
              </a:rPr>
              <a:t> от </a:t>
            </a:r>
            <a:r>
              <a:rPr lang="ru-RU" sz="2000" b="1" dirty="0" err="1">
                <a:solidFill>
                  <a:srgbClr val="1F497D"/>
                </a:solidFill>
              </a:rPr>
              <a:t>програмния</a:t>
            </a:r>
            <a:r>
              <a:rPr lang="ru-RU" sz="2000" b="1" dirty="0">
                <a:solidFill>
                  <a:srgbClr val="1F497D"/>
                </a:solidFill>
              </a:rPr>
              <a:t> период е </a:t>
            </a:r>
            <a:r>
              <a:rPr lang="ru-RU" sz="2000" b="1" dirty="0" err="1">
                <a:solidFill>
                  <a:srgbClr val="1F497D"/>
                </a:solidFill>
              </a:rPr>
              <a:t>възможно</a:t>
            </a:r>
            <a:r>
              <a:rPr lang="ru-RU" sz="2000" b="1" dirty="0">
                <a:solidFill>
                  <a:srgbClr val="1F497D"/>
                </a:solidFill>
              </a:rPr>
              <a:t> да </a:t>
            </a:r>
            <a:r>
              <a:rPr lang="ru-RU" sz="2000" b="1" dirty="0" err="1">
                <a:solidFill>
                  <a:srgbClr val="1F497D"/>
                </a:solidFill>
              </a:rPr>
              <a:t>бъдат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реализирани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някои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по-малки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проекти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насочени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към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повишаване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осведомеността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заинтересованите</a:t>
            </a:r>
            <a:r>
              <a:rPr lang="ru-RU" sz="2000" b="1" dirty="0">
                <a:solidFill>
                  <a:srgbClr val="1F497D"/>
                </a:solidFill>
              </a:rPr>
              <a:t> лица в </a:t>
            </a:r>
            <a:r>
              <a:rPr lang="ru-RU" sz="2000" b="1" dirty="0" err="1">
                <a:solidFill>
                  <a:srgbClr val="1F497D"/>
                </a:solidFill>
              </a:rPr>
              <a:t>бранша</a:t>
            </a:r>
            <a:r>
              <a:rPr lang="ru-RU" sz="2000" b="1" dirty="0">
                <a:solidFill>
                  <a:srgbClr val="1F497D"/>
                </a:solidFill>
              </a:rPr>
              <a:t>, обучения и др. </a:t>
            </a:r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6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2475" y="1143001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Допринасящи мерки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1729952"/>
            <a:ext cx="78488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F497D"/>
                </a:solidFill>
              </a:rPr>
              <a:t>В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5.4 „</a:t>
            </a:r>
            <a:r>
              <a:rPr lang="ru-RU" sz="2000" b="1" dirty="0" err="1">
                <a:solidFill>
                  <a:srgbClr val="1F497D"/>
                </a:solidFill>
              </a:rPr>
              <a:t>Преработване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продуктите</a:t>
            </a:r>
            <a:r>
              <a:rPr lang="ru-RU" sz="2000" b="1" dirty="0">
                <a:solidFill>
                  <a:srgbClr val="1F497D"/>
                </a:solidFill>
              </a:rPr>
              <a:t> от </a:t>
            </a:r>
            <a:r>
              <a:rPr lang="ru-RU" sz="2000" b="1" dirty="0" err="1">
                <a:solidFill>
                  <a:srgbClr val="1F497D"/>
                </a:solidFill>
              </a:rPr>
              <a:t>риболов</a:t>
            </a:r>
            <a:r>
              <a:rPr lang="ru-RU" sz="2000" b="1" dirty="0">
                <a:solidFill>
                  <a:srgbClr val="1F497D"/>
                </a:solidFill>
              </a:rPr>
              <a:t> и </a:t>
            </a:r>
            <a:r>
              <a:rPr lang="ru-RU" sz="2000" b="1" dirty="0" err="1">
                <a:solidFill>
                  <a:srgbClr val="1F497D"/>
                </a:solidFill>
              </a:rPr>
              <a:t>аквакултури</a:t>
            </a:r>
            <a:r>
              <a:rPr lang="ru-RU" sz="2000" b="1" dirty="0">
                <a:solidFill>
                  <a:srgbClr val="1F497D"/>
                </a:solidFill>
              </a:rPr>
              <a:t>“ се </a:t>
            </a:r>
            <a:r>
              <a:rPr lang="ru-RU" sz="2000" b="1" dirty="0" err="1">
                <a:solidFill>
                  <a:srgbClr val="1F497D"/>
                </a:solidFill>
              </a:rPr>
              <a:t>пренасочват</a:t>
            </a:r>
            <a:r>
              <a:rPr lang="ru-RU" sz="2000" b="1" dirty="0">
                <a:solidFill>
                  <a:srgbClr val="1F497D"/>
                </a:solidFill>
              </a:rPr>
              <a:t> 6 220 214 лева </a:t>
            </a:r>
          </a:p>
          <a:p>
            <a:pPr>
              <a:spcAft>
                <a:spcPts val="1200"/>
              </a:spcAft>
            </a:pPr>
            <a:r>
              <a:rPr lang="ru-RU" sz="2000" b="1" dirty="0" err="1">
                <a:solidFill>
                  <a:srgbClr val="1F497D"/>
                </a:solidFill>
              </a:rPr>
              <a:t>Това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прави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защотото</a:t>
            </a:r>
            <a:r>
              <a:rPr lang="ru-RU" sz="2000" b="1" dirty="0">
                <a:solidFill>
                  <a:srgbClr val="1F497D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изключително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високия</a:t>
            </a:r>
            <a:r>
              <a:rPr lang="ru-RU" sz="2000" b="1" dirty="0">
                <a:solidFill>
                  <a:srgbClr val="1F497D"/>
                </a:solidFill>
              </a:rPr>
              <a:t> интерес на </a:t>
            </a:r>
            <a:r>
              <a:rPr lang="ru-RU" sz="2000" b="1" dirty="0" err="1">
                <a:solidFill>
                  <a:srgbClr val="1F497D"/>
                </a:solidFill>
              </a:rPr>
              <a:t>потенциалните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кандидати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към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мярката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заявен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официално</a:t>
            </a:r>
            <a:r>
              <a:rPr lang="ru-RU" sz="2000" b="1" dirty="0">
                <a:solidFill>
                  <a:srgbClr val="1F497D"/>
                </a:solidFill>
              </a:rPr>
              <a:t> от представители на </a:t>
            </a:r>
            <a:r>
              <a:rPr lang="ru-RU" sz="2000" b="1" dirty="0" err="1">
                <a:solidFill>
                  <a:srgbClr val="1F497D"/>
                </a:solidFill>
              </a:rPr>
              <a:t>бранша</a:t>
            </a:r>
            <a:r>
              <a:rPr lang="ru-RU" sz="2000" b="1" dirty="0">
                <a:solidFill>
                  <a:srgbClr val="1F497D"/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има</a:t>
            </a:r>
            <a:r>
              <a:rPr lang="ru-RU" sz="2000" b="1" dirty="0">
                <a:solidFill>
                  <a:srgbClr val="1F497D"/>
                </a:solidFill>
              </a:rPr>
              <a:t> доказан висок </a:t>
            </a:r>
            <a:r>
              <a:rPr lang="ru-RU" sz="2000" b="1" dirty="0" err="1">
                <a:solidFill>
                  <a:srgbClr val="1F497D"/>
                </a:solidFill>
              </a:rPr>
              <a:t>праг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усвояемост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бюджетни</a:t>
            </a:r>
            <a:r>
              <a:rPr lang="ru-RU" sz="2000" b="1" dirty="0">
                <a:solidFill>
                  <a:srgbClr val="1F497D"/>
                </a:solidFill>
              </a:rPr>
              <a:t> средства (86% </a:t>
            </a:r>
            <a:r>
              <a:rPr lang="ru-RU" sz="2000" b="1" dirty="0" err="1">
                <a:solidFill>
                  <a:srgbClr val="1F497D"/>
                </a:solidFill>
              </a:rPr>
              <a:t>ангажиран</a:t>
            </a:r>
            <a:r>
              <a:rPr lang="ru-RU" sz="2000" b="1" dirty="0">
                <a:solidFill>
                  <a:srgbClr val="1F497D"/>
                </a:solidFill>
              </a:rPr>
              <a:t> бюджет);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solidFill>
                  <a:srgbClr val="1F497D"/>
                </a:solidFill>
              </a:rPr>
              <a:t>установено</a:t>
            </a:r>
            <a:r>
              <a:rPr lang="ru-RU" sz="2000" b="1" dirty="0">
                <a:solidFill>
                  <a:srgbClr val="1F497D"/>
                </a:solidFill>
              </a:rPr>
              <a:t> е и увеличение на </a:t>
            </a:r>
            <a:r>
              <a:rPr lang="ru-RU" sz="2000" b="1" dirty="0" err="1">
                <a:solidFill>
                  <a:srgbClr val="1F497D"/>
                </a:solidFill>
              </a:rPr>
              <a:t>добавената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стойност</a:t>
            </a:r>
            <a:r>
              <a:rPr lang="ru-RU" sz="2000" b="1" dirty="0">
                <a:solidFill>
                  <a:srgbClr val="1F497D"/>
                </a:solidFill>
              </a:rPr>
              <a:t> в сектор </a:t>
            </a:r>
            <a:r>
              <a:rPr lang="ru-RU" sz="2000" b="1" dirty="0" err="1">
                <a:solidFill>
                  <a:srgbClr val="1F497D"/>
                </a:solidFill>
              </a:rPr>
              <a:t>Рибарство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което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създава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предпоставки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повишена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конкурентноспособност</a:t>
            </a:r>
            <a:r>
              <a:rPr lang="ru-RU" sz="2000" b="1" dirty="0">
                <a:solidFill>
                  <a:srgbClr val="1F497D"/>
                </a:solidFill>
              </a:rPr>
              <a:t>.</a:t>
            </a:r>
          </a:p>
          <a:p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54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0221" y="154528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72B2-10F0-457F-8DD1-A8AABE4B9CC3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47" y="1"/>
            <a:ext cx="2365453" cy="114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5913" y="1083621"/>
            <a:ext cx="7066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1F497D"/>
                </a:solidFill>
              </a:rPr>
              <a:t>Закриване на мярка 6.2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5420"/>
            <a:ext cx="3090940" cy="969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4730" y="1729952"/>
            <a:ext cx="78488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F497D"/>
                </a:solidFill>
              </a:rPr>
              <a:t>В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6.3 „</a:t>
            </a:r>
            <a:r>
              <a:rPr lang="ru-RU" sz="2000" b="1" dirty="0" err="1">
                <a:solidFill>
                  <a:srgbClr val="1F497D"/>
                </a:solidFill>
              </a:rPr>
              <a:t>Повишаване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знанията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състоянието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морската</a:t>
            </a:r>
            <a:r>
              <a:rPr lang="ru-RU" sz="2000" b="1" dirty="0">
                <a:solidFill>
                  <a:srgbClr val="1F497D"/>
                </a:solidFill>
              </a:rPr>
              <a:t> среда “ се </a:t>
            </a:r>
            <a:r>
              <a:rPr lang="ru-RU" sz="2000" b="1" dirty="0" err="1">
                <a:solidFill>
                  <a:srgbClr val="1F497D"/>
                </a:solidFill>
              </a:rPr>
              <a:t>пренасочват</a:t>
            </a:r>
            <a:r>
              <a:rPr lang="ru-RU" sz="2000" b="1" dirty="0">
                <a:solidFill>
                  <a:srgbClr val="1F497D"/>
                </a:solidFill>
              </a:rPr>
              <a:t> 1 515 746 лева от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6.2 </a:t>
            </a:r>
            <a:r>
              <a:rPr lang="bg-BG" sz="2000" b="1" dirty="0">
                <a:solidFill>
                  <a:srgbClr val="1F497D"/>
                </a:solidFill>
              </a:rPr>
              <a:t>„</a:t>
            </a:r>
            <a:r>
              <a:rPr lang="ru-RU" sz="2000" b="1" dirty="0" err="1">
                <a:solidFill>
                  <a:srgbClr val="1F497D"/>
                </a:solidFill>
              </a:rPr>
              <a:t>Насърчаване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опазването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морската</a:t>
            </a:r>
            <a:r>
              <a:rPr lang="ru-RU" sz="2000" b="1" dirty="0">
                <a:solidFill>
                  <a:srgbClr val="1F497D"/>
                </a:solidFill>
              </a:rPr>
              <a:t> среда и устойчиво </a:t>
            </a:r>
            <a:r>
              <a:rPr lang="ru-RU" sz="2000" b="1" dirty="0" err="1">
                <a:solidFill>
                  <a:srgbClr val="1F497D"/>
                </a:solidFill>
              </a:rPr>
              <a:t>използване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морските</a:t>
            </a:r>
            <a:r>
              <a:rPr lang="ru-RU" sz="2000" b="1" dirty="0">
                <a:solidFill>
                  <a:srgbClr val="1F497D"/>
                </a:solidFill>
              </a:rPr>
              <a:t> и </a:t>
            </a:r>
            <a:r>
              <a:rPr lang="ru-RU" sz="2000" b="1" dirty="0" err="1">
                <a:solidFill>
                  <a:srgbClr val="1F497D"/>
                </a:solidFill>
              </a:rPr>
              <a:t>крайбрежните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ресурси</a:t>
            </a:r>
            <a:r>
              <a:rPr lang="bg-BG" sz="2000" b="1" dirty="0">
                <a:solidFill>
                  <a:srgbClr val="1F497D"/>
                </a:solidFill>
              </a:rPr>
              <a:t>“.</a:t>
            </a:r>
            <a:endParaRPr lang="ru-RU" sz="2000" b="1" dirty="0">
              <a:solidFill>
                <a:srgbClr val="1F497D"/>
              </a:solidFill>
            </a:endParaRPr>
          </a:p>
          <a:p>
            <a:pPr>
              <a:spcAft>
                <a:spcPts val="1200"/>
              </a:spcAft>
            </a:pPr>
            <a:r>
              <a:rPr lang="ru-RU" sz="2000" b="1" dirty="0" err="1">
                <a:solidFill>
                  <a:srgbClr val="1F497D"/>
                </a:solidFill>
              </a:rPr>
              <a:t>Това</a:t>
            </a:r>
            <a:r>
              <a:rPr lang="ru-RU" sz="2000" b="1" dirty="0">
                <a:solidFill>
                  <a:srgbClr val="1F497D"/>
                </a:solidFill>
              </a:rPr>
              <a:t> се </a:t>
            </a:r>
            <a:r>
              <a:rPr lang="ru-RU" sz="2000" b="1" dirty="0" err="1">
                <a:solidFill>
                  <a:srgbClr val="1F497D"/>
                </a:solidFill>
              </a:rPr>
              <a:t>прави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защотото</a:t>
            </a:r>
            <a:r>
              <a:rPr lang="ru-RU" sz="2000" b="1" dirty="0">
                <a:solidFill>
                  <a:srgbClr val="1F497D"/>
                </a:solidFill>
              </a:rPr>
              <a:t>:</a:t>
            </a:r>
          </a:p>
          <a:p>
            <a:r>
              <a:rPr lang="ru-RU" sz="2000" b="1" dirty="0" err="1">
                <a:solidFill>
                  <a:srgbClr val="1F497D"/>
                </a:solidFill>
              </a:rPr>
              <a:t>Изпълнението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6.2 </a:t>
            </a:r>
            <a:r>
              <a:rPr lang="ru-RU" sz="2000" b="1" dirty="0" err="1">
                <a:solidFill>
                  <a:srgbClr val="1F497D"/>
                </a:solidFill>
              </a:rPr>
              <a:t>зависи</a:t>
            </a:r>
            <a:r>
              <a:rPr lang="ru-RU" sz="2000" b="1" dirty="0">
                <a:solidFill>
                  <a:srgbClr val="1F497D"/>
                </a:solidFill>
              </a:rPr>
              <a:t> от </a:t>
            </a:r>
            <a:r>
              <a:rPr lang="ru-RU" sz="2000" b="1" dirty="0" err="1">
                <a:solidFill>
                  <a:srgbClr val="1F497D"/>
                </a:solidFill>
              </a:rPr>
              <a:t>действията</a:t>
            </a:r>
            <a:r>
              <a:rPr lang="ru-RU" sz="2000" b="1" dirty="0">
                <a:solidFill>
                  <a:srgbClr val="1F497D"/>
                </a:solidFill>
              </a:rPr>
              <a:t> на МОСВ, </a:t>
            </a:r>
            <a:r>
              <a:rPr lang="ru-RU" sz="2000" b="1" dirty="0" err="1">
                <a:solidFill>
                  <a:srgbClr val="1F497D"/>
                </a:solidFill>
              </a:rPr>
              <a:t>които</a:t>
            </a:r>
            <a:r>
              <a:rPr lang="ru-RU" sz="2000" b="1" dirty="0">
                <a:solidFill>
                  <a:srgbClr val="1F497D"/>
                </a:solidFill>
              </a:rPr>
              <a:t> да </a:t>
            </a:r>
            <a:r>
              <a:rPr lang="ru-RU" sz="2000" b="1" dirty="0" err="1">
                <a:solidFill>
                  <a:srgbClr val="1F497D"/>
                </a:solidFill>
              </a:rPr>
              <a:t>осигурят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съответствие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планове</a:t>
            </a:r>
            <a:r>
              <a:rPr lang="ru-RU" sz="2000" b="1" dirty="0">
                <a:solidFill>
                  <a:srgbClr val="1F497D"/>
                </a:solidFill>
              </a:rPr>
              <a:t>/</a:t>
            </a:r>
            <a:r>
              <a:rPr lang="ru-RU" sz="2000" b="1" dirty="0" err="1">
                <a:solidFill>
                  <a:srgbClr val="1F497D"/>
                </a:solidFill>
              </a:rPr>
              <a:t>схеми</a:t>
            </a:r>
            <a:r>
              <a:rPr lang="ru-RU" sz="2000" b="1" dirty="0">
                <a:solidFill>
                  <a:srgbClr val="1F497D"/>
                </a:solidFill>
              </a:rPr>
              <a:t> за </a:t>
            </a:r>
            <a:r>
              <a:rPr lang="ru-RU" sz="2000" b="1" dirty="0" err="1">
                <a:solidFill>
                  <a:srgbClr val="1F497D"/>
                </a:solidFill>
              </a:rPr>
              <a:t>опазване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морската</a:t>
            </a:r>
            <a:r>
              <a:rPr lang="ru-RU" sz="2000" b="1" dirty="0">
                <a:solidFill>
                  <a:srgbClr val="1F497D"/>
                </a:solidFill>
              </a:rPr>
              <a:t> среда, на </a:t>
            </a:r>
            <a:r>
              <a:rPr lang="ru-RU" sz="2000" b="1" dirty="0" err="1">
                <a:solidFill>
                  <a:srgbClr val="1F497D"/>
                </a:solidFill>
              </a:rPr>
              <a:t>биологичното</a:t>
            </a:r>
            <a:r>
              <a:rPr lang="ru-RU" sz="2000" b="1" dirty="0">
                <a:solidFill>
                  <a:srgbClr val="1F497D"/>
                </a:solidFill>
              </a:rPr>
              <a:t> ѝ разнообразие и на </a:t>
            </a:r>
            <a:r>
              <a:rPr lang="ru-RU" sz="2000" b="1" dirty="0" err="1">
                <a:solidFill>
                  <a:srgbClr val="1F497D"/>
                </a:solidFill>
              </a:rPr>
              <a:t>морските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защитени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територии</a:t>
            </a:r>
            <a:r>
              <a:rPr lang="ru-RU" sz="2000" b="1" dirty="0">
                <a:solidFill>
                  <a:srgbClr val="1F497D"/>
                </a:solidFill>
              </a:rPr>
              <a:t> по „Натура 2000“, </a:t>
            </a:r>
            <a:r>
              <a:rPr lang="ru-RU" sz="2000" b="1" dirty="0" err="1">
                <a:solidFill>
                  <a:srgbClr val="1F497D"/>
                </a:solidFill>
              </a:rPr>
              <a:t>със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задълженията</a:t>
            </a:r>
            <a:r>
              <a:rPr lang="ru-RU" sz="2000" b="1" dirty="0">
                <a:solidFill>
                  <a:srgbClr val="1F497D"/>
                </a:solidFill>
              </a:rPr>
              <a:t>, </a:t>
            </a:r>
            <a:r>
              <a:rPr lang="ru-RU" sz="2000" b="1" dirty="0" err="1">
                <a:solidFill>
                  <a:srgbClr val="1F497D"/>
                </a:solidFill>
              </a:rPr>
              <a:t>установени</a:t>
            </a:r>
            <a:r>
              <a:rPr lang="ru-RU" sz="2000" b="1" dirty="0">
                <a:solidFill>
                  <a:srgbClr val="1F497D"/>
                </a:solidFill>
              </a:rPr>
              <a:t> в </a:t>
            </a:r>
            <a:r>
              <a:rPr lang="ru-RU" sz="2000" b="1" dirty="0" err="1">
                <a:solidFill>
                  <a:srgbClr val="1F497D"/>
                </a:solidFill>
              </a:rPr>
              <a:t>директиви</a:t>
            </a:r>
            <a:r>
              <a:rPr lang="ru-RU" sz="2000" b="1" dirty="0">
                <a:solidFill>
                  <a:srgbClr val="1F497D"/>
                </a:solidFill>
              </a:rPr>
              <a:t> 92/43/ЕИО и 2009/147/ЕО. </a:t>
            </a:r>
          </a:p>
          <a:p>
            <a:r>
              <a:rPr lang="ru-RU" sz="2000" b="1" dirty="0" err="1">
                <a:solidFill>
                  <a:srgbClr val="1F497D"/>
                </a:solidFill>
              </a:rPr>
              <a:t>Към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настоящия</a:t>
            </a:r>
            <a:r>
              <a:rPr lang="ru-RU" sz="2000" b="1" dirty="0">
                <a:solidFill>
                  <a:srgbClr val="1F497D"/>
                </a:solidFill>
              </a:rPr>
              <a:t> момент </a:t>
            </a:r>
            <a:r>
              <a:rPr lang="ru-RU" sz="2000" b="1" dirty="0" err="1">
                <a:solidFill>
                  <a:srgbClr val="1F497D"/>
                </a:solidFill>
              </a:rPr>
              <a:t>Мярка</a:t>
            </a:r>
            <a:r>
              <a:rPr lang="ru-RU" sz="2000" b="1" dirty="0">
                <a:solidFill>
                  <a:srgbClr val="1F497D"/>
                </a:solidFill>
              </a:rPr>
              <a:t> 6.2 не </a:t>
            </a:r>
            <a:r>
              <a:rPr lang="ru-RU" sz="2000" b="1" dirty="0" err="1">
                <a:solidFill>
                  <a:srgbClr val="1F497D"/>
                </a:solidFill>
              </a:rPr>
              <a:t>може</a:t>
            </a:r>
            <a:r>
              <a:rPr lang="ru-RU" sz="2000" b="1" dirty="0">
                <a:solidFill>
                  <a:srgbClr val="1F497D"/>
                </a:solidFill>
              </a:rPr>
              <a:t> да </a:t>
            </a:r>
            <a:r>
              <a:rPr lang="ru-RU" sz="2000" b="1" dirty="0" err="1">
                <a:solidFill>
                  <a:srgbClr val="1F497D"/>
                </a:solidFill>
              </a:rPr>
              <a:t>бъде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стартирана</a:t>
            </a:r>
            <a:r>
              <a:rPr lang="ru-RU" sz="2000" b="1" dirty="0">
                <a:solidFill>
                  <a:srgbClr val="1F497D"/>
                </a:solidFill>
              </a:rPr>
              <a:t>.</a:t>
            </a:r>
            <a:endParaRPr lang="en-US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027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4645</TotalTime>
  <Words>1054</Words>
  <Application>Microsoft Office PowerPoint</Application>
  <PresentationFormat>On-screen Show (4:3)</PresentationFormat>
  <Paragraphs>91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1_Office Theme</vt:lpstr>
      <vt:lpstr>Eglamour template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Greta D. Dimitrova</dc:creator>
  <cp:lastModifiedBy>Zahari Tabakov</cp:lastModifiedBy>
  <cp:revision>555</cp:revision>
  <cp:lastPrinted>2020-02-07T12:39:04Z</cp:lastPrinted>
  <dcterms:created xsi:type="dcterms:W3CDTF">2018-05-28T15:27:15Z</dcterms:created>
  <dcterms:modified xsi:type="dcterms:W3CDTF">2020-02-18T08:21:53Z</dcterms:modified>
</cp:coreProperties>
</file>