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3" r:id="rId1"/>
  </p:sldMasterIdLst>
  <p:notesMasterIdLst>
    <p:notesMasterId r:id="rId13"/>
  </p:notesMasterIdLst>
  <p:handoutMasterIdLst>
    <p:handoutMasterId r:id="rId14"/>
  </p:handoutMasterIdLst>
  <p:sldIdLst>
    <p:sldId id="354" r:id="rId2"/>
    <p:sldId id="313" r:id="rId3"/>
    <p:sldId id="334" r:id="rId4"/>
    <p:sldId id="370" r:id="rId5"/>
    <p:sldId id="363" r:id="rId6"/>
    <p:sldId id="364" r:id="rId7"/>
    <p:sldId id="365" r:id="rId8"/>
    <p:sldId id="366" r:id="rId9"/>
    <p:sldId id="367" r:id="rId10"/>
    <p:sldId id="369" r:id="rId11"/>
    <p:sldId id="371" r:id="rId12"/>
  </p:sldIdLst>
  <p:sldSz cx="9144000" cy="6858000" type="screen4x3"/>
  <p:notesSz cx="6761163" cy="9942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1008" userDrawn="1">
          <p15:clr>
            <a:srgbClr val="A4A3A4"/>
          </p15:clr>
        </p15:guide>
        <p15:guide id="3" orient="horz" pos="3792" userDrawn="1">
          <p15:clr>
            <a:srgbClr val="A4A3A4"/>
          </p15:clr>
        </p15:guide>
        <p15:guide id="4" orient="horz" pos="336" userDrawn="1">
          <p15:clr>
            <a:srgbClr val="A4A3A4"/>
          </p15:clr>
        </p15:guide>
        <p15:guide id="5" orient="horz" pos="1920" userDrawn="1">
          <p15:clr>
            <a:srgbClr val="A4A3A4"/>
          </p15:clr>
        </p15:guide>
        <p15:guide id="6" orient="horz" pos="3984" userDrawn="1">
          <p15:clr>
            <a:srgbClr val="A4A3A4"/>
          </p15:clr>
        </p15:guide>
        <p15:guide id="7" orient="horz" pos="1152" userDrawn="1">
          <p15:clr>
            <a:srgbClr val="A4A3A4"/>
          </p15:clr>
        </p15:guide>
        <p15:guide id="8" pos="2880" userDrawn="1">
          <p15:clr>
            <a:srgbClr val="A4A3A4"/>
          </p15:clr>
        </p15:guide>
        <p15:guide id="9" pos="503" userDrawn="1">
          <p15:clr>
            <a:srgbClr val="A4A3A4"/>
          </p15:clr>
        </p15:guide>
        <p15:guide id="10" pos="5257" userDrawn="1">
          <p15:clr>
            <a:srgbClr val="A4A3A4"/>
          </p15:clr>
        </p15:guide>
        <p15:guide id="11" pos="4608" userDrawn="1">
          <p15:clr>
            <a:srgbClr val="A4A3A4"/>
          </p15:clr>
        </p15:guide>
        <p15:guide id="12" pos="2448" userDrawn="1">
          <p15:clr>
            <a:srgbClr val="A4A3A4"/>
          </p15:clr>
        </p15:guide>
        <p15:guide id="13" pos="5545" userDrawn="1">
          <p15:clr>
            <a:srgbClr val="A4A3A4"/>
          </p15:clr>
        </p15:guide>
        <p15:guide id="14" pos="27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 userDrawn="1">
          <p15:clr>
            <a:srgbClr val="A4A3A4"/>
          </p15:clr>
        </p15:guide>
        <p15:guide id="2" pos="2127" userDrawn="1">
          <p15:clr>
            <a:srgbClr val="A4A3A4"/>
          </p15:clr>
        </p15:guide>
        <p15:guide id="3" orient="horz" pos="3132" userDrawn="1">
          <p15:clr>
            <a:srgbClr val="A4A3A4"/>
          </p15:clr>
        </p15:guide>
        <p15:guide id="4" pos="213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FCF1B2"/>
    <a:srgbClr val="FFCCFF"/>
    <a:srgbClr val="99CCFF"/>
    <a:srgbClr val="CCCCFF"/>
    <a:srgbClr val="CCFFCC"/>
    <a:srgbClr val="99FF99"/>
    <a:srgbClr val="B5EDC4"/>
    <a:srgbClr val="B6EC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43" autoAdjust="0"/>
    <p:restoredTop sz="86510" autoAdjust="0"/>
  </p:normalViewPr>
  <p:slideViewPr>
    <p:cSldViewPr>
      <p:cViewPr>
        <p:scale>
          <a:sx n="75" d="100"/>
          <a:sy n="75" d="100"/>
        </p:scale>
        <p:origin x="-2664" y="-648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2880"/>
        <p:guide pos="503"/>
        <p:guide pos="5257"/>
        <p:guide pos="4608"/>
        <p:guide pos="2448"/>
        <p:guide pos="5545"/>
        <p:guide pos="27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252" y="-96"/>
      </p:cViewPr>
      <p:guideLst>
        <p:guide orient="horz" pos="3126"/>
        <p:guide orient="horz" pos="3132"/>
        <p:guide pos="2127"/>
        <p:guide pos="213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29837" cy="49885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761" y="2"/>
            <a:ext cx="2929837" cy="49885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5F606E-90DF-4E5E-981B-65D896F86000}" type="datetimeFigureOut">
              <a:rPr lang="en-US"/>
              <a:pPr>
                <a:defRPr/>
              </a:pPr>
              <a:t>2/11/2020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43664"/>
            <a:ext cx="2929837" cy="498852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761" y="9443664"/>
            <a:ext cx="2929837" cy="498852"/>
          </a:xfrm>
          <a:prstGeom prst="rect">
            <a:avLst/>
          </a:prstGeom>
        </p:spPr>
        <p:txBody>
          <a:bodyPr vert="horz" wrap="square" lIns="91595" tIns="45798" rIns="91595" bIns="4579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19AD15E-0751-4746-996B-AD8A43771B2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2895400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29837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E09B38-711C-4572-8ADD-1783B87B4CD0}" type="datetimeFigureOut">
              <a:rPr lang="en-US"/>
              <a:pPr>
                <a:defRPr/>
              </a:pPr>
              <a:t>2/11/2020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7713"/>
            <a:ext cx="4967287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pPr lvl="0"/>
            <a:endParaRPr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22698"/>
            <a:ext cx="5408930" cy="4474130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noProof="0"/>
              <a:t>Click to edit Master text styles</a:t>
            </a:r>
          </a:p>
          <a:p>
            <a:pPr lvl="1"/>
            <a:r>
              <a:rPr noProof="0"/>
              <a:t>Second level</a:t>
            </a:r>
          </a:p>
          <a:p>
            <a:pPr lvl="2"/>
            <a:r>
              <a:rPr noProof="0"/>
              <a:t>Third level</a:t>
            </a:r>
          </a:p>
          <a:p>
            <a:pPr lvl="3"/>
            <a:r>
              <a:rPr noProof="0"/>
              <a:t>Fourth level</a:t>
            </a:r>
          </a:p>
          <a:p>
            <a:pPr lvl="4"/>
            <a:r>
              <a:rPr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43663"/>
            <a:ext cx="2929837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1" y="9443663"/>
            <a:ext cx="2929837" cy="497125"/>
          </a:xfrm>
          <a:prstGeom prst="rect">
            <a:avLst/>
          </a:prstGeom>
        </p:spPr>
        <p:txBody>
          <a:bodyPr vert="horz" wrap="square" lIns="91595" tIns="45798" rIns="91595" bIns="4579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D1D231C-F067-4B81-82BF-4D6D280B457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681302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85800"/>
            <a:ext cx="4573588" cy="34305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>
            <a:spLocks noGrp="1"/>
          </p:cNvSpPr>
          <p:nvPr>
            <p:ph type="body" idx="1"/>
          </p:nvPr>
        </p:nvSpPr>
        <p:spPr>
          <a:xfrm>
            <a:off x="680845" y="4343401"/>
            <a:ext cx="5446755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58918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7713"/>
            <a:ext cx="4965700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10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916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7713"/>
            <a:ext cx="4965700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11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855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7713"/>
            <a:ext cx="4965700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defTabSz="915954">
              <a:defRPr/>
            </a:pPr>
            <a:fld id="{FF5768AE-EC08-4353-BE85-711A137A3AF7}" type="slidenum">
              <a:rPr lang="bg-BG">
                <a:solidFill>
                  <a:srgbClr val="000000"/>
                </a:solidFill>
                <a:latin typeface="Calibri" pitchFamily="34" charset="0"/>
              </a:rPr>
              <a:pPr defTabSz="915954">
                <a:defRPr/>
              </a:pPr>
              <a:t>2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4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7713"/>
            <a:ext cx="4965700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3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4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7713"/>
            <a:ext cx="4965700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4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7713"/>
            <a:ext cx="4965700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5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751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7713"/>
            <a:ext cx="4965700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6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295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7713"/>
            <a:ext cx="4965700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7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248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7713"/>
            <a:ext cx="4965700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8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813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7713"/>
            <a:ext cx="4965700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9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539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ABECBF6-9238-49C5-922F-100E27AACBEB}" type="datetimeFigureOut">
              <a:rPr lang="bg-BG"/>
              <a:pPr>
                <a:defRPr/>
              </a:pPr>
              <a:t>11.2.2020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2839365-C8D8-4E0A-A912-6362734CBB0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3085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3C4A743-1EED-456B-82B2-9AC3C1B70CC6}" type="datetimeFigureOut">
              <a:rPr lang="bg-BG"/>
              <a:pPr>
                <a:defRPr/>
              </a:pPr>
              <a:t>11.2.2020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43B44CF-8EB2-4D93-AB05-09483F1D5BD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9946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4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4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84CD7D80-EC10-410C-AA03-056165B83CA8}" type="datetimeFigureOut">
              <a:rPr lang="bg-BG"/>
              <a:pPr>
                <a:defRPr/>
              </a:pPr>
              <a:t>11.2.2020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9C01E20-5443-4AD3-81CF-125CD9E12D9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38241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197" lvl="0" indent="-342898">
              <a:spcBef>
                <a:spcPts val="600"/>
              </a:spcBef>
              <a:spcAft>
                <a:spcPts val="0"/>
              </a:spcAft>
              <a:buSzPts val="1800"/>
              <a:buChar char="×"/>
              <a:defRPr/>
            </a:lvl1pPr>
            <a:lvl2pPr marL="914395" lvl="1" indent="-342898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2pPr>
            <a:lvl3pPr marL="1371592" lvl="2" indent="-342898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3pPr>
            <a:lvl4pPr marL="1828789" lvl="3" indent="-342898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4pPr>
            <a:lvl5pPr marL="2285987" lvl="4" indent="-342898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184" lvl="5" indent="-342898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381" lvl="6" indent="-342898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579" lvl="7" indent="-342898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776" lvl="8" indent="-342898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 dirty="0"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200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5602621-E74C-4A78-9E0E-8668483216AC}" type="datetimeFigureOut">
              <a:rPr lang="bg-BG"/>
              <a:pPr>
                <a:defRPr/>
              </a:pPr>
              <a:t>11.2.2020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445CA5D2-8273-4CE5-8ABA-FC7E71A89A4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15896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79EC14E-F206-42B9-9861-B3FB32D4B261}" type="datetimeFigureOut">
              <a:rPr lang="bg-BG"/>
              <a:pPr>
                <a:defRPr/>
              </a:pPr>
              <a:t>11.2.2020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4B3DB48-EDB9-4C04-8C2C-823D32CE375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6273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DCAFED4-DADF-4CA3-B6A5-47A015FEBD29}" type="datetimeFigureOut">
              <a:rPr lang="bg-BG"/>
              <a:pPr>
                <a:defRPr/>
              </a:pPr>
              <a:t>11.2.2020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D4F47D4-A8EF-41F4-8139-A074B077AFF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66901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7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4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7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4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72E1D32-BDAE-4926-81DD-778C7ED467DA}" type="datetimeFigureOut">
              <a:rPr lang="bg-BG"/>
              <a:pPr>
                <a:defRPr/>
              </a:pPr>
              <a:t>11.2.2020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E5F5B74-145B-4B0D-9852-E247D7F8AB3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92181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A2D680C-FBD1-4ADD-AAE8-00909CEFCE7C}" type="datetimeFigureOut">
              <a:rPr lang="bg-BG"/>
              <a:pPr>
                <a:defRPr/>
              </a:pPr>
              <a:t>11.2.2020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9E6B53F-A76D-459D-8933-FC8FEFB6366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6619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F6309FD-75B6-429F-900C-EBF831555211}" type="datetimeFigureOut">
              <a:rPr lang="bg-BG"/>
              <a:pPr>
                <a:defRPr/>
              </a:pPr>
              <a:t>11.2.2020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69E952FC-5CED-45E9-BC50-5CEADFA6CBB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3009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7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4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3D6BFAE-10C4-4865-95F2-D36610EE0F4C}" type="datetimeFigureOut">
              <a:rPr lang="bg-BG"/>
              <a:pPr>
                <a:defRPr/>
              </a:pPr>
              <a:t>11.2.2020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313FA29-C1B7-401F-8F4F-A8C4A4716A6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1377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97" indent="0">
              <a:buNone/>
              <a:defRPr sz="2800"/>
            </a:lvl2pPr>
            <a:lvl3pPr marL="914395" indent="0">
              <a:buNone/>
              <a:defRPr sz="2400"/>
            </a:lvl3pPr>
            <a:lvl4pPr marL="1371592" indent="0">
              <a:buNone/>
              <a:defRPr sz="2000"/>
            </a:lvl4pPr>
            <a:lvl5pPr marL="1828789" indent="0">
              <a:buNone/>
              <a:defRPr sz="2000"/>
            </a:lvl5pPr>
            <a:lvl6pPr marL="2285987" indent="0">
              <a:buNone/>
              <a:defRPr sz="2000"/>
            </a:lvl6pPr>
            <a:lvl7pPr marL="2743184" indent="0">
              <a:buNone/>
              <a:defRPr sz="2000"/>
            </a:lvl7pPr>
            <a:lvl8pPr marL="3200381" indent="0">
              <a:buNone/>
              <a:defRPr sz="2000"/>
            </a:lvl8pPr>
            <a:lvl9pPr marL="3657579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7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4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D363C6A-6A8B-457E-B9FF-302D76167B77}" type="datetimeFigureOut">
              <a:rPr lang="bg-BG"/>
              <a:pPr>
                <a:defRPr/>
              </a:pPr>
              <a:t>11.2.2020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25B55624-F32D-434A-A3DB-018D8AC9110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0669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321" y="274638"/>
            <a:ext cx="82293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321" y="1600206"/>
            <a:ext cx="82293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324" y="6356359"/>
            <a:ext cx="2132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53F95570-351E-44AD-AB5C-2D2BD5220A50}" type="datetimeFigureOut">
              <a:rPr lang="bg-BG"/>
              <a:pPr>
                <a:defRPr/>
              </a:pPr>
              <a:t>11.2.2020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3827" y="6356359"/>
            <a:ext cx="2896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717" y="6356359"/>
            <a:ext cx="2132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20455A8-0B0D-483E-A4AE-AD5FCDC033A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9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9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9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8" indent="-34289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6" indent="-28574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3" indent="-22859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91" indent="-22859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8" indent="-22859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5" indent="-228599" algn="l" defTabSz="9143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3" indent="-228599" algn="l" defTabSz="9143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0" indent="-228599" algn="l" defTabSz="9143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7" indent="-228599" algn="l" defTabSz="9143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7" algn="l" defTabSz="914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4" algn="l" defTabSz="914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57200" y="2206225"/>
            <a:ext cx="5511300" cy="857400"/>
          </a:xfrm>
          <a:prstGeom prst="rect">
            <a:avLst/>
          </a:prstGeom>
        </p:spPr>
        <p:txBody>
          <a:bodyPr spcFirstLastPara="1"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bg-BG" sz="40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r>
              <a:rPr lang="bg-BG" sz="40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endParaRPr dirty="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46" y="1761025"/>
            <a:ext cx="6050693" cy="2605200"/>
          </a:xfrm>
          <a:prstGeom prst="rect">
            <a:avLst/>
          </a:prstGeom>
        </p:spPr>
        <p:txBody>
          <a:bodyPr spcFirstLastPara="1"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0"/>
              </a:spcBef>
              <a:buSzTx/>
              <a:buNone/>
            </a:pPr>
            <a:r>
              <a:rPr lang="bg-BG" sz="4000" b="1" dirty="0">
                <a:solidFill>
                  <a:srgbClr val="1F497D"/>
                </a:solidFill>
                <a:latin typeface="Calibri"/>
              </a:rPr>
              <a:t>ПРОГРАМИИРАНЕ НА ПРОГРАМЕН ПЕРИОД 2021-2027 Г.</a:t>
            </a:r>
          </a:p>
          <a:p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80" y="6"/>
            <a:ext cx="2365453" cy="1146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132" y="84404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33" y="16106"/>
            <a:ext cx="1646063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813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805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22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04800" y="1371607"/>
            <a:ext cx="8413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489287"/>
              </p:ext>
            </p:extLst>
          </p:nvPr>
        </p:nvGraphicFramePr>
        <p:xfrm>
          <a:off x="76200" y="1371607"/>
          <a:ext cx="8839200" cy="4152906"/>
        </p:xfrm>
        <a:graphic>
          <a:graphicData uri="http://schemas.openxmlformats.org/drawingml/2006/table">
            <a:tbl>
              <a:tblPr firstRow="1" firstCol="1" bandRow="1"/>
              <a:tblGrid>
                <a:gridCol w="1051178"/>
                <a:gridCol w="1353084"/>
                <a:gridCol w="1272845"/>
                <a:gridCol w="1131418"/>
                <a:gridCol w="4030675"/>
              </a:tblGrid>
              <a:tr h="834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 показател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Целева стойност (2023 г.)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Източник на данните</a:t>
                      </a:r>
                      <a:endParaRPr lang="bg-BG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Бележки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83438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 показател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 размер на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допустими разходи по ПМДР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5 </a:t>
                      </a:r>
                      <a:r>
                        <a:rPr lang="bg-BG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402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bg-BG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292,44 </a:t>
                      </a: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bg-BG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лв.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Годишен доклад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Предвидената цел е равна на общия размер на средствата от ПМДР, отредени за финансови инструменти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438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ts val="0"/>
                        </a:spcAft>
                      </a:pPr>
                      <a:r>
                        <a:rPr lang="bg-BG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 за изпълнение</a:t>
                      </a:r>
                      <a:endParaRPr lang="bg-BG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ts val="0"/>
                        </a:spcAft>
                      </a:pPr>
                      <a:r>
                        <a:rPr lang="bg-BG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Общо инвестиции (публични + частни)</a:t>
                      </a:r>
                      <a:endParaRPr lang="bg-BG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8 1</a:t>
                      </a: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45 71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,55 лв.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ts val="0"/>
                        </a:spcAft>
                      </a:pP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Годишен доклад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ts val="0"/>
                        </a:spcAft>
                      </a:pP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164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ts val="0"/>
                        </a:spcAft>
                      </a:pPr>
                      <a:r>
                        <a:rPr lang="bg-BG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 за изпълнение </a:t>
                      </a:r>
                      <a:endParaRPr lang="bg-BG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ts val="0"/>
                        </a:spcAft>
                      </a:pP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Лостов ефект (привлечено съфинансиране)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ts val="0"/>
                        </a:spcAft>
                      </a:pP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ts val="0"/>
                        </a:spcAft>
                      </a:pP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bg-BG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одишен </a:t>
                      </a: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доклад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ts val="0"/>
                        </a:spcAft>
                      </a:pPr>
                      <a:r>
                        <a:rPr lang="bg-BG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Възможно е да се наложи определената цел да бъде преразгледана, след като финансовите продукти бъдат пуснати на пазара, тъй като те се влияят от пазарните промени и избраните финансови посредници.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79540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805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22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04800" y="1371607"/>
            <a:ext cx="8413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35280" y="2360195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bg-BG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за вниманието</a:t>
            </a:r>
            <a:endParaRPr lang="bg-BG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 bwMode="auto">
          <a:xfrm>
            <a:off x="-1600200" y="4495800"/>
            <a:ext cx="10515600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898" indent="-34289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46" indent="-28574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93" indent="-22859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91" indent="-22859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88" indent="-22859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85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83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80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77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bg-BG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д-р Петкан Илиев</a:t>
            </a:r>
            <a:endParaRPr lang="bg-BG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0823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805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22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latin typeface="+mj-lt"/>
                </a:rPr>
                <a:t>МИНИСТЕРСТВО НА  ЗЕМЕДЕЛИЕТО, ХРАНИТЕ И ГОРИТЕ</a:t>
              </a:r>
              <a:endParaRPr lang="bg-BG" sz="1000" dirty="0">
                <a:latin typeface="+mj-lt"/>
                <a:ea typeface="Calibri"/>
                <a:cs typeface="Calibri"/>
              </a:endParaRPr>
            </a:p>
          </p:txBody>
        </p:sp>
      </p:grpSp>
      <p:sp>
        <p:nvSpPr>
          <p:cNvPr id="6" name="Title 1"/>
          <p:cNvSpPr txBox="1">
            <a:spLocks/>
          </p:cNvSpPr>
          <p:nvPr/>
        </p:nvSpPr>
        <p:spPr bwMode="auto">
          <a:xfrm>
            <a:off x="152400" y="1447800"/>
            <a:ext cx="9144000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на</a:t>
            </a:r>
            <a:b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Предварителна оценка за прилагане на</a:t>
            </a:r>
            <a:r>
              <a:rPr lang="en-US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Финансови инструменти </a:t>
            </a:r>
            <a:r>
              <a:rPr lang="en-US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 ПМДР 2014-2020 г.</a:t>
            </a:r>
            <a:endParaRPr lang="bg-BG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124200" y="4064000"/>
            <a:ext cx="91440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4000" b="1" dirty="0"/>
              <a:t>София, 2020</a:t>
            </a:r>
          </a:p>
        </p:txBody>
      </p:sp>
    </p:spTree>
    <p:extLst>
      <p:ext uri="{BB962C8B-B14F-4D97-AF65-F5344CB8AC3E}">
        <p14:creationId xmlns:p14="http://schemas.microsoft.com/office/powerpoint/2010/main" val="191319660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805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22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04800" y="1371607"/>
            <a:ext cx="8413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-746378" y="150755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на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Предварителна оценка за прилагане на Ф</a:t>
            </a:r>
            <a:r>
              <a:rPr lang="bg-BG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ПМДР 2014-2020 г.</a:t>
            </a:r>
            <a:endParaRPr lang="bg-BG" sz="2800" dirty="0"/>
          </a:p>
        </p:txBody>
      </p:sp>
      <p:sp>
        <p:nvSpPr>
          <p:cNvPr id="13" name="Rectangle 12"/>
          <p:cNvSpPr/>
          <p:nvPr/>
        </p:nvSpPr>
        <p:spPr>
          <a:xfrm>
            <a:off x="279401" y="3200407"/>
            <a:ext cx="8686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Настоящата Актуализация на предварителната оценка за прилагане на ФИ по ПМДР 2014-2020 г. е разработена с цел принос за адресиране на неоптималните инвестиционни ситуации и пазарни дефекти и се стреми да акцентира върху някои от специфичните предизвикателства при използването на ФИ в сектор „Рибарство“, предимно свързани с достъпа до финансиране и относително ограничената склонност на търговските банки да поемат риск при инвестиции в сектора.</a:t>
            </a: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122147494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805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22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04800" y="1371607"/>
            <a:ext cx="8413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-746378" y="132437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на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Предварителна оценка за прилагане на Ф</a:t>
            </a:r>
            <a:r>
              <a:rPr lang="bg-BG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ПМДР 2014-2020 г.</a:t>
            </a:r>
            <a:endParaRPr lang="bg-BG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92615" y="3124200"/>
            <a:ext cx="8839201" cy="461835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b="1" dirty="0"/>
              <a:t>Решението на България да разшири прилагането на подкрепа, чрез финансови инструменти отчита добавената стойност и ползите, свързани с финансови инструменти, включително</a:t>
            </a:r>
            <a:r>
              <a:rPr lang="ru-RU" sz="1600" dirty="0"/>
              <a:t>:</a:t>
            </a:r>
          </a:p>
          <a:p>
            <a:pPr marL="0" indent="0">
              <a:buNone/>
            </a:pPr>
            <a:r>
              <a:rPr lang="ru-RU" sz="1600" dirty="0"/>
              <a:t>•	</a:t>
            </a:r>
            <a:r>
              <a:rPr lang="ru-RU" sz="1600" i="1" dirty="0"/>
              <a:t>Преодоляване на несъвършенствата на пазара, тъй като съществуват целеви групи крайни получатели, за които финансирането от частния сектор е ограничено;</a:t>
            </a:r>
          </a:p>
          <a:p>
            <a:pPr marL="0" indent="0">
              <a:buNone/>
            </a:pPr>
            <a:r>
              <a:rPr lang="ru-RU" sz="1600" i="1" dirty="0"/>
              <a:t>•	Привличане на допълнителни ресурси и увеличение на въздействието на програмите на ЕСИФ;</a:t>
            </a:r>
          </a:p>
          <a:p>
            <a:pPr marL="0" indent="0">
              <a:buNone/>
            </a:pPr>
            <a:r>
              <a:rPr lang="ru-RU" sz="1600" i="1" dirty="0"/>
              <a:t>•	Ползи от подобрена ефективност и ефикасност в следствие на револвиращия характер на средствата, които остават на разположение на програмите за бъдещо използване;</a:t>
            </a:r>
          </a:p>
        </p:txBody>
      </p:sp>
    </p:spTree>
    <p:extLst>
      <p:ext uri="{BB962C8B-B14F-4D97-AF65-F5344CB8AC3E}">
        <p14:creationId xmlns:p14="http://schemas.microsoft.com/office/powerpoint/2010/main" val="342275293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805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22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04800" y="1371607"/>
            <a:ext cx="8413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-746378" y="128270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на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Предварителна оценка за прилагане на Ф</a:t>
            </a:r>
            <a:r>
              <a:rPr lang="bg-BG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ПМДР 2014-2020 г.</a:t>
            </a:r>
            <a:endParaRPr lang="bg-BG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1" y="2671763"/>
            <a:ext cx="8686800" cy="4351338"/>
          </a:xfrm>
        </p:spPr>
        <p:txBody>
          <a:bodyPr>
            <a:normAutofit/>
          </a:bodyPr>
          <a:lstStyle/>
          <a:p>
            <a:r>
              <a:rPr lang="ru-RU" sz="2000" dirty="0"/>
              <a:t>По-добро качество на проектите, тъй като инвестицията трябва да бъде възстановена;</a:t>
            </a:r>
          </a:p>
          <a:p>
            <a:r>
              <a:rPr lang="ru-RU" sz="2000" dirty="0"/>
              <a:t>Достъп до по-широк спектър от финансови инструменти за прилагане на политики и привличане на ресурси и експертиза на финансовите посредници и други партньори от частния сектор;</a:t>
            </a:r>
          </a:p>
          <a:p>
            <a:r>
              <a:rPr lang="ru-RU" sz="2000" dirty="0"/>
              <a:t>Отдалечаване от културата на "зависимост от субсидии и безвъзмездна финансова помощ"; </a:t>
            </a:r>
          </a:p>
          <a:p>
            <a:r>
              <a:rPr lang="bg-BG" sz="2000" dirty="0"/>
              <a:t>Привличане на подкрепа от страна на частния сектор, вкл. и финансиране), т. нар. „лостов ефект“.</a:t>
            </a:r>
          </a:p>
          <a:p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421716051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805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22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04800" y="1371607"/>
            <a:ext cx="8413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-746378" y="120650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на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Предварителна оценка за прилагане на Ф</a:t>
            </a:r>
            <a:r>
              <a:rPr lang="bg-BG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ПМДР 2014-2020 г.</a:t>
            </a:r>
            <a:endParaRPr lang="bg-BG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3" y="2532062"/>
            <a:ext cx="8575041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u="sng" dirty="0"/>
              <a:t>Най-подходящи за прилагане ФИ:</a:t>
            </a:r>
          </a:p>
          <a:p>
            <a:pPr marL="0" indent="0">
              <a:buNone/>
            </a:pPr>
            <a:r>
              <a:rPr lang="ru-RU" sz="2000" i="1" dirty="0"/>
              <a:t>1.гаранции за покритие на кредитния риск на финансови и кредитни институции.</a:t>
            </a:r>
          </a:p>
          <a:p>
            <a:pPr marL="0" indent="0">
              <a:buNone/>
            </a:pPr>
            <a:r>
              <a:rPr lang="en-US" sz="2000" i="1" dirty="0"/>
              <a:t>2</a:t>
            </a:r>
            <a:r>
              <a:rPr lang="ru-RU" sz="2000" i="1" dirty="0"/>
              <a:t>.заем с поделяне на риска с 2 възможности: </a:t>
            </a:r>
          </a:p>
          <a:p>
            <a:pPr marL="0" indent="0">
              <a:buNone/>
            </a:pPr>
            <a:r>
              <a:rPr lang="ru-RU" sz="2000" dirty="0"/>
              <a:t>•</a:t>
            </a:r>
            <a:r>
              <a:rPr lang="en-US" sz="2000" dirty="0"/>
              <a:t> </a:t>
            </a:r>
            <a:r>
              <a:rPr lang="ru-RU" sz="2000" dirty="0"/>
              <a:t>кредит за съфинансиране на бенефициент на проект, финансиран с БФП от ПМДР;</a:t>
            </a:r>
          </a:p>
          <a:p>
            <a:pPr marL="0" indent="0">
              <a:buNone/>
            </a:pPr>
            <a:r>
              <a:rPr lang="ru-RU" sz="2000" dirty="0"/>
              <a:t>•</a:t>
            </a:r>
            <a:r>
              <a:rPr lang="en-US" sz="2000" dirty="0"/>
              <a:t> </a:t>
            </a:r>
            <a:r>
              <a:rPr lang="ru-RU" sz="2000" dirty="0"/>
              <a:t>самостоятелен кредит, отпускан по мерките на програмата, вкл. </a:t>
            </a:r>
            <a:r>
              <a:rPr lang="ru-RU" sz="2000" i="1" dirty="0">
                <a:solidFill>
                  <a:srgbClr val="00B0F0"/>
                </a:solidFill>
              </a:rPr>
              <a:t>микрокредити  </a:t>
            </a:r>
            <a:r>
              <a:rPr lang="ru-RU" sz="2000" dirty="0">
                <a:solidFill>
                  <a:srgbClr val="00B0F0"/>
                </a:solidFill>
              </a:rPr>
              <a:t> за хора често без достъп до финансови услуги, обикновено предоставяни за кратък период и без или с малко обезпечение. </a:t>
            </a:r>
            <a:endParaRPr lang="bg-BG" sz="2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04934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805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22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04800" y="1371607"/>
            <a:ext cx="8413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-746378" y="120650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на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Предварителна оценка за прилагане на Ф</a:t>
            </a:r>
            <a:r>
              <a:rPr lang="bg-BG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ПМДР 2014-2020 г.</a:t>
            </a:r>
            <a:endParaRPr lang="bg-BG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3" y="2585084"/>
            <a:ext cx="903732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/>
              <a:t>Неоптимални инвестиционни ситуации</a:t>
            </a:r>
          </a:p>
          <a:p>
            <a:r>
              <a:rPr lang="ru-RU" sz="1800" dirty="0"/>
              <a:t>Съществува затруднен достъп до финансиране в сектор „Рибарство“, съпътстван от утежняване на условията за финасиране, увеличаване на усилията и разходите за получаването му; </a:t>
            </a:r>
          </a:p>
          <a:p>
            <a:r>
              <a:rPr lang="ru-RU" sz="1800" dirty="0"/>
              <a:t> Запазва се тенденцията предприятията да не търсят финансиране поради очакван отказ - т.нар. „ефект на обезсърчаване“;</a:t>
            </a:r>
          </a:p>
          <a:p>
            <a:r>
              <a:rPr lang="ru-RU" sz="1800" dirty="0"/>
              <a:t> Намалява готовността на банките да предлагат финансиране под каквато и да била форма;</a:t>
            </a:r>
          </a:p>
          <a:p>
            <a:r>
              <a:rPr lang="ru-RU" sz="1800" dirty="0"/>
              <a:t> Отчита се усещане за липса на подкрепа от страна на финансовите институции и местната власт</a:t>
            </a:r>
            <a:r>
              <a:rPr lang="bg-BG" sz="1800" dirty="0"/>
              <a:t>.</a:t>
            </a:r>
            <a:endParaRPr lang="ru-RU" sz="1800" dirty="0"/>
          </a:p>
          <a:p>
            <a:endParaRPr lang="bg-BG" sz="1800" dirty="0"/>
          </a:p>
        </p:txBody>
      </p:sp>
    </p:spTree>
    <p:extLst>
      <p:ext uri="{BB962C8B-B14F-4D97-AF65-F5344CB8AC3E}">
        <p14:creationId xmlns:p14="http://schemas.microsoft.com/office/powerpoint/2010/main" val="286574940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805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22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04800" y="1371607"/>
            <a:ext cx="8413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-746378" y="120650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на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Предварителна оценка за прилагане на Ф</a:t>
            </a:r>
            <a:r>
              <a:rPr lang="bg-BG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ПМДР 2014-2020 г.</a:t>
            </a:r>
            <a:endParaRPr lang="bg-BG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3" y="2524124"/>
            <a:ext cx="8839201" cy="4351338"/>
          </a:xfrm>
        </p:spPr>
        <p:txBody>
          <a:bodyPr>
            <a:normAutofit/>
          </a:bodyPr>
          <a:lstStyle/>
          <a:p>
            <a:r>
              <a:rPr lang="ru-RU" sz="2400" dirty="0"/>
              <a:t>ЕФМДР е дефинирал 6 основни приоритета за развитие на сектор «Рибарство» и всички те са застъпени в ПМДР, като е акцентирано върху иновациите, устойчивостта, екологията и конкурентоспособността на рибарството и аквакултурите (приоритетни области 1 и 2). </a:t>
            </a:r>
          </a:p>
          <a:p>
            <a:r>
              <a:rPr lang="ru-RU" sz="2400" dirty="0"/>
              <a:t>Общият бюджет на ПМДР възлиза на 203 903 172,28 лева.</a:t>
            </a:r>
          </a:p>
          <a:p>
            <a:r>
              <a:rPr lang="ru-RU" sz="2400"/>
              <a:t>Последните </a:t>
            </a:r>
            <a:r>
              <a:rPr lang="ru-RU" sz="2400" smtClean="0"/>
              <a:t>представляват </a:t>
            </a:r>
            <a:r>
              <a:rPr lang="ru-RU" sz="2400" dirty="0"/>
              <a:t>2,65% от общия бюджет.</a:t>
            </a:r>
            <a:endParaRPr lang="bg-BG" sz="2400" dirty="0"/>
          </a:p>
          <a:p>
            <a:r>
              <a:rPr lang="ru-RU" sz="2000" dirty="0">
                <a:solidFill>
                  <a:schemeClr val="bg1"/>
                </a:solidFill>
              </a:rPr>
              <a:t>Последните представлявата 2,65% от общия бюджет.</a:t>
            </a:r>
            <a:endParaRPr lang="bg-BG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49521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805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22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04800" y="1371607"/>
            <a:ext cx="8413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-746378" y="90374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на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Предварителна оценка за прилагане на Ф</a:t>
            </a:r>
            <a:r>
              <a:rPr lang="bg-BG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ПМДР 2014-2020 г.</a:t>
            </a:r>
            <a:endParaRPr lang="bg-BG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980027"/>
              </p:ext>
            </p:extLst>
          </p:nvPr>
        </p:nvGraphicFramePr>
        <p:xfrm>
          <a:off x="81237" y="2170338"/>
          <a:ext cx="8981058" cy="3380937"/>
        </p:xfrm>
        <a:graphic>
          <a:graphicData uri="http://schemas.openxmlformats.org/drawingml/2006/table">
            <a:tbl>
              <a:tblPr firstRow="1" firstCol="1" bandRow="1"/>
              <a:tblGrid>
                <a:gridCol w="2677160"/>
                <a:gridCol w="1828800"/>
                <a:gridCol w="1981200"/>
                <a:gridCol w="2493898"/>
              </a:tblGrid>
              <a:tr h="7217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 на финансовия инструмент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от ПМДР (млн. лв.)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на финансиране от ПМДР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Реализиран портфейл за крайни получатели по ПМДР (млн. лв.)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8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Гаранционен финансов продукт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2 402 </a:t>
                      </a:r>
                      <a:r>
                        <a:rPr lang="bg-BG" sz="12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292,44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80%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3 002 865,55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7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 за съфинансиране на проекти, подкрепени с БФП по ПМДР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500 000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3 000 000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7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 за реализация на инвестиция по ПМДР без комбинация с БФП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500 000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2 142 850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7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Общо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it-IT" sz="1200" b="1" u="sng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it-IT" sz="1200" b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402 292,44  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8 1</a:t>
                      </a: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bg-BG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,55</a:t>
                      </a:r>
                      <a:endParaRPr lang="bg-BG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969750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strategy presentation</Template>
  <TotalTime>0</TotalTime>
  <Words>777</Words>
  <Application>Microsoft Office PowerPoint</Application>
  <PresentationFormat>On-screen Show (4:3)</PresentationFormat>
  <Paragraphs>117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</vt:lpstr>
      <vt:lpstr>PowerPoint Presentation</vt:lpstr>
      <vt:lpstr>Актуализация на Предварителна оценка за прилагане на ФИ  по ПМДР 2014-2020 г.</vt:lpstr>
      <vt:lpstr>Актуализация на Предварителна оценка за прилагане на ФИ  по ПМДР 2014-2020 г.</vt:lpstr>
      <vt:lpstr>Актуализация на Предварителна оценка за прилагане на ФИ  по ПМДР 2014-2020 г.</vt:lpstr>
      <vt:lpstr>Актуализация на Предварителна оценка за прилагане на ФИ  по ПМДР 2014-2020 г.</vt:lpstr>
      <vt:lpstr>Актуализация на Предварителна оценка за прилагане на ФИ  по ПМДР 2014-2020 г.</vt:lpstr>
      <vt:lpstr>Актуализация на Предварителна оценка за прилагане на ФИ  по ПМДР 2014-2020 г.</vt:lpstr>
      <vt:lpstr>Актуализация на Предварителна оценка за прилагане на ФИ  по ПМДР 2014-2020 г.</vt:lpstr>
      <vt:lpstr>PowerPoint Presentation</vt:lpstr>
      <vt:lpstr>Благодаря за вниманието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2015-11-12T16:10:40Z</dcterms:created>
  <dcterms:modified xsi:type="dcterms:W3CDTF">2020-02-11T13:25:11Z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TC034606639991</vt:lpwstr>
  </property>
</Properties>
</file>