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8"/>
  </p:notesMasterIdLst>
  <p:handoutMasterIdLst>
    <p:handoutMasterId r:id="rId9"/>
  </p:handoutMasterIdLst>
  <p:sldIdLst>
    <p:sldId id="456" r:id="rId2"/>
    <p:sldId id="314" r:id="rId3"/>
    <p:sldId id="315" r:id="rId4"/>
    <p:sldId id="455" r:id="rId5"/>
    <p:sldId id="318" r:id="rId6"/>
    <p:sldId id="331" r:id="rId7"/>
  </p:sldIdLst>
  <p:sldSz cx="9144000" cy="6858000" type="screen4x3"/>
  <p:notesSz cx="6858000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0F6AA2D-D94F-4C06-8E8E-7BB73B48E6C3}">
          <p14:sldIdLst>
            <p14:sldId id="456"/>
            <p14:sldId id="314"/>
            <p14:sldId id="315"/>
            <p14:sldId id="455"/>
            <p14:sldId id="318"/>
            <p14:sldId id="33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08" userDrawn="1">
          <p15:clr>
            <a:srgbClr val="A4A3A4"/>
          </p15:clr>
        </p15:guide>
        <p15:guide id="3" pos="2880" userDrawn="1">
          <p15:clr>
            <a:srgbClr val="A4A3A4"/>
          </p15:clr>
        </p15:guide>
        <p15:guide id="4" orient="horz" pos="240" userDrawn="1">
          <p15:clr>
            <a:srgbClr val="A4A3A4"/>
          </p15:clr>
        </p15:guide>
        <p15:guide id="5" pos="6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ra Dicheva" initials="LD" lastIdx="1" clrIdx="0">
    <p:extLst>
      <p:ext uri="{19B8F6BF-5375-455C-9EA6-DF929625EA0E}">
        <p15:presenceInfo xmlns:p15="http://schemas.microsoft.com/office/powerpoint/2012/main" userId="S-1-5-21-1626865527-791579738-2582070353-2136" providerId="AD"/>
      </p:ext>
    </p:extLst>
  </p:cmAuthor>
  <p:cmAuthor id="2" name="Nadya Todorova" initials="NT" lastIdx="4" clrIdx="1">
    <p:extLst>
      <p:ext uri="{19B8F6BF-5375-455C-9EA6-DF929625EA0E}">
        <p15:presenceInfo xmlns:p15="http://schemas.microsoft.com/office/powerpoint/2012/main" userId="S-1-5-21-1626865527-791579738-2582070353-2192" providerId="AD"/>
      </p:ext>
    </p:extLst>
  </p:cmAuthor>
  <p:cmAuthor id="3" name="Dimitar Cherkezov" initials="DCH" lastIdx="3" clrIdx="2">
    <p:extLst>
      <p:ext uri="{19B8F6BF-5375-455C-9EA6-DF929625EA0E}">
        <p15:presenceInfo xmlns:p15="http://schemas.microsoft.com/office/powerpoint/2012/main" userId="Dimitar Cherkezov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2D45"/>
    <a:srgbClr val="014D77"/>
    <a:srgbClr val="005296"/>
    <a:srgbClr val="E1F4FF"/>
    <a:srgbClr val="C9ECFF"/>
    <a:srgbClr val="F9EAE7"/>
    <a:srgbClr val="532476"/>
    <a:srgbClr val="E7DEC1"/>
    <a:srgbClr val="BFD2DD"/>
    <a:srgbClr val="0196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45" autoAdjust="0"/>
    <p:restoredTop sz="94660"/>
  </p:normalViewPr>
  <p:slideViewPr>
    <p:cSldViewPr snapToGrid="0" showGuides="1">
      <p:cViewPr varScale="1">
        <p:scale>
          <a:sx n="123" d="100"/>
          <a:sy n="123" d="100"/>
        </p:scale>
        <p:origin x="1338" y="30"/>
      </p:cViewPr>
      <p:guideLst>
        <p:guide orient="horz" pos="2208"/>
        <p:guide pos="2880"/>
        <p:guide orient="horz" pos="240"/>
        <p:guide pos="62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1BF286D-11BF-4364-8C89-14DC897E87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682DC9-6BBB-4F85-9FA9-C064D1394B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01943-4C95-4795-A1C8-4FC588ADE875}" type="datetimeFigureOut">
              <a:rPr lang="en-US" smtClean="0"/>
              <a:t>2/7/2020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0BB820-418A-48A6-9CF1-8D8274469B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756CCA-52B7-40A9-B6F8-EA00E069BC8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B32F3-BF09-4F80-B43F-2744800735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399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D1484-F43E-4727-9C76-9B718C9F369B}" type="datetimeFigureOut">
              <a:rPr lang="bg-BG" smtClean="0"/>
              <a:t>7.2.2020 г.</a:t>
            </a:fld>
            <a:endParaRPr lang="bg-BG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8088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51219"/>
            <a:ext cx="548640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8796A-8A27-4833-AC9F-72907069FE74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3503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B729-7A2E-4E22-831C-1383A4ED64DF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8365"/>
            <a:ext cx="9144000" cy="69263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E5B2C30-B338-4458-BE9C-470DE323249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929" y="283646"/>
            <a:ext cx="661905" cy="5609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928C87-4BA7-4337-B42E-95E3ACF8AD8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18" y="136518"/>
            <a:ext cx="1515719" cy="64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813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6B7F639-D783-4015-A9F1-0004B7E90A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19900" y="6568459"/>
            <a:ext cx="2057400" cy="8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r">
              <a:defRPr lang="en-GB" sz="525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</a:pPr>
            <a:fld id="{508CB729-7A2E-4E22-831C-1383A4ED64DF}" type="slidenum">
              <a:rPr lang="en-GB" smtClean="0"/>
              <a:pPr>
                <a:spcBef>
                  <a:spcPts val="225"/>
                </a:spcBef>
                <a:spcAft>
                  <a:spcPts val="225"/>
                </a:spcAft>
                <a:buClr>
                  <a:srgbClr val="1F497D"/>
                </a:buClr>
                <a:buSzPct val="110000"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7981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9900" y="6568459"/>
            <a:ext cx="2057400" cy="8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r">
              <a:defRPr lang="en-GB" sz="525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</a:pPr>
            <a:fld id="{508CB729-7A2E-4E22-831C-1383A4ED64DF}" type="slidenum">
              <a:rPr lang="en-GB" smtClean="0"/>
              <a:pPr>
                <a:spcBef>
                  <a:spcPts val="225"/>
                </a:spcBef>
                <a:spcAft>
                  <a:spcPts val="225"/>
                </a:spcAft>
                <a:buClr>
                  <a:srgbClr val="1F497D"/>
                </a:buClr>
                <a:buSzPct val="110000"/>
              </a:pPr>
              <a:t>‹#›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96D8A5-08DB-46C1-A248-A35EC8EC1D15}"/>
              </a:ext>
            </a:extLst>
          </p:cNvPr>
          <p:cNvSpPr/>
          <p:nvPr userDrawn="1"/>
        </p:nvSpPr>
        <p:spPr>
          <a:xfrm>
            <a:off x="0" y="-74464"/>
            <a:ext cx="9139882" cy="645963"/>
          </a:xfrm>
          <a:prstGeom prst="rect">
            <a:avLst/>
          </a:prstGeom>
          <a:solidFill>
            <a:srgbClr val="014D7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C7B498-D783-4F82-995F-37E26165B1CC}"/>
              </a:ext>
            </a:extLst>
          </p:cNvPr>
          <p:cNvSpPr/>
          <p:nvPr userDrawn="1"/>
        </p:nvSpPr>
        <p:spPr>
          <a:xfrm rot="20277968">
            <a:off x="-73372" y="295108"/>
            <a:ext cx="406232" cy="162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36297C6E-0938-4E87-A60D-888389AD0DF7}"/>
              </a:ext>
            </a:extLst>
          </p:cNvPr>
          <p:cNvSpPr/>
          <p:nvPr userDrawn="1"/>
        </p:nvSpPr>
        <p:spPr>
          <a:xfrm rot="20283582">
            <a:off x="214400" y="66853"/>
            <a:ext cx="73031" cy="16574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59C8B9-D378-4366-8949-0F0C1370F541}"/>
              </a:ext>
            </a:extLst>
          </p:cNvPr>
          <p:cNvSpPr/>
          <p:nvPr userDrawn="1"/>
        </p:nvSpPr>
        <p:spPr>
          <a:xfrm rot="20277968">
            <a:off x="219381" y="-99083"/>
            <a:ext cx="909186" cy="162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6A1ACC9C-86CC-46BC-B4C6-385D520D2D14}"/>
              </a:ext>
            </a:extLst>
          </p:cNvPr>
          <p:cNvSpPr/>
          <p:nvPr userDrawn="1"/>
        </p:nvSpPr>
        <p:spPr>
          <a:xfrm rot="9457226">
            <a:off x="277264" y="220296"/>
            <a:ext cx="78254" cy="168736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DA379C1-384E-4776-8E09-AAD1793CA21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382" y="-339"/>
            <a:ext cx="1028537" cy="50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27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08" userDrawn="1">
          <p15:clr>
            <a:srgbClr val="F26B43"/>
          </p15:clr>
        </p15:guide>
        <p15:guide id="2" pos="2832" userDrawn="1">
          <p15:clr>
            <a:srgbClr val="F26B43"/>
          </p15:clr>
        </p15:guide>
        <p15:guide id="3" pos="168" userDrawn="1">
          <p15:clr>
            <a:srgbClr val="F26B43"/>
          </p15:clr>
        </p15:guide>
        <p15:guide id="4" pos="5592" userDrawn="1">
          <p15:clr>
            <a:srgbClr val="F26B43"/>
          </p15:clr>
        </p15:guide>
        <p15:guide id="5" orient="horz" pos="528" userDrawn="1">
          <p15:clr>
            <a:srgbClr val="F26B43"/>
          </p15:clr>
        </p15:guide>
        <p15:guide id="6" orient="horz" pos="2112" userDrawn="1">
          <p15:clr>
            <a:srgbClr val="F26B43"/>
          </p15:clr>
        </p15:guide>
        <p15:guide id="7" pos="2928" userDrawn="1">
          <p15:clr>
            <a:srgbClr val="F26B43"/>
          </p15:clr>
        </p15:guide>
        <p15:guide id="8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055C43A-B696-4944-8DE0-9CCBF61D635A}"/>
              </a:ext>
            </a:extLst>
          </p:cNvPr>
          <p:cNvSpPr txBox="1"/>
          <p:nvPr/>
        </p:nvSpPr>
        <p:spPr>
          <a:xfrm>
            <a:off x="1158745" y="2293667"/>
            <a:ext cx="6148066" cy="147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bg-BG" sz="3000" b="1" dirty="0">
                <a:solidFill>
                  <a:schemeClr val="bg1"/>
                </a:solidFill>
              </a:rPr>
              <a:t>ФИНАНСОВИ ИНСТРУМЕНТИ </a:t>
            </a:r>
          </a:p>
          <a:p>
            <a:pPr algn="ctr"/>
            <a:r>
              <a:rPr lang="bg-BG" sz="3000" b="1" dirty="0">
                <a:solidFill>
                  <a:schemeClr val="bg1"/>
                </a:solidFill>
              </a:rPr>
              <a:t>ПО ПРОГРАМА ЗА МОРСКО ДЕЛО И РИБАРСТВО 2014-2020 г.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BA8529-84CB-42F6-8A37-C5623110F15B}"/>
              </a:ext>
            </a:extLst>
          </p:cNvPr>
          <p:cNvSpPr txBox="1"/>
          <p:nvPr/>
        </p:nvSpPr>
        <p:spPr>
          <a:xfrm>
            <a:off x="1264421" y="5087215"/>
            <a:ext cx="570487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bg-BG" sz="1400" b="1" dirty="0">
                <a:solidFill>
                  <a:schemeClr val="bg1"/>
                </a:solidFill>
              </a:rPr>
              <a:t>Комитет за наблюдение</a:t>
            </a:r>
            <a:endParaRPr lang="en-GB" sz="1400" b="1" dirty="0">
              <a:solidFill>
                <a:schemeClr val="bg1"/>
              </a:solidFill>
            </a:endParaRPr>
          </a:p>
          <a:p>
            <a:pPr algn="ctr"/>
            <a:r>
              <a:rPr lang="bg-BG" sz="1400" b="1" dirty="0">
                <a:solidFill>
                  <a:schemeClr val="bg1"/>
                </a:solidFill>
              </a:rPr>
              <a:t>София, 12.02.2020 г.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81E389-66F0-4DF7-9F80-8C47E93E08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612" y="62330"/>
            <a:ext cx="1998522" cy="84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661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4B9AF92-A1A1-410F-A515-F31A68B2E5AD}"/>
              </a:ext>
            </a:extLst>
          </p:cNvPr>
          <p:cNvSpPr/>
          <p:nvPr/>
        </p:nvSpPr>
        <p:spPr>
          <a:xfrm>
            <a:off x="814969" y="1076524"/>
            <a:ext cx="7986130" cy="760928"/>
          </a:xfrm>
          <a:prstGeom prst="roundRect">
            <a:avLst>
              <a:gd name="adj" fmla="val 502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ED0C14F-A844-45ED-93B9-192AE90E0F30}"/>
              </a:ext>
            </a:extLst>
          </p:cNvPr>
          <p:cNvGrpSpPr/>
          <p:nvPr/>
        </p:nvGrpSpPr>
        <p:grpSpPr>
          <a:xfrm>
            <a:off x="813909" y="1282025"/>
            <a:ext cx="7787156" cy="5242936"/>
            <a:chOff x="1420488" y="1275075"/>
            <a:chExt cx="7787156" cy="4170963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D0275D6-F37B-4311-A2AA-53F3E2401231}"/>
                </a:ext>
              </a:extLst>
            </p:cNvPr>
            <p:cNvSpPr txBox="1"/>
            <p:nvPr/>
          </p:nvSpPr>
          <p:spPr>
            <a:xfrm>
              <a:off x="1476375" y="1573103"/>
              <a:ext cx="52101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endPara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C843289-84FE-4D34-9B1B-07E1BDE151D9}"/>
                </a:ext>
              </a:extLst>
            </p:cNvPr>
            <p:cNvSpPr txBox="1"/>
            <p:nvPr/>
          </p:nvSpPr>
          <p:spPr>
            <a:xfrm>
              <a:off x="1420488" y="1275075"/>
              <a:ext cx="7787156" cy="26933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/>
              <a:r>
                <a:rPr lang="bg-BG" sz="1600" b="1" dirty="0">
                  <a:solidFill>
                    <a:schemeClr val="accent1">
                      <a:lumMod val="50000"/>
                    </a:schemeClr>
                  </a:solidFill>
                </a:rPr>
                <a:t>Дисбаланс между търсене и предлагане и отчетен недостиг на финансиране</a:t>
              </a:r>
              <a:endParaRPr lang="en-GB" sz="16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66F7EAD-C812-482F-8D76-2D96D14F24A5}"/>
                </a:ext>
              </a:extLst>
            </p:cNvPr>
            <p:cNvSpPr txBox="1"/>
            <p:nvPr/>
          </p:nvSpPr>
          <p:spPr>
            <a:xfrm>
              <a:off x="1476374" y="5138261"/>
              <a:ext cx="52101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endPara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A4226354-D845-4CB9-A92C-09E3EAADF94A}"/>
              </a:ext>
            </a:extLst>
          </p:cNvPr>
          <p:cNvSpPr txBox="1"/>
          <p:nvPr/>
        </p:nvSpPr>
        <p:spPr>
          <a:xfrm>
            <a:off x="7444217" y="3429000"/>
            <a:ext cx="13515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bg-BG" sz="1400" b="1" cap="all" dirty="0">
                <a:solidFill>
                  <a:prstClr val="white"/>
                </a:solidFill>
              </a:rPr>
              <a:t>Период на активно инвестиране</a:t>
            </a:r>
            <a:endParaRPr lang="en-GB" sz="1400" b="1" cap="all" dirty="0">
              <a:solidFill>
                <a:prstClr val="white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E2CB57B-5CCA-466F-9C70-17B5754DCB81}"/>
              </a:ext>
            </a:extLst>
          </p:cNvPr>
          <p:cNvSpPr txBox="1"/>
          <p:nvPr/>
        </p:nvSpPr>
        <p:spPr>
          <a:xfrm>
            <a:off x="7449560" y="5234098"/>
            <a:ext cx="13515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bg-BG" sz="1400" b="1" cap="all" dirty="0">
                <a:solidFill>
                  <a:prstClr val="white"/>
                </a:solidFill>
              </a:rPr>
              <a:t>Период на активно инвестиране</a:t>
            </a:r>
            <a:endParaRPr lang="en-GB" sz="1400" b="1" cap="all" dirty="0">
              <a:solidFill>
                <a:prstClr val="white"/>
              </a:solidFill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C029170-C1DE-438A-8096-8DBC8FC49F26}"/>
              </a:ext>
            </a:extLst>
          </p:cNvPr>
          <p:cNvSpPr/>
          <p:nvPr/>
        </p:nvSpPr>
        <p:spPr>
          <a:xfrm>
            <a:off x="258353" y="1076525"/>
            <a:ext cx="465758" cy="5463214"/>
          </a:xfrm>
          <a:prstGeom prst="roundRect">
            <a:avLst>
              <a:gd name="adj" fmla="val 17511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D6A2704-FBBF-4CC2-8AD3-56A854772640}"/>
              </a:ext>
            </a:extLst>
          </p:cNvPr>
          <p:cNvSpPr txBox="1"/>
          <p:nvPr/>
        </p:nvSpPr>
        <p:spPr>
          <a:xfrm rot="16200000">
            <a:off x="-828313" y="5057980"/>
            <a:ext cx="26059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>
                <a:solidFill>
                  <a:schemeClr val="bg1"/>
                </a:solidFill>
              </a:rPr>
              <a:t>ФИ по ПМДР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42" name="Rectangle 2">
            <a:extLst>
              <a:ext uri="{FF2B5EF4-FFF2-40B4-BE49-F238E27FC236}">
                <a16:creationId xmlns:a16="http://schemas.microsoft.com/office/drawing/2014/main" id="{D7453DC4-D619-404D-98A0-F96E1FD72B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921" y="155670"/>
            <a:ext cx="71547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</a:pPr>
            <a:r>
              <a:rPr lang="bg-BG" altLang="bg-BG" sz="1600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Регистрирани пазарни недостатъци</a:t>
            </a:r>
            <a:endParaRPr lang="en-US" altLang="bg-BG" sz="1600" b="1" cap="all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774728-880F-4351-A998-FE9A3E43C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5625" y="661670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8CB729-7A2E-4E22-831C-1383A4ED64DF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362CB9D1-1EC3-447F-BBFE-960196C41703}"/>
              </a:ext>
            </a:extLst>
          </p:cNvPr>
          <p:cNvSpPr/>
          <p:nvPr/>
        </p:nvSpPr>
        <p:spPr>
          <a:xfrm>
            <a:off x="814969" y="2002825"/>
            <a:ext cx="7986130" cy="760928"/>
          </a:xfrm>
          <a:prstGeom prst="roundRect">
            <a:avLst>
              <a:gd name="adj" fmla="val 502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E42AA92B-3850-47DF-9A4D-1E937032323C}"/>
              </a:ext>
            </a:extLst>
          </p:cNvPr>
          <p:cNvSpPr/>
          <p:nvPr/>
        </p:nvSpPr>
        <p:spPr>
          <a:xfrm>
            <a:off x="827124" y="2940497"/>
            <a:ext cx="7986130" cy="760928"/>
          </a:xfrm>
          <a:prstGeom prst="roundRect">
            <a:avLst>
              <a:gd name="adj" fmla="val 502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515E9B7-22C6-4C52-9EE0-19AFD9789629}"/>
              </a:ext>
            </a:extLst>
          </p:cNvPr>
          <p:cNvSpPr/>
          <p:nvPr/>
        </p:nvSpPr>
        <p:spPr>
          <a:xfrm>
            <a:off x="813909" y="3888395"/>
            <a:ext cx="7986130" cy="760928"/>
          </a:xfrm>
          <a:prstGeom prst="roundRect">
            <a:avLst>
              <a:gd name="adj" fmla="val 502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1AC957-462D-4DB1-94AE-129162082724}"/>
              </a:ext>
            </a:extLst>
          </p:cNvPr>
          <p:cNvSpPr/>
          <p:nvPr/>
        </p:nvSpPr>
        <p:spPr>
          <a:xfrm>
            <a:off x="804283" y="4831614"/>
            <a:ext cx="7986130" cy="760928"/>
          </a:xfrm>
          <a:prstGeom prst="roundRect">
            <a:avLst>
              <a:gd name="adj" fmla="val 502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2F91459-DA35-4F9F-9875-0A84BA214E2B}"/>
              </a:ext>
            </a:extLst>
          </p:cNvPr>
          <p:cNvSpPr txBox="1"/>
          <p:nvPr/>
        </p:nvSpPr>
        <p:spPr>
          <a:xfrm>
            <a:off x="861043" y="2173237"/>
            <a:ext cx="774002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bg-BG" sz="1600" b="1" dirty="0">
                <a:solidFill>
                  <a:schemeClr val="accent1">
                    <a:lumMod val="50000"/>
                  </a:schemeClr>
                </a:solidFill>
              </a:rPr>
              <a:t>Високи нива на лихвени нива и изисквания за обезпечение на кредити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B0D6214-244A-4562-9DF0-D8B5937AA17F}"/>
              </a:ext>
            </a:extLst>
          </p:cNvPr>
          <p:cNvSpPr txBox="1"/>
          <p:nvPr/>
        </p:nvSpPr>
        <p:spPr>
          <a:xfrm>
            <a:off x="880481" y="2993450"/>
            <a:ext cx="7720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1600" b="1" dirty="0">
                <a:solidFill>
                  <a:schemeClr val="accent1">
                    <a:lumMod val="50000"/>
                  </a:schemeClr>
                </a:solidFill>
              </a:rPr>
              <a:t>Специфични за сектора активи и липса на ликвидни активи – жива продукция, водопречиствателни съоръжения, риболовни лодки и оборудване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bg-BG" sz="1600" b="1" dirty="0">
                <a:solidFill>
                  <a:schemeClr val="accent1">
                    <a:lumMod val="50000"/>
                  </a:schemeClr>
                </a:solidFill>
              </a:rPr>
              <a:t>и др.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8F2EE8B-3255-40B5-8CEE-00B24BB1061B}"/>
              </a:ext>
            </a:extLst>
          </p:cNvPr>
          <p:cNvSpPr txBox="1"/>
          <p:nvPr/>
        </p:nvSpPr>
        <p:spPr>
          <a:xfrm>
            <a:off x="815145" y="4039806"/>
            <a:ext cx="78590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>
                <a:solidFill>
                  <a:schemeClr val="accent1">
                    <a:lumMod val="50000"/>
                  </a:schemeClr>
                </a:solidFill>
              </a:rPr>
              <a:t>Изчерпване на средствата за безвъзмездно финансиране по част от мерките на ПМДР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BE26AA9-AE3E-4B73-A7FC-0488307D9BB9}"/>
              </a:ext>
            </a:extLst>
          </p:cNvPr>
          <p:cNvSpPr txBox="1"/>
          <p:nvPr/>
        </p:nvSpPr>
        <p:spPr>
          <a:xfrm>
            <a:off x="815146" y="4905911"/>
            <a:ext cx="7796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1600" b="1" dirty="0">
                <a:solidFill>
                  <a:schemeClr val="accent1">
                    <a:lumMod val="50000"/>
                  </a:schemeClr>
                </a:solidFill>
              </a:rPr>
              <a:t>Секторни проблеми: преобладаващ дял на малките предприятия, ниски нива на модернизация и иновации, застаряване и липса на приемственост 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39D23A1C-531C-48D7-B885-74809558EB06}"/>
              </a:ext>
            </a:extLst>
          </p:cNvPr>
          <p:cNvSpPr/>
          <p:nvPr/>
        </p:nvSpPr>
        <p:spPr>
          <a:xfrm>
            <a:off x="809626" y="5769286"/>
            <a:ext cx="7986130" cy="760928"/>
          </a:xfrm>
          <a:prstGeom prst="roundRect">
            <a:avLst>
              <a:gd name="adj" fmla="val 502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3DD4926-81C5-4C8C-846E-0D01D20141A4}"/>
              </a:ext>
            </a:extLst>
          </p:cNvPr>
          <p:cNvSpPr txBox="1"/>
          <p:nvPr/>
        </p:nvSpPr>
        <p:spPr>
          <a:xfrm>
            <a:off x="818735" y="5857349"/>
            <a:ext cx="779678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bg-BG" sz="1600" b="1" dirty="0">
                <a:solidFill>
                  <a:schemeClr val="accent1">
                    <a:lumMod val="50000"/>
                  </a:schemeClr>
                </a:solidFill>
              </a:rPr>
              <a:t>Високи нива на риска при кредитиране от финансовия пазар: променливи пазарни условия, влияние от климатични фактори 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590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EAD068E5-7449-4A95-A778-B53AE0989388}"/>
              </a:ext>
            </a:extLst>
          </p:cNvPr>
          <p:cNvSpPr/>
          <p:nvPr/>
        </p:nvSpPr>
        <p:spPr>
          <a:xfrm>
            <a:off x="258353" y="1127627"/>
            <a:ext cx="465758" cy="5412111"/>
          </a:xfrm>
          <a:prstGeom prst="roundRect">
            <a:avLst>
              <a:gd name="adj" fmla="val 17511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064099D-AA7F-4D24-92B4-D7124965D705}"/>
              </a:ext>
            </a:extLst>
          </p:cNvPr>
          <p:cNvSpPr/>
          <p:nvPr/>
        </p:nvSpPr>
        <p:spPr>
          <a:xfrm>
            <a:off x="827088" y="1125539"/>
            <a:ext cx="8050212" cy="5427662"/>
          </a:xfrm>
          <a:prstGeom prst="roundRect">
            <a:avLst>
              <a:gd name="adj" fmla="val 2921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9AE25C5-AB1E-4A4C-B913-D2960AB1076C}"/>
              </a:ext>
            </a:extLst>
          </p:cNvPr>
          <p:cNvGrpSpPr/>
          <p:nvPr/>
        </p:nvGrpSpPr>
        <p:grpSpPr>
          <a:xfrm>
            <a:off x="1127779" y="2214584"/>
            <a:ext cx="1311335" cy="893190"/>
            <a:chOff x="1796623" y="2083265"/>
            <a:chExt cx="1790307" cy="1371601"/>
          </a:xfrm>
        </p:grpSpPr>
        <p:sp>
          <p:nvSpPr>
            <p:cNvPr id="52" name="Hexagon 51">
              <a:extLst>
                <a:ext uri="{FF2B5EF4-FFF2-40B4-BE49-F238E27FC236}">
                  <a16:creationId xmlns:a16="http://schemas.microsoft.com/office/drawing/2014/main" id="{69146260-AAC4-4FA1-86FC-F95ACBC74D1F}"/>
                </a:ext>
              </a:extLst>
            </p:cNvPr>
            <p:cNvSpPr/>
            <p:nvPr/>
          </p:nvSpPr>
          <p:spPr>
            <a:xfrm rot="10800000">
              <a:off x="1966520" y="2083265"/>
              <a:ext cx="1463039" cy="1371601"/>
            </a:xfrm>
            <a:prstGeom prst="hexagon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17500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/>
              <a:endParaRPr lang="en-GB" sz="1500" dirty="0"/>
            </a:p>
          </p:txBody>
        </p:sp>
        <p:sp>
          <p:nvSpPr>
            <p:cNvPr id="53" name="Rectangle 109">
              <a:extLst>
                <a:ext uri="{FF2B5EF4-FFF2-40B4-BE49-F238E27FC236}">
                  <a16:creationId xmlns:a16="http://schemas.microsoft.com/office/drawing/2014/main" id="{2B2A3027-0391-4A31-A5A2-11A99FD94449}"/>
                </a:ext>
              </a:extLst>
            </p:cNvPr>
            <p:cNvSpPr/>
            <p:nvPr/>
          </p:nvSpPr>
          <p:spPr>
            <a:xfrm>
              <a:off x="1796623" y="2153226"/>
              <a:ext cx="1790307" cy="386308"/>
            </a:xfrm>
            <a:prstGeom prst="round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sz="1500" b="1" dirty="0">
                  <a:solidFill>
                    <a:schemeClr val="bg1"/>
                  </a:solidFill>
                </a:rPr>
                <a:t>Стратегии за ВОМР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76E1BB8-21DF-44A3-B189-2B64CAB3A934}"/>
              </a:ext>
            </a:extLst>
          </p:cNvPr>
          <p:cNvGrpSpPr/>
          <p:nvPr/>
        </p:nvGrpSpPr>
        <p:grpSpPr>
          <a:xfrm>
            <a:off x="2302131" y="2920271"/>
            <a:ext cx="1372473" cy="893189"/>
            <a:chOff x="3214540" y="3179920"/>
            <a:chExt cx="1873777" cy="1371600"/>
          </a:xfrm>
          <a:solidFill>
            <a:srgbClr val="014D77"/>
          </a:solidFill>
        </p:grpSpPr>
        <p:sp>
          <p:nvSpPr>
            <p:cNvPr id="50" name="Hexagon 49">
              <a:extLst>
                <a:ext uri="{FF2B5EF4-FFF2-40B4-BE49-F238E27FC236}">
                  <a16:creationId xmlns:a16="http://schemas.microsoft.com/office/drawing/2014/main" id="{E7EB9620-5D0C-4249-9990-9D48D1B075C3}"/>
                </a:ext>
              </a:extLst>
            </p:cNvPr>
            <p:cNvSpPr/>
            <p:nvPr/>
          </p:nvSpPr>
          <p:spPr>
            <a:xfrm rot="10800000">
              <a:off x="3406552" y="3179920"/>
              <a:ext cx="1463038" cy="1371600"/>
            </a:xfrm>
            <a:prstGeom prst="hexagon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17500" cap="rnd">
              <a:solidFill>
                <a:schemeClr val="accent5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/>
              <a:endParaRPr lang="en-GB" sz="1500" dirty="0"/>
            </a:p>
          </p:txBody>
        </p:sp>
        <p:sp>
          <p:nvSpPr>
            <p:cNvPr id="51" name="Rectangle 109">
              <a:extLst>
                <a:ext uri="{FF2B5EF4-FFF2-40B4-BE49-F238E27FC236}">
                  <a16:creationId xmlns:a16="http://schemas.microsoft.com/office/drawing/2014/main" id="{121BCC19-1FBB-47B3-9F3F-143413092485}"/>
                </a:ext>
              </a:extLst>
            </p:cNvPr>
            <p:cNvSpPr/>
            <p:nvPr/>
          </p:nvSpPr>
          <p:spPr>
            <a:xfrm>
              <a:off x="3214540" y="3272281"/>
              <a:ext cx="1873777" cy="386309"/>
            </a:xfrm>
            <a:prstGeom prst="round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sz="1500" b="1" dirty="0">
                  <a:solidFill>
                    <a:schemeClr val="bg1"/>
                  </a:solidFill>
                </a:rPr>
                <a:t>Риболов</a:t>
              </a:r>
            </a:p>
          </p:txBody>
        </p:sp>
      </p:grpSp>
      <p:sp>
        <p:nvSpPr>
          <p:cNvPr id="48" name="Hexagon 47">
            <a:extLst>
              <a:ext uri="{FF2B5EF4-FFF2-40B4-BE49-F238E27FC236}">
                <a16:creationId xmlns:a16="http://schemas.microsoft.com/office/drawing/2014/main" id="{97A305D9-F51B-4850-B988-666BC36FD77F}"/>
              </a:ext>
            </a:extLst>
          </p:cNvPr>
          <p:cNvSpPr/>
          <p:nvPr/>
        </p:nvSpPr>
        <p:spPr>
          <a:xfrm rot="10800000">
            <a:off x="1247635" y="3597768"/>
            <a:ext cx="1071624" cy="893189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  <a:ln w="317500" cap="rnd">
            <a:solidFill>
              <a:schemeClr val="accent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endParaRPr lang="en-GB" sz="15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F1C0D79-6E24-4562-8EF0-9D7BB441C735}"/>
              </a:ext>
            </a:extLst>
          </p:cNvPr>
          <p:cNvSpPr txBox="1"/>
          <p:nvPr/>
        </p:nvSpPr>
        <p:spPr>
          <a:xfrm rot="16200000">
            <a:off x="-1174471" y="4711821"/>
            <a:ext cx="329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>
                <a:solidFill>
                  <a:schemeClr val="bg1"/>
                </a:solidFill>
              </a:rPr>
              <a:t>ФИ по ПМДР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59" name="Rectangle 2">
            <a:extLst>
              <a:ext uri="{FF2B5EF4-FFF2-40B4-BE49-F238E27FC236}">
                <a16:creationId xmlns:a16="http://schemas.microsoft.com/office/drawing/2014/main" id="{293DB532-4366-487F-83D9-F7DD57ED1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476" y="89674"/>
            <a:ext cx="69305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Предимства на прилагането на ФИ</a:t>
            </a:r>
            <a:endParaRPr lang="en-US" altLang="bg-BG" b="1" cap="all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E6D13A-F8AB-4F1A-A1C4-18B6716EE919}"/>
              </a:ext>
            </a:extLst>
          </p:cNvPr>
          <p:cNvGrpSpPr/>
          <p:nvPr/>
        </p:nvGrpSpPr>
        <p:grpSpPr>
          <a:xfrm>
            <a:off x="2340361" y="4217384"/>
            <a:ext cx="1395919" cy="893189"/>
            <a:chOff x="4752606" y="4241830"/>
            <a:chExt cx="1905786" cy="1371600"/>
          </a:xfrm>
          <a:solidFill>
            <a:schemeClr val="bg1">
              <a:lumMod val="50000"/>
            </a:schemeClr>
          </a:solidFill>
        </p:grpSpPr>
        <p:sp>
          <p:nvSpPr>
            <p:cNvPr id="23" name="Hexagon 22">
              <a:extLst>
                <a:ext uri="{FF2B5EF4-FFF2-40B4-BE49-F238E27FC236}">
                  <a16:creationId xmlns:a16="http://schemas.microsoft.com/office/drawing/2014/main" id="{1FF98BC9-BCED-4142-A638-B16653685E17}"/>
                </a:ext>
              </a:extLst>
            </p:cNvPr>
            <p:cNvSpPr/>
            <p:nvPr/>
          </p:nvSpPr>
          <p:spPr>
            <a:xfrm rot="10800000">
              <a:off x="4973981" y="4241830"/>
              <a:ext cx="1463040" cy="1371600"/>
            </a:xfrm>
            <a:prstGeom prst="hexagon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17500" cap="rnd">
              <a:solidFill>
                <a:schemeClr val="accent4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/>
              <a:endParaRPr lang="en-GB" sz="1500" dirty="0"/>
            </a:p>
          </p:txBody>
        </p:sp>
        <p:sp>
          <p:nvSpPr>
            <p:cNvPr id="24" name="Rectangle 109">
              <a:extLst>
                <a:ext uri="{FF2B5EF4-FFF2-40B4-BE49-F238E27FC236}">
                  <a16:creationId xmlns:a16="http://schemas.microsoft.com/office/drawing/2014/main" id="{F7043E72-4E0C-4819-8C31-96446E1FF7CB}"/>
                </a:ext>
              </a:extLst>
            </p:cNvPr>
            <p:cNvSpPr/>
            <p:nvPr/>
          </p:nvSpPr>
          <p:spPr>
            <a:xfrm>
              <a:off x="4752606" y="4250132"/>
              <a:ext cx="1905786" cy="386309"/>
            </a:xfrm>
            <a:prstGeom prst="round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sz="1500" b="1" dirty="0" err="1">
                  <a:solidFill>
                    <a:schemeClr val="bg1"/>
                  </a:solidFill>
                </a:rPr>
                <a:t>Аквакултури</a:t>
              </a:r>
              <a:endParaRPr lang="bg-BG" sz="15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80240F1-7991-4B9B-BED7-B05E8D34C870}"/>
              </a:ext>
            </a:extLst>
          </p:cNvPr>
          <p:cNvSpPr txBox="1"/>
          <p:nvPr/>
        </p:nvSpPr>
        <p:spPr>
          <a:xfrm>
            <a:off x="3826449" y="1145370"/>
            <a:ext cx="498438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Финансиране за жизнеспособни проекти;</a:t>
            </a: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По-добри условия за кредитиране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при значително намален лихвен процент, с до 50-70% под пазарните нива;</a:t>
            </a: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Намаляване на тежестта за крайните получатели и облекчаване на изискванията за обезпечение;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Финансиране на нови проекти;</a:t>
            </a: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Намаляване на зависимостта от безвъзмездно финансиране;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Възможност за мултиплициране на средствата от ПМДР с допълнително частно финансиране;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Възможност за повторно използване на средствата;</a:t>
            </a: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Отчитане на тенденцията към по-широко прилагане на ФИ през предстоящия програмен период.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053853F-0F7D-4DA4-9CF7-60315DE42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5625" y="661670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8CB729-7A2E-4E22-831C-1383A4ED64DF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4B0721-2315-4985-9DCE-1867E8BA9E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604" y="3231982"/>
            <a:ext cx="791526" cy="79152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DC500C7-91FF-4B4F-837C-A22999F5FB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596" y="3893147"/>
            <a:ext cx="786879" cy="786879"/>
          </a:xfrm>
          <a:prstGeom prst="rect">
            <a:avLst/>
          </a:prstGeom>
        </p:spPr>
      </p:pic>
      <p:sp>
        <p:nvSpPr>
          <p:cNvPr id="31" name="Rectangle 109">
            <a:extLst>
              <a:ext uri="{FF2B5EF4-FFF2-40B4-BE49-F238E27FC236}">
                <a16:creationId xmlns:a16="http://schemas.microsoft.com/office/drawing/2014/main" id="{B30E7782-FB67-4A05-963B-883F1D9744A5}"/>
              </a:ext>
            </a:extLst>
          </p:cNvPr>
          <p:cNvSpPr/>
          <p:nvPr/>
        </p:nvSpPr>
        <p:spPr>
          <a:xfrm>
            <a:off x="1106592" y="3664495"/>
            <a:ext cx="1395919" cy="251565"/>
          </a:xfrm>
          <a:prstGeom prst="round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500" b="1" dirty="0">
                <a:solidFill>
                  <a:schemeClr val="bg1"/>
                </a:solidFill>
              </a:rPr>
              <a:t>Преработка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CB13E7D-EAFA-4C97-810B-BAB09FC14D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126" y="4487026"/>
            <a:ext cx="786879" cy="7868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58747DD-60C3-460A-9801-B9A5DCAADA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116" y="2578435"/>
            <a:ext cx="669849" cy="66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97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B3A906-BAB9-4230-A7AF-256A4877B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165" y="1149413"/>
            <a:ext cx="2481287" cy="256054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C843289-84FE-4D34-9B1B-07E1BDE151D9}"/>
              </a:ext>
            </a:extLst>
          </p:cNvPr>
          <p:cNvSpPr txBox="1"/>
          <p:nvPr/>
        </p:nvSpPr>
        <p:spPr>
          <a:xfrm>
            <a:off x="847413" y="1127627"/>
            <a:ext cx="23487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>
                <a:solidFill>
                  <a:schemeClr val="accent1">
                    <a:lumMod val="50000"/>
                  </a:schemeClr>
                </a:solidFill>
              </a:rPr>
              <a:t>Гаранции за покриване на кредитния риск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13712C2D-9A95-415B-B4B3-231E5775B875}"/>
              </a:ext>
            </a:extLst>
          </p:cNvPr>
          <p:cNvSpPr/>
          <p:nvPr/>
        </p:nvSpPr>
        <p:spPr>
          <a:xfrm>
            <a:off x="3548890" y="1163316"/>
            <a:ext cx="2473470" cy="2546639"/>
          </a:xfrm>
          <a:prstGeom prst="roundRect">
            <a:avLst>
              <a:gd name="adj" fmla="val 1084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C029170-C1DE-438A-8096-8DBC8FC49F26}"/>
              </a:ext>
            </a:extLst>
          </p:cNvPr>
          <p:cNvSpPr/>
          <p:nvPr/>
        </p:nvSpPr>
        <p:spPr>
          <a:xfrm>
            <a:off x="258353" y="1127627"/>
            <a:ext cx="465758" cy="5412111"/>
          </a:xfrm>
          <a:prstGeom prst="roundRect">
            <a:avLst>
              <a:gd name="adj" fmla="val 17511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D6A2704-FBBF-4CC2-8AD3-56A854772640}"/>
              </a:ext>
            </a:extLst>
          </p:cNvPr>
          <p:cNvSpPr txBox="1"/>
          <p:nvPr/>
        </p:nvSpPr>
        <p:spPr>
          <a:xfrm rot="16200000">
            <a:off x="-1205503" y="4680790"/>
            <a:ext cx="3360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>
                <a:solidFill>
                  <a:schemeClr val="bg1"/>
                </a:solidFill>
              </a:rPr>
              <a:t>ФИ по ПМДР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42" name="Rectangle 2">
            <a:extLst>
              <a:ext uri="{FF2B5EF4-FFF2-40B4-BE49-F238E27FC236}">
                <a16:creationId xmlns:a16="http://schemas.microsoft.com/office/drawing/2014/main" id="{D7453DC4-D619-404D-98A0-F96E1FD72B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413" y="89999"/>
            <a:ext cx="69305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Предложени финансови продукти</a:t>
            </a:r>
            <a:endParaRPr lang="en-US" altLang="bg-BG" b="1" cap="all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4DEFA49-56EE-4CD5-807C-23DB004991CD}"/>
              </a:ext>
            </a:extLst>
          </p:cNvPr>
          <p:cNvSpPr/>
          <p:nvPr/>
        </p:nvSpPr>
        <p:spPr>
          <a:xfrm>
            <a:off x="826031" y="3754536"/>
            <a:ext cx="8012602" cy="2775679"/>
          </a:xfrm>
          <a:prstGeom prst="roundRect">
            <a:avLst>
              <a:gd name="adj" fmla="val 3281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012C25-5526-436D-ACAD-26E28C4F2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5625" y="661670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8CB729-7A2E-4E22-831C-1383A4ED64DF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AF922C-3263-4044-A7F4-F3AEAA492E63}"/>
              </a:ext>
            </a:extLst>
          </p:cNvPr>
          <p:cNvSpPr txBox="1"/>
          <p:nvPr/>
        </p:nvSpPr>
        <p:spPr>
          <a:xfrm>
            <a:off x="3729511" y="3741007"/>
            <a:ext cx="24734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bg-BG" sz="1600" b="1" dirty="0">
                <a:solidFill>
                  <a:schemeClr val="accent1">
                    <a:lumMod val="50000"/>
                  </a:schemeClr>
                </a:solidFill>
              </a:rPr>
              <a:t>Основни характеристики: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4C2496-CC80-45E6-8E15-DC547CD2AE8B}"/>
              </a:ext>
            </a:extLst>
          </p:cNvPr>
          <p:cNvSpPr txBox="1"/>
          <p:nvPr/>
        </p:nvSpPr>
        <p:spPr>
          <a:xfrm>
            <a:off x="923062" y="4059300"/>
            <a:ext cx="781853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Новоотпуснати инвестиционни заеми, с възможност за оборотно финансиране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с максимален размер до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30% от общия размер на инвестиционния заем</a:t>
            </a: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0% </a:t>
            </a: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лихва за частта, финансирана с ресурс от ПМДР и пазарни лихвени нива за привлеченото частно финансиране;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Без такси, комисионни и др. разходи за частта, предоставяна от бюджета на ПМДР;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Възможност за реинвестиране на средствата в периода на допустимост;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Очакван брой КП –  минимум 16.</a:t>
            </a: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5BD28DC-0B3C-4DE7-BCB8-2FEBEA5A8FAE}"/>
              </a:ext>
            </a:extLst>
          </p:cNvPr>
          <p:cNvSpPr/>
          <p:nvPr/>
        </p:nvSpPr>
        <p:spPr>
          <a:xfrm>
            <a:off x="6349370" y="1163316"/>
            <a:ext cx="2473470" cy="2546639"/>
          </a:xfrm>
          <a:prstGeom prst="roundRect">
            <a:avLst>
              <a:gd name="adj" fmla="val 1084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406C3C-4EB2-4CD4-B918-4733FF771317}"/>
              </a:ext>
            </a:extLst>
          </p:cNvPr>
          <p:cNvSpPr txBox="1"/>
          <p:nvPr/>
        </p:nvSpPr>
        <p:spPr>
          <a:xfrm>
            <a:off x="6449354" y="1192821"/>
            <a:ext cx="23892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>
                <a:solidFill>
                  <a:schemeClr val="accent1">
                    <a:lumMod val="50000"/>
                  </a:schemeClr>
                </a:solidFill>
              </a:rPr>
              <a:t>Самостоятелни кредити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EFB238E-53D7-4924-B79D-ABBAC559038B}"/>
              </a:ext>
            </a:extLst>
          </p:cNvPr>
          <p:cNvSpPr txBox="1"/>
          <p:nvPr/>
        </p:nvSpPr>
        <p:spPr>
          <a:xfrm>
            <a:off x="3723644" y="1149413"/>
            <a:ext cx="23892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>
                <a:solidFill>
                  <a:schemeClr val="accent1">
                    <a:lumMod val="50000"/>
                  </a:schemeClr>
                </a:solidFill>
              </a:rPr>
              <a:t>Заеми за съфинансиране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0D47A2-4821-4325-AA56-51AFA4D4BB2C}"/>
              </a:ext>
            </a:extLst>
          </p:cNvPr>
          <p:cNvSpPr txBox="1"/>
          <p:nvPr/>
        </p:nvSpPr>
        <p:spPr>
          <a:xfrm>
            <a:off x="6349370" y="1730800"/>
            <a:ext cx="25116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Средства от ПМДР до 70% от размера на кредита;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400" dirty="0">
                <a:solidFill>
                  <a:schemeClr val="accent1">
                    <a:lumMod val="50000"/>
                  </a:schemeClr>
                </a:solidFill>
              </a:rPr>
              <a:t>За нови допустими проекти, в съответствие с изискванията на ПМДР.</a:t>
            </a: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D0275D6-F37B-4311-A2AA-53F3E2401231}"/>
              </a:ext>
            </a:extLst>
          </p:cNvPr>
          <p:cNvSpPr txBox="1"/>
          <p:nvPr/>
        </p:nvSpPr>
        <p:spPr>
          <a:xfrm>
            <a:off x="3555122" y="1730800"/>
            <a:ext cx="25078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400" dirty="0">
                <a:solidFill>
                  <a:schemeClr val="accent1">
                    <a:lumMod val="50000"/>
                  </a:schemeClr>
                </a:solidFill>
              </a:rPr>
              <a:t>Средства от ПМДР до 50% от размера на кредита;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400" dirty="0">
                <a:solidFill>
                  <a:schemeClr val="accent1">
                    <a:lumMod val="50000"/>
                  </a:schemeClr>
                </a:solidFill>
              </a:rPr>
              <a:t>За съфинансиране на проекти по ПМДР, получили подкрепа чрез безвъзмездно финансиране.</a:t>
            </a: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CD4B50C-0A75-4BA6-80E3-7718847F5401}"/>
              </a:ext>
            </a:extLst>
          </p:cNvPr>
          <p:cNvSpPr txBox="1"/>
          <p:nvPr/>
        </p:nvSpPr>
        <p:spPr>
          <a:xfrm>
            <a:off x="750757" y="1791559"/>
            <a:ext cx="250781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400" dirty="0">
                <a:solidFill>
                  <a:schemeClr val="accent1">
                    <a:lumMod val="50000"/>
                  </a:schemeClr>
                </a:solidFill>
              </a:rPr>
              <a:t>Покритие с ресурс от ПМДР до 80% от размера на загубите;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Обезпечаване на нови кредити на допустими крайни получатели</a:t>
            </a:r>
            <a:r>
              <a:rPr lang="bg-BG" sz="1400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188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EAD068E5-7449-4A95-A778-B53AE0989388}"/>
              </a:ext>
            </a:extLst>
          </p:cNvPr>
          <p:cNvSpPr/>
          <p:nvPr/>
        </p:nvSpPr>
        <p:spPr>
          <a:xfrm>
            <a:off x="258353" y="1127627"/>
            <a:ext cx="465758" cy="5412111"/>
          </a:xfrm>
          <a:prstGeom prst="roundRect">
            <a:avLst>
              <a:gd name="adj" fmla="val 17511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064099D-AA7F-4D24-92B4-D7124965D705}"/>
              </a:ext>
            </a:extLst>
          </p:cNvPr>
          <p:cNvSpPr/>
          <p:nvPr/>
        </p:nvSpPr>
        <p:spPr>
          <a:xfrm>
            <a:off x="827088" y="1125539"/>
            <a:ext cx="8050212" cy="5404676"/>
          </a:xfrm>
          <a:prstGeom prst="roundRect">
            <a:avLst>
              <a:gd name="adj" fmla="val 193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Rectangle 2">
            <a:extLst>
              <a:ext uri="{FF2B5EF4-FFF2-40B4-BE49-F238E27FC236}">
                <a16:creationId xmlns:a16="http://schemas.microsoft.com/office/drawing/2014/main" id="{AF6A852E-FDC5-4AC7-8C7D-FD881DB5E7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8377" y="1243479"/>
            <a:ext cx="46871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Предвиден финансов продукт</a:t>
            </a:r>
            <a:endParaRPr lang="en-US" altLang="bg-B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Rectangle 2">
            <a:extLst>
              <a:ext uri="{FF2B5EF4-FFF2-40B4-BE49-F238E27FC236}">
                <a16:creationId xmlns:a16="http://schemas.microsoft.com/office/drawing/2014/main" id="{293DB532-4366-487F-83D9-F7DD57ED1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93743"/>
            <a:ext cx="69305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ИНДИКАТИВНО разпределение по финансови продукти</a:t>
            </a:r>
            <a:endParaRPr lang="en-US" altLang="bg-BG" b="1" cap="all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952600D-9FD5-4C96-AE52-5B9611391FF9}"/>
              </a:ext>
            </a:extLst>
          </p:cNvPr>
          <p:cNvSpPr txBox="1"/>
          <p:nvPr/>
        </p:nvSpPr>
        <p:spPr>
          <a:xfrm rot="16200000">
            <a:off x="-1205503" y="4680790"/>
            <a:ext cx="3360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>
                <a:solidFill>
                  <a:schemeClr val="bg1"/>
                </a:solidFill>
              </a:rPr>
              <a:t>ФИ по ПМДР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68FAB9D-D13F-4F87-AE42-2413476E9548}"/>
              </a:ext>
            </a:extLst>
          </p:cNvPr>
          <p:cNvSpPr txBox="1"/>
          <p:nvPr/>
        </p:nvSpPr>
        <p:spPr>
          <a:xfrm>
            <a:off x="938190" y="5118633"/>
            <a:ext cx="771056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Капитализиране на инструмента с 5 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40</a:t>
            </a: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2 292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,</a:t>
            </a: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44 лв. от ПМДР;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Индикативно разпределение на бюджета с възможност за гъвкавост при изпълнението и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прехвърляне на средства между финансовите продукти</a:t>
            </a: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EC6F665-DB83-4295-A05C-C41118BA1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5625" y="661670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8CB729-7A2E-4E22-831C-1383A4ED64DF}" type="slidenum">
              <a:rPr lang="en-GB" smtClean="0"/>
              <a:pPr/>
              <a:t>5</a:t>
            </a:fld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19B82B4-C579-43D9-AB29-B37A94D983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813750"/>
              </p:ext>
            </p:extLst>
          </p:nvPr>
        </p:nvGraphicFramePr>
        <p:xfrm>
          <a:off x="996913" y="1520478"/>
          <a:ext cx="5908711" cy="33698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8504">
                  <a:extLst>
                    <a:ext uri="{9D8B030D-6E8A-4147-A177-3AD203B41FA5}">
                      <a16:colId xmlns:a16="http://schemas.microsoft.com/office/drawing/2014/main" val="4103857943"/>
                    </a:ext>
                  </a:extLst>
                </a:gridCol>
                <a:gridCol w="1242945">
                  <a:extLst>
                    <a:ext uri="{9D8B030D-6E8A-4147-A177-3AD203B41FA5}">
                      <a16:colId xmlns:a16="http://schemas.microsoft.com/office/drawing/2014/main" val="975798371"/>
                    </a:ext>
                  </a:extLst>
                </a:gridCol>
                <a:gridCol w="1285508">
                  <a:extLst>
                    <a:ext uri="{9D8B030D-6E8A-4147-A177-3AD203B41FA5}">
                      <a16:colId xmlns:a16="http://schemas.microsoft.com/office/drawing/2014/main" val="2525945136"/>
                    </a:ext>
                  </a:extLst>
                </a:gridCol>
                <a:gridCol w="1331754">
                  <a:extLst>
                    <a:ext uri="{9D8B030D-6E8A-4147-A177-3AD203B41FA5}">
                      <a16:colId xmlns:a16="http://schemas.microsoft.com/office/drawing/2014/main" val="3922264627"/>
                    </a:ext>
                  </a:extLst>
                </a:gridCol>
              </a:tblGrid>
              <a:tr h="7800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 на финансовия продукт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Средства от ПМДР </a:t>
                      </a:r>
                      <a:endParaRPr lang="bg-BG" sz="1100" dirty="0">
                        <a:solidFill>
                          <a:srgbClr val="012D4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на финансиране от ПМДР</a:t>
                      </a:r>
                      <a:endParaRPr lang="bg-BG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Очакван портфейл за КП по ПМДР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7452031"/>
                  </a:ext>
                </a:extLst>
              </a:tr>
              <a:tr h="78006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Гаранционен финансов продукт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.4 млн. лева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80%</a:t>
                      </a:r>
                      <a:endParaRPr lang="bg-BG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млн. лева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8663435"/>
                  </a:ext>
                </a:extLst>
              </a:tr>
              <a:tr h="78006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 за съфинансиране на проекти, подкрепени с БФП по ПМДР</a:t>
                      </a:r>
                      <a:endParaRPr lang="bg-BG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млн. лева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млн. лева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76330425"/>
                  </a:ext>
                </a:extLst>
              </a:tr>
              <a:tr h="7800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 за реализация на инвестиция по ПМДР без комбинация с БФП</a:t>
                      </a:r>
                      <a:endParaRPr lang="bg-BG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млн. лева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bg-BG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млн. лева</a:t>
                      </a:r>
                      <a:endParaRPr lang="bg-BG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08582215"/>
                  </a:ext>
                </a:extLst>
              </a:tr>
              <a:tr h="2496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Общо</a:t>
                      </a:r>
                      <a:endParaRPr lang="bg-BG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bg-BG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.4 млн. лева</a:t>
                      </a:r>
                      <a:endParaRPr lang="bg-BG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bg-BG" sz="1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bg-BG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300"/>
                        </a:spcBef>
                        <a:spcAft>
                          <a:spcPts val="200"/>
                        </a:spcAft>
                      </a:pPr>
                      <a:r>
                        <a:rPr lang="en-US" sz="10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bg-BG" sz="10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0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bg-BG" sz="10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 </a:t>
                      </a:r>
                      <a:r>
                        <a:rPr lang="bg-BG" sz="11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млн. лева</a:t>
                      </a:r>
                      <a:endParaRPr lang="bg-BG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886384"/>
                  </a:ext>
                </a:extLst>
              </a:tr>
            </a:tbl>
          </a:graphicData>
        </a:graphic>
      </p:graphicFrame>
      <p:sp>
        <p:nvSpPr>
          <p:cNvPr id="7" name="Rectangle 2">
            <a:extLst>
              <a:ext uri="{FF2B5EF4-FFF2-40B4-BE49-F238E27FC236}">
                <a16:creationId xmlns:a16="http://schemas.microsoft.com/office/drawing/2014/main" id="{1A3DEF0D-255B-477C-8451-C971F6A25A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6438" y="31480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8FDB383-EB74-4306-BE51-5F6DFF233095}"/>
              </a:ext>
            </a:extLst>
          </p:cNvPr>
          <p:cNvSpPr txBox="1"/>
          <p:nvPr/>
        </p:nvSpPr>
        <p:spPr>
          <a:xfrm>
            <a:off x="6945477" y="2900084"/>
            <a:ext cx="1893155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bg-BG" sz="1600" dirty="0">
                <a:solidFill>
                  <a:schemeClr val="accent1">
                    <a:lumMod val="50000"/>
                  </a:schemeClr>
                </a:solidFill>
              </a:rPr>
              <a:t>Очакван ефект на лоста: минимум 1,51</a:t>
            </a:r>
          </a:p>
        </p:txBody>
      </p:sp>
      <p:pic>
        <p:nvPicPr>
          <p:cNvPr id="32" name="Graphic 31" descr="Coins">
            <a:extLst>
              <a:ext uri="{FF2B5EF4-FFF2-40B4-BE49-F238E27FC236}">
                <a16:creationId xmlns:a16="http://schemas.microsoft.com/office/drawing/2014/main" id="{4030E4A0-451A-4267-9B26-655A78F2D2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25689" y="2466311"/>
            <a:ext cx="540000" cy="34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614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EAD068E5-7449-4A95-A778-B53AE0989388}"/>
              </a:ext>
            </a:extLst>
          </p:cNvPr>
          <p:cNvSpPr/>
          <p:nvPr/>
        </p:nvSpPr>
        <p:spPr>
          <a:xfrm>
            <a:off x="258353" y="1127627"/>
            <a:ext cx="465758" cy="5412111"/>
          </a:xfrm>
          <a:prstGeom prst="roundRect">
            <a:avLst>
              <a:gd name="adj" fmla="val 17511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064099D-AA7F-4D24-92B4-D7124965D705}"/>
              </a:ext>
            </a:extLst>
          </p:cNvPr>
          <p:cNvSpPr/>
          <p:nvPr/>
        </p:nvSpPr>
        <p:spPr>
          <a:xfrm>
            <a:off x="835435" y="1125539"/>
            <a:ext cx="8050212" cy="5404676"/>
          </a:xfrm>
          <a:prstGeom prst="roundRect">
            <a:avLst>
              <a:gd name="adj" fmla="val 193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Rectangle 2">
            <a:extLst>
              <a:ext uri="{FF2B5EF4-FFF2-40B4-BE49-F238E27FC236}">
                <a16:creationId xmlns:a16="http://schemas.microsoft.com/office/drawing/2014/main" id="{AF6A852E-FDC5-4AC7-8C7D-FD881DB5E7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8377" y="1243479"/>
            <a:ext cx="46871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Следващи етапи</a:t>
            </a:r>
            <a:endParaRPr lang="en-US" altLang="bg-B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Rectangle 2">
            <a:extLst>
              <a:ext uri="{FF2B5EF4-FFF2-40B4-BE49-F238E27FC236}">
                <a16:creationId xmlns:a16="http://schemas.microsoft.com/office/drawing/2014/main" id="{293DB532-4366-487F-83D9-F7DD57ED1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922" y="172702"/>
            <a:ext cx="69305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b="1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Прилагане на ФИ</a:t>
            </a:r>
            <a:endParaRPr lang="en-US" altLang="bg-BG" b="1" cap="all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952600D-9FD5-4C96-AE52-5B9611391FF9}"/>
              </a:ext>
            </a:extLst>
          </p:cNvPr>
          <p:cNvSpPr txBox="1"/>
          <p:nvPr/>
        </p:nvSpPr>
        <p:spPr>
          <a:xfrm rot="16200000">
            <a:off x="-1205503" y="4680790"/>
            <a:ext cx="3360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>
                <a:solidFill>
                  <a:schemeClr val="bg1"/>
                </a:solidFill>
              </a:rPr>
              <a:t>ФИ по ПМДР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68FAB9D-D13F-4F87-AE42-2413476E9548}"/>
              </a:ext>
            </a:extLst>
          </p:cNvPr>
          <p:cNvSpPr txBox="1"/>
          <p:nvPr/>
        </p:nvSpPr>
        <p:spPr>
          <a:xfrm>
            <a:off x="978405" y="5669636"/>
            <a:ext cx="7508466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bg-BG" sz="2400" dirty="0">
                <a:solidFill>
                  <a:schemeClr val="accent1">
                    <a:lumMod val="50000"/>
                  </a:schemeClr>
                </a:solidFill>
              </a:rPr>
              <a:t>БЛАГОДАРЯ ЗА ВНИМАНИЕТО!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EC6F665-DB83-4295-A05C-C41118BA1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5625" y="6616700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8CB729-7A2E-4E22-831C-1383A4ED64DF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A3DEF0D-255B-477C-8451-C971F6A25A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6438" y="31480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3" name="Graphic 2" descr="Boardroom">
            <a:extLst>
              <a:ext uri="{FF2B5EF4-FFF2-40B4-BE49-F238E27FC236}">
                <a16:creationId xmlns:a16="http://schemas.microsoft.com/office/drawing/2014/main" id="{4D073ADA-FCE2-4757-B380-EBD64E60E3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8405" y="1646878"/>
            <a:ext cx="540000" cy="540000"/>
          </a:xfrm>
          <a:prstGeom prst="rect">
            <a:avLst/>
          </a:prstGeom>
        </p:spPr>
      </p:pic>
      <p:sp>
        <p:nvSpPr>
          <p:cNvPr id="14" name="Rectangle 2">
            <a:extLst>
              <a:ext uri="{FF2B5EF4-FFF2-40B4-BE49-F238E27FC236}">
                <a16:creationId xmlns:a16="http://schemas.microsoft.com/office/drawing/2014/main" id="{2B4A4D7C-6983-440E-B8D5-9CAB15ACE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7459" y="2519034"/>
            <a:ext cx="69663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Подготовка на процедура за избор на финансови посредници по реда на ЗОП</a:t>
            </a:r>
            <a:endParaRPr lang="en-US" altLang="bg-BG" sz="16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Graphic 4" descr="Handshake">
            <a:extLst>
              <a:ext uri="{FF2B5EF4-FFF2-40B4-BE49-F238E27FC236}">
                <a16:creationId xmlns:a16="http://schemas.microsoft.com/office/drawing/2014/main" id="{6F632E80-77B1-4FD0-993F-43FC5927C3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4942" y="2905225"/>
            <a:ext cx="540000" cy="540000"/>
          </a:xfrm>
          <a:prstGeom prst="rect">
            <a:avLst/>
          </a:prstGeom>
        </p:spPr>
      </p:pic>
      <p:sp>
        <p:nvSpPr>
          <p:cNvPr id="16" name="Rectangle 2">
            <a:extLst>
              <a:ext uri="{FF2B5EF4-FFF2-40B4-BE49-F238E27FC236}">
                <a16:creationId xmlns:a16="http://schemas.microsoft.com/office/drawing/2014/main" id="{0EBE1021-9440-44C7-B9A6-04555D8039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7459" y="3097704"/>
            <a:ext cx="68594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Избор на финансови посредници и сключване на оперативни споразумения</a:t>
            </a:r>
            <a:endParaRPr lang="en-US" altLang="bg-BG" sz="16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Graphic 8" descr="Document">
            <a:extLst>
              <a:ext uri="{FF2B5EF4-FFF2-40B4-BE49-F238E27FC236}">
                <a16:creationId xmlns:a16="http://schemas.microsoft.com/office/drawing/2014/main" id="{E9E1BA25-3954-4FB3-A9D3-722C8EB4AE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84942" y="2272038"/>
            <a:ext cx="540000" cy="540000"/>
          </a:xfrm>
          <a:prstGeom prst="rect">
            <a:avLst/>
          </a:prstGeom>
        </p:spPr>
      </p:pic>
      <p:sp>
        <p:nvSpPr>
          <p:cNvPr id="21" name="Rectangle 2">
            <a:extLst>
              <a:ext uri="{FF2B5EF4-FFF2-40B4-BE49-F238E27FC236}">
                <a16:creationId xmlns:a16="http://schemas.microsoft.com/office/drawing/2014/main" id="{0C928E9F-61B3-4CC2-91BB-699AF7BB6F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7461" y="3663043"/>
            <a:ext cx="63929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Сключване на договори за заеми с крайни получатели по ПМДР</a:t>
            </a:r>
            <a:endParaRPr lang="en-US" altLang="bg-BG" sz="16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Graphic 10" descr="Checklist RTL">
            <a:extLst>
              <a:ext uri="{FF2B5EF4-FFF2-40B4-BE49-F238E27FC236}">
                <a16:creationId xmlns:a16="http://schemas.microsoft.com/office/drawing/2014/main" id="{468E6F84-9578-4157-B7F5-7D467B0755F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83377" y="4045962"/>
            <a:ext cx="540000" cy="540000"/>
          </a:xfrm>
          <a:prstGeom prst="rect">
            <a:avLst/>
          </a:prstGeom>
        </p:spPr>
      </p:pic>
      <p:sp>
        <p:nvSpPr>
          <p:cNvPr id="24" name="Rectangle 2">
            <a:extLst>
              <a:ext uri="{FF2B5EF4-FFF2-40B4-BE49-F238E27FC236}">
                <a16:creationId xmlns:a16="http://schemas.microsoft.com/office/drawing/2014/main" id="{385DA357-C334-4348-AE99-199F91DEFD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7460" y="4228382"/>
            <a:ext cx="468710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Мониторинг и отчетна дейност </a:t>
            </a:r>
            <a:endParaRPr lang="en-US" altLang="bg-BG" sz="16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Graphic 14" descr="Social network">
            <a:extLst>
              <a:ext uri="{FF2B5EF4-FFF2-40B4-BE49-F238E27FC236}">
                <a16:creationId xmlns:a16="http://schemas.microsoft.com/office/drawing/2014/main" id="{ED458F53-11A7-4452-AA5A-55FA38DBBCB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78405" y="3463247"/>
            <a:ext cx="540000" cy="540000"/>
          </a:xfrm>
          <a:prstGeom prst="rect">
            <a:avLst/>
          </a:prstGeom>
        </p:spPr>
      </p:pic>
      <p:sp>
        <p:nvSpPr>
          <p:cNvPr id="27" name="Rectangle 2">
            <a:extLst>
              <a:ext uri="{FF2B5EF4-FFF2-40B4-BE49-F238E27FC236}">
                <a16:creationId xmlns:a16="http://schemas.microsoft.com/office/drawing/2014/main" id="{8583FA74-F8A4-4969-B310-9D90518046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7459" y="1867607"/>
            <a:ext cx="468710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1F497D"/>
              </a:buClr>
              <a:buSzPct val="110000"/>
              <a:defRPr/>
            </a:pPr>
            <a:r>
              <a:rPr lang="bg-BG" altLang="bg-BG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Подписване на финансово споразумение</a:t>
            </a:r>
            <a:endParaRPr lang="en-US" altLang="bg-BG" sz="16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434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14549</TotalTime>
  <Words>587</Words>
  <Application>Microsoft Office PowerPoint</Application>
  <PresentationFormat>On-screen Show (4:3)</PresentationFormat>
  <Paragraphs>85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Кристина Стоянова</dc:creator>
  <cp:lastModifiedBy>Dimitar Cherkezov</cp:lastModifiedBy>
  <cp:revision>620</cp:revision>
  <cp:lastPrinted>2019-02-01T07:35:04Z</cp:lastPrinted>
  <dcterms:created xsi:type="dcterms:W3CDTF">2017-11-22T08:21:10Z</dcterms:created>
  <dcterms:modified xsi:type="dcterms:W3CDTF">2020-02-07T11:21:42Z</dcterms:modified>
</cp:coreProperties>
</file>