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5.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6.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7.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8.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9.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0.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 id="2147483699" r:id="rId2"/>
    <p:sldMasterId id="2147483716" r:id="rId3"/>
    <p:sldMasterId id="2147483733" r:id="rId4"/>
    <p:sldMasterId id="2147483750" r:id="rId5"/>
    <p:sldMasterId id="2147483767" r:id="rId6"/>
    <p:sldMasterId id="2147483784" r:id="rId7"/>
    <p:sldMasterId id="2147483801" r:id="rId8"/>
    <p:sldMasterId id="2147483818" r:id="rId9"/>
    <p:sldMasterId id="2147483835" r:id="rId10"/>
    <p:sldMasterId id="2147483852" r:id="rId11"/>
  </p:sldMasterIdLst>
  <p:notesMasterIdLst>
    <p:notesMasterId r:id="rId36"/>
  </p:notesMasterIdLst>
  <p:sldIdLst>
    <p:sldId id="256"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301" r:id="rId26"/>
    <p:sldId id="293" r:id="rId27"/>
    <p:sldId id="294" r:id="rId28"/>
    <p:sldId id="295" r:id="rId29"/>
    <p:sldId id="296" r:id="rId30"/>
    <p:sldId id="297" r:id="rId31"/>
    <p:sldId id="302" r:id="rId32"/>
    <p:sldId id="298" r:id="rId33"/>
    <p:sldId id="300" r:id="rId34"/>
    <p:sldId id="278" r:id="rId35"/>
  </p:sldIdLst>
  <p:sldSz cx="12192000" cy="6858000"/>
  <p:notesSz cx="6810375"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D401"/>
    <a:srgbClr val="BBCED8"/>
    <a:srgbClr val="96BD51"/>
    <a:srgbClr val="5BC4C6"/>
    <a:srgbClr val="E4B2B4"/>
    <a:srgbClr val="E9E4D7"/>
    <a:srgbClr val="F9F7F3"/>
    <a:srgbClr val="EFEBE1"/>
    <a:srgbClr val="F3F0E9"/>
    <a:srgbClr val="EAE4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1876" autoAdjust="0"/>
  </p:normalViewPr>
  <p:slideViewPr>
    <p:cSldViewPr snapToGrid="0" snapToObjects="1">
      <p:cViewPr varScale="1">
        <p:scale>
          <a:sx n="106" d="100"/>
          <a:sy n="106" d="100"/>
        </p:scale>
        <p:origin x="75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heme" Target="theme/theme1.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85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7636" y="0"/>
            <a:ext cx="2951163" cy="498852"/>
          </a:xfrm>
          <a:prstGeom prst="rect">
            <a:avLst/>
          </a:prstGeom>
        </p:spPr>
        <p:txBody>
          <a:bodyPr vert="horz" lIns="91440" tIns="45720" rIns="91440" bIns="45720" rtlCol="0"/>
          <a:lstStyle>
            <a:lvl1pPr algn="r">
              <a:defRPr sz="1200"/>
            </a:lvl1pPr>
          </a:lstStyle>
          <a:p>
            <a:fld id="{9771F350-2083-3848-975E-6985E709D5D5}" type="datetimeFigureOut">
              <a:rPr lang="en-US" smtClean="0"/>
              <a:t>2/11/2020</a:t>
            </a:fld>
            <a:endParaRPr lang="en-US"/>
          </a:p>
        </p:txBody>
      </p:sp>
      <p:sp>
        <p:nvSpPr>
          <p:cNvPr id="4" name="Slide Image Placeholder 3"/>
          <p:cNvSpPr>
            <a:spLocks noGrp="1" noRot="1" noChangeAspect="1"/>
          </p:cNvSpPr>
          <p:nvPr>
            <p:ph type="sldImg" idx="2"/>
          </p:nvPr>
        </p:nvSpPr>
        <p:spPr>
          <a:xfrm>
            <a:off x="422275" y="1243013"/>
            <a:ext cx="5965825"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84835"/>
            <a:ext cx="5448300" cy="391486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3662"/>
            <a:ext cx="2951163" cy="49885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7636" y="9443662"/>
            <a:ext cx="2951163" cy="498851"/>
          </a:xfrm>
          <a:prstGeom prst="rect">
            <a:avLst/>
          </a:prstGeom>
        </p:spPr>
        <p:txBody>
          <a:bodyPr vert="horz" lIns="91440" tIns="45720" rIns="91440" bIns="45720" rtlCol="0" anchor="b"/>
          <a:lstStyle>
            <a:lvl1pPr algn="r">
              <a:defRPr sz="1200"/>
            </a:lvl1pPr>
          </a:lstStyle>
          <a:p>
            <a:fld id="{95F0C662-205E-2248-A9A1-61FD2FA78D00}" type="slidenum">
              <a:rPr lang="en-US" smtClean="0"/>
              <a:t>‹#›</a:t>
            </a:fld>
            <a:endParaRPr lang="en-US"/>
          </a:p>
        </p:txBody>
      </p:sp>
    </p:spTree>
    <p:extLst>
      <p:ext uri="{BB962C8B-B14F-4D97-AF65-F5344CB8AC3E}">
        <p14:creationId xmlns:p14="http://schemas.microsoft.com/office/powerpoint/2010/main" val="174010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t>1</a:t>
            </a:fld>
            <a:endParaRPr lang="en-US"/>
          </a:p>
        </p:txBody>
      </p:sp>
    </p:spTree>
    <p:extLst>
      <p:ext uri="{BB962C8B-B14F-4D97-AF65-F5344CB8AC3E}">
        <p14:creationId xmlns:p14="http://schemas.microsoft.com/office/powerpoint/2010/main" val="1835519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t>2</a:t>
            </a:fld>
            <a:endParaRPr lang="en-US"/>
          </a:p>
        </p:txBody>
      </p:sp>
    </p:spTree>
    <p:extLst>
      <p:ext uri="{BB962C8B-B14F-4D97-AF65-F5344CB8AC3E}">
        <p14:creationId xmlns:p14="http://schemas.microsoft.com/office/powerpoint/2010/main" val="1835519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F0C662-205E-2248-A9A1-61FD2FA78D00}" type="slidenum">
              <a:rPr lang="en-US" smtClean="0"/>
              <a:t>24</a:t>
            </a:fld>
            <a:endParaRPr lang="en-US"/>
          </a:p>
        </p:txBody>
      </p:sp>
    </p:spTree>
    <p:extLst>
      <p:ext uri="{BB962C8B-B14F-4D97-AF65-F5344CB8AC3E}">
        <p14:creationId xmlns:p14="http://schemas.microsoft.com/office/powerpoint/2010/main" val="2008461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t>3</a:t>
            </a:fld>
            <a:endParaRPr lang="en-US"/>
          </a:p>
        </p:txBody>
      </p:sp>
    </p:spTree>
    <p:extLst>
      <p:ext uri="{BB962C8B-B14F-4D97-AF65-F5344CB8AC3E}">
        <p14:creationId xmlns:p14="http://schemas.microsoft.com/office/powerpoint/2010/main" val="1835519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buFont typeface="Arial" panose="020B0604020202020204" pitchFamily="34" charset="0"/>
              <a:buChar char="•"/>
            </a:pPr>
            <a:endParaRPr lang="ru-RU" sz="1200" dirty="0">
              <a:solidFill>
                <a:srgbClr val="0F5494"/>
              </a:solidFill>
            </a:endParaRPr>
          </a:p>
        </p:txBody>
      </p:sp>
      <p:sp>
        <p:nvSpPr>
          <p:cNvPr id="4" name="Slide Number Placeholder 3"/>
          <p:cNvSpPr>
            <a:spLocks noGrp="1"/>
          </p:cNvSpPr>
          <p:nvPr>
            <p:ph type="sldNum" sz="quarter" idx="10"/>
          </p:nvPr>
        </p:nvSpPr>
        <p:spPr/>
        <p:txBody>
          <a:bodyPr/>
          <a:lstStyle/>
          <a:p>
            <a:fld id="{95F0C662-205E-2248-A9A1-61FD2FA78D00}"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835519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908251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5087228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562766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90457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07902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7613064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9624403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43442699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6121514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1513871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47583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88947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661687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756501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887918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268268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7882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825383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553840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9187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477099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434661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416332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187921744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375126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137588518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1327636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8471813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523808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4972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146327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686706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138371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867385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387622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2366585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001705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3486871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943584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557479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024179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55182124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592309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6699596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478771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99226318"/>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761462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954203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550142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7086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80865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482957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361730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477652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1760626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414956341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646219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96364526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517525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000024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794968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887008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1834859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547925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8940616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754090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07255834"/>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95169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179809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7439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254385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83872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75757373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3840441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50142760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6904129"/>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8615008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430747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047342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58677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2741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811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2637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87035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73406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502738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9635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0142218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80210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3775846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8828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5281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80717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21562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536756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33708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393594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19455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45989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2976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859201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78317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35526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7347877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57142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33846886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93563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98720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601759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2281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84385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22435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2238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91510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24560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41268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4070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05213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42101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1565508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59211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5115480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073141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213503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339258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17422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0122394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8374029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4988793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8734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259347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0178525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826446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446510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71850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0633148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00448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34431934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853589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1978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025170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826323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173905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906802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49070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960836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13915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09939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06781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0868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796509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24334306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77352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r>
              <a:rPr lang="en-US" sz="8000" dirty="0">
                <a:ln w="3175" cmpd="sng">
                  <a:noFill/>
                </a:ln>
                <a:solidFill>
                  <a:srgbClr val="549E39"/>
                </a:solidFill>
                <a:latin typeface="Arial"/>
              </a:rPr>
              <a:t>”</a:t>
            </a:r>
          </a:p>
        </p:txBody>
      </p:sp>
    </p:spTree>
    <p:extLst>
      <p:ext uri="{BB962C8B-B14F-4D97-AF65-F5344CB8AC3E}">
        <p14:creationId xmlns:p14="http://schemas.microsoft.com/office/powerpoint/2010/main" val="410645897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5960943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993241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00467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852492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0923745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9525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slideLayout" Target="../slideLayouts/slideLayout157.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17" Type="http://schemas.openxmlformats.org/officeDocument/2006/relationships/theme" Target="../theme/theme10.xml"/><Relationship Id="rId2" Type="http://schemas.openxmlformats.org/officeDocument/2006/relationships/slideLayout" Target="../slideLayouts/slideLayout146.xml"/><Relationship Id="rId16" Type="http://schemas.openxmlformats.org/officeDocument/2006/relationships/slideLayout" Target="../slideLayouts/slideLayout160.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5" Type="http://schemas.openxmlformats.org/officeDocument/2006/relationships/slideLayout" Target="../slideLayouts/slideLayout15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slideLayout" Target="../slideLayouts/slideLayout15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slideLayout" Target="../slideLayouts/slideLayout173.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slideLayout" Target="../slideLayouts/slideLayout172.xml"/><Relationship Id="rId17" Type="http://schemas.openxmlformats.org/officeDocument/2006/relationships/theme" Target="../theme/theme11.xml"/><Relationship Id="rId2" Type="http://schemas.openxmlformats.org/officeDocument/2006/relationships/slideLayout" Target="../slideLayouts/slideLayout162.xml"/><Relationship Id="rId16" Type="http://schemas.openxmlformats.org/officeDocument/2006/relationships/slideLayout" Target="../slideLayouts/slideLayout176.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5" Type="http://schemas.openxmlformats.org/officeDocument/2006/relationships/slideLayout" Target="../slideLayouts/slideLayout17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 Id="rId14" Type="http://schemas.openxmlformats.org/officeDocument/2006/relationships/slideLayout" Target="../slideLayouts/slideLayout17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theme" Target="../theme/theme5.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theme" Target="../theme/theme6.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17" Type="http://schemas.openxmlformats.org/officeDocument/2006/relationships/theme" Target="../theme/theme7.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theme" Target="../theme/theme8.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slideLayout" Target="../slideLayouts/slideLayout141.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17" Type="http://schemas.openxmlformats.org/officeDocument/2006/relationships/theme" Target="../theme/theme9.xml"/><Relationship Id="rId2" Type="http://schemas.openxmlformats.org/officeDocument/2006/relationships/slideLayout" Target="../slideLayouts/slideLayout130.xml"/><Relationship Id="rId16" Type="http://schemas.openxmlformats.org/officeDocument/2006/relationships/slideLayout" Target="../slideLayouts/slideLayout144.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5" Type="http://schemas.openxmlformats.org/officeDocument/2006/relationships/slideLayout" Target="../slideLayouts/slideLayout14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slideLayout" Target="../slideLayouts/slideLayout1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2/11/2020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656406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4841878"/>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 id="2147483848" r:id="rId13"/>
    <p:sldLayoutId id="2147483849" r:id="rId14"/>
    <p:sldLayoutId id="2147483850" r:id="rId15"/>
    <p:sldLayoutId id="214748385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865502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252665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56347720"/>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9863445"/>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118728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41811886"/>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2863645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5472760"/>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solidFill>
                  <a:prstClr val="black">
                    <a:tint val="75000"/>
                  </a:prstClr>
                </a:solidFill>
              </a:rPr>
              <a:pPr/>
              <a:t>2/11/2020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4488529"/>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5.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8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97.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97.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13.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29.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6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45.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45.xml"/><Relationship Id="rId6" Type="http://schemas.openxmlformats.org/officeDocument/2006/relationships/image" Target="../media/image22.png"/><Relationship Id="rId5" Type="http://schemas.openxmlformats.org/officeDocument/2006/relationships/image" Target="../media/image2.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g"/><Relationship Id="rId7"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3.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9.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93995" y="1945455"/>
            <a:ext cx="11713013" cy="4447626"/>
          </a:xfrm>
        </p:spPr>
        <p:txBody>
          <a:bodyPr>
            <a:normAutofit/>
          </a:bodyPr>
          <a:lstStyle/>
          <a:p>
            <a:pPr lvl="0" algn="ctr" defTabSz="914400" eaLnBrk="0" fontAlgn="base" hangingPunct="0">
              <a:spcAft>
                <a:spcPct val="0"/>
              </a:spcAft>
            </a:pPr>
            <a: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Програма за морско дело и рибарство</a:t>
            </a:r>
            <a:b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2014-2020 г</a:t>
            </a:r>
            <a:r>
              <a:rPr lang="ru-RU" sz="36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en-US" sz="36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36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Индикативна годишна работна програма за </a:t>
            </a:r>
            <a:r>
              <a:rPr lang="ru-RU" sz="36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20</a:t>
            </a:r>
            <a:r>
              <a:rPr lang="en-US" sz="36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20</a:t>
            </a:r>
            <a:r>
              <a:rPr lang="ru-RU" sz="36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г. </a:t>
            </a:r>
            <a:b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36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en-US" sz="3600" b="1" dirty="0">
                <a:solidFill>
                  <a:srgbClr val="1A3A80"/>
                </a:solidFill>
                <a:effectLst>
                  <a:outerShdw blurRad="38100" dist="38100" dir="2700000" algn="tl">
                    <a:srgbClr val="000000">
                      <a:alpha val="43137"/>
                    </a:srgbClr>
                  </a:outerShdw>
                </a:effectLst>
                <a:latin typeface="Calibri"/>
                <a:ea typeface="+mn-ea"/>
                <a:cs typeface="+mn-cs"/>
              </a:rPr>
              <a:t/>
            </a:r>
            <a:br>
              <a:rPr lang="en-US" sz="3600" b="1" dirty="0">
                <a:solidFill>
                  <a:srgbClr val="1A3A80"/>
                </a:solidFill>
                <a:effectLst>
                  <a:outerShdw blurRad="38100" dist="38100" dir="2700000" algn="tl">
                    <a:srgbClr val="000000">
                      <a:alpha val="43137"/>
                    </a:srgbClr>
                  </a:outerShdw>
                </a:effectLst>
                <a:latin typeface="Calibri"/>
                <a:ea typeface="+mn-ea"/>
                <a:cs typeface="+mn-cs"/>
              </a:rPr>
            </a:br>
            <a:endParaRPr lang="en-US" dirty="0"/>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3"/>
          <a:stretch>
            <a:fillRect/>
          </a:stretch>
        </p:blipFill>
        <p:spPr>
          <a:xfrm>
            <a:off x="9826547" y="1"/>
            <a:ext cx="2365453" cy="1143000"/>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spTree>
    <p:extLst>
      <p:ext uri="{BB962C8B-B14F-4D97-AF65-F5344CB8AC3E}">
        <p14:creationId xmlns:p14="http://schemas.microsoft.com/office/powerpoint/2010/main" val="20825218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8"/>
            <a:ext cx="11755315" cy="4766504"/>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a:t>
            </a: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Публично-правни органи; лица регистрирани по търговския закон или Закона за кооперациите, развиващи дейност в сектор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Рибарство.</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Повишаване качеството, контрола и проследяемостта на разтоварваните на сушата продукти,  подобряване енергийната ефективност, подпомагане опазването на околната среда и подобряване безопасността и условията на труд, чрез инвестиции за подобряване на инфраструктурата и пристанищните съоръжения, включително инвестиции в съоръжения за събиране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отпадъци.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334224" y="1740878"/>
            <a:ext cx="8438676" cy="1446550"/>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1.8 „Рибарски пристанища, кейове за разтоварване, рибни борси и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лодкостоянки</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3 553 298,98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274" y="1740879"/>
            <a:ext cx="3497888" cy="1839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12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5143501"/>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200" b="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200" b="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Сектор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1 - Инвестиции в съществуващи рибарски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пристанища -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800 000 лева за Черно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море 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400 000 лева за река Дунав;</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Сектор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2 - Инвестиции насочени към изграждане и/или модернизация на лодкостоянки:</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- 80 000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лева.</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Максимален</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bg-BG" sz="22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БФП </a:t>
            </a:r>
            <a:r>
              <a:rPr lang="bg-BG"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проект:</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Сектор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1 - Инвестиции в съществуващи рибарски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пристанища -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8 000 000 лева за Черно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море и 4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000 000 лева за река  Дунав;</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Сектор 2 - Инвестиции насочени към изграждане и/или модернизация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лодкостоянки</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- 800 000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лева.</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200" dirty="0"/>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048000" y="1740878"/>
            <a:ext cx="8663354" cy="1138773"/>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1.8 „Рибарски пристанища, кейове за разтоварване, рибни борси и покрити лодкостоянки“</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970" y="1626576"/>
            <a:ext cx="2720763" cy="134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9725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7"/>
            <a:ext cx="11755315" cy="5043504"/>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Научни или технически организации, признати в</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 България или в сътрудничество с такива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a:t>
            </a: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Развиване на техническите, научните или организационните знания в стопанствата за аквакултури, с които по-специално се понижава въздействието върху околната среда, намаляване на  зависимостта от рибно брашно и масло, насърчаване на устойчивото използване на ресурсите в аквакултурите, подобряване на  хуманното отношение към животните или улесняване прилагането на нови, устойчиви производствени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методи.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10 000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200 000 лв.</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5068" y="1028700"/>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54314" y="1709987"/>
            <a:ext cx="7737231" cy="769441"/>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2.1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„Иновации в аквакултурите“</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599 953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229" y="1637508"/>
            <a:ext cx="3411555" cy="1190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5615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5029256"/>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закон или Закона за кооперациите, развиващи дейност в сектор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Аквакултури“.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Разработване или въвеждане на пазара нови видове аквакултури с добър пазарен потенциал, нови или значително подобрени продукти, нови или подобрени процеси или нови или подобрени управленски и организационни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системи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3 000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48 895 лв.</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296508" y="1740877"/>
            <a:ext cx="7063154" cy="1446550"/>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2.2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„Продуктивни инвестиции в аквакултурите“ – сектор „Малки проекти</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500 000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274" y="1740878"/>
            <a:ext cx="3234118" cy="1547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3998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5231423"/>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закон, развиващи дейност в сектор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Аквакултури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 които ще развиват дейност в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сектора.</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a:t>
            </a:r>
            <a:b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Продуктивни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инвестиции в аквакултурите, включително производство на зарибителен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матариал;</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Инвестиции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диверсификация на дейностите и отглежданите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видове;</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Модернизация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 стопанствата, включително закупуване на оборудване за предпазване на стопанствата от диви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хищници;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Инвестиции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в повишаване на качеството или добавената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стойност;</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308550" y="1740878"/>
            <a:ext cx="8657780" cy="1446550"/>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2.2 „Продуктивни инвестиции в аквакултурите“ – сектор „Големи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проекти</a:t>
            </a:r>
            <a:r>
              <a:rPr lang="en-US"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036</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469,6</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921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112" y="1626576"/>
            <a:ext cx="2865438"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01615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5231423"/>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Инвестиции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за повишаване положителното въздействие върху околната среда и подобряване на ефективното използване на ресурсите, в т. ч. преминаване към възобновяеми източници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енергия;</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Насърчаването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 затворени системи за аквакултури, в които продуктите от аквакултури се отглеждат в затворени рециркулационни системи, като по този начин се свежда до минимум потреблението на вода.</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30 000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550 000 лв.</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grpSp>
        <p:nvGrpSpPr>
          <p:cNvPr id="6" name="Google Shape;478;p38"/>
          <p:cNvGrpSpPr/>
          <p:nvPr/>
        </p:nvGrpSpPr>
        <p:grpSpPr>
          <a:xfrm>
            <a:off x="393995" y="6393081"/>
            <a:ext cx="244567" cy="262751"/>
            <a:chOff x="2594325" y="1627175"/>
            <a:chExt cx="440850" cy="440850"/>
          </a:xfrm>
        </p:grpSpPr>
        <p:sp>
          <p:nvSpPr>
            <p:cNvPr id="7" name="Google Shape;479;p38"/>
            <p:cNvSpPr/>
            <p:nvPr/>
          </p:nvSpPr>
          <p:spPr>
            <a:xfrm>
              <a:off x="2594325" y="1890950"/>
              <a:ext cx="177075" cy="177075"/>
            </a:xfrm>
            <a:custGeom>
              <a:avLst/>
              <a:gdLst/>
              <a:ahLst/>
              <a:cxnLst/>
              <a:rect l="l" t="t" r="r" b="b"/>
              <a:pathLst>
                <a:path w="7083" h="7083" extrusionOk="0">
                  <a:moveTo>
                    <a:pt x="5544" y="0"/>
                  </a:moveTo>
                  <a:lnTo>
                    <a:pt x="538" y="5984"/>
                  </a:lnTo>
                  <a:lnTo>
                    <a:pt x="0" y="7083"/>
                  </a:lnTo>
                  <a:lnTo>
                    <a:pt x="1099" y="6546"/>
                  </a:lnTo>
                  <a:lnTo>
                    <a:pt x="7083" y="1539"/>
                  </a:lnTo>
                  <a:lnTo>
                    <a:pt x="5544" y="0"/>
                  </a:lnTo>
                  <a:close/>
                </a:path>
              </a:pathLst>
            </a:custGeom>
            <a:solidFill>
              <a:srgbClr val="000000"/>
            </a:solidFill>
            <a:ln>
              <a:noFill/>
            </a:ln>
          </p:spPr>
          <p:txBody>
            <a:bodyPr spcFirstLastPara="1" wrap="square" lIns="91425" tIns="91425" rIns="91425" bIns="91425" anchor="ctr" anchorCtr="0">
              <a:noAutofit/>
            </a:bodyPr>
            <a:lstStyle/>
            <a:p>
              <a:endParaRPr>
                <a:solidFill>
                  <a:srgbClr val="00001A"/>
                </a:solidFill>
              </a:endParaRPr>
            </a:p>
          </p:txBody>
        </p:sp>
        <p:sp>
          <p:nvSpPr>
            <p:cNvPr id="8" name="Google Shape;480;p38"/>
            <p:cNvSpPr/>
            <p:nvPr/>
          </p:nvSpPr>
          <p:spPr>
            <a:xfrm>
              <a:off x="2858700" y="1627175"/>
              <a:ext cx="176475" cy="176475"/>
            </a:xfrm>
            <a:custGeom>
              <a:avLst/>
              <a:gdLst/>
              <a:ahLst/>
              <a:cxnLst/>
              <a:rect l="l" t="t" r="r" b="b"/>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solidFill>
              <a:srgbClr val="000000"/>
            </a:solidFill>
            <a:ln>
              <a:noFill/>
            </a:ln>
          </p:spPr>
          <p:txBody>
            <a:bodyPr spcFirstLastPara="1" wrap="square" lIns="91425" tIns="91425" rIns="91425" bIns="91425" anchor="ctr" anchorCtr="0">
              <a:noAutofit/>
            </a:bodyPr>
            <a:lstStyle/>
            <a:p>
              <a:endParaRPr>
                <a:solidFill>
                  <a:srgbClr val="00001A"/>
                </a:solidFill>
              </a:endParaRPr>
            </a:p>
          </p:txBody>
        </p:sp>
        <p:sp>
          <p:nvSpPr>
            <p:cNvPr id="9" name="Google Shape;481;p38"/>
            <p:cNvSpPr/>
            <p:nvPr/>
          </p:nvSpPr>
          <p:spPr>
            <a:xfrm>
              <a:off x="2663325" y="1702275"/>
              <a:ext cx="296750" cy="296775"/>
            </a:xfrm>
            <a:custGeom>
              <a:avLst/>
              <a:gdLst/>
              <a:ahLst/>
              <a:cxnLst/>
              <a:rect l="l" t="t" r="r" b="b"/>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solidFill>
              <a:srgbClr val="000000"/>
            </a:solidFill>
            <a:ln>
              <a:noFill/>
            </a:ln>
          </p:spPr>
          <p:txBody>
            <a:bodyPr spcFirstLastPara="1" wrap="square" lIns="91425" tIns="91425" rIns="91425" bIns="91425" anchor="ctr" anchorCtr="0">
              <a:noAutofit/>
            </a:bodyPr>
            <a:lstStyle/>
            <a:p>
              <a:endParaRPr>
                <a:solidFill>
                  <a:srgbClr val="00001A"/>
                </a:solidFill>
              </a:endParaRPr>
            </a:p>
          </p:txBody>
        </p:sp>
      </p:grpSp>
      <p:sp>
        <p:nvSpPr>
          <p:cNvPr id="10" name="TextBox 9"/>
          <p:cNvSpPr txBox="1"/>
          <p:nvPr/>
        </p:nvSpPr>
        <p:spPr>
          <a:xfrm>
            <a:off x="738553" y="6393081"/>
            <a:ext cx="10199077" cy="276999"/>
          </a:xfrm>
          <a:prstGeom prst="rect">
            <a:avLst/>
          </a:prstGeom>
          <a:noFill/>
        </p:spPr>
        <p:txBody>
          <a:bodyPr wrap="square" rtlCol="0">
            <a:spAutoFit/>
          </a:bodyPr>
          <a:lstStyle/>
          <a:p>
            <a:r>
              <a:rPr lang="bg-BG" sz="1200" dirty="0" smtClean="0">
                <a:solidFill>
                  <a:prstClr val="black"/>
                </a:solidFill>
              </a:rPr>
              <a:t>Министерство на земеделието, храните и горите, „Информационна кампания 2020г.“ </a:t>
            </a:r>
            <a:endParaRPr lang="en-US" sz="1200" dirty="0">
              <a:solidFill>
                <a:prstClr val="black"/>
              </a:solidFill>
            </a:endParaRPr>
          </a:p>
        </p:txBody>
      </p:sp>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3"/>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308550" y="1862051"/>
            <a:ext cx="8657780" cy="830997"/>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2.2 „Продуктивни инвестиции в аквакултурите“ – сектор „Големи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проекти</a:t>
            </a:r>
            <a:r>
              <a:rPr lang="en-US"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921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112" y="1626576"/>
            <a:ext cx="2865438"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61061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4528039"/>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закон.</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Създаване на предприятия за устойчиви аквакултури от нови производители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аквакултури.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30 000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5</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50 000 лв.</a:t>
            </a: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525715" y="1740878"/>
            <a:ext cx="8027376" cy="1446550"/>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2.3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„Насърчаване на нови производители на аквакултури, развиващи устойчиви аквакултури“</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4 281 593,10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024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660" y="1550193"/>
            <a:ext cx="2847295" cy="1993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5945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8"/>
            <a:ext cx="11755315" cy="4819094"/>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закон или Закона за кооперациите развиващи дейност в сектор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Аквакултури“.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b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Дейности</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свързани с преминаването от традиционните производствени методи в областта на аквакултурите към биологични аквакултури</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Дейности свързани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 участие в схемите на Съюза по управление на околната среда 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одитиране</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endParaRPr lang="en-US" sz="2200" dirty="0"/>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428999" y="1740878"/>
            <a:ext cx="8141677" cy="1815882"/>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2.4 „Преминаване към схеми по управление на околната среда и одитиране и към биологични аквакултури“</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311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617,61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126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274" y="1626579"/>
            <a:ext cx="2919665" cy="2036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802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5134709"/>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закон или Закона за кооперациите, развиващи дейност в сектор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Аквакултури“.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a:t>
            </a:r>
            <a:b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развитие на аквакултури, съвместими с конкретните потребности на околната среда и подлежащи на специфични изисквания за управление в резултат от определянето на зоните по „Натура 2000</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 Дейности</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пряко свързани с опазването на водните животни ex-situ в рамките на програми за опазване и възстановяване на биологичното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разнообразие;</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Операции</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които са свързани с аквакултури, включително опазването и подобряването на околната среда и на биологичното разнообразие и управлението на ландшафта и традиционните характеристики на зоните с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аквакултури.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4145" y="790027"/>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980591" y="1253234"/>
            <a:ext cx="8757139" cy="1292662"/>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„Аквакултури, осигуряващи екологични услуги“</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8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3 604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361,07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229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112" y="1367536"/>
            <a:ext cx="2906757" cy="1059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27024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5"/>
            <a:ext cx="11755315" cy="4633547"/>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Организации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производители.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Изготвяне и изпълнение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планове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производство и предлагане на пазара, посочени в член 28 от Регламент (ЕС) №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1379/2013.</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000" b="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000" b="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endParaRPr lang="en-US" sz="2000" dirty="0"/>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508130" y="1740878"/>
            <a:ext cx="7974623" cy="1446550"/>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5.1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„Планове за производство и предлагане на пазара“</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123 329,84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33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660" y="1626575"/>
            <a:ext cx="2836548" cy="1943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55612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93995" y="1793631"/>
            <a:ext cx="11633882" cy="4132384"/>
          </a:xfrm>
        </p:spPr>
        <p:txBody>
          <a:bodyPr>
            <a:normAutofit fontScale="90000"/>
          </a:bodyPr>
          <a:lstStyle/>
          <a:p>
            <a:pPr lvl="0" defTabSz="914400">
              <a:spcBef>
                <a:spcPts val="0"/>
              </a:spcBef>
              <a:defRPr/>
            </a:pPr>
            <a:r>
              <a:rPr lang="bg-BG" sz="2000" b="1" i="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000" b="1" i="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r>
              <a:rPr lang="bg-BG" sz="2000" b="1" i="1" dirty="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000" b="1" i="1" dirty="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r>
              <a:rPr lang="bg-BG" sz="2000" b="1" i="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000" b="1" i="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r>
              <a:rPr lang="bg-BG" sz="2000" b="1" i="1" dirty="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000" b="1" i="1" dirty="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r>
              <a:rPr lang="bg-BG" sz="2000" b="1" i="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a:r>
            <a:br>
              <a:rPr lang="bg-BG" sz="2000" b="1" i="1" dirty="0" smtClean="0">
                <a:solidFill>
                  <a:srgbClr val="1A3A80"/>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br>
            <a:r>
              <a:rPr lang="bg-BG" sz="24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По</a:t>
            </a:r>
            <a:r>
              <a:rPr lang="ru-RU" sz="24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приоритет </a:t>
            </a:r>
            <a:r>
              <a:rPr lang="ru-RU" sz="24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 Съюза</a:t>
            </a:r>
            <a:r>
              <a:rPr lang="ru-RU" sz="24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400" b="1" i="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 </a:t>
            </a:r>
            <a:r>
              <a:rPr lang="ru-RU" sz="24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„Насърчаване </a:t>
            </a:r>
            <a:r>
              <a:rPr lang="ru-RU" sz="2400" b="1" i="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 устойчиво в екологично отношение, иновативно, конкурентоспособно и основано на знания рибарство, характеризиращо се с ефективно използване на ресурсите“:</a:t>
            </a:r>
            <a:r>
              <a:rPr lang="bg-BG" sz="2400" b="1" i="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400" b="1" i="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Мярка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1.1 </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Диверсификация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 нови форми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доход</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2. Мярка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1.2 </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Здраве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безопасност</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3</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1.4 </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Ограничаване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 въздействието на риболова върху морската среда и приспособяване на  риболова към опазването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видовете</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1.5 </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Иновации</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свързани с опазването на морските биологични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ресурси</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Мярка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1.6 </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пазване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 възстановяване на морското биологично разнообразие и екосистеми и компенсационни режими в рамките на устойчивите риболовни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дейности</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 Мярка 1.8  </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Рибарски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пристанища, кейове за разтоварване, рибни борси и покрити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лодкостоянки</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dirty="0"/>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2" name="Picture 11"/>
          <p:cNvPicPr>
            <a:picLocks noChangeAspect="1"/>
          </p:cNvPicPr>
          <p:nvPr/>
        </p:nvPicPr>
        <p:blipFill>
          <a:blip r:embed="rId5"/>
          <a:stretch>
            <a:fillRect/>
          </a:stretch>
        </p:blipFill>
        <p:spPr>
          <a:xfrm>
            <a:off x="9826547" y="1"/>
            <a:ext cx="2365453" cy="1143000"/>
          </a:xfrm>
          <a:prstGeom prst="rect">
            <a:avLst/>
          </a:prstGeom>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309200"/>
            <a:ext cx="8139112"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778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5"/>
            <a:ext cx="11755315" cy="5169879"/>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закон или Закона за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кооперациите.</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a:t>
            </a:r>
            <a:b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Инвестиции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в преработването на продукти от риболов и аквакултури, когато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допринасят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реализирането на икономии на енергия или намаляване на въздействието върху околната среда, включително третирането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отпадъци;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Подобряват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безопасността, хигиената, здравето и условията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труд;</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Подпомагат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преработването на улов на риба от видове с търговско значение, който не може да бъде предназначен за консумация от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човека;</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57972" y="1740878"/>
            <a:ext cx="8427004" cy="1815882"/>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5.4 „Преработване на продуктите от риболов и аквакултури</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0" algn="ctr" defTabSz="914400">
              <a:defRPr/>
            </a:pPr>
            <a:endParaRPr lang="en-US" sz="1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0"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234</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905</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76лв</a:t>
            </a:r>
            <a:r>
              <a:rPr lang="en-US"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229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996" y="1653146"/>
            <a:ext cx="2863976" cy="1521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95382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6"/>
            <a:ext cx="11755315" cy="4448910"/>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Свързани са с преработването на странични продукти, които се получават в резултат на основни дейности от преработването;</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Водят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 нови или подобрени продукти, нови или подобрени процеси или нови или подобрени управленски и организационни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системи.</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за проект е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20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000 лв., а максималният е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1 000 000 лв</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23595" y="1740878"/>
            <a:ext cx="8461381" cy="984885"/>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5.4 „Преработване на продуктите от риболов и аквакултури“</a:t>
            </a:r>
            <a:endPar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229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274" y="1679332"/>
            <a:ext cx="2791321" cy="1521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9469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4"/>
            <a:ext cx="11755315" cy="5029257"/>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Публично-правни институции;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юридически лица регистрирани по ЗЮЛНЦ;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научни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или технически организации, признати в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 България;</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Изследване на морското дъно; изследване на морската среда; дейности водещи до постигане на целите на синия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растеж;</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1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за проект е 5</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0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000 лв., а максималният е 4</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00 000 лв</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b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046284"/>
            <a:ext cx="8139112" cy="694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147646" y="1740878"/>
            <a:ext cx="8686800" cy="1446550"/>
          </a:xfrm>
          <a:prstGeom prst="rect">
            <a:avLst/>
          </a:prstGeom>
        </p:spPr>
        <p:txBody>
          <a:bodyPr wrap="square">
            <a:spAutoFit/>
          </a:bodyPr>
          <a:lstStyle/>
          <a:p>
            <a:pPr algn="ctr" defTabSz="914400">
              <a:defRPr/>
            </a:pP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6.3 „Повишаване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 знанията за състоянието на морската среда“</a:t>
            </a:r>
          </a:p>
          <a:p>
            <a:pPr algn="ctr" defTabSz="914400">
              <a:defRPr/>
            </a:pPr>
            <a:endPar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размер на БФП – 1 515 745,97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433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229" y="1626575"/>
            <a:ext cx="2655417" cy="1991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58099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846384"/>
            <a:ext cx="11755315" cy="3754315"/>
          </a:xfrm>
        </p:spPr>
        <p:txBody>
          <a:bodyPr>
            <a:normAutofit fontScale="90000"/>
          </a:bodyPr>
          <a:lstStyle/>
          <a:p>
            <a:pPr lvl="0" algn="ctr"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bg-BG" sz="2000" b="1" i="1" dirty="0">
                <a:solidFill>
                  <a:srgbClr val="1A3A80"/>
                </a:solidFill>
                <a:effectLst>
                  <a:outerShdw blurRad="38100" dist="38100" dir="2700000" algn="tl">
                    <a:srgbClr val="000000">
                      <a:alpha val="43137"/>
                    </a:srgbClr>
                  </a:outerShdw>
                </a:effectLst>
                <a:latin typeface="Calibri"/>
                <a:ea typeface="+mn-ea"/>
                <a:cs typeface="+mn-cs"/>
              </a:rPr>
              <a:t/>
            </a:r>
            <a:br>
              <a:rPr lang="bg-BG" sz="2000" b="1" i="1" dirty="0">
                <a:solidFill>
                  <a:srgbClr val="1A3A80"/>
                </a:solidFill>
                <a:effectLst>
                  <a:outerShdw blurRad="38100" dist="38100" dir="2700000" algn="tl">
                    <a:srgbClr val="000000">
                      <a:alpha val="43137"/>
                    </a:srgbClr>
                  </a:outerShdw>
                </a:effectLst>
                <a:latin typeface="Calibri"/>
                <a:ea typeface="+mn-ea"/>
                <a:cs typeface="+mn-cs"/>
              </a:rPr>
            </a:br>
            <a:r>
              <a:rPr lang="en-US" sz="31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31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bg-BG"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bg-BG"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endParaRPr lang="en-US" sz="2000" dirty="0"/>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sp>
        <p:nvSpPr>
          <p:cNvPr id="5" name="Rectangle 4"/>
          <p:cNvSpPr/>
          <p:nvPr/>
        </p:nvSpPr>
        <p:spPr>
          <a:xfrm>
            <a:off x="3048000" y="1740878"/>
            <a:ext cx="7063154" cy="400110"/>
          </a:xfrm>
          <a:prstGeom prst="rect">
            <a:avLst/>
          </a:prstGeom>
        </p:spPr>
        <p:txBody>
          <a:bodyPr wrap="square">
            <a:spAutoFit/>
          </a:bodyPr>
          <a:lstStyle/>
          <a:p>
            <a:pPr algn="ctr" defTabSz="914400">
              <a:defRPr/>
            </a:pPr>
            <a:endParaRPr lang="bg-BG" sz="2000" b="1" dirty="0" smtClean="0">
              <a:solidFill>
                <a:srgbClr val="1A3A8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4" name="Rectangle 13"/>
          <p:cNvSpPr/>
          <p:nvPr/>
        </p:nvSpPr>
        <p:spPr>
          <a:xfrm>
            <a:off x="1714500" y="1243988"/>
            <a:ext cx="9653954" cy="5262979"/>
          </a:xfrm>
          <a:prstGeom prst="rect">
            <a:avLst/>
          </a:prstGeom>
        </p:spPr>
        <p:txBody>
          <a:bodyPr wrap="square">
            <a:spAutoFit/>
          </a:bodyPr>
          <a:lstStyle/>
          <a:p>
            <a:endPar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a:buFont typeface="Wingdings" panose="05000000000000000000" pitchFamily="2" charset="2"/>
              <a:buChar char="ü"/>
            </a:pPr>
            <a:r>
              <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УО си запазва правото да промени бюджетите по съответната мярка след приключване на оценката на проектите по предходен прием, </a:t>
            </a:r>
            <a:r>
              <a:rPr lang="ru-RU" sz="24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вкл. </a:t>
            </a:r>
            <a:r>
              <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при наличие на резервни проектни предложения, както и да прехвърли остатъчни средства в резултат от проведени процедури за избор на изпълнител, прекратени проекти и др., като съгласно конкретната актуализация ще бъде обявен новия прием по процедурата по мярката</a:t>
            </a:r>
            <a:r>
              <a:rPr lang="ru-RU" sz="24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457200" indent="-457200">
              <a:buFont typeface="Wingdings" panose="05000000000000000000" pitchFamily="2" charset="2"/>
              <a:buChar char="ü"/>
            </a:pPr>
            <a:r>
              <a:rPr lang="ru-RU" sz="2400" b="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Всички</a:t>
            </a:r>
            <a:r>
              <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мерки, представени в настоящата презентация ще бъдат отворени за прием до средата на 2020 година.</a:t>
            </a:r>
            <a:br>
              <a:rPr lang="ru-RU"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4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536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6522" y="2960484"/>
            <a:ext cx="1397978" cy="1804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3198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899139" y="1682483"/>
            <a:ext cx="8915399" cy="2880020"/>
          </a:xfrm>
        </p:spPr>
        <p:txBody>
          <a:bodyPr>
            <a:normAutofit/>
          </a:bodyPr>
          <a:lstStyle/>
          <a:p>
            <a:pPr algn="ctr"/>
            <a:r>
              <a:rPr lang="bg-BG" sz="44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Благодаря за вниманието!</a:t>
            </a:r>
            <a:endParaRPr lang="en-US" sz="44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endParaRPr>
          </a:p>
        </p:txBody>
      </p:sp>
      <p:sp>
        <p:nvSpPr>
          <p:cNvPr id="5" name="Rectangular Callout 4"/>
          <p:cNvSpPr/>
          <p:nvPr/>
        </p:nvSpPr>
        <p:spPr>
          <a:xfrm rot="16200000">
            <a:off x="-3128564" y="3087598"/>
            <a:ext cx="6858000" cy="682804"/>
          </a:xfrm>
          <a:prstGeom prst="wedgeRectCallout">
            <a:avLst>
              <a:gd name="adj1" fmla="val -21098"/>
              <a:gd name="adj2" fmla="val 111138"/>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2" name="Picture 11"/>
          <p:cNvPicPr>
            <a:picLocks noChangeAspect="1"/>
          </p:cNvPicPr>
          <p:nvPr/>
        </p:nvPicPr>
        <p:blipFill>
          <a:blip r:embed="rId4"/>
          <a:stretch>
            <a:fillRect/>
          </a:stretch>
        </p:blipFill>
        <p:spPr>
          <a:xfrm>
            <a:off x="9826547" y="1"/>
            <a:ext cx="2365453" cy="1143000"/>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6" y="0"/>
            <a:ext cx="2587837" cy="1484620"/>
          </a:xfrm>
          <a:prstGeom prst="rect">
            <a:avLst/>
          </a:prstGeom>
        </p:spPr>
      </p:pic>
    </p:spTree>
    <p:extLst>
      <p:ext uri="{BB962C8B-B14F-4D97-AF65-F5344CB8AC3E}">
        <p14:creationId xmlns:p14="http://schemas.microsoft.com/office/powerpoint/2010/main" val="1298103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872763"/>
            <a:ext cx="11755315" cy="4185138"/>
          </a:xfrm>
        </p:spPr>
        <p:txBody>
          <a:bodyPr>
            <a:normAutofit/>
          </a:bodyPr>
          <a:lstStyle/>
          <a:p>
            <a:r>
              <a:rPr lang="bg-BG" sz="22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a:t>
            </a:r>
            <a:r>
              <a:rPr lang="ru-RU" sz="22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приоритет на Съюза 2 „Насърчаване на устойчиви в екологично отношение, иновативни, конкурентоспособни и основани на знания аквакултури, характеризиращи се с ефективно използване на ресурсите</a:t>
            </a: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b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7. Мярка 2.1 „Иновации в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аквакултур</a:t>
            </a:r>
            <a:r>
              <a:rPr lang="bg-BG"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ите“</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8. Мярка 2.2 „Продуктивни инвестиции в аквакултурите“ – сектор „Малки проекти</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9. Мярка 2.2 „Продуктивни инвестиции в аквакултурите“ – сектор „Големи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проекти</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10. Мярка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2.3 „Насърчаване на нови производители на аквакултури, развиващи устойчиви аквакултури“</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11. Мярка 2.4 „Преминаване към схеми по управление на околната среда и одитиране и към биологични аквакултури“</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12. Мярка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„Аквакултури, осигуряващи екологични услуги“</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309200"/>
            <a:ext cx="8139112"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9520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2" y="1872762"/>
            <a:ext cx="11843236" cy="4308229"/>
          </a:xfrm>
        </p:spPr>
        <p:txBody>
          <a:bodyPr>
            <a:normAutofit fontScale="90000"/>
          </a:bodyPr>
          <a:lstStyle/>
          <a:p>
            <a:r>
              <a:rPr lang="bg-BG" sz="22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a:t>
            </a:r>
            <a:r>
              <a:rPr lang="ru-RU" sz="22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приоритет на Съюза </a:t>
            </a: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ru-RU" sz="22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Насърчаване на предлагането на пазара и </a:t>
            </a: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преработването“:</a:t>
            </a:r>
            <a:b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13</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Мярка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5.1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„Планове за производство и предлагане на пазара</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14</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Мярка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5.4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„Преработване на продуктите от риболов и </a:t>
            </a:r>
            <a:r>
              <a:rPr lang="ru-RU" sz="2000" b="1" dirty="0" err="1"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аквакултури</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b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 приоритет на </a:t>
            </a:r>
            <a:r>
              <a:rPr lang="ru-RU" sz="2000" b="1" i="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Съюза</a:t>
            </a: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6 </a:t>
            </a: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i="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Интегрирана</a:t>
            </a: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i="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морска</a:t>
            </a:r>
            <a:r>
              <a:rPr lang="ru-RU"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политика” </a:t>
            </a:r>
            <a:r>
              <a:rPr lang="en-US"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sz="2000" b="1" i="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bg-BG" sz="20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bg-BG" sz="2000" b="1" i="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bg-BG"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15. </a:t>
            </a:r>
            <a:r>
              <a:rPr lang="ru-RU" sz="2000" b="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6.3 „</a:t>
            </a:r>
            <a:r>
              <a:rPr lang="ru-RU" sz="2000" b="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Повишаване</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на </a:t>
            </a:r>
            <a:r>
              <a:rPr lang="ru-RU" sz="2000" b="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знанията</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за </a:t>
            </a:r>
            <a:r>
              <a:rPr lang="ru-RU" sz="2000" b="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състоянието</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на </a:t>
            </a:r>
            <a:r>
              <a:rPr lang="ru-RU" sz="2000" b="1" dirty="0" err="1">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морската</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среда”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309200"/>
            <a:ext cx="8139112"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533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7"/>
            <a:ext cx="11755315" cy="5043503"/>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Лица, регистрирани по търговския закон, развиващи дейност в сектор “Рибарство</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en-US"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физически лица.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Диверсификация на доходите на рибарите чрез развиването на допълващи дейности, включително инвестиции на борда на корабите, риболовен туризъм, ресторанти, екологични услуги, свързани с рибарството и образователни дейности в областта на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рибарството.</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3 000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146 687 лв.</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7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047999" y="1740878"/>
            <a:ext cx="8461131" cy="1077218"/>
          </a:xfrm>
          <a:prstGeom prst="rect">
            <a:avLst/>
          </a:prstGeom>
        </p:spPr>
        <p:txBody>
          <a:bodyPr wrap="square">
            <a:spAutoFit/>
          </a:bodyPr>
          <a:lstStyle/>
          <a:p>
            <a:pPr lvl="0"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1.1 „Диверсификация и нови форми </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a:t>
            </a:r>
            <a:r>
              <a:rPr lang="en-US"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доход</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0" algn="ctr" defTabSz="914400">
              <a:defRPr/>
            </a:pPr>
            <a:endPar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0" algn="ctr" defTabSz="914400">
              <a:defRPr/>
            </a:pPr>
            <a:r>
              <a:rPr lang="bg-BG"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439 </a:t>
            </a:r>
            <a:r>
              <a:rPr lang="bg-BG"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435,70</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bg-BG"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лв.</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995" y="1626577"/>
            <a:ext cx="2670823" cy="1679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0333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7"/>
            <a:ext cx="11755315" cy="4766503"/>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Собственици на риболовни кораби, регистрирани по търговския закон или Закона за кооперациите</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физически лица.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Инвестиции на борда или в индивидуално оборудване, при условие че посочените инвестиции надхвърлят изискванията съгласно правото на Съюза или националното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право.</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неприложим,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10 000 лв.</a:t>
            </a: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4770" y="1740878"/>
            <a:ext cx="1931262" cy="1222130"/>
          </a:xfrm>
          <a:prstGeom prst="rect">
            <a:avLst/>
          </a:prstGeom>
        </p:spPr>
      </p:pic>
      <p:sp>
        <p:nvSpPr>
          <p:cNvPr id="5" name="Rectangle 4"/>
          <p:cNvSpPr/>
          <p:nvPr/>
        </p:nvSpPr>
        <p:spPr>
          <a:xfrm>
            <a:off x="4123591" y="1745081"/>
            <a:ext cx="7063154" cy="1077218"/>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1.2 „Здраве и безопасност“</a:t>
            </a:r>
          </a:p>
          <a:p>
            <a:pPr algn="ctr" defTabSz="914400">
              <a:defRPr/>
            </a:pPr>
            <a:endPar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размер на БФП – 74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723,50</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9612" y="1701118"/>
            <a:ext cx="3457482" cy="1912520"/>
          </a:xfrm>
          <a:prstGeom prst="rect">
            <a:avLst/>
          </a:prstGeom>
        </p:spPr>
      </p:pic>
    </p:spTree>
    <p:extLst>
      <p:ext uri="{BB962C8B-B14F-4D97-AF65-F5344CB8AC3E}">
        <p14:creationId xmlns:p14="http://schemas.microsoft.com/office/powerpoint/2010/main" val="607690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7"/>
            <a:ext cx="11755315" cy="4819094"/>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Собственици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 риболовни кораби, регистрирани по търговския закон или Закона за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кооперациите</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ф</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изически лица</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ибарски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организации, признати в Р</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България</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Инвестиции в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оборудване</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2 000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20 000 лв.</a:t>
            </a: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048000" y="1740878"/>
            <a:ext cx="8610600" cy="1815882"/>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1.4 „Ограничаване на въздействието на риболова върху морската среда и приспособяване на  риболова към опазването на видовете“</a:t>
            </a:r>
          </a:p>
          <a:p>
            <a:pPr algn="ctr" defTabSz="914400">
              <a:defRPr/>
            </a:pPr>
            <a:endPar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260 454,14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2230" y="1740878"/>
            <a:ext cx="2597150" cy="185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7166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16522" y="1626578"/>
            <a:ext cx="11755315" cy="4819093"/>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Научни или технически публично-правни организации,  признати в Р. България или в сътрудничество с такава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организация.</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Разработване или въвеждане на нови технически или организационни знания, водещи до намаляване на въздействието от риболовните дейности върху околната среда, включително по-добри риболовни техники и по-висока избирателност на риболовните уреди, или постигането на по-устойчиво използване на морските биологични ресурси и съвместно съществуване със защитените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хищници.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второто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2 000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200 000 лв.</a:t>
            </a: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0330" y="1143002"/>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047999" y="1626578"/>
            <a:ext cx="8742485" cy="1292662"/>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1.5 „Иновации, свързани с опазването на морските биологични ресурси</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endPar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964 081,98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586" y="1613342"/>
            <a:ext cx="3081468" cy="1628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9543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07732" y="1372348"/>
            <a:ext cx="11755315" cy="5297732"/>
          </a:xfrm>
        </p:spPr>
        <p:txBody>
          <a:bodyPr>
            <a:normAutofit fontScale="90000"/>
          </a:bodyPr>
          <a:lstStyle/>
          <a:p>
            <a:pPr lvl="0" defTabSz="914400">
              <a:spcBef>
                <a:spcPts val="0"/>
              </a:spcBef>
              <a:defRPr/>
            </a:pP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en-US" sz="2000" b="1" i="1" dirty="0" smtClean="0">
                <a:solidFill>
                  <a:srgbClr val="1A3A80"/>
                </a:solidFill>
                <a:effectLst>
                  <a:outerShdw blurRad="38100" dist="38100" dir="2700000" algn="tl">
                    <a:srgbClr val="000000">
                      <a:alpha val="43137"/>
                    </a:srgbClr>
                  </a:outerShdw>
                </a:effectLst>
                <a:latin typeface="Calibri"/>
                <a:ea typeface="+mn-ea"/>
                <a:cs typeface="+mn-cs"/>
              </a:rPr>
              <a:t/>
            </a:r>
            <a:br>
              <a:rPr lang="en-US" sz="2000" b="1" i="1" dirty="0" smtClean="0">
                <a:solidFill>
                  <a:srgbClr val="1A3A80"/>
                </a:solidFill>
                <a:effectLst>
                  <a:outerShdw blurRad="38100" dist="38100" dir="2700000" algn="tl">
                    <a:srgbClr val="000000">
                      <a:alpha val="43137"/>
                    </a:srgbClr>
                  </a:outerShdw>
                </a:effectLst>
                <a:latin typeface="Calibri"/>
                <a:ea typeface="+mn-ea"/>
                <a:cs typeface="+mn-cs"/>
              </a:rPr>
            </a:br>
            <a:r>
              <a:rPr lang="en-US" sz="2000" b="1" i="1" dirty="0">
                <a:solidFill>
                  <a:srgbClr val="1A3A80"/>
                </a:solidFill>
                <a:effectLst>
                  <a:outerShdw blurRad="38100" dist="38100" dir="2700000" algn="tl">
                    <a:srgbClr val="000000">
                      <a:alpha val="43137"/>
                    </a:srgbClr>
                  </a:outerShdw>
                </a:effectLst>
                <a:latin typeface="Calibri"/>
                <a:ea typeface="+mn-ea"/>
                <a:cs typeface="+mn-cs"/>
              </a:rPr>
              <a:t/>
            </a:r>
            <a:br>
              <a:rPr lang="en-US" sz="2000" b="1" i="1" dirty="0">
                <a:solidFill>
                  <a:srgbClr val="1A3A80"/>
                </a:solidFill>
                <a:effectLst>
                  <a:outerShdw blurRad="38100" dist="38100" dir="2700000" algn="tl">
                    <a:srgbClr val="000000">
                      <a:alpha val="43137"/>
                    </a:srgbClr>
                  </a:outerShdw>
                </a:effectLst>
                <a:latin typeface="Calibri"/>
                <a:ea typeface="+mn-ea"/>
                <a:cs typeface="+mn-cs"/>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Допустими кандидати: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Научни или технически публичноправни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консултативни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съвети;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рибари или рибарски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признати в Р.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България; неправителствени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организации в партньорство с рибарски организации или в партньорство с МИРГ</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Примерни допустими дейности: </a:t>
            </a:r>
            <a:r>
              <a:rPr lang="ru-RU" sz="2200" b="1" dirty="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Събиране на отпадъци в морето, в т.ч. изгубени риболовни уреди, морски отпадъци и </a:t>
            </a:r>
            <a:r>
              <a:rPr lang="ru-RU"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пласмаси;</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Процедурата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ще се обяви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през първото тримесечие на годината;</a:t>
            </a:r>
            <a: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en-US"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a:r>
            <a:br>
              <a:rPr lang="bg-BG" sz="10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Минималният размер на БФП </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за проект е 30 000 лв., а </a:t>
            </a:r>
            <a:r>
              <a:rPr lang="bg-BG" sz="2200" b="1" i="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максималният</a:t>
            </a:r>
            <a: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 е 200 000 лв.</a:t>
            </a:r>
            <a:br>
              <a:rPr lang="bg-BG" sz="2200" b="1" dirty="0" smtClean="0">
                <a:solidFill>
                  <a:srgbClr val="1A3A80"/>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br>
            <a:endParaRPr lang="en-US" sz="2200" dirty="0">
              <a:latin typeface="Arial" panose="020B0604020202020204" pitchFamily="34" charset="0"/>
              <a:cs typeface="Arial" panose="020B0604020202020204" pitchFamily="34" charset="0"/>
            </a:endParaRPr>
          </a:p>
        </p:txBody>
      </p:sp>
      <p:sp>
        <p:nvSpPr>
          <p:cNvPr id="3" name="Rectangular Callout 2"/>
          <p:cNvSpPr/>
          <p:nvPr/>
        </p:nvSpPr>
        <p:spPr>
          <a:xfrm rot="16200000">
            <a:off x="-3335183" y="3294217"/>
            <a:ext cx="6858000" cy="269566"/>
          </a:xfrm>
          <a:prstGeom prst="wedgeRectCallout">
            <a:avLst>
              <a:gd name="adj1" fmla="val -20457"/>
              <a:gd name="adj2" fmla="val 71935"/>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931" y="164328"/>
            <a:ext cx="2057399" cy="662149"/>
          </a:xfrm>
          <a:prstGeom prst="rect">
            <a:avLst/>
          </a:prstGeom>
        </p:spPr>
      </p:pic>
      <p:pic>
        <p:nvPicPr>
          <p:cNvPr id="11" name="Picture 10"/>
          <p:cNvPicPr>
            <a:picLocks noChangeAspect="1"/>
          </p:cNvPicPr>
          <p:nvPr/>
        </p:nvPicPr>
        <p:blipFill>
          <a:blip r:embed="rId4"/>
          <a:stretch>
            <a:fillRect/>
          </a:stretch>
        </p:blipFill>
        <p:spPr>
          <a:xfrm>
            <a:off x="9826547" y="1"/>
            <a:ext cx="2365453" cy="114300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817" y="0"/>
            <a:ext cx="1928404" cy="1484620"/>
          </a:xfrm>
          <a:prstGeom prst="rect">
            <a:avLst/>
          </a:prstGeom>
        </p:spPr>
      </p:pic>
      <p:pic>
        <p:nvPicPr>
          <p:cNvPr id="1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3372" y="826477"/>
            <a:ext cx="8139112" cy="597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048000" y="1327639"/>
            <a:ext cx="8918331" cy="2031325"/>
          </a:xfrm>
          <a:prstGeom prst="rect">
            <a:avLst/>
          </a:prstGeom>
        </p:spPr>
        <p:txBody>
          <a:bodyPr wrap="square">
            <a:spAutoFit/>
          </a:bodyPr>
          <a:lstStyle/>
          <a:p>
            <a:pPr algn="ctr" defTabSz="914400">
              <a:defRPr/>
            </a:pPr>
            <a:r>
              <a:rPr lang="ru-RU" sz="2400" b="1" u="sng"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Мярка 1.6 „Опазване и възстановяване на морското биологично разнообразие и екосистеми и компенсационни режими в рамките на устойчивите риболовни дейности</a:t>
            </a:r>
            <a:r>
              <a:rPr lang="ru-RU" sz="2400" b="1" u="sng"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defTabSz="914400">
              <a:defRPr/>
            </a:pPr>
            <a:endParaRPr lang="ru-RU" sz="1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a:defRPr/>
            </a:pP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Общ </a:t>
            </a:r>
            <a:r>
              <a:rPr lang="ru-RU"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размер на БФП – </a:t>
            </a:r>
            <a:r>
              <a:rPr lang="ru-RU"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1 446 811,76 лв</a:t>
            </a:r>
            <a:r>
              <a:rPr lang="en-US" sz="2000" b="1" dirty="0" smtClean="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bg-BG" sz="2000" b="1" dirty="0">
              <a:solidFill>
                <a:srgbClr val="1A3A8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274" y="1459524"/>
            <a:ext cx="2966394" cy="1969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033730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10.xml><?xml version="1.0" encoding="utf-8"?>
<a:theme xmlns:a="http://schemas.openxmlformats.org/drawingml/2006/main" name="9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11.xml><?xml version="1.0" encoding="utf-8"?>
<a:theme xmlns:a="http://schemas.openxmlformats.org/drawingml/2006/main" name="10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2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3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5.xml><?xml version="1.0" encoding="utf-8"?>
<a:theme xmlns:a="http://schemas.openxmlformats.org/drawingml/2006/main" name="4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6.xml><?xml version="1.0" encoding="utf-8"?>
<a:theme xmlns:a="http://schemas.openxmlformats.org/drawingml/2006/main" name="5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7.xml><?xml version="1.0" encoding="utf-8"?>
<a:theme xmlns:a="http://schemas.openxmlformats.org/drawingml/2006/main" name="6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8.xml><?xml version="1.0" encoding="utf-8"?>
<a:theme xmlns:a="http://schemas.openxmlformats.org/drawingml/2006/main" name="7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9.xml><?xml version="1.0" encoding="utf-8"?>
<a:theme xmlns:a="http://schemas.openxmlformats.org/drawingml/2006/main" name="8_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7568</TotalTime>
  <Words>3523</Words>
  <Application>Microsoft Office PowerPoint</Application>
  <PresentationFormat>Widescreen</PresentationFormat>
  <Paragraphs>101</Paragraphs>
  <Slides>24</Slides>
  <Notes>24</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24</vt:i4>
      </vt:variant>
    </vt:vector>
  </HeadingPairs>
  <TitlesOfParts>
    <vt:vector size="41" baseType="lpstr">
      <vt:lpstr>Arial</vt:lpstr>
      <vt:lpstr>Calibri</vt:lpstr>
      <vt:lpstr>Century Gothic</vt:lpstr>
      <vt:lpstr>Times New Roman</vt:lpstr>
      <vt:lpstr>Wingdings</vt:lpstr>
      <vt:lpstr>Wingdings 3</vt:lpstr>
      <vt:lpstr>Wisp</vt:lpstr>
      <vt:lpstr>1_Wisp</vt:lpstr>
      <vt:lpstr>2_Wisp</vt:lpstr>
      <vt:lpstr>3_Wisp</vt:lpstr>
      <vt:lpstr>4_Wisp</vt:lpstr>
      <vt:lpstr>5_Wisp</vt:lpstr>
      <vt:lpstr>6_Wisp</vt:lpstr>
      <vt:lpstr>7_Wisp</vt:lpstr>
      <vt:lpstr>8_Wisp</vt:lpstr>
      <vt:lpstr>9_Wisp</vt:lpstr>
      <vt:lpstr>10_Wisp</vt:lpstr>
      <vt:lpstr>Програма за морско дело и рибарство 2014-2020 г.  Индикативна годишна работна програма за 2020 г.    </vt:lpstr>
      <vt:lpstr>     По приоритет на Съюза 1 „Насърчаване на устойчиво в екологично отношение, иновативно, конкурентоспособно и основано на знания рибарство, характеризиращо се с ефективно използване на ресурсите“:  1. Мярка 1.1 „Диверсификация и нови форми на доход“. 2. Мярка 1.2 „Здраве и безопасност“. 3. Мярка 1.4 „Ограничаване на въздействието на риболова върху морската среда и приспособяване на  риболова към опазването на видовете“. 4. Мярка 1.5 „Иновации, свързани с опазването на морските биологични ресурси“. 5. Мярка 1.6 „Oпазване и възстановяване на морското биологично разнообразие и екосистеми и компенсационни режими в рамките на устойчивите риболовни дейности“. 6. Мярка 1.8  „Рибарски пристанища, кейове за разтоварване, рибни борси и покрити лодкостоянки“.</vt:lpstr>
      <vt:lpstr>По приоритет на Съюза 2 „Насърчаване на устойчиви в екологично отношение, иновативни, конкурентоспособни и основани на знания аквакултури, характеризиращи се с ефективно използване на ресурсите“:  7. Мярка 2.1 „Иновации в аквакултурите“. 8. Мярка 2.2 „Продуктивни инвестиции в аквакултурите“ – сектор „Малки проекти“. 9. Мярка 2.2 „Продуктивни инвестиции в аквакултурите“ – сектор „Големи проекти. 10. Мярка 2.3 „Насърчаване на нови производители на аквакултури, развиващи устойчиви аквакултури“. 11. Мярка 2.4 „Преминаване към схеми по управление на околната среда и одитиране и към биологични аквакултури“. 12. Мярка 2.5 „Аквакултури, осигуряващи екологични услуги“. </vt:lpstr>
      <vt:lpstr>По приоритет на Съюза 5 „Насърчаване на предлагането на пазара и преработването“:   13. Мярка 5.1 „Планове за производство и предлагане на пазара“. 14. Мярка 5.4 „Преработване на продуктите от риболов и аквакултури“.    По приоритет на Съюза 6  „Интегрирана морска политика”   15. Мярка 6.3 „Повишаване на знанията за състоянието на морската среда”  </vt:lpstr>
      <vt:lpstr>                                                        Допустими кандидати: Лица, регистрирани по търговския закон, развиващи дейност в сектор “Рибарство”; физически лица.  Примерни допустими дейности: Диверсификация на доходите на рибарите чрез развиването на допълващи дейности, включително инвестиции на борда на корабите, риболовен туризъм, ресторанти, екологични услуги, свързани с рибарството и образователни дейности в областта на рибарството.  Процедурата ще се обяви през първото тримесечие на годината.  Минималният размер на БФП за проект е 3 000 лв., а максималният е 146 687 лв. </vt:lpstr>
      <vt:lpstr>                                                        Допустими кандидати: Собственици на риболовни кораби, регистрирани по търговския закон или Закона за кооперациите; физически лица.  Примерни допустими дейности: Инвестиции на борда или в индивидуално оборудване, при условие че посочените инвестиции надхвърлят изискванията съгласно правото на Съюза или националното право.  Процедурата ще се обяви през първото тримесечие на годината.  Минималният размер на БФП за проект неприложим, а максималният е 10 000 лв.</vt:lpstr>
      <vt:lpstr>                                                       Допустими кандидати: Собственици на риболовни кораби, регистрирани по търговския закон или Закона за кооперациите; физически лица; рибарски организации, признати в Р. България.  Примерни допустими дейности: Инвестиции в оборудване.  Процедурата ще се обяви през първото тримесечие на годината.  Минималният размер на БФП за проект е 2 000 лв., а максималният е 20 000 лв.</vt:lpstr>
      <vt:lpstr>                                                       Допустими кандидати: Научни или технически публично-правни организации,  признати в Р. България или в сътрудничество с такава организация.  Примерни допустими дейности: Разработване или въвеждане на нови технически или организационни знания, водещи до намаляване на въздействието от риболовните дейности върху околната среда, включително по-добри риболовни техники и по-висока избирателност на риболовните уреди, или постигането на по-устойчиво използване на морските биологични ресурси и съвместно съществуване със защитените хищници.  Процедурата ще се обяви през второто тримесечие на годината.  Минималният размер на БФП за проект е 2 000 лв., а максималният е 200 000 лв.</vt:lpstr>
      <vt:lpstr>                                                      Допустими кандидати: Научни или технически публичноправни организации; консултативни съвети; рибари или рибарски организации, признати в Р. България; неправителствени организации в партньорство с рибарски организации или в партньорство с МИРГ.  Примерни допустими дейности: Събиране на отпадъци в морето, в т.ч. изгубени риболовни уреди, морски отпадъци и пласмаси;  Процедурата ще се обяви през първото тримесечие на годината;  Минималният размер на БФП за проект е 30 000 лв., а максималният е 200 000 лв. </vt:lpstr>
      <vt:lpstr>                                                  “    Допустими кандидати: Публично-правни органи; лица регистрирани по търговския закон или Закона за кооперациите, развиващи дейност в сектор Рибарство.  Примерни допустими дейности: Повишаване качеството, контрола и проследяемостта на разтоварваните на сушата продукти,  подобряване енергийната ефективност, подпомагане опазването на околната среда и подобряване безопасността и условията на труд, чрез инвестиции за подобряване на инфраструктурата и пристанищните съоръжения, включително инвестиции в съоръжения за събиране на отпадъци.  Процедурата ще се обяви през второто тримесечие на годината.</vt:lpstr>
      <vt:lpstr>                                                     Минималният размер на БФП за проект: - Сектор 1 - Инвестиции в съществуващи рибарски пристанища - 800 000 лева за Черно море и  400 000 лева за река Дунав; - Сектор 2 - Инвестиции насочени към изграждане и/или модернизация на лодкостоянки: - 80 000 лева. Максимален размер БФП за проект: Сектор 1 - Инвестиции в съществуващи рибарски пристанища - 8 000 000 лева за Черно море и 4 000 000 лева за река  Дунав; Сектор 2 - Инвестиции насочени към изграждане и/или модернизация на лодкостоянки - 800 000 лева.  </vt:lpstr>
      <vt:lpstr>                                                  Допустими кандидати: Научни или технически организации, признати в Р. България или в сътрудничество с такива организации.  Примерни допустими дейности: Развиване на техническите, научните или организационните знания в стопанствата за аквакултури, с които по-специално се понижава въздействието върху околната среда, намаляване на  зависимостта от рибно брашно и масло, насърчаване на устойчивото използване на ресурсите в аквакултурите, подобряване на  хуманното отношение към животните или улесняване прилагането на нови, устойчиви производствени методи.  Процедурата ще се обяви през второто тримесечие на годината.  Минималният размер на БФП за проект е 10 000 лв., а максималният е 200 000 лв. </vt:lpstr>
      <vt:lpstr>                                                       Допустими кандидати: Лица, регистрирани по Търговския закон или Закона за кооперациите, развиващи дейност в сектор „Аквакултури“.  Примерни допустими дейности: Разработване или въвеждане на пазара нови видове аквакултури с добър пазарен потенциал, нови или значително подобрени продукти, нови или подобрени процеси или нови или подобрени управленски и организационни системи.  Процедурата ще се обяви през първото тримесечие на годината.  Минималният размер на БФП за проект е 3 000 лв., а максималният е 48 895 лв. </vt:lpstr>
      <vt:lpstr>                                                       Допустими кандидати: Лица, регистрирани по Търговския закон, развиващи дейност в сектор Аквакултури и които ще развиват дейност в сектора.  Примерни допустими дейности: - Продуктивни инвестиции в аквакултурите, включително производство на зарибителен матариал; - Инвестиции за диверсификация на дейностите и отглежданите видове; - Модернизация на стопанствата, включително закупуване на оборудване за предпазване на стопанствата от диви хищници; - Инвестиции в повишаване на качеството или добавената стойност;  </vt:lpstr>
      <vt:lpstr>                                                         - Инвестиции за повишаване положителното въздействие върху околната среда и подобряване на ефективното използване на ресурсите, в т. ч. преминаване към възобновяеми източници на енергия; - Насърчаването на затворени системи за аквакултури, в които продуктите от аквакултури се отглеждат в затворени рециркулационни системи, като по този начин се свежда до минимум потреблението на вода.  Процедурата ще се обяви през второто тримесечие на годината.  Минималният размер на БФП за проект е 30 000 лв., а максималният е 550 000 лв.  </vt:lpstr>
      <vt:lpstr>                                                       Допустими кандидати: Лица, регистрирани по Търговския закон.  Примерни допустими дейности: Създаване на предприятия за устойчиви аквакултури от нови производители на аквакултури.  Процедурата ще се обяви през второто тримесечие на годината.  Минималният размер на БФП за проект е 30 000 лв., а максималният е 550 000 лв.</vt:lpstr>
      <vt:lpstr>                                                       Допустими кандидати: Лица, регистрирани по търговския закон или Закона за кооперациите развиващи дейност в сектор „Аквакултури“.  Примерни допустими дейности:  - Дейности, свързани с преминаването от традиционните производствени методи в областта на аквакултурите към биологични аквакултури; - Дейности свързани с участие в схемите на Съюза по управление на околната среда и одитиране.  Процедурата ще се обяви през първото тримесечие на годината.</vt:lpstr>
      <vt:lpstr>                                                       Допустими кандидати: Лица, регистрирани по търговския закон или Закона за кооперациите, развиващи дейност в сектор „Аквакултури“.  Примерни допустими дейности: - Дейности за развитие на аквакултури, съвместими с конкретните потребности на околната среда и подлежащи на специфични изисквания за управление в резултат от определянето на зоните по „Натура 2000“;  - Дейности, пряко свързани с опазването на водните животни ex-situ в рамките на програми за опазване и възстановяване на биологичното разнообразие; - Операции, които са свързани с аквакултури, включително опазването и подобряването на околната среда и на биологичното разнообразие и управлението на ландшафта и традиционните характеристики на зоните с аквакултури.  Процедурата ще се обяви през второ тримесечие на годината. </vt:lpstr>
      <vt:lpstr>                                                        Допустими кандидати: Организации на производители.  Примерни допустими дейности: Изготвяне и изпълнение на планове за производство и предлагане на пазара, посочени в член 28 от Регламент (ЕС) № 1379/2013.  Процедурата ще се обяви през първото тримесечие на годината.  </vt:lpstr>
      <vt:lpstr>                                                        Допустими кандидати: Лица, регистрирани по Търговския закон или Закона за кооперациите.  Примерни допустими дейности: - Инвестиции в преработването на продукти от риболов и аквакултури, когато допринасят за реализирането на икономии на енергия или намаляване на въздействието върху околната среда, включително третирането на отпадъци; - Подобряват безопасността, хигиената, здравето и условията на труд; - Подпомагат преработването на улов на риба от видове с търговско значение, който не може да бъде предназначен за консумация от човека;  </vt:lpstr>
      <vt:lpstr>                                                        - Свързани са с преработването на странични продукти, които се получават в резултат на основни дейности от преработването; - Водят до нови или подобрени продукти, нови или подобрени процеси или нови или подобрени управленски и организационни системи.  Процедурата ще се обяви през второто тримесечие на годината.  Минималният размер на БФП за проект е 20 000 лв., а максималният е 1 000 000 лв. </vt:lpstr>
      <vt:lpstr>                                                        Допустими кандидати: Публично-правни институции; юридически лица регистрирани по ЗЮЛНЦ; научни или технически организации, признати в Р. България;  Примерни допустими дейности: Изследване на морското дъно; изследване на морската среда; дейности водещи до постигане на целите на синия растеж;  Процедурата ще се обяви през второто тримесечие на годината;  Минималният размер на БФП за проект е 50 000 лв., а максималният е 400 000 лв. </vt:lpstr>
      <vt:lpstr>                                                        </vt:lpstr>
      <vt:lpstr>Благодаря за вниманието!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IGRP 2020</dc:title>
  <dc:creator>sy</dc:creator>
  <cp:lastModifiedBy>Krasimira Dankova</cp:lastModifiedBy>
  <cp:revision>254</cp:revision>
  <cp:lastPrinted>2020-02-05T12:41:02Z</cp:lastPrinted>
  <dcterms:created xsi:type="dcterms:W3CDTF">2019-07-16T18:57:03Z</dcterms:created>
  <dcterms:modified xsi:type="dcterms:W3CDTF">2020-02-11T14:10:32Z</dcterms:modified>
</cp:coreProperties>
</file>