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20"/>
  </p:notesMasterIdLst>
  <p:handoutMasterIdLst>
    <p:handoutMasterId r:id="rId21"/>
  </p:handoutMasterIdLst>
  <p:sldIdLst>
    <p:sldId id="261" r:id="rId2"/>
    <p:sldId id="309" r:id="rId3"/>
    <p:sldId id="348" r:id="rId4"/>
    <p:sldId id="332" r:id="rId5"/>
    <p:sldId id="354" r:id="rId6"/>
    <p:sldId id="333" r:id="rId7"/>
    <p:sldId id="341" r:id="rId8"/>
    <p:sldId id="361" r:id="rId9"/>
    <p:sldId id="342" r:id="rId10"/>
    <p:sldId id="343" r:id="rId11"/>
    <p:sldId id="344" r:id="rId12"/>
    <p:sldId id="362" r:id="rId13"/>
    <p:sldId id="345" r:id="rId14"/>
    <p:sldId id="363" r:id="rId15"/>
    <p:sldId id="346" r:id="rId16"/>
    <p:sldId id="364" r:id="rId17"/>
    <p:sldId id="347" r:id="rId18"/>
    <p:sldId id="36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F814E65-1674-4258-8104-6A81E0E38B54}">
          <p14:sldIdLst>
            <p14:sldId id="261"/>
            <p14:sldId id="309"/>
            <p14:sldId id="348"/>
            <p14:sldId id="332"/>
            <p14:sldId id="354"/>
            <p14:sldId id="333"/>
            <p14:sldId id="341"/>
            <p14:sldId id="361"/>
            <p14:sldId id="342"/>
            <p14:sldId id="343"/>
            <p14:sldId id="344"/>
            <p14:sldId id="362"/>
            <p14:sldId id="345"/>
            <p14:sldId id="363"/>
            <p14:sldId id="346"/>
            <p14:sldId id="364"/>
            <p14:sldId id="347"/>
            <p14:sldId id="365"/>
          </p14:sldIdLst>
        </p14:section>
      </p14:sectionLst>
    </p:ex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3F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88" autoAdjust="0"/>
    <p:restoredTop sz="94706" autoAdjust="0"/>
  </p:normalViewPr>
  <p:slideViewPr>
    <p:cSldViewPr snapToGrid="0">
      <p:cViewPr varScale="1">
        <p:scale>
          <a:sx n="115" d="100"/>
          <a:sy n="115" d="100"/>
        </p:scale>
        <p:origin x="660" y="126"/>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2" d="100"/>
          <a:sy n="82" d="100"/>
        </p:scale>
        <p:origin x="385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41DB8-B66F-4DC8-A96E-33677E0F90FF}" type="datetimeFigureOut">
              <a:rPr lang="en-US" smtClean="0"/>
              <a:t>11/22/2019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04A0D4-B89B-4ADD-AF9E-38636B40EE4E}" type="slidenum">
              <a:rPr lang="en-US" smtClean="0"/>
              <a:t>‹#›</a:t>
            </a:fld>
            <a:endParaRPr lang="en-US"/>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B49C4A-65AC-492D-9701-81B46C3AD0E4}" type="datetimeFigureOut">
              <a:rPr lang="en-US" smtClean="0"/>
              <a:t>11/22/2019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869989-EB00-4EE7-BCB5-25BDC5BB29F8}" type="slidenum">
              <a:rPr lang="en-US" smtClean="0"/>
              <a:t>‹#›</a:t>
            </a:fld>
            <a:endParaRPr lang="en-US"/>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2</a:t>
            </a:fld>
            <a:endParaRPr lang="en-US"/>
          </a:p>
        </p:txBody>
      </p:sp>
    </p:spTree>
    <p:extLst>
      <p:ext uri="{BB962C8B-B14F-4D97-AF65-F5344CB8AC3E}">
        <p14:creationId xmlns:p14="http://schemas.microsoft.com/office/powerpoint/2010/main" val="82690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11</a:t>
            </a:fld>
            <a:endParaRPr lang="en-US"/>
          </a:p>
        </p:txBody>
      </p:sp>
    </p:spTree>
    <p:extLst>
      <p:ext uri="{BB962C8B-B14F-4D97-AF65-F5344CB8AC3E}">
        <p14:creationId xmlns:p14="http://schemas.microsoft.com/office/powerpoint/2010/main" val="4197603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12</a:t>
            </a:fld>
            <a:endParaRPr lang="en-US"/>
          </a:p>
        </p:txBody>
      </p:sp>
    </p:spTree>
    <p:extLst>
      <p:ext uri="{BB962C8B-B14F-4D97-AF65-F5344CB8AC3E}">
        <p14:creationId xmlns:p14="http://schemas.microsoft.com/office/powerpoint/2010/main" val="367661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13</a:t>
            </a:fld>
            <a:endParaRPr lang="en-US"/>
          </a:p>
        </p:txBody>
      </p:sp>
    </p:spTree>
    <p:extLst>
      <p:ext uri="{BB962C8B-B14F-4D97-AF65-F5344CB8AC3E}">
        <p14:creationId xmlns:p14="http://schemas.microsoft.com/office/powerpoint/2010/main" val="3860982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14</a:t>
            </a:fld>
            <a:endParaRPr lang="en-US"/>
          </a:p>
        </p:txBody>
      </p:sp>
    </p:spTree>
    <p:extLst>
      <p:ext uri="{BB962C8B-B14F-4D97-AF65-F5344CB8AC3E}">
        <p14:creationId xmlns:p14="http://schemas.microsoft.com/office/powerpoint/2010/main" val="1359924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15</a:t>
            </a:fld>
            <a:endParaRPr lang="en-US"/>
          </a:p>
        </p:txBody>
      </p:sp>
    </p:spTree>
    <p:extLst>
      <p:ext uri="{BB962C8B-B14F-4D97-AF65-F5344CB8AC3E}">
        <p14:creationId xmlns:p14="http://schemas.microsoft.com/office/powerpoint/2010/main" val="765418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16</a:t>
            </a:fld>
            <a:endParaRPr lang="en-US"/>
          </a:p>
        </p:txBody>
      </p:sp>
    </p:spTree>
    <p:extLst>
      <p:ext uri="{BB962C8B-B14F-4D97-AF65-F5344CB8AC3E}">
        <p14:creationId xmlns:p14="http://schemas.microsoft.com/office/powerpoint/2010/main" val="2075738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17</a:t>
            </a:fld>
            <a:endParaRPr lang="en-US"/>
          </a:p>
        </p:txBody>
      </p:sp>
    </p:spTree>
    <p:extLst>
      <p:ext uri="{BB962C8B-B14F-4D97-AF65-F5344CB8AC3E}">
        <p14:creationId xmlns:p14="http://schemas.microsoft.com/office/powerpoint/2010/main" val="709185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18</a:t>
            </a:fld>
            <a:endParaRPr lang="en-US"/>
          </a:p>
        </p:txBody>
      </p:sp>
    </p:spTree>
    <p:extLst>
      <p:ext uri="{BB962C8B-B14F-4D97-AF65-F5344CB8AC3E}">
        <p14:creationId xmlns:p14="http://schemas.microsoft.com/office/powerpoint/2010/main" val="3663399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3</a:t>
            </a:fld>
            <a:endParaRPr lang="en-US"/>
          </a:p>
        </p:txBody>
      </p:sp>
    </p:spTree>
    <p:extLst>
      <p:ext uri="{BB962C8B-B14F-4D97-AF65-F5344CB8AC3E}">
        <p14:creationId xmlns:p14="http://schemas.microsoft.com/office/powerpoint/2010/main" val="2307932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4</a:t>
            </a:fld>
            <a:endParaRPr lang="en-US"/>
          </a:p>
        </p:txBody>
      </p:sp>
    </p:spTree>
    <p:extLst>
      <p:ext uri="{BB962C8B-B14F-4D97-AF65-F5344CB8AC3E}">
        <p14:creationId xmlns:p14="http://schemas.microsoft.com/office/powerpoint/2010/main" val="704435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5</a:t>
            </a:fld>
            <a:endParaRPr lang="en-US"/>
          </a:p>
        </p:txBody>
      </p:sp>
    </p:spTree>
    <p:extLst>
      <p:ext uri="{BB962C8B-B14F-4D97-AF65-F5344CB8AC3E}">
        <p14:creationId xmlns:p14="http://schemas.microsoft.com/office/powerpoint/2010/main" val="3376402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6</a:t>
            </a:fld>
            <a:endParaRPr lang="en-US"/>
          </a:p>
        </p:txBody>
      </p:sp>
    </p:spTree>
    <p:extLst>
      <p:ext uri="{BB962C8B-B14F-4D97-AF65-F5344CB8AC3E}">
        <p14:creationId xmlns:p14="http://schemas.microsoft.com/office/powerpoint/2010/main" val="1506508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7</a:t>
            </a:fld>
            <a:endParaRPr lang="en-US"/>
          </a:p>
        </p:txBody>
      </p:sp>
    </p:spTree>
    <p:extLst>
      <p:ext uri="{BB962C8B-B14F-4D97-AF65-F5344CB8AC3E}">
        <p14:creationId xmlns:p14="http://schemas.microsoft.com/office/powerpoint/2010/main" val="1747977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8</a:t>
            </a:fld>
            <a:endParaRPr lang="en-US"/>
          </a:p>
        </p:txBody>
      </p:sp>
    </p:spTree>
    <p:extLst>
      <p:ext uri="{BB962C8B-B14F-4D97-AF65-F5344CB8AC3E}">
        <p14:creationId xmlns:p14="http://schemas.microsoft.com/office/powerpoint/2010/main" val="2056074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9</a:t>
            </a:fld>
            <a:endParaRPr lang="en-US"/>
          </a:p>
        </p:txBody>
      </p:sp>
    </p:spTree>
    <p:extLst>
      <p:ext uri="{BB962C8B-B14F-4D97-AF65-F5344CB8AC3E}">
        <p14:creationId xmlns:p14="http://schemas.microsoft.com/office/powerpoint/2010/main" val="3412278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10</a:t>
            </a:fld>
            <a:endParaRPr lang="en-US"/>
          </a:p>
        </p:txBody>
      </p:sp>
    </p:spTree>
    <p:extLst>
      <p:ext uri="{BB962C8B-B14F-4D97-AF65-F5344CB8AC3E}">
        <p14:creationId xmlns:p14="http://schemas.microsoft.com/office/powerpoint/2010/main" val="2354742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 name="Group 4"/>
          <p:cNvGrpSpPr/>
          <p:nvPr userDrawn="1"/>
        </p:nvGrpSpPr>
        <p:grpSpPr bwMode="hidden">
          <a:xfrm>
            <a:off x="-1" y="0"/>
            <a:ext cx="12192002" cy="6858000"/>
            <a:chOff x="-1" y="0"/>
            <a:chExt cx="12192002" cy="6858000"/>
          </a:xfrm>
        </p:grpSpPr>
        <p:cxnSp>
          <p:nvCxnSpPr>
            <p:cNvPr id="6" name="Straight Connector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userDrawn="1"/>
          </p:nvGrpSpPr>
          <p:grpSpPr bwMode="hidden">
            <a:xfrm>
              <a:off x="-1" y="0"/>
              <a:ext cx="12192001" cy="6858000"/>
              <a:chOff x="-1" y="0"/>
              <a:chExt cx="12192001" cy="6858000"/>
            </a:xfrm>
          </p:grpSpPr>
          <p:cxnSp>
            <p:nvCxnSpPr>
              <p:cNvPr id="41" name="Straight Connector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bwMode="hidden">
              <a:xfrm>
                <a:off x="6327885" y="0"/>
                <a:ext cx="5864115" cy="5898673"/>
                <a:chOff x="6327885" y="0"/>
                <a:chExt cx="5864115" cy="5898673"/>
              </a:xfrm>
            </p:grpSpPr>
            <p:cxnSp>
              <p:nvCxnSpPr>
                <p:cNvPr id="52" name="Straight Connector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bwMode="hidden">
            <a:xfrm flipH="1">
              <a:off x="0" y="0"/>
              <a:ext cx="12192001" cy="6858000"/>
              <a:chOff x="-1" y="0"/>
              <a:chExt cx="12192001" cy="6858000"/>
            </a:xfrm>
          </p:grpSpPr>
          <p:cxnSp>
            <p:nvCxnSpPr>
              <p:cNvPr id="25" name="Straight Connector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bwMode="hidden">
              <a:xfrm>
                <a:off x="6327885" y="0"/>
                <a:ext cx="5864115" cy="5898673"/>
                <a:chOff x="6327885" y="0"/>
                <a:chExt cx="5864115" cy="5898673"/>
              </a:xfrm>
            </p:grpSpPr>
            <p:cxnSp>
              <p:nvCxnSpPr>
                <p:cNvPr id="36" name="Straight Connector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ctrTitle"/>
          </p:nvPr>
        </p:nvSpPr>
        <p:spPr>
          <a:xfrm>
            <a:off x="1293845" y="1909346"/>
            <a:ext cx="9604310" cy="3383280"/>
          </a:xfrm>
        </p:spPr>
        <p:txBody>
          <a:bodyPr anchor="b">
            <a:normAutofit/>
          </a:bodyPr>
          <a:lstStyle>
            <a:lvl1pPr algn="l">
              <a:lnSpc>
                <a:spcPct val="76000"/>
              </a:lnSpc>
              <a:defRPr sz="8000" cap="none"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93845" y="5432564"/>
            <a:ext cx="9604310" cy="457200"/>
          </a:xfrm>
        </p:spPr>
        <p:txBody>
          <a:bodyPr>
            <a:normAutofit/>
          </a:bodyPr>
          <a:lstStyle>
            <a:lvl1pPr marL="0" indent="0" algn="l">
              <a:spcBef>
                <a:spcPts val="0"/>
              </a:spcBef>
              <a:buNone/>
              <a:defRPr sz="2000" b="0">
                <a:solidFill>
                  <a:schemeClr val="accent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cxnSp>
        <p:nvCxnSpPr>
          <p:cNvPr id="58" name="Straight Connector 57"/>
          <p:cNvCxnSpPr/>
          <p:nvPr userDrawn="1"/>
        </p:nvCxnSpPr>
        <p:spPr>
          <a:xfrm>
            <a:off x="1295400" y="5294175"/>
            <a:ext cx="96012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ru-RU"/>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endParaRPr lang="en-US" dirty="0"/>
          </a:p>
        </p:txBody>
      </p:sp>
      <p:sp>
        <p:nvSpPr>
          <p:cNvPr id="4" name="Date Placeholder 3"/>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9314" y="489856"/>
            <a:ext cx="1687286" cy="530134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9" y="489856"/>
            <a:ext cx="7587344" cy="530134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ru-RU"/>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endParaRPr lang="en-US" dirty="0"/>
          </a:p>
        </p:txBody>
      </p:sp>
      <p:sp>
        <p:nvSpPr>
          <p:cNvPr id="4" name="Date Placeholder 3"/>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ru-RU"/>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endParaRPr lang="en-US" dirty="0"/>
          </a:p>
        </p:txBody>
      </p:sp>
      <p:sp>
        <p:nvSpPr>
          <p:cNvPr id="4" name="Date Placeholder 3"/>
          <p:cNvSpPr>
            <a:spLocks noGrp="1"/>
          </p:cNvSpPr>
          <p:nvPr>
            <p:ph type="dt" sz="half" idx="10"/>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Group 6"/>
          <p:cNvGrpSpPr/>
          <p:nvPr userDrawn="1"/>
        </p:nvGrpSpPr>
        <p:grpSpPr bwMode="hidden">
          <a:xfrm>
            <a:off x="-1" y="0"/>
            <a:ext cx="12192002" cy="6858000"/>
            <a:chOff x="-1" y="0"/>
            <a:chExt cx="12192002" cy="6858000"/>
          </a:xfrm>
        </p:grpSpPr>
        <p:cxnSp>
          <p:nvCxnSpPr>
            <p:cNvPr id="8" name="Straight Connector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userDrawn="1"/>
          </p:nvGrpSpPr>
          <p:grpSpPr bwMode="hidden">
            <a:xfrm>
              <a:off x="-1" y="0"/>
              <a:ext cx="12192001" cy="6858000"/>
              <a:chOff x="-1" y="0"/>
              <a:chExt cx="12192001" cy="6858000"/>
            </a:xfrm>
          </p:grpSpPr>
          <p:cxnSp>
            <p:nvCxnSpPr>
              <p:cNvPr id="42" name="Straight Connector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bwMode="hidden">
              <a:xfrm>
                <a:off x="6327885" y="0"/>
                <a:ext cx="5864115" cy="5898673"/>
                <a:chOff x="6327885" y="0"/>
                <a:chExt cx="5864115" cy="5898673"/>
              </a:xfrm>
            </p:grpSpPr>
            <p:cxnSp>
              <p:nvCxnSpPr>
                <p:cNvPr id="53" name="Straight Connector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userDrawn="1"/>
          </p:nvGrpSpPr>
          <p:grpSpPr bwMode="hidden">
            <a:xfrm flipH="1">
              <a:off x="0" y="0"/>
              <a:ext cx="12192001" cy="6858000"/>
              <a:chOff x="-1" y="0"/>
              <a:chExt cx="12192001" cy="6858000"/>
            </a:xfrm>
          </p:grpSpPr>
          <p:cxnSp>
            <p:nvCxnSpPr>
              <p:cNvPr id="26" name="Straight Connector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bwMode="hidden">
              <a:xfrm>
                <a:off x="6327885" y="0"/>
                <a:ext cx="5864115" cy="5898673"/>
                <a:chOff x="6327885" y="0"/>
                <a:chExt cx="5864115" cy="5898673"/>
              </a:xfrm>
            </p:grpSpPr>
            <p:cxnSp>
              <p:nvCxnSpPr>
                <p:cNvPr id="37" name="Straight Connector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a:xfrm>
            <a:off x="1295400" y="2541573"/>
            <a:ext cx="9601200" cy="2743200"/>
          </a:xfrm>
        </p:spPr>
        <p:txBody>
          <a:bodyPr anchor="b">
            <a:normAutofit/>
          </a:bodyPr>
          <a:lstStyle>
            <a:lvl1pPr>
              <a:lnSpc>
                <a:spcPct val="85000"/>
              </a:lnSpc>
              <a:defRPr sz="6000" cap="none"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1295400" y="5431536"/>
            <a:ext cx="9601200" cy="457200"/>
          </a:xfrm>
        </p:spPr>
        <p:txBody>
          <a:bodyPr>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cxnSp>
        <p:nvCxnSpPr>
          <p:cNvPr id="58" name="Straight Connector 57"/>
          <p:cNvCxnSpPr/>
          <p:nvPr userDrawn="1"/>
        </p:nvCxnSpPr>
        <p:spPr>
          <a:xfrm>
            <a:off x="1295400" y="5294175"/>
            <a:ext cx="9601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954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246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r>
              <a:rPr lang="ru-RU"/>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endParaRPr lang="en-US" dirty="0"/>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954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246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246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r>
              <a:rPr lang="ru-RU"/>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endParaRPr lang="en-US" dirty="0"/>
          </a:p>
        </p:txBody>
      </p:sp>
      <p:sp>
        <p:nvSpPr>
          <p:cNvPr id="7" name="Date Placeholder 6"/>
          <p:cNvSpPr>
            <a:spLocks noGrp="1"/>
          </p:cNvSpPr>
          <p:nvPr>
            <p:ph type="dt" sz="half" idx="10"/>
          </p:nvPr>
        </p:nvSpPr>
        <p:spPr/>
        <p:txBody>
          <a:bodyPr/>
          <a:lstStyle/>
          <a:p>
            <a:endParaRPr lang="en-US"/>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ru-RU"/>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endParaRPr lang="en-US" dirty="0"/>
          </a:p>
        </p:txBody>
      </p:sp>
      <p:sp>
        <p:nvSpPr>
          <p:cNvPr id="3" name="Date Placeholder 2"/>
          <p:cNvSpPr>
            <a:spLocks noGrp="1"/>
          </p:cNvSpPr>
          <p:nvPr>
            <p:ph type="dt" sz="half" idx="10"/>
          </p:nvPr>
        </p:nvSpPr>
        <p:spPr/>
        <p:txBody>
          <a:bodyPr/>
          <a:lstStyle/>
          <a:p>
            <a:endParaRPr lang="en-US"/>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161" name="Group 160"/>
          <p:cNvGrpSpPr/>
          <p:nvPr userDrawn="1"/>
        </p:nvGrpSpPr>
        <p:grpSpPr bwMode="hidden">
          <a:xfrm>
            <a:off x="-1" y="0"/>
            <a:ext cx="12192002" cy="6858000"/>
            <a:chOff x="-1" y="0"/>
            <a:chExt cx="12192002" cy="6858000"/>
          </a:xfrm>
        </p:grpSpPr>
        <p:cxnSp>
          <p:nvCxnSpPr>
            <p:cNvPr id="162" name="Straight Connector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Group 177"/>
            <p:cNvGrpSpPr/>
            <p:nvPr userDrawn="1"/>
          </p:nvGrpSpPr>
          <p:grpSpPr bwMode="hidden">
            <a:xfrm>
              <a:off x="-1" y="0"/>
              <a:ext cx="12192001" cy="6858000"/>
              <a:chOff x="-1" y="0"/>
              <a:chExt cx="12192001" cy="6858000"/>
            </a:xfrm>
          </p:grpSpPr>
          <p:cxnSp>
            <p:nvCxnSpPr>
              <p:cNvPr id="196" name="Straight Connector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Group 200"/>
              <p:cNvGrpSpPr/>
              <p:nvPr/>
            </p:nvGrpSpPr>
            <p:grpSpPr bwMode="hidden">
              <a:xfrm>
                <a:off x="6327885" y="0"/>
                <a:ext cx="5864115" cy="5898673"/>
                <a:chOff x="6327885" y="0"/>
                <a:chExt cx="5864115" cy="5898673"/>
              </a:xfrm>
            </p:grpSpPr>
            <p:cxnSp>
              <p:nvCxnSpPr>
                <p:cNvPr id="207" name="Straight Connector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Straight Connector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bwMode="hidden">
            <a:xfrm flipH="1">
              <a:off x="0" y="0"/>
              <a:ext cx="12192001" cy="6858000"/>
              <a:chOff x="-1" y="0"/>
              <a:chExt cx="12192001" cy="6858000"/>
            </a:xfrm>
          </p:grpSpPr>
          <p:cxnSp>
            <p:nvCxnSpPr>
              <p:cNvPr id="180" name="Straight Connector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Group 184"/>
              <p:cNvGrpSpPr/>
              <p:nvPr/>
            </p:nvGrpSpPr>
            <p:grpSpPr bwMode="hidden">
              <a:xfrm>
                <a:off x="6327885" y="0"/>
                <a:ext cx="5864115" cy="5898673"/>
                <a:chOff x="6327885" y="0"/>
                <a:chExt cx="5864115" cy="5898673"/>
              </a:xfrm>
            </p:grpSpPr>
            <p:cxnSp>
              <p:nvCxnSpPr>
                <p:cNvPr id="191" name="Straight Connector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Straight Connector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3" name="Footer Placeholder 212"/>
          <p:cNvSpPr>
            <a:spLocks noGrp="1"/>
          </p:cNvSpPr>
          <p:nvPr>
            <p:ph type="ftr" sz="quarter" idx="11"/>
          </p:nvPr>
        </p:nvSpPr>
        <p:spPr/>
        <p:txBody>
          <a:bodyPr/>
          <a:lstStyle/>
          <a:p>
            <a:r>
              <a:rPr lang="ru-RU"/>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endParaRPr lang="en-US" dirty="0"/>
          </a:p>
        </p:txBody>
      </p:sp>
      <p:sp>
        <p:nvSpPr>
          <p:cNvPr id="212" name="Date Placeholder 211"/>
          <p:cNvSpPr>
            <a:spLocks noGrp="1"/>
          </p:cNvSpPr>
          <p:nvPr>
            <p:ph type="dt" sz="half" idx="10"/>
          </p:nvPr>
        </p:nvSpPr>
        <p:spPr/>
        <p:txBody>
          <a:bodyPr/>
          <a:lstStyle/>
          <a:p>
            <a:endParaRPr lang="en-US"/>
          </a:p>
        </p:txBody>
      </p:sp>
      <p:sp>
        <p:nvSpPr>
          <p:cNvPr id="214" name="Slide Number Placeholder 213"/>
          <p:cNvSpPr>
            <a:spLocks noGrp="1"/>
          </p:cNvSpPr>
          <p:nvPr>
            <p:ph type="sldNum" sz="quarter" idx="12"/>
          </p:nvPr>
        </p:nvSpPr>
        <p:spPr/>
        <p:txBody>
          <a:bodyPr/>
          <a:lstStyle/>
          <a:p>
            <a:fld id="{E31375A4-56A4-47D6-9801-1991572033F7}" type="slidenum">
              <a:rPr lang="en-US" smtClean="0"/>
              <a:pPr/>
              <a:t>‹#›</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Group 8"/>
          <p:cNvGrpSpPr/>
          <p:nvPr userDrawn="1"/>
        </p:nvGrpSpPr>
        <p:grpSpPr bwMode="hidden">
          <a:xfrm>
            <a:off x="-1" y="0"/>
            <a:ext cx="12192002" cy="6858000"/>
            <a:chOff x="-1" y="0"/>
            <a:chExt cx="12192002" cy="6858000"/>
          </a:xfrm>
        </p:grpSpPr>
        <p:cxnSp>
          <p:nvCxnSpPr>
            <p:cNvPr id="10" name="Straight Connector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bwMode="hidden">
            <a:xfrm>
              <a:off x="-1" y="0"/>
              <a:ext cx="12192001" cy="6858000"/>
              <a:chOff x="-1" y="0"/>
              <a:chExt cx="12192001" cy="6858000"/>
            </a:xfrm>
          </p:grpSpPr>
          <p:cxnSp>
            <p:nvCxnSpPr>
              <p:cNvPr id="44" name="Straight Connector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bwMode="hidden">
              <a:xfrm>
                <a:off x="6327885" y="0"/>
                <a:ext cx="5864115" cy="5898673"/>
                <a:chOff x="6327885" y="0"/>
                <a:chExt cx="5864115" cy="5898673"/>
              </a:xfrm>
            </p:grpSpPr>
            <p:cxnSp>
              <p:nvCxnSpPr>
                <p:cNvPr id="55" name="Straight Connector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Straight Connector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userDrawn="1"/>
          </p:nvGrpSpPr>
          <p:grpSpPr bwMode="hidden">
            <a:xfrm flipH="1">
              <a:off x="0" y="0"/>
              <a:ext cx="12192001" cy="6858000"/>
              <a:chOff x="-1" y="0"/>
              <a:chExt cx="12192001" cy="6858000"/>
            </a:xfrm>
          </p:grpSpPr>
          <p:cxnSp>
            <p:nvCxnSpPr>
              <p:cNvPr id="28" name="Straight Connector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bwMode="hidden">
              <a:xfrm>
                <a:off x="6327885" y="0"/>
                <a:ext cx="5864115" cy="5898673"/>
                <a:chOff x="6327885" y="0"/>
                <a:chExt cx="5864115" cy="5898673"/>
              </a:xfrm>
            </p:grpSpPr>
            <p:cxnSp>
              <p:nvCxnSpPr>
                <p:cNvPr id="39" name="Straight Connector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Rectangle 6"/>
          <p:cNvSpPr/>
          <p:nvPr userDrawn="1"/>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913152" y="571500"/>
            <a:ext cx="3657600" cy="2197100"/>
          </a:xfrm>
        </p:spPr>
        <p:txBody>
          <a:bodyPr anchor="b">
            <a:normAutofit/>
          </a:bodyPr>
          <a:lstStyle>
            <a:lvl1pPr>
              <a:defRPr sz="260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43197" y="571500"/>
            <a:ext cx="6217920" cy="57150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913152" y="2995012"/>
            <a:ext cx="3657600" cy="2285950"/>
          </a:xfrm>
        </p:spPr>
        <p:txBody>
          <a:bodyPr>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cxnSp>
        <p:nvCxnSpPr>
          <p:cNvPr id="60" name="Straight Connector 59"/>
          <p:cNvCxnSpPr/>
          <p:nvPr userDrawn="1"/>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ooter Placeholder 5"/>
          <p:cNvSpPr>
            <a:spLocks noGrp="1"/>
          </p:cNvSpPr>
          <p:nvPr>
            <p:ph type="ftr" sz="quarter" idx="11"/>
          </p:nvPr>
        </p:nvSpPr>
        <p:spPr/>
        <p:txBody>
          <a:bodyPr/>
          <a:lstStyle/>
          <a:p>
            <a:r>
              <a:rPr lang="ru-RU"/>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endParaRPr lang="en-US" dirty="0"/>
          </a:p>
        </p:txBody>
      </p:sp>
      <p:sp>
        <p:nvSpPr>
          <p:cNvPr id="5" name="Date Placeholder 4"/>
          <p:cNvSpPr>
            <a:spLocks noGrp="1"/>
          </p:cNvSpPr>
          <p:nvPr>
            <p:ph type="dt" sz="half" idx="10"/>
          </p:nvPr>
        </p:nvSpPr>
        <p:spPr/>
        <p:txBody>
          <a:bodyPr/>
          <a:lstStyle>
            <a:lvl1pPr>
              <a:defRPr>
                <a:solidFill>
                  <a:schemeClr val="bg1"/>
                </a:solidFill>
              </a:defRPr>
            </a:lvl1pPr>
          </a:lstStyle>
          <a:p>
            <a:endParaRPr lang="en-US"/>
          </a:p>
        </p:txBody>
      </p:sp>
      <p:sp>
        <p:nvSpPr>
          <p:cNvPr id="8" name="Slide Number Placeholder 7"/>
          <p:cNvSpPr>
            <a:spLocks noGrp="1"/>
          </p:cNvSpPr>
          <p:nvPr>
            <p:ph type="sldNum" sz="quarter" idx="12"/>
          </p:nvPr>
        </p:nvSpPr>
        <p:spPr/>
        <p:txBody>
          <a:bodyPr/>
          <a:lstStyle>
            <a:lvl1pPr>
              <a:defRPr>
                <a:solidFill>
                  <a:schemeClr val="bg1"/>
                </a:solidFill>
              </a:defRPr>
            </a:lvl1pPr>
          </a:lstStyle>
          <a:p>
            <a:fld id="{E31375A4-56A4-47D6-9801-1991572033F7}" type="slidenum">
              <a:rPr lang="en-US" smtClean="0"/>
              <a:pPr/>
              <a:t>‹#›</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Group 7"/>
          <p:cNvGrpSpPr/>
          <p:nvPr/>
        </p:nvGrpSpPr>
        <p:grpSpPr bwMode="hidden">
          <a:xfrm>
            <a:off x="-1" y="0"/>
            <a:ext cx="12192002" cy="6858000"/>
            <a:chOff x="-1" y="0"/>
            <a:chExt cx="12192002" cy="6858000"/>
          </a:xfrm>
        </p:grpSpPr>
        <p:cxnSp>
          <p:nvCxnSpPr>
            <p:cNvPr id="9" name="Straight Connector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bwMode="hidden">
            <a:xfrm>
              <a:off x="-1" y="0"/>
              <a:ext cx="12192001" cy="6858000"/>
              <a:chOff x="-1" y="0"/>
              <a:chExt cx="12192001" cy="6858000"/>
            </a:xfrm>
          </p:grpSpPr>
          <p:cxnSp>
            <p:nvCxnSpPr>
              <p:cNvPr id="43" name="Straight Connector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bwMode="hidden">
              <a:xfrm>
                <a:off x="6327885" y="0"/>
                <a:ext cx="5864115" cy="5898673"/>
                <a:chOff x="6327885" y="0"/>
                <a:chExt cx="5864115" cy="5898673"/>
              </a:xfrm>
            </p:grpSpPr>
            <p:cxnSp>
              <p:nvCxnSpPr>
                <p:cNvPr id="54" name="Straight Connector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Straight Connector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bwMode="hidden">
            <a:xfrm flipH="1">
              <a:off x="0" y="0"/>
              <a:ext cx="12192001" cy="6858000"/>
              <a:chOff x="-1" y="0"/>
              <a:chExt cx="12192001" cy="6858000"/>
            </a:xfrm>
          </p:grpSpPr>
          <p:cxnSp>
            <p:nvCxnSpPr>
              <p:cNvPr id="27" name="Straight Connector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bwMode="hidden">
              <a:xfrm>
                <a:off x="6327885" y="0"/>
                <a:ext cx="5864115" cy="5898673"/>
                <a:chOff x="6327885" y="0"/>
                <a:chExt cx="5864115" cy="5898673"/>
              </a:xfrm>
            </p:grpSpPr>
            <p:cxnSp>
              <p:nvCxnSpPr>
                <p:cNvPr id="38" name="Straight Connector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Rectangle 59"/>
          <p:cNvSpPr/>
          <p:nvPr/>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Connector 58"/>
          <p:cNvCxnSpPr/>
          <p:nvPr/>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909560" y="576072"/>
            <a:ext cx="3657600" cy="2194560"/>
          </a:xfrm>
        </p:spPr>
        <p:txBody>
          <a:bodyPr anchor="b">
            <a:normAutofit/>
          </a:bodyPr>
          <a:lstStyle>
            <a:lvl1pPr>
              <a:defRPr sz="2600">
                <a:solidFill>
                  <a:schemeClr val="bg1"/>
                </a:solidFill>
              </a:defRPr>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4412" y="-159"/>
            <a:ext cx="7315200" cy="6858000"/>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7909560" y="2999232"/>
            <a:ext cx="3657600" cy="2286000"/>
          </a:xfrm>
        </p:spPr>
        <p:txBody>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Group 95"/>
          <p:cNvGrpSpPr/>
          <p:nvPr userDrawn="1"/>
        </p:nvGrpSpPr>
        <p:grpSpPr bwMode="hidden">
          <a:xfrm>
            <a:off x="-1" y="-195943"/>
            <a:ext cx="12192002" cy="6858000"/>
            <a:chOff x="-1" y="0"/>
            <a:chExt cx="12192002" cy="6858000"/>
          </a:xfrm>
        </p:grpSpPr>
        <p:cxnSp>
          <p:nvCxnSpPr>
            <p:cNvPr id="97" name="Straight Connector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Group 112"/>
            <p:cNvGrpSpPr/>
            <p:nvPr userDrawn="1"/>
          </p:nvGrpSpPr>
          <p:grpSpPr bwMode="hidden">
            <a:xfrm>
              <a:off x="-1" y="0"/>
              <a:ext cx="12192001" cy="6858000"/>
              <a:chOff x="-1" y="0"/>
              <a:chExt cx="12192001" cy="6858000"/>
            </a:xfrm>
          </p:grpSpPr>
          <p:cxnSp>
            <p:nvCxnSpPr>
              <p:cNvPr id="131" name="Straight Connector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bwMode="hidden">
              <a:xfrm>
                <a:off x="6327885" y="0"/>
                <a:ext cx="5864115" cy="5898673"/>
                <a:chOff x="6327885" y="0"/>
                <a:chExt cx="5864115" cy="5898673"/>
              </a:xfrm>
            </p:grpSpPr>
            <p:cxnSp>
              <p:nvCxnSpPr>
                <p:cNvPr id="142" name="Straight Connector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Straight Connector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userDrawn="1"/>
          </p:nvGrpSpPr>
          <p:grpSpPr bwMode="hidden">
            <a:xfrm flipH="1">
              <a:off x="0" y="0"/>
              <a:ext cx="12192001" cy="6858000"/>
              <a:chOff x="-1" y="0"/>
              <a:chExt cx="12192001" cy="6858000"/>
            </a:xfrm>
          </p:grpSpPr>
          <p:cxnSp>
            <p:nvCxnSpPr>
              <p:cNvPr id="115" name="Straight Connector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Group 119"/>
              <p:cNvGrpSpPr/>
              <p:nvPr/>
            </p:nvGrpSpPr>
            <p:grpSpPr bwMode="hidden">
              <a:xfrm>
                <a:off x="6327885" y="0"/>
                <a:ext cx="5864115" cy="5898673"/>
                <a:chOff x="6327885" y="0"/>
                <a:chExt cx="5864115" cy="5898673"/>
              </a:xfrm>
            </p:grpSpPr>
            <p:cxnSp>
              <p:nvCxnSpPr>
                <p:cNvPr id="126" name="Straight Connector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Straight Connector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Placeholder 1"/>
          <p:cNvSpPr>
            <a:spLocks noGrp="1"/>
          </p:cNvSpPr>
          <p:nvPr>
            <p:ph type="title"/>
          </p:nvPr>
        </p:nvSpPr>
        <p:spPr>
          <a:xfrm>
            <a:off x="1295400" y="503853"/>
            <a:ext cx="9601200" cy="1142385"/>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95400" y="1981201"/>
            <a:ext cx="9601200" cy="380999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8" name="Straight Connector 147"/>
          <p:cNvCxnSpPr/>
          <p:nvPr userDrawn="1"/>
        </p:nvCxnSpPr>
        <p:spPr>
          <a:xfrm>
            <a:off x="720695" y="5801882"/>
            <a:ext cx="1097280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3"/>
          </p:nvPr>
        </p:nvSpPr>
        <p:spPr>
          <a:xfrm>
            <a:off x="609601" y="6289679"/>
            <a:ext cx="6128030" cy="222436"/>
          </a:xfrm>
          <a:prstGeom prst="rect">
            <a:avLst/>
          </a:prstGeom>
        </p:spPr>
        <p:txBody>
          <a:bodyPr vert="horz" lIns="91440" tIns="45720" rIns="91440" bIns="45720" rtlCol="0" anchor="ctr"/>
          <a:lstStyle>
            <a:lvl1pPr algn="l">
              <a:defRPr sz="1100">
                <a:solidFill>
                  <a:schemeClr val="tx1">
                    <a:lumMod val="90000"/>
                    <a:lumOff val="10000"/>
                  </a:schemeClr>
                </a:solidFill>
              </a:defRPr>
            </a:lvl1pPr>
          </a:lstStyle>
          <a:p>
            <a:r>
              <a:rPr lang="ru-RU"/>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endParaRPr lang="en-US" dirty="0"/>
          </a:p>
        </p:txBody>
      </p:sp>
      <p:sp>
        <p:nvSpPr>
          <p:cNvPr id="4" name="Date Placeholder 3"/>
          <p:cNvSpPr>
            <a:spLocks noGrp="1"/>
          </p:cNvSpPr>
          <p:nvPr>
            <p:ph type="dt" sz="half" idx="2"/>
          </p:nvPr>
        </p:nvSpPr>
        <p:spPr>
          <a:xfrm>
            <a:off x="9294042" y="6289679"/>
            <a:ext cx="965946"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10665311" y="6289679"/>
            <a:ext cx="918882"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A47A419-3E9B-4C83-ABE9-36B261B2594F}"/>
              </a:ext>
            </a:extLst>
          </p:cNvPr>
          <p:cNvSpPr>
            <a:spLocks noGrp="1"/>
          </p:cNvSpPr>
          <p:nvPr>
            <p:ph type="ctrTitle"/>
          </p:nvPr>
        </p:nvSpPr>
        <p:spPr>
          <a:xfrm>
            <a:off x="1293844" y="1408100"/>
            <a:ext cx="9604310" cy="3879493"/>
          </a:xfrm>
        </p:spPr>
        <p:txBody>
          <a:bodyPr>
            <a:normAutofit fontScale="90000"/>
          </a:bodyPr>
          <a:lstStyle/>
          <a:p>
            <a:pPr algn="ctr">
              <a:lnSpc>
                <a:spcPct val="80000"/>
              </a:lnSpc>
            </a:pPr>
            <a:r>
              <a:rPr lang="en-US" dirty="0"/>
              <a:t> </a:t>
            </a: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dirty="0"/>
              <a:t/>
            </a:r>
            <a:br>
              <a:rPr lang="bg-BG" dirty="0"/>
            </a:br>
            <a:r>
              <a:rPr lang="bg-BG" sz="2700" dirty="0">
                <a:latin typeface="Segoe UI Light" panose="020B0502040204020203" pitchFamily="34" charset="0"/>
                <a:cs typeface="Segoe UI Light" panose="020B0502040204020203" pitchFamily="34" charset="0"/>
              </a:rPr>
              <a:t>Представяне на резултатите от изпълнението на </a:t>
            </a:r>
            <a:br>
              <a:rPr lang="bg-BG" sz="2700" dirty="0">
                <a:latin typeface="Segoe UI Light" panose="020B0502040204020203" pitchFamily="34" charset="0"/>
                <a:cs typeface="Segoe UI Light" panose="020B0502040204020203" pitchFamily="34" charset="0"/>
              </a:rPr>
            </a:br>
            <a:r>
              <a:rPr lang="bg-BG" sz="2700" dirty="0">
                <a:latin typeface="Segoe UI Light" panose="020B0502040204020203" pitchFamily="34" charset="0"/>
                <a:cs typeface="Segoe UI Light" panose="020B0502040204020203" pitchFamily="34" charset="0"/>
              </a:rPr>
              <a:t>Договор  № РД51- 164/22.11.2018 г. за изготвяне на </a:t>
            </a:r>
            <a:r>
              <a:rPr lang="en-US" sz="2700" dirty="0">
                <a:latin typeface="Segoe UI Light" panose="020B0502040204020203" pitchFamily="34" charset="0"/>
                <a:cs typeface="Segoe UI Light" panose="020B0502040204020203" pitchFamily="34" charset="0"/>
              </a:rPr>
              <a:t/>
            </a:r>
            <a:br>
              <a:rPr lang="en-US" sz="2700" dirty="0">
                <a:latin typeface="Segoe UI Light" panose="020B0502040204020203" pitchFamily="34" charset="0"/>
                <a:cs typeface="Segoe UI Light" panose="020B0502040204020203" pitchFamily="34" charset="0"/>
              </a:rPr>
            </a:br>
            <a:r>
              <a:rPr lang="bg-BG" sz="2700" dirty="0">
                <a:latin typeface="Segoe UI Light" panose="020B0502040204020203" pitchFamily="34" charset="0"/>
                <a:cs typeface="Segoe UI Light" panose="020B0502040204020203" pitchFamily="34" charset="0"/>
              </a:rPr>
              <a:t/>
            </a:r>
            <a:br>
              <a:rPr lang="bg-BG" sz="2700" dirty="0">
                <a:latin typeface="Segoe UI Light" panose="020B0502040204020203" pitchFamily="34" charset="0"/>
                <a:cs typeface="Segoe UI Light" panose="020B0502040204020203" pitchFamily="34" charset="0"/>
              </a:rPr>
            </a:br>
            <a:r>
              <a:rPr lang="bg-BG" sz="2700" dirty="0">
                <a:latin typeface="Segoe UI Light" panose="020B0502040204020203" pitchFamily="34" charset="0"/>
                <a:cs typeface="Segoe UI Light" panose="020B0502040204020203" pitchFamily="34" charset="0"/>
              </a:rPr>
              <a:t>ПЛАН ЗА ОЦЕНКА </a:t>
            </a:r>
            <a:r>
              <a:rPr lang="en-US" sz="2700" dirty="0">
                <a:latin typeface="Segoe UI Light" panose="020B0502040204020203" pitchFamily="34" charset="0"/>
                <a:cs typeface="Segoe UI Light" panose="020B0502040204020203" pitchFamily="34" charset="0"/>
              </a:rPr>
              <a:t/>
            </a:r>
            <a:br>
              <a:rPr lang="en-US" sz="2700" dirty="0">
                <a:latin typeface="Segoe UI Light" panose="020B0502040204020203" pitchFamily="34" charset="0"/>
                <a:cs typeface="Segoe UI Light" panose="020B0502040204020203" pitchFamily="34" charset="0"/>
              </a:rPr>
            </a:br>
            <a:r>
              <a:rPr lang="bg-BG" sz="2700" dirty="0">
                <a:latin typeface="Segoe UI Light" panose="020B0502040204020203" pitchFamily="34" charset="0"/>
                <a:cs typeface="Segoe UI Light" panose="020B0502040204020203" pitchFamily="34" charset="0"/>
              </a:rPr>
              <a:t>на Програмата за морско дело и рибарство за периода 2014-2020 г. в съответствие с Глава 10 от Програмата за морско дело и рибарство 2014 -2020 г. </a:t>
            </a:r>
            <a:r>
              <a:rPr lang="en-US" sz="2700" dirty="0">
                <a:latin typeface="Segoe UI Light" panose="020B0502040204020203" pitchFamily="34" charset="0"/>
                <a:cs typeface="Segoe UI Light" panose="020B0502040204020203" pitchFamily="34" charset="0"/>
              </a:rPr>
              <a:t/>
            </a:r>
            <a:br>
              <a:rPr lang="en-US" sz="2700" dirty="0">
                <a:latin typeface="Segoe UI Light" panose="020B0502040204020203" pitchFamily="34" charset="0"/>
                <a:cs typeface="Segoe UI Light" panose="020B0502040204020203" pitchFamily="34" charset="0"/>
              </a:rPr>
            </a:br>
            <a:r>
              <a:rPr lang="bg-BG" sz="2700" dirty="0">
                <a:latin typeface="Segoe UI Light" panose="020B0502040204020203" pitchFamily="34" charset="0"/>
                <a:cs typeface="Segoe UI Light" panose="020B0502040204020203" pitchFamily="34" charset="0"/>
              </a:rPr>
              <a:t>и</a:t>
            </a:r>
            <a:br>
              <a:rPr lang="bg-BG" sz="2700" dirty="0">
                <a:latin typeface="Segoe UI Light" panose="020B0502040204020203" pitchFamily="34" charset="0"/>
                <a:cs typeface="Segoe UI Light" panose="020B0502040204020203" pitchFamily="34" charset="0"/>
              </a:rPr>
            </a:br>
            <a:r>
              <a:rPr lang="bg-BG" sz="2700" dirty="0">
                <a:latin typeface="Segoe UI Light" panose="020B0502040204020203" pitchFamily="34" charset="0"/>
                <a:cs typeface="Segoe UI Light" panose="020B0502040204020203" pitchFamily="34" charset="0"/>
              </a:rPr>
              <a:t>ДОКЛАД за МЕЖДИННА ОЦЕНКА на напредъка </a:t>
            </a:r>
            <a:r>
              <a:rPr lang="en-US" sz="2700" dirty="0">
                <a:latin typeface="Segoe UI Light" panose="020B0502040204020203" pitchFamily="34" charset="0"/>
                <a:cs typeface="Segoe UI Light" panose="020B0502040204020203" pitchFamily="34" charset="0"/>
              </a:rPr>
              <a:t/>
            </a:r>
            <a:br>
              <a:rPr lang="en-US" sz="2700" dirty="0">
                <a:latin typeface="Segoe UI Light" panose="020B0502040204020203" pitchFamily="34" charset="0"/>
                <a:cs typeface="Segoe UI Light" panose="020B0502040204020203" pitchFamily="34" charset="0"/>
              </a:rPr>
            </a:br>
            <a:r>
              <a:rPr lang="bg-BG" sz="2700" dirty="0">
                <a:latin typeface="Segoe UI Light" panose="020B0502040204020203" pitchFamily="34" charset="0"/>
                <a:cs typeface="Segoe UI Light" panose="020B0502040204020203" pitchFamily="34" charset="0"/>
              </a:rPr>
              <a:t>на Програмата за морско дело и рибарство за периода 2014-2020 г. </a:t>
            </a:r>
            <a:r>
              <a:rPr lang="en-US" sz="2700" dirty="0">
                <a:latin typeface="Segoe UI Light" panose="020B0502040204020203" pitchFamily="34" charset="0"/>
                <a:cs typeface="Segoe UI Light" panose="020B0502040204020203" pitchFamily="34" charset="0"/>
              </a:rPr>
              <a:t/>
            </a:r>
            <a:br>
              <a:rPr lang="en-US" sz="2700" dirty="0">
                <a:latin typeface="Segoe UI Light" panose="020B0502040204020203" pitchFamily="34" charset="0"/>
                <a:cs typeface="Segoe UI Light" panose="020B0502040204020203" pitchFamily="34" charset="0"/>
              </a:rPr>
            </a:br>
            <a:r>
              <a:rPr lang="bg-BG" sz="2700" dirty="0">
                <a:latin typeface="Segoe UI Light" panose="020B0502040204020203" pitchFamily="34" charset="0"/>
                <a:cs typeface="Segoe UI Light" panose="020B0502040204020203" pitchFamily="34" charset="0"/>
              </a:rPr>
              <a:t> </a:t>
            </a:r>
            <a:r>
              <a:rPr lang="en-US" sz="2800" dirty="0">
                <a:latin typeface="Segoe UI Light" panose="020B0502040204020203" pitchFamily="34" charset="0"/>
                <a:cs typeface="Segoe UI Light" panose="020B0502040204020203" pitchFamily="34" charset="0"/>
              </a:rPr>
              <a:t/>
            </a:r>
            <a:br>
              <a:rPr lang="en-US" sz="2800" dirty="0">
                <a:latin typeface="Segoe UI Light" panose="020B0502040204020203" pitchFamily="34" charset="0"/>
                <a:cs typeface="Segoe UI Light" panose="020B0502040204020203" pitchFamily="34" charset="0"/>
              </a:rPr>
            </a:br>
            <a:r>
              <a:rPr lang="bg-BG" sz="2800" dirty="0">
                <a:latin typeface="Segoe UI Light" panose="020B0502040204020203" pitchFamily="34" charset="0"/>
                <a:cs typeface="Segoe UI Light" panose="020B0502040204020203" pitchFamily="34" charset="0"/>
              </a:rPr>
              <a:t>CCI NO: 2014BG14MFOP001</a:t>
            </a:r>
            <a:endParaRPr lang="bg-BG" dirty="0"/>
          </a:p>
        </p:txBody>
      </p:sp>
      <p:pic>
        <p:nvPicPr>
          <p:cNvPr id="15" name="Picture 14">
            <a:extLst>
              <a:ext uri="{FF2B5EF4-FFF2-40B4-BE49-F238E27FC236}">
                <a16:creationId xmlns:a16="http://schemas.microsoft.com/office/drawing/2014/main" id="{88844669-0832-4A5B-97E1-10628580212A}"/>
              </a:ext>
            </a:extLst>
          </p:cNvPr>
          <p:cNvPicPr>
            <a:picLocks noChangeAspect="1"/>
          </p:cNvPicPr>
          <p:nvPr/>
        </p:nvPicPr>
        <p:blipFill>
          <a:blip r:embed="rId2"/>
          <a:stretch>
            <a:fillRect/>
          </a:stretch>
        </p:blipFill>
        <p:spPr>
          <a:xfrm>
            <a:off x="155448" y="36797"/>
            <a:ext cx="2276793" cy="1343212"/>
          </a:xfrm>
          <a:prstGeom prst="rect">
            <a:avLst/>
          </a:prstGeom>
        </p:spPr>
      </p:pic>
      <p:pic>
        <p:nvPicPr>
          <p:cNvPr id="16" name="Picture 15">
            <a:extLst>
              <a:ext uri="{FF2B5EF4-FFF2-40B4-BE49-F238E27FC236}">
                <a16:creationId xmlns:a16="http://schemas.microsoft.com/office/drawing/2014/main" id="{D8263EA3-A20D-4470-B5FF-65EBB099573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A240D340-5EB8-4AE9-B091-11D647E51E1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D018C4BB-3C26-4BD8-93FF-4E0A03279264}"/>
              </a:ext>
            </a:extLst>
          </p:cNvPr>
          <p:cNvPicPr>
            <a:picLocks noChangeAspect="1"/>
          </p:cNvPicPr>
          <p:nvPr/>
        </p:nvPicPr>
        <p:blipFill>
          <a:blip r:embed="rId5"/>
          <a:stretch>
            <a:fillRect/>
          </a:stretch>
        </p:blipFill>
        <p:spPr>
          <a:xfrm>
            <a:off x="4750351" y="968236"/>
            <a:ext cx="2829320" cy="523948"/>
          </a:xfrm>
          <a:prstGeom prst="rect">
            <a:avLst/>
          </a:prstGeom>
        </p:spPr>
      </p:pic>
    </p:spTree>
    <p:extLst>
      <p:ext uri="{BB962C8B-B14F-4D97-AF65-F5344CB8AC3E}">
        <p14:creationId xmlns:p14="http://schemas.microsoft.com/office/powerpoint/2010/main" val="106904919"/>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761269"/>
            <a:ext cx="10934700" cy="4086263"/>
          </a:xfrm>
        </p:spPr>
        <p:txBody>
          <a:bodyPr>
            <a:normAutofit lnSpcReduction="10000"/>
          </a:bodyPr>
          <a:lstStyle/>
          <a:p>
            <a:pPr marL="49212" indent="0" algn="just">
              <a:buNone/>
            </a:pPr>
            <a:r>
              <a:rPr lang="ru-RU" sz="1900" dirty="0">
                <a:solidFill>
                  <a:srgbClr val="A43F27"/>
                </a:solidFill>
                <a:latin typeface="Segoe UI Light" panose="020B0502040204020203" pitchFamily="34" charset="0"/>
                <a:cs typeface="Segoe UI Light" panose="020B0502040204020203" pitchFamily="34" charset="0"/>
              </a:rPr>
              <a:t>ОСНОВНИ ИЗВОДИ ОТ ИЗВЪРШЕНАТА ОЦЕНКА НА ПМДР ПО ОТНОШЕНИЕ НА ИНДИКАТОРИТЕ НА ПМДР</a:t>
            </a:r>
          </a:p>
          <a:p>
            <a:pPr marL="49212" indent="0" algn="just">
              <a:buNone/>
            </a:pPr>
            <a:r>
              <a:rPr lang="ru-RU" sz="1900" dirty="0">
                <a:latin typeface="Segoe UI Light" panose="020B0502040204020203" pitchFamily="34" charset="0"/>
                <a:cs typeface="Segoe UI Light" panose="020B0502040204020203" pitchFamily="34" charset="0"/>
              </a:rPr>
              <a:t>1. </a:t>
            </a:r>
            <a:r>
              <a:rPr lang="bg-BG" sz="1900" dirty="0">
                <a:latin typeface="Segoe UI Light" panose="020B0502040204020203" pitchFamily="34" charset="0"/>
                <a:cs typeface="Segoe UI Light" panose="020B0502040204020203" pitchFamily="34" charset="0"/>
              </a:rPr>
              <a:t>Прилагането на ПМДР спрямо нейната рамка за изпълнение изостава значително по отношение на изпълнение на ПМДР спрямо планираният график, изпълнение на ПМДР спрямо финансовите индикатори, изпълнение на ПМДР спрямо изходните индикатори. Постигнато е само частично изпълнението на количествените индикатори за изпълнение. По нито един от приоритетите на програмата няма постигнат финансов показател. </a:t>
            </a:r>
          </a:p>
          <a:p>
            <a:pPr marL="49212" indent="0" algn="just">
              <a:buNone/>
            </a:pPr>
            <a:r>
              <a:rPr lang="bg-BG" sz="1900" dirty="0">
                <a:latin typeface="Segoe UI Light" panose="020B0502040204020203" pitchFamily="34" charset="0"/>
                <a:cs typeface="Segoe UI Light" panose="020B0502040204020203" pitchFamily="34" charset="0"/>
              </a:rPr>
              <a:t>2. Заложените индикатори за резултат могат да се отнесат към заложените специфични цели по приоритети на Съюза. Целевите стойности на индикаторите за резултат са залагани като сума от базовите стойности и очаквания принос на програмата. Постигането на индикаторите за резултат по програмата не може да бъде определено. УО не отчита напредък по нито един от заложените индикатори за резултат. Въпреки пълното изпълнение на определени мерки, като например Мярка 1.3 Окончателно преустановяване на риболовните дейности, не е отчетено изпълнението на индикатора свързан с прилагането на мярката. Изплащането на безвъзмездна финансова помощ, не е свързано с верификация на индикаторите.</a:t>
            </a:r>
          </a:p>
          <a:p>
            <a:pPr lvl="0">
              <a:buFont typeface="Wingdings" panose="05000000000000000000" pitchFamily="2" charset="2"/>
              <a:buChar char="Ø"/>
            </a:pPr>
            <a:endParaRPr lang="en-US" dirty="0"/>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BCA216B5-386A-4672-AC22-79FC99D6AC0F}"/>
              </a:ext>
            </a:extLst>
          </p:cNvPr>
          <p:cNvSpPr>
            <a:spLocks noGrp="1"/>
          </p:cNvSpPr>
          <p:nvPr>
            <p:ph type="title"/>
          </p:nvPr>
        </p:nvSpPr>
        <p:spPr>
          <a:xfrm>
            <a:off x="1039185" y="1349496"/>
            <a:ext cx="10113628" cy="442286"/>
          </a:xfrm>
        </p:spPr>
        <p:txBody>
          <a:bodyPr>
            <a:noAutofit/>
          </a:bodyPr>
          <a:lstStyle/>
          <a:p>
            <a:pPr lvl="0"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
        <p:nvSpPr>
          <p:cNvPr id="14" name="Footer Placeholder 4">
            <a:extLst>
              <a:ext uri="{FF2B5EF4-FFF2-40B4-BE49-F238E27FC236}">
                <a16:creationId xmlns:a16="http://schemas.microsoft.com/office/drawing/2014/main" id="{D1116297-BE84-4EC7-AA5F-2D9A7EA9B5BB}"/>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2645390086"/>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03957"/>
            <a:ext cx="10934700" cy="3985807"/>
          </a:xfrm>
        </p:spPr>
        <p:txBody>
          <a:bodyPr>
            <a:normAutofit/>
          </a:bodyPr>
          <a:lstStyle/>
          <a:p>
            <a:pPr marL="49212" indent="0" algn="just">
              <a:buNone/>
            </a:pPr>
            <a:r>
              <a:rPr lang="ru-RU" dirty="0">
                <a:solidFill>
                  <a:srgbClr val="A43F27"/>
                </a:solidFill>
                <a:latin typeface="Segoe UI Light" panose="020B0502040204020203" pitchFamily="34" charset="0"/>
                <a:cs typeface="Segoe UI Light" panose="020B0502040204020203" pitchFamily="34" charset="0"/>
              </a:rPr>
              <a:t>ОСНОВНИ ИЗВОДИ ОТ ИЗВЪРШЕНАТА ОЦЕНКА НА ПМДР ПО ОТНОШЕНИЕ НА НАБЛЮДЕНИЕТО И ИЗПЪЛНЕНИЕТО НА ПРОГРАМАТА</a:t>
            </a:r>
          </a:p>
          <a:p>
            <a:pPr marL="49212" indent="0" algn="just">
              <a:buNone/>
            </a:pPr>
            <a:r>
              <a:rPr lang="bg-BG" dirty="0">
                <a:latin typeface="Segoe UI Light" panose="020B0502040204020203" pitchFamily="34" charset="0"/>
                <a:cs typeface="Segoe UI Light" panose="020B0502040204020203" pitchFamily="34" charset="0"/>
              </a:rPr>
              <a:t>1. В периода 2015-2018 г. нормативната среда, в която се изпълнява програмата, е динамична. В националното законодателство, идентифицирано като </a:t>
            </a:r>
            <a:r>
              <a:rPr lang="bg-BG" dirty="0" err="1">
                <a:latin typeface="Segoe UI Light" panose="020B0502040204020203" pitchFamily="34" charset="0"/>
                <a:cs typeface="Segoe UI Light" panose="020B0502040204020203" pitchFamily="34" charset="0"/>
              </a:rPr>
              <a:t>относимо</a:t>
            </a:r>
            <a:r>
              <a:rPr lang="bg-BG" dirty="0">
                <a:latin typeface="Segoe UI Light" panose="020B0502040204020203" pitchFamily="34" charset="0"/>
                <a:cs typeface="Segoe UI Light" panose="020B0502040204020203" pitchFamily="34" charset="0"/>
              </a:rPr>
              <a:t> към ПМДР в този период са налице множество изменения. Приети са нови актове, които не са съществували през 2015 г.</a:t>
            </a:r>
          </a:p>
          <a:p>
            <a:pPr marL="49212" indent="0" algn="just">
              <a:buNone/>
            </a:pPr>
            <a:r>
              <a:rPr lang="bg-BG" dirty="0">
                <a:latin typeface="Segoe UI Light" panose="020B0502040204020203" pitchFamily="34" charset="0"/>
                <a:cs typeface="Segoe UI Light" panose="020B0502040204020203" pitchFamily="34" charset="0"/>
              </a:rPr>
              <a:t>2. Основните цели на изпълняваната Комуникационна стратегия не могат да се определят като постигнати по отношение на популяризиране на програмата и запознаване на потенциалните кандидати с възможностите за кандидатстване. Липсата на достатъчно предоставена информация и независима оценка и анализ на изпълнение на комуникационните дейности е довела до липса на обективна информация относно постигане на целите и не е дала възможност на УО да фокусира и подобри кампаниите с цел постигане на по-големи ефекти. </a:t>
            </a:r>
          </a:p>
          <a:p>
            <a:pPr marL="49212" indent="0" algn="just">
              <a:buNone/>
            </a:pPr>
            <a:endParaRPr lang="en-US" sz="1600" dirty="0">
              <a:latin typeface="Segoe UI Light" panose="020B0502040204020203" pitchFamily="34" charset="0"/>
              <a:cs typeface="Segoe UI Light" panose="020B0502040204020203" pitchFamily="34" charset="0"/>
            </a:endParaRPr>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BC4A11D1-F75F-434A-8486-D3A807FA8B1C}"/>
              </a:ext>
            </a:extLst>
          </p:cNvPr>
          <p:cNvSpPr>
            <a:spLocks noGrp="1"/>
          </p:cNvSpPr>
          <p:nvPr>
            <p:ph type="title"/>
          </p:nvPr>
        </p:nvSpPr>
        <p:spPr>
          <a:xfrm>
            <a:off x="1039185" y="1349496"/>
            <a:ext cx="10113628" cy="442286"/>
          </a:xfrm>
        </p:spPr>
        <p:txBody>
          <a:bodyPr>
            <a:noAutofit/>
          </a:bodyPr>
          <a:lstStyle/>
          <a:p>
            <a:pPr lvl="0"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
        <p:nvSpPr>
          <p:cNvPr id="14" name="Footer Placeholder 4">
            <a:extLst>
              <a:ext uri="{FF2B5EF4-FFF2-40B4-BE49-F238E27FC236}">
                <a16:creationId xmlns:a16="http://schemas.microsoft.com/office/drawing/2014/main" id="{9DC001B0-7338-4792-AF24-537E89F00B1C}"/>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1842734892"/>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761269"/>
            <a:ext cx="10934700" cy="4128495"/>
          </a:xfrm>
        </p:spPr>
        <p:txBody>
          <a:bodyPr>
            <a:normAutofit fontScale="85000" lnSpcReduction="20000"/>
          </a:bodyPr>
          <a:lstStyle/>
          <a:p>
            <a:pPr marL="49212" indent="0" algn="just">
              <a:buNone/>
            </a:pPr>
            <a:r>
              <a:rPr lang="ru-RU" sz="2200" dirty="0">
                <a:solidFill>
                  <a:srgbClr val="A43F27"/>
                </a:solidFill>
                <a:latin typeface="Segoe UI Light" panose="020B0502040204020203" pitchFamily="34" charset="0"/>
                <a:cs typeface="Segoe UI Light" panose="020B0502040204020203" pitchFamily="34" charset="0"/>
              </a:rPr>
              <a:t>ОСНОВНИ ИЗВОДИ ОТ ИЗВЪРШЕНАТА ОЦЕНКА НА ПМДР ПО ОТНОШЕНИЕ НА НАБЛЮДЕНИЕТО И ИЗПЪЛНЕНИЕТО НА ПРОГРАМАТА</a:t>
            </a:r>
          </a:p>
          <a:p>
            <a:pPr marL="49212" indent="0" algn="just">
              <a:buNone/>
            </a:pPr>
            <a:r>
              <a:rPr lang="ru-RU" sz="2200" dirty="0">
                <a:latin typeface="Segoe UI Light" panose="020B0502040204020203" pitchFamily="34" charset="0"/>
                <a:cs typeface="Segoe UI Light" panose="020B0502040204020203" pitchFamily="34" charset="0"/>
              </a:rPr>
              <a:t>3. </a:t>
            </a:r>
            <a:r>
              <a:rPr lang="bg-BG" sz="2200" dirty="0">
                <a:latin typeface="Segoe UI Light" panose="020B0502040204020203" pitchFamily="34" charset="0"/>
                <a:cs typeface="Segoe UI Light" panose="020B0502040204020203" pitchFamily="34" charset="0"/>
              </a:rPr>
              <a:t>Комитетът за наблюдение на ПМДР формално отговаря на минималните изискванията на ПМС № 79 от 10 април 2014 г. за създаване на комитети за наблюдение на Споразумението за партньорство на РБ и на програмите, съфинансирани от ЕСИФ за програмен период 2014-2020 г. Според ПМДР основно изискване при определяне на състава на КН, обаче, е той да бъде представителен и балансиран по отношение на представляваните сектори. В момента КН на ПМДР е доминиран от представители на публичния сектор.</a:t>
            </a:r>
          </a:p>
          <a:p>
            <a:pPr marL="49212" indent="0" algn="just">
              <a:buNone/>
            </a:pPr>
            <a:r>
              <a:rPr lang="bg-BG" sz="2200" dirty="0">
                <a:latin typeface="Segoe UI Light" panose="020B0502040204020203" pitchFamily="34" charset="0"/>
                <a:cs typeface="Segoe UI Light" panose="020B0502040204020203" pitchFamily="34" charset="0"/>
              </a:rPr>
              <a:t>4. КН извършва преглед и отчитане на изпълнението и напредъка на ПМДР относно постигането на нейните цели и изпълнение на общите и специфичните за ПМДР показатели и индикатори, провежда консултации и издава становища по всяко изменение на ПМДР, предложено от УО на ПМДР и извършва проверка и одобрението на годишните доклади за изпълнение преди предаването им на ЕК. Наблюдението и оценяването на напредъка по изпълнението на ПМДР посредством нейната рамка за изпълнение не се извършва системно.</a:t>
            </a:r>
          </a:p>
          <a:p>
            <a:pPr marL="49212" indent="0" algn="just">
              <a:buNone/>
            </a:pPr>
            <a:r>
              <a:rPr lang="bg-BG" sz="2200" dirty="0">
                <a:latin typeface="Segoe UI Light" panose="020B0502040204020203" pitchFamily="34" charset="0"/>
                <a:cs typeface="Segoe UI Light" panose="020B0502040204020203" pitchFamily="34" charset="0"/>
              </a:rPr>
              <a:t>5. Отчетена е необходимост от подобряване на административния капацитет на програмата, както и намаляване на текучеството сред служителите.</a:t>
            </a:r>
          </a:p>
          <a:p>
            <a:pPr marL="49212" indent="0" algn="just">
              <a:buNone/>
            </a:pPr>
            <a:endParaRPr lang="en-US" sz="1600" dirty="0">
              <a:latin typeface="Segoe UI Light" panose="020B0502040204020203" pitchFamily="34" charset="0"/>
              <a:cs typeface="Segoe UI Light" panose="020B0502040204020203" pitchFamily="34" charset="0"/>
            </a:endParaRPr>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BC4A11D1-F75F-434A-8486-D3A807FA8B1C}"/>
              </a:ext>
            </a:extLst>
          </p:cNvPr>
          <p:cNvSpPr>
            <a:spLocks noGrp="1"/>
          </p:cNvSpPr>
          <p:nvPr>
            <p:ph type="title"/>
          </p:nvPr>
        </p:nvSpPr>
        <p:spPr>
          <a:xfrm>
            <a:off x="1039185" y="1349496"/>
            <a:ext cx="10113628" cy="442286"/>
          </a:xfrm>
        </p:spPr>
        <p:txBody>
          <a:bodyPr>
            <a:noAutofit/>
          </a:bodyPr>
          <a:lstStyle/>
          <a:p>
            <a:pPr lvl="0"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
        <p:nvSpPr>
          <p:cNvPr id="14" name="Footer Placeholder 4">
            <a:extLst>
              <a:ext uri="{FF2B5EF4-FFF2-40B4-BE49-F238E27FC236}">
                <a16:creationId xmlns:a16="http://schemas.microsoft.com/office/drawing/2014/main" id="{87DEA55A-9454-42CC-81A1-D3AEB382769C}"/>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2041555911"/>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03957"/>
            <a:ext cx="10934700" cy="3985807"/>
          </a:xfrm>
        </p:spPr>
        <p:txBody>
          <a:bodyPr>
            <a:normAutofit/>
          </a:bodyPr>
          <a:lstStyle/>
          <a:p>
            <a:pPr marL="49212" indent="0" algn="just">
              <a:buNone/>
            </a:pPr>
            <a:r>
              <a:rPr lang="ru-RU" cap="all" dirty="0">
                <a:solidFill>
                  <a:srgbClr val="A43F27"/>
                </a:solidFill>
                <a:latin typeface="Segoe UI Light" panose="020B0502040204020203" pitchFamily="34" charset="0"/>
                <a:cs typeface="Segoe UI Light" panose="020B0502040204020203" pitchFamily="34" charset="0"/>
              </a:rPr>
              <a:t>ПРЕПОРЪКИ по отношение съдържанието, наблюдението и изпълнението на програмата:</a:t>
            </a:r>
          </a:p>
          <a:p>
            <a:pPr marL="49212" indent="0" algn="just">
              <a:buNone/>
            </a:pPr>
            <a:r>
              <a:rPr lang="ru-RU" dirty="0">
                <a:latin typeface="Segoe UI Light" panose="020B0502040204020203" pitchFamily="34" charset="0"/>
                <a:cs typeface="Segoe UI Light" panose="020B0502040204020203" pitchFamily="34" charset="0"/>
              </a:rPr>
              <a:t>1. </a:t>
            </a:r>
            <a:r>
              <a:rPr lang="bg-BG" dirty="0">
                <a:latin typeface="Segoe UI Light" panose="020B0502040204020203" pitchFamily="34" charset="0"/>
                <a:cs typeface="Segoe UI Light" panose="020B0502040204020203" pitchFamily="34" charset="0"/>
              </a:rPr>
              <a:t>Да се извърши преглед на целите на ПМДР и очакваните резултати с оглед на промените в макроикономическата среда. В случай на необходимост, следва да се обмисли възможността за извършване на промени в Програмата. </a:t>
            </a:r>
          </a:p>
          <a:p>
            <a:pPr marL="49212" indent="0" algn="just">
              <a:buNone/>
            </a:pPr>
            <a:r>
              <a:rPr lang="bg-BG" dirty="0">
                <a:latin typeface="Segoe UI Light" panose="020B0502040204020203" pitchFamily="34" charset="0"/>
                <a:cs typeface="Segoe UI Light" panose="020B0502040204020203" pitchFamily="34" charset="0"/>
              </a:rPr>
              <a:t>2. Въпреки проведения избор на МИРГ от страна на УО в последния възможен момент 31.12.2017 г., все още не е стартирал приемът на проектни предложения. Реалното изпълнение на стратегиите за ВОМР на избраните МИРГ е забавено и може да доведе до необходимостта от извършване на промени в стратегиите преди старта на прилагането им, и като цяло да постави под въпрос успешното им прилагане. Рискът от допълнително забавяне на договарянето по СВОМР създава предпоставки за разочарование у потенциалните кандидати на МИРГ и в крайна сметка поставя под риск финансовото изпълнение на подхода.</a:t>
            </a:r>
          </a:p>
          <a:p>
            <a:pPr marL="49212" indent="0" algn="just">
              <a:buNone/>
            </a:pPr>
            <a:endParaRPr lang="ru-RU" sz="1800" dirty="0">
              <a:latin typeface="Segoe UI Light" panose="020B0502040204020203" pitchFamily="34" charset="0"/>
              <a:cs typeface="Segoe UI Light" panose="020B0502040204020203" pitchFamily="34" charset="0"/>
            </a:endParaRPr>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5CE4738F-C32C-4B28-BB2D-B8FE936EBB17}"/>
              </a:ext>
            </a:extLst>
          </p:cNvPr>
          <p:cNvSpPr>
            <a:spLocks noGrp="1"/>
          </p:cNvSpPr>
          <p:nvPr>
            <p:ph type="title"/>
          </p:nvPr>
        </p:nvSpPr>
        <p:spPr>
          <a:xfrm>
            <a:off x="1039185" y="1349496"/>
            <a:ext cx="10113628" cy="442286"/>
          </a:xfrm>
        </p:spPr>
        <p:txBody>
          <a:bodyPr>
            <a:noAutofit/>
          </a:bodyPr>
          <a:lstStyle/>
          <a:p>
            <a:pPr lvl="0"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
        <p:nvSpPr>
          <p:cNvPr id="14" name="Footer Placeholder 4">
            <a:extLst>
              <a:ext uri="{FF2B5EF4-FFF2-40B4-BE49-F238E27FC236}">
                <a16:creationId xmlns:a16="http://schemas.microsoft.com/office/drawing/2014/main" id="{10297E69-D963-4E47-BADB-B94C7810CAB1}"/>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2807986431"/>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03957"/>
            <a:ext cx="10934700" cy="3985807"/>
          </a:xfrm>
        </p:spPr>
        <p:txBody>
          <a:bodyPr>
            <a:normAutofit lnSpcReduction="10000"/>
          </a:bodyPr>
          <a:lstStyle/>
          <a:p>
            <a:pPr marL="49212" indent="0" algn="just">
              <a:buNone/>
            </a:pPr>
            <a:r>
              <a:rPr lang="ru-RU" cap="all" dirty="0">
                <a:solidFill>
                  <a:srgbClr val="A43F27"/>
                </a:solidFill>
                <a:latin typeface="Segoe UI Light" panose="020B0502040204020203" pitchFamily="34" charset="0"/>
                <a:cs typeface="Segoe UI Light" panose="020B0502040204020203" pitchFamily="34" charset="0"/>
              </a:rPr>
              <a:t>ПРЕПОРЪКИ по отношение съдържанието, наблюдението и изпълнението на програмата:</a:t>
            </a:r>
          </a:p>
          <a:p>
            <a:pPr marL="49212" indent="0" algn="just">
              <a:buNone/>
            </a:pPr>
            <a:r>
              <a:rPr lang="bg-BG" dirty="0">
                <a:latin typeface="Segoe UI Light" panose="020B0502040204020203" pitchFamily="34" charset="0"/>
                <a:cs typeface="Segoe UI Light" panose="020B0502040204020203" pitchFamily="34" charset="0"/>
              </a:rPr>
              <a:t>3. УО следва да преодолее бавното и неефективно взаимодействие с МИРГ в процеса на стартиране на прилагането на стратегиите. Това може да се осъществи със създаването на специализиран екип от служители, чиито задължения да са единствено насочени към подпомагане на прилагането на подхода ВОМР. </a:t>
            </a:r>
          </a:p>
          <a:p>
            <a:pPr marL="49212" indent="0" algn="just">
              <a:buNone/>
            </a:pPr>
            <a:r>
              <a:rPr lang="ru-RU" dirty="0">
                <a:latin typeface="Segoe UI Light" panose="020B0502040204020203" pitchFamily="34" charset="0"/>
                <a:cs typeface="Segoe UI Light" panose="020B0502040204020203" pitchFamily="34" charset="0"/>
              </a:rPr>
              <a:t>4. </a:t>
            </a:r>
            <a:r>
              <a:rPr lang="bg-BG" dirty="0">
                <a:latin typeface="Segoe UI Light" panose="020B0502040204020203" pitchFamily="34" charset="0"/>
                <a:cs typeface="Segoe UI Light" panose="020B0502040204020203" pitchFamily="34" charset="0"/>
              </a:rPr>
              <a:t>УО следва да гарантира ефективния старт на Национална рибарска мрежа, за да осигури прозрачно, навременно и пълноценно прилагане на подхода.  </a:t>
            </a:r>
          </a:p>
          <a:p>
            <a:pPr marL="49212" indent="0" algn="just">
              <a:buNone/>
            </a:pPr>
            <a:r>
              <a:rPr lang="bg-BG" dirty="0">
                <a:latin typeface="Segoe UI Light" panose="020B0502040204020203" pitchFamily="34" charset="0"/>
                <a:cs typeface="Segoe UI Light" panose="020B0502040204020203" pitchFamily="34" charset="0"/>
              </a:rPr>
              <a:t>5. УО да определи екип от експерти с функции изцяло насочени към прилагането на подхода ВОМР.</a:t>
            </a:r>
          </a:p>
          <a:p>
            <a:pPr marL="49212" indent="0" algn="just">
              <a:buNone/>
            </a:pPr>
            <a:r>
              <a:rPr lang="bg-BG" dirty="0">
                <a:latin typeface="Segoe UI Light" panose="020B0502040204020203" pitchFamily="34" charset="0"/>
                <a:cs typeface="Segoe UI Light" panose="020B0502040204020203" pitchFamily="34" charset="0"/>
              </a:rPr>
              <a:t>6. Популяризиране възможностите на приоритета сред браншовите организации и стартиране на процеса по признаване на организации на производителите.</a:t>
            </a:r>
          </a:p>
          <a:p>
            <a:pPr marL="49212" indent="0" algn="just">
              <a:buNone/>
            </a:pPr>
            <a:endParaRPr lang="ru-RU" sz="1800" dirty="0">
              <a:latin typeface="Segoe UI Light" panose="020B0502040204020203" pitchFamily="34" charset="0"/>
              <a:cs typeface="Segoe UI Light" panose="020B0502040204020203" pitchFamily="34" charset="0"/>
            </a:endParaRPr>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5CE4738F-C32C-4B28-BB2D-B8FE936EBB17}"/>
              </a:ext>
            </a:extLst>
          </p:cNvPr>
          <p:cNvSpPr>
            <a:spLocks noGrp="1"/>
          </p:cNvSpPr>
          <p:nvPr>
            <p:ph type="title"/>
          </p:nvPr>
        </p:nvSpPr>
        <p:spPr>
          <a:xfrm>
            <a:off x="1039185" y="1349496"/>
            <a:ext cx="10113628" cy="442286"/>
          </a:xfrm>
        </p:spPr>
        <p:txBody>
          <a:bodyPr>
            <a:noAutofit/>
          </a:bodyPr>
          <a:lstStyle/>
          <a:p>
            <a:pPr lvl="0"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
        <p:nvSpPr>
          <p:cNvPr id="14" name="Footer Placeholder 4">
            <a:extLst>
              <a:ext uri="{FF2B5EF4-FFF2-40B4-BE49-F238E27FC236}">
                <a16:creationId xmlns:a16="http://schemas.microsoft.com/office/drawing/2014/main" id="{10297E69-D963-4E47-BADB-B94C7810CAB1}"/>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2604844835"/>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03957"/>
            <a:ext cx="10934700" cy="3985807"/>
          </a:xfrm>
        </p:spPr>
        <p:txBody>
          <a:bodyPr>
            <a:normAutofit/>
          </a:bodyPr>
          <a:lstStyle/>
          <a:p>
            <a:pPr marL="49212" indent="0" algn="just">
              <a:lnSpc>
                <a:spcPct val="110000"/>
              </a:lnSpc>
              <a:buNone/>
            </a:pPr>
            <a:r>
              <a:rPr lang="bg-BG" cap="all" dirty="0">
                <a:solidFill>
                  <a:srgbClr val="A43F27"/>
                </a:solidFill>
                <a:latin typeface="Segoe UI Light" panose="020B0502040204020203" pitchFamily="34" charset="0"/>
                <a:cs typeface="Segoe UI Light" panose="020B0502040204020203" pitchFamily="34" charset="0"/>
              </a:rPr>
              <a:t>ПРЕПОРЪКИ по отношение съдържанието, наблюдението и изпълнението на програмата:</a:t>
            </a:r>
          </a:p>
          <a:p>
            <a:pPr marL="49212" indent="0" algn="just">
              <a:buNone/>
            </a:pPr>
            <a:r>
              <a:rPr lang="bg-BG" dirty="0">
                <a:latin typeface="Segoe UI Light" panose="020B0502040204020203" pitchFamily="34" charset="0"/>
                <a:cs typeface="Segoe UI Light" panose="020B0502040204020203" pitchFamily="34" charset="0"/>
              </a:rPr>
              <a:t>7. УО следва да извърши ревизия на заложените в Рамката за изпълнение цели за 2018 и 2023 г.</a:t>
            </a:r>
          </a:p>
          <a:p>
            <a:pPr marL="49212" indent="0" algn="just">
              <a:buNone/>
            </a:pPr>
            <a:r>
              <a:rPr lang="bg-BG" dirty="0">
                <a:latin typeface="Segoe UI Light" panose="020B0502040204020203" pitchFamily="34" charset="0"/>
                <a:cs typeface="Segoe UI Light" panose="020B0502040204020203" pitchFamily="34" charset="0"/>
              </a:rPr>
              <a:t>8. УО следва да разработи и одобри методология за оценка на индикаторите за резултат и да подсигури мониторингови проверки свързани с определянето на напредъка по  изпълнените проекти. </a:t>
            </a:r>
          </a:p>
          <a:p>
            <a:pPr marL="49212" indent="0" algn="just">
              <a:buNone/>
            </a:pPr>
            <a:r>
              <a:rPr lang="bg-BG" dirty="0">
                <a:latin typeface="Segoe UI Light" panose="020B0502040204020203" pitchFamily="34" charset="0"/>
                <a:cs typeface="Segoe UI Light" panose="020B0502040204020203" pitchFamily="34" charset="0"/>
              </a:rPr>
              <a:t>9. МЗ следва да верифицира индикаторите за резултат заложени  в договорите за предоставяне на безвъзмездна финансова помощ, при извършване на междинни и окончателни плащания. </a:t>
            </a:r>
          </a:p>
          <a:p>
            <a:pPr marL="49212" indent="0" algn="just">
              <a:buNone/>
            </a:pPr>
            <a:endParaRPr lang="ru-RU" sz="1800" dirty="0">
              <a:latin typeface="Segoe UI Light" panose="020B0502040204020203" pitchFamily="34" charset="0"/>
              <a:cs typeface="Segoe UI Light" panose="020B0502040204020203" pitchFamily="34" charset="0"/>
            </a:endParaRPr>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D66C3656-B7B6-475F-AE56-FD7E315B8BA3}"/>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
        <p:nvSpPr>
          <p:cNvPr id="14" name="Title 1">
            <a:extLst>
              <a:ext uri="{FF2B5EF4-FFF2-40B4-BE49-F238E27FC236}">
                <a16:creationId xmlns:a16="http://schemas.microsoft.com/office/drawing/2014/main" id="{F598C8C7-0181-4D0E-BD40-B8DEE0A82E58}"/>
              </a:ext>
            </a:extLst>
          </p:cNvPr>
          <p:cNvSpPr txBox="1">
            <a:spLocks/>
          </p:cNvSpPr>
          <p:nvPr/>
        </p:nvSpPr>
        <p:spPr>
          <a:xfrm>
            <a:off x="1039185" y="1349496"/>
            <a:ext cx="10113628" cy="44228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pPr algn="ctr"/>
            <a:r>
              <a:rPr lang="bg-BG" sz="280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022149978"/>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03957"/>
            <a:ext cx="10934700" cy="3985807"/>
          </a:xfrm>
        </p:spPr>
        <p:txBody>
          <a:bodyPr>
            <a:normAutofit lnSpcReduction="10000"/>
          </a:bodyPr>
          <a:lstStyle/>
          <a:p>
            <a:pPr marL="49212" indent="0" algn="just">
              <a:lnSpc>
                <a:spcPct val="110000"/>
              </a:lnSpc>
              <a:buNone/>
            </a:pPr>
            <a:r>
              <a:rPr lang="ru-RU" cap="all" dirty="0">
                <a:solidFill>
                  <a:srgbClr val="A43F27"/>
                </a:solidFill>
                <a:latin typeface="Segoe UI Light" panose="020B0502040204020203" pitchFamily="34" charset="0"/>
                <a:cs typeface="Segoe UI Light" panose="020B0502040204020203" pitchFamily="34" charset="0"/>
              </a:rPr>
              <a:t>ПРЕПОРЪКИ по отношение съдържанието, наблюдението и изпълнението на програмата:</a:t>
            </a:r>
          </a:p>
          <a:p>
            <a:pPr marL="49212" indent="0" algn="just">
              <a:buNone/>
            </a:pPr>
            <a:r>
              <a:rPr lang="ru-RU" dirty="0">
                <a:latin typeface="Segoe UI Light" panose="020B0502040204020203" pitchFamily="34" charset="0"/>
                <a:cs typeface="Segoe UI Light" panose="020B0502040204020203" pitchFamily="34" charset="0"/>
              </a:rPr>
              <a:t>10. </a:t>
            </a:r>
            <a:r>
              <a:rPr lang="bg-BG" dirty="0">
                <a:latin typeface="Segoe UI Light" panose="020B0502040204020203" pitchFamily="34" charset="0"/>
                <a:cs typeface="Segoe UI Light" panose="020B0502040204020203" pitchFamily="34" charset="0"/>
              </a:rPr>
              <a:t>УО следва да предприеме по-организиран подход при осъществяването на комуникационната си стратегия.</a:t>
            </a:r>
          </a:p>
          <a:p>
            <a:pPr marL="49212" indent="0" algn="just">
              <a:buNone/>
            </a:pPr>
            <a:r>
              <a:rPr lang="ru-RU" dirty="0">
                <a:latin typeface="Segoe UI Light" panose="020B0502040204020203" pitchFamily="34" charset="0"/>
                <a:cs typeface="Segoe UI Light" panose="020B0502040204020203" pitchFamily="34" charset="0"/>
              </a:rPr>
              <a:t>11. УО </a:t>
            </a:r>
            <a:r>
              <a:rPr lang="bg-BG" dirty="0">
                <a:latin typeface="Segoe UI Light" panose="020B0502040204020203" pitchFamily="34" charset="0"/>
                <a:cs typeface="Segoe UI Light" panose="020B0502040204020203" pitchFamily="34" charset="0"/>
              </a:rPr>
              <a:t>следва да подобри процеса по предоставяне на информация и методическа помощ на кандидатите и бенефициентите по Програмата и да гарантира равнопоставеност.</a:t>
            </a:r>
          </a:p>
          <a:p>
            <a:pPr marL="49212" indent="0" algn="just">
              <a:buNone/>
            </a:pPr>
            <a:r>
              <a:rPr lang="bg-BG" dirty="0">
                <a:latin typeface="Segoe UI Light" panose="020B0502040204020203" pitchFamily="34" charset="0"/>
                <a:cs typeface="Segoe UI Light" panose="020B0502040204020203" pitchFamily="34" charset="0"/>
              </a:rPr>
              <a:t>12. Организираните събития следва да имат ясно изразен кампаниен характер сред широк кръг от заинтересовани страни, като се следва ясна и прозрачна стратегия при прилагането и изпълнението им. Следва да се изготви последователен план с планирани специфични цели, целеви групи, комуникационни канали и комуникационни цели с ясно определени отговорници в УО. Диверсифицирането на каналите за комуникация е възможно да доведе до достигане до по-широк кръг от заинтересованите страни.</a:t>
            </a:r>
            <a:endParaRPr lang="en-US" dirty="0">
              <a:latin typeface="Segoe UI Light" panose="020B0502040204020203" pitchFamily="34" charset="0"/>
              <a:cs typeface="Segoe UI Light" panose="020B0502040204020203" pitchFamily="34" charset="0"/>
            </a:endParaRPr>
          </a:p>
          <a:p>
            <a:pPr marL="49212" indent="0" algn="just">
              <a:buNone/>
            </a:pPr>
            <a:endParaRPr lang="ru-RU" sz="1800" dirty="0">
              <a:latin typeface="Segoe UI Light" panose="020B0502040204020203" pitchFamily="34" charset="0"/>
              <a:cs typeface="Segoe UI Light" panose="020B0502040204020203" pitchFamily="34" charset="0"/>
            </a:endParaRPr>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D66C3656-B7B6-475F-AE56-FD7E315B8BA3}"/>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
        <p:nvSpPr>
          <p:cNvPr id="14" name="Title 1">
            <a:extLst>
              <a:ext uri="{FF2B5EF4-FFF2-40B4-BE49-F238E27FC236}">
                <a16:creationId xmlns:a16="http://schemas.microsoft.com/office/drawing/2014/main" id="{F598C8C7-0181-4D0E-BD40-B8DEE0A82E58}"/>
              </a:ext>
            </a:extLst>
          </p:cNvPr>
          <p:cNvSpPr txBox="1">
            <a:spLocks/>
          </p:cNvSpPr>
          <p:nvPr/>
        </p:nvSpPr>
        <p:spPr>
          <a:xfrm>
            <a:off x="1039185" y="1349496"/>
            <a:ext cx="10113628" cy="44228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pPr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376596045"/>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03957"/>
            <a:ext cx="10934700" cy="3985807"/>
          </a:xfrm>
        </p:spPr>
        <p:txBody>
          <a:bodyPr>
            <a:normAutofit/>
          </a:bodyPr>
          <a:lstStyle/>
          <a:p>
            <a:pPr marL="49212" indent="0" algn="just">
              <a:lnSpc>
                <a:spcPct val="130000"/>
              </a:lnSpc>
              <a:buNone/>
            </a:pPr>
            <a:r>
              <a:rPr lang="bg-BG" cap="all" dirty="0">
                <a:solidFill>
                  <a:srgbClr val="A43F27"/>
                </a:solidFill>
                <a:latin typeface="Segoe UI Light" panose="020B0502040204020203" pitchFamily="34" charset="0"/>
                <a:cs typeface="Segoe UI Light" panose="020B0502040204020203" pitchFamily="34" charset="0"/>
              </a:rPr>
              <a:t>ПРЕПОРЪКИ по отношение съдържанието, наблюдението и изпълнението на програмата:</a:t>
            </a:r>
          </a:p>
          <a:p>
            <a:pPr marL="49212" indent="0" algn="just">
              <a:buNone/>
            </a:pPr>
            <a:r>
              <a:rPr lang="bg-BG" dirty="0">
                <a:latin typeface="Segoe UI Light" panose="020B0502040204020203" pitchFamily="34" charset="0"/>
                <a:cs typeface="Segoe UI Light" panose="020B0502040204020203" pitchFamily="34" charset="0"/>
              </a:rPr>
              <a:t>13. Да се поддържа актуална база данни на бенефициентите с цел по-лесна комуникация с тях.</a:t>
            </a:r>
          </a:p>
          <a:p>
            <a:pPr marL="49212" indent="0" algn="just">
              <a:buNone/>
            </a:pPr>
            <a:r>
              <a:rPr lang="bg-BG" dirty="0">
                <a:latin typeface="Segoe UI Light" panose="020B0502040204020203" pitchFamily="34" charset="0"/>
                <a:cs typeface="Segoe UI Light" panose="020B0502040204020203" pitchFamily="34" charset="0"/>
              </a:rPr>
              <a:t>14. Следва да се извърши анализ на представените групи основни заинтересованите страни в състава на КН спрямо идентифицираните като такива в ПМДР и ако е необходимо да се включат в него на </a:t>
            </a:r>
            <a:r>
              <a:rPr lang="bg-BG" dirty="0" err="1">
                <a:latin typeface="Segoe UI Light" panose="020B0502040204020203" pitchFamily="34" charset="0"/>
                <a:cs typeface="Segoe UI Light" panose="020B0502040204020203" pitchFamily="34" charset="0"/>
              </a:rPr>
              <a:t>непредставени</a:t>
            </a:r>
            <a:r>
              <a:rPr lang="bg-BG" dirty="0">
                <a:latin typeface="Segoe UI Light" panose="020B0502040204020203" pitchFamily="34" charset="0"/>
                <a:cs typeface="Segoe UI Light" panose="020B0502040204020203" pitchFamily="34" charset="0"/>
              </a:rPr>
              <a:t> основни заинтересовани страни. Разширяване на дейността на КН на ПМДР по посока на консултиране със основните заинтересова страни чрез създаване на постоянни и временни </a:t>
            </a:r>
            <a:r>
              <a:rPr lang="bg-BG" dirty="0" err="1">
                <a:latin typeface="Segoe UI Light" panose="020B0502040204020203" pitchFamily="34" charset="0"/>
                <a:cs typeface="Segoe UI Light" panose="020B0502040204020203" pitchFamily="34" charset="0"/>
              </a:rPr>
              <a:t>подкомитети</a:t>
            </a:r>
            <a:r>
              <a:rPr lang="bg-BG" dirty="0">
                <a:latin typeface="Segoe UI Light" panose="020B0502040204020203" pitchFamily="34" charset="0"/>
                <a:cs typeface="Segoe UI Light" panose="020B0502040204020203" pitchFamily="34" charset="0"/>
              </a:rPr>
              <a:t> по специфични и текущи въпроси и включване в заседанията на КН външни експерти от различни области, свързани с изпълнението на ПМДР (събиране на данни, контрол, околна среда, ИМП.).</a:t>
            </a: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A0CB83FA-DA9B-4B47-A6A9-6C15082C3CE9}"/>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
        <p:nvSpPr>
          <p:cNvPr id="14" name="Title 1">
            <a:extLst>
              <a:ext uri="{FF2B5EF4-FFF2-40B4-BE49-F238E27FC236}">
                <a16:creationId xmlns:a16="http://schemas.microsoft.com/office/drawing/2014/main" id="{D1F0A75F-22E0-4556-A228-040455B0102E}"/>
              </a:ext>
            </a:extLst>
          </p:cNvPr>
          <p:cNvSpPr txBox="1">
            <a:spLocks/>
          </p:cNvSpPr>
          <p:nvPr/>
        </p:nvSpPr>
        <p:spPr>
          <a:xfrm>
            <a:off x="1039185" y="1349496"/>
            <a:ext cx="10113628" cy="44228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pPr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351890063"/>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03957"/>
            <a:ext cx="10934700" cy="3985807"/>
          </a:xfrm>
        </p:spPr>
        <p:txBody>
          <a:bodyPr>
            <a:normAutofit/>
          </a:bodyPr>
          <a:lstStyle/>
          <a:p>
            <a:pPr marL="49212" indent="0" algn="just">
              <a:lnSpc>
                <a:spcPct val="130000"/>
              </a:lnSpc>
              <a:buNone/>
            </a:pPr>
            <a:r>
              <a:rPr lang="bg-BG" cap="all" dirty="0">
                <a:solidFill>
                  <a:srgbClr val="A43F27"/>
                </a:solidFill>
                <a:latin typeface="Segoe UI Light" panose="020B0502040204020203" pitchFamily="34" charset="0"/>
                <a:cs typeface="Segoe UI Light" panose="020B0502040204020203" pitchFamily="34" charset="0"/>
              </a:rPr>
              <a:t>ПРЕПОРЪКИ по отношение съдържанието, наблюдението и изпълнението на програмата:</a:t>
            </a:r>
          </a:p>
          <a:p>
            <a:pPr marL="49212" indent="0" algn="just">
              <a:buNone/>
            </a:pPr>
            <a:r>
              <a:rPr lang="bg-BG" dirty="0">
                <a:latin typeface="Segoe UI Light" panose="020B0502040204020203" pitchFamily="34" charset="0"/>
                <a:cs typeface="Segoe UI Light" panose="020B0502040204020203" pitchFamily="34" charset="0"/>
              </a:rPr>
              <a:t>15. Необходимо е постигането на по-голяма публичност на резултатите от мониторинга и оценка на програмата, по-доброто разпространение на резултатите от работата на КН и достигането им до по-голям кръг от заинтересовани. Необходимо е залагане на по-ясни правила и отговорности по отношение на мониторинга и оценката на програмата и създаване на база данни за отчитане на информацията по напредъка на Програмата.</a:t>
            </a:r>
          </a:p>
          <a:p>
            <a:pPr marL="49212" indent="0" algn="just">
              <a:buNone/>
            </a:pPr>
            <a:r>
              <a:rPr lang="bg-BG" dirty="0">
                <a:latin typeface="Segoe UI Light" panose="020B0502040204020203" pitchFamily="34" charset="0"/>
                <a:cs typeface="Segoe UI Light" panose="020B0502040204020203" pitchFamily="34" charset="0"/>
              </a:rPr>
              <a:t>16. УО следва да предприеме действия за непрекъснато изграждане на административния капацитет на дирекция „Морско дело и рибарство“, включително като се осигури достъп до обмен на опит с други страни-членки на ЕС.</a:t>
            </a:r>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A0CB83FA-DA9B-4B47-A6A9-6C15082C3CE9}"/>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
        <p:nvSpPr>
          <p:cNvPr id="14" name="Title 1">
            <a:extLst>
              <a:ext uri="{FF2B5EF4-FFF2-40B4-BE49-F238E27FC236}">
                <a16:creationId xmlns:a16="http://schemas.microsoft.com/office/drawing/2014/main" id="{D1F0A75F-22E0-4556-A228-040455B0102E}"/>
              </a:ext>
            </a:extLst>
          </p:cNvPr>
          <p:cNvSpPr txBox="1">
            <a:spLocks/>
          </p:cNvSpPr>
          <p:nvPr/>
        </p:nvSpPr>
        <p:spPr>
          <a:xfrm>
            <a:off x="1039185" y="1349496"/>
            <a:ext cx="10113628" cy="44228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pPr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845261732"/>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411" y="1334799"/>
            <a:ext cx="9601200" cy="579438"/>
          </a:xfrm>
        </p:spPr>
        <p:txBody>
          <a:bodyPr>
            <a:noAutofit/>
          </a:bodyPr>
          <a:lstStyle/>
          <a:p>
            <a:pPr algn="ctr">
              <a:lnSpc>
                <a:spcPct val="100000"/>
              </a:lnSpc>
            </a:pPr>
            <a:r>
              <a:rPr lang="bg-BG" sz="3600" dirty="0">
                <a:solidFill>
                  <a:srgbClr val="0070C0"/>
                </a:solidFill>
                <a:latin typeface="Segoe UI Light" panose="020B0502040204020203" pitchFamily="34" charset="0"/>
                <a:cs typeface="Segoe UI Light" panose="020B0502040204020203" pitchFamily="34" charset="0"/>
              </a:rPr>
              <a:t>Цели и обхват на оценката</a:t>
            </a:r>
            <a:endParaRPr lang="en-US" sz="3600" dirty="0">
              <a:solidFill>
                <a:srgbClr val="0070C0"/>
              </a:solidFill>
              <a:latin typeface="Segoe UI Light" panose="020B0502040204020203" pitchFamily="34" charset="0"/>
              <a:cs typeface="Segoe UI Light" panose="020B0502040204020203" pitchFamily="34" charset="0"/>
            </a:endParaRPr>
          </a:p>
        </p:txBody>
      </p:sp>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81201"/>
            <a:ext cx="10934700" cy="3809999"/>
          </a:xfrm>
        </p:spPr>
        <p:txBody>
          <a:bodyPr>
            <a:noAutofit/>
          </a:bodyPr>
          <a:lstStyle/>
          <a:p>
            <a:pPr marL="0" indent="0" algn="just">
              <a:buNone/>
            </a:pPr>
            <a:r>
              <a:rPr lang="bg-BG" sz="2100" dirty="0">
                <a:latin typeface="Segoe UI Light" panose="020B0502040204020203" pitchFamily="34" charset="0"/>
                <a:cs typeface="Segoe UI Light" panose="020B0502040204020203" pitchFamily="34" charset="0"/>
              </a:rPr>
              <a:t>Междинната оценката обхваща всички приоритетни оси и мерки на подкрепа на ПМДР 2014-2020 г. и сключените, в процес на изпълнение и/или балансово изплатените договори по тях от стартирането на програмата до 31 декември 2018 г. Оценката изследва първоначалните резултати от използването на помощта и е насочена към текуща оценка на напредъка на изпълнението на програмата и подобряване на качеството и ефективността на помощта по отношение на поетите в началото на периода задължения и подобряване на качеството и ефективността на помощта по нея. </a:t>
            </a:r>
          </a:p>
          <a:p>
            <a:pPr marL="0" indent="0" algn="just">
              <a:buNone/>
            </a:pPr>
            <a:r>
              <a:rPr lang="bg-BG" sz="2100" dirty="0">
                <a:latin typeface="Segoe UI Light" panose="020B0502040204020203" pitchFamily="34" charset="0"/>
                <a:cs typeface="Segoe UI Light" panose="020B0502040204020203" pitchFamily="34" charset="0"/>
              </a:rPr>
              <a:t>Междинната оценка цели да изследва степента на изпълнение на Програмата за морско дело и рибарство 2014-2020 г. чрез оценка на степента на използване на ресурсите, резултатността и ефективността от програмирането на ЕФМДР, социално-икономическото въздействие и неговото въздействие върху приоритетите на общността.</a:t>
            </a: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D08A357B-8123-4BDC-A885-A0ACB0963AB0}"/>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3789060433"/>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411" y="1334799"/>
            <a:ext cx="9601200" cy="579438"/>
          </a:xfrm>
        </p:spPr>
        <p:txBody>
          <a:bodyPr>
            <a:noAutofit/>
          </a:bodyPr>
          <a:lstStyle/>
          <a:p>
            <a:pPr algn="ctr">
              <a:lnSpc>
                <a:spcPct val="100000"/>
              </a:lnSpc>
            </a:pPr>
            <a:r>
              <a:rPr lang="bg-BG" sz="3600" dirty="0">
                <a:solidFill>
                  <a:srgbClr val="0070C0"/>
                </a:solidFill>
                <a:latin typeface="Segoe UI Light" panose="020B0502040204020203" pitchFamily="34" charset="0"/>
                <a:cs typeface="Segoe UI Light" panose="020B0502040204020203" pitchFamily="34" charset="0"/>
              </a:rPr>
              <a:t>Цели и обхват на оценката</a:t>
            </a:r>
            <a:endParaRPr lang="en-US" sz="3600" dirty="0">
              <a:solidFill>
                <a:srgbClr val="0070C0"/>
              </a:solidFill>
              <a:latin typeface="Segoe UI Light" panose="020B0502040204020203" pitchFamily="34" charset="0"/>
              <a:cs typeface="Segoe UI Light" panose="020B0502040204020203" pitchFamily="34" charset="0"/>
            </a:endParaRPr>
          </a:p>
        </p:txBody>
      </p:sp>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81201"/>
            <a:ext cx="10934700" cy="3809999"/>
          </a:xfrm>
        </p:spPr>
        <p:txBody>
          <a:bodyPr>
            <a:normAutofit/>
          </a:bodyPr>
          <a:lstStyle/>
          <a:p>
            <a:pPr marL="0" indent="0" algn="just">
              <a:buNone/>
            </a:pPr>
            <a:endParaRPr lang="bg-BG" sz="2200" dirty="0">
              <a:latin typeface="Segoe UI Light" panose="020B0502040204020203" pitchFamily="34" charset="0"/>
              <a:cs typeface="Segoe UI Light" panose="020B0502040204020203" pitchFamily="34" charset="0"/>
            </a:endParaRPr>
          </a:p>
          <a:p>
            <a:pPr marL="0" indent="0" algn="just">
              <a:buNone/>
            </a:pPr>
            <a:r>
              <a:rPr lang="bg-BG" sz="2200" dirty="0">
                <a:latin typeface="Segoe UI Light" panose="020B0502040204020203" pitchFamily="34" charset="0"/>
                <a:cs typeface="Segoe UI Light" panose="020B0502040204020203" pitchFamily="34" charset="0"/>
              </a:rPr>
              <a:t>Междинната оценка за напредъка на ПМДР 2014-2020 г. има за цел да:</a:t>
            </a:r>
          </a:p>
          <a:p>
            <a:pPr algn="just">
              <a:buFont typeface="Wingdings" panose="05000000000000000000" pitchFamily="2" charset="2"/>
              <a:buChar char="Ø"/>
            </a:pPr>
            <a:r>
              <a:rPr lang="bg-BG" sz="2200" dirty="0">
                <a:latin typeface="Segoe UI Light" panose="020B0502040204020203" pitchFamily="34" charset="0"/>
                <a:cs typeface="Segoe UI Light" panose="020B0502040204020203" pitchFamily="34" charset="0"/>
              </a:rPr>
              <a:t>анализира и оцени резултатите от изпълнението на ПМДР в периода 2015-2018 г.;</a:t>
            </a:r>
          </a:p>
          <a:p>
            <a:pPr algn="just">
              <a:buFont typeface="Wingdings" panose="05000000000000000000" pitchFamily="2" charset="2"/>
              <a:buChar char="Ø"/>
            </a:pPr>
            <a:r>
              <a:rPr lang="bg-BG" sz="2200" dirty="0">
                <a:latin typeface="Segoe UI Light" panose="020B0502040204020203" pitchFamily="34" charset="0"/>
                <a:cs typeface="Segoe UI Light" panose="020B0502040204020203" pitchFamily="34" charset="0"/>
              </a:rPr>
              <a:t>формулира обосновани препоръки за актуализиране съдържанието на ПМДР;</a:t>
            </a:r>
          </a:p>
          <a:p>
            <a:pPr algn="just">
              <a:buFont typeface="Wingdings" panose="05000000000000000000" pitchFamily="2" charset="2"/>
              <a:buChar char="Ø"/>
            </a:pPr>
            <a:r>
              <a:rPr lang="bg-BG" sz="2200" dirty="0">
                <a:latin typeface="Segoe UI Light" panose="020B0502040204020203" pitchFamily="34" charset="0"/>
                <a:cs typeface="Segoe UI Light" panose="020B0502040204020203" pitchFamily="34" charset="0"/>
              </a:rPr>
              <a:t>идентифицира възможни мерки и действия за по-нататъшно изпълнение и наблюдение на ПМДР и осигуряване на информация.</a:t>
            </a:r>
          </a:p>
          <a:p>
            <a:endParaRPr lang="bg-BG" dirty="0"/>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D08A357B-8123-4BDC-A885-A0ACB0963AB0}"/>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2336683535"/>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411" y="1105520"/>
            <a:ext cx="9601200" cy="637808"/>
          </a:xfrm>
        </p:spPr>
        <p:txBody>
          <a:bodyPr>
            <a:noAutofit/>
          </a:bodyPr>
          <a:lstStyle/>
          <a:p>
            <a:pPr lvl="0" algn="ctr"/>
            <a:r>
              <a:rPr lang="bg-BG" dirty="0">
                <a:solidFill>
                  <a:srgbClr val="0070C0"/>
                </a:solidFill>
                <a:latin typeface="Segoe UI Light" panose="020B0502040204020203" pitchFamily="34" charset="0"/>
                <a:cs typeface="Segoe UI Light" panose="020B0502040204020203" pitchFamily="34" charset="0"/>
              </a:rPr>
              <a:t>Констатации от проведената оценка</a:t>
            </a:r>
            <a:endParaRPr lang="en-US" dirty="0">
              <a:solidFill>
                <a:srgbClr val="0070C0"/>
              </a:solidFill>
              <a:latin typeface="Segoe UI Light" panose="020B0502040204020203" pitchFamily="34" charset="0"/>
              <a:cs typeface="Segoe UI Light" panose="020B0502040204020203" pitchFamily="34" charset="0"/>
            </a:endParaRPr>
          </a:p>
        </p:txBody>
      </p:sp>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855503"/>
            <a:ext cx="10934700" cy="3935697"/>
          </a:xfrm>
        </p:spPr>
        <p:txBody>
          <a:bodyPr>
            <a:normAutofit fontScale="25000" lnSpcReduction="20000"/>
          </a:bodyPr>
          <a:lstStyle/>
          <a:p>
            <a:pPr marL="0" indent="0" algn="just">
              <a:buNone/>
            </a:pPr>
            <a:r>
              <a:rPr lang="bg-BG" sz="7200" b="1" dirty="0">
                <a:solidFill>
                  <a:srgbClr val="A43F27"/>
                </a:solidFill>
                <a:latin typeface="Segoe UI Light" panose="020B0502040204020203" pitchFamily="34" charset="0"/>
                <a:cs typeface="Segoe UI Light" panose="020B0502040204020203" pitchFamily="34" charset="0"/>
              </a:rPr>
              <a:t>ОЦЕНКА НА НИВО ЕФЕКТИВНОСТ И ЕФИКАСНОСТ НА ИЗПЪЛНЕНИЕТО НА НИВО СЦ И ПРИЛАГАНЕ НА МЕРКИТЕ В ПМДР</a:t>
            </a:r>
            <a:endParaRPr lang="en-US" sz="7200" b="1" dirty="0">
              <a:solidFill>
                <a:srgbClr val="A43F27"/>
              </a:solidFill>
              <a:latin typeface="Segoe UI Light" panose="020B0502040204020203" pitchFamily="34" charset="0"/>
              <a:cs typeface="Segoe UI Light" panose="020B0502040204020203" pitchFamily="34" charset="0"/>
            </a:endParaRPr>
          </a:p>
          <a:p>
            <a:pPr algn="just">
              <a:buFont typeface="Wingdings" panose="05000000000000000000" pitchFamily="2" charset="2"/>
              <a:buChar char="Ø"/>
            </a:pPr>
            <a:r>
              <a:rPr lang="bg-BG" sz="6800" dirty="0">
                <a:latin typeface="Segoe UI Light" panose="020B0502040204020203" pitchFamily="34" charset="0"/>
                <a:cs typeface="Segoe UI Light" panose="020B0502040204020203" pitchFamily="34" charset="0"/>
              </a:rPr>
              <a:t>ПОСТИГНАТИ РЕЗУЛТАТИ В ИЗПЪЛНЕНИЕ НА ПРИОРИТЕТ 1 „НАСЪРЧАВАНЕ НА УСТОЙЧИВО И ЕКОЛОГИЧНО ОТНОШЕНИЕ, ИНОВАТИВНО, КОНКУРЕНТОСПОСОБНО И ОСНОВАНО НА ЗНАНИЯ РИБАРСТВО, ХАРАКТЕРИЗИРАЩО СЕ С ЕФЕКТИВНО ИЗПОЛЗВАНЕ НА РЕСУРСИТЕ“:</a:t>
            </a:r>
            <a:endParaRPr lang="en-US" sz="6800" dirty="0">
              <a:latin typeface="Segoe UI Light" panose="020B0502040204020203" pitchFamily="34" charset="0"/>
              <a:cs typeface="Segoe UI Light" panose="020B0502040204020203" pitchFamily="34" charset="0"/>
            </a:endParaRPr>
          </a:p>
          <a:p>
            <a:pPr algn="just">
              <a:buFont typeface="Wingdings" panose="05000000000000000000" pitchFamily="2" charset="2"/>
              <a:buChar char="ü"/>
            </a:pPr>
            <a:r>
              <a:rPr lang="bg-BG" sz="6800" dirty="0">
                <a:latin typeface="Segoe UI Light" panose="020B0502040204020203" pitchFamily="34" charset="0"/>
                <a:cs typeface="Segoe UI Light" panose="020B0502040204020203" pitchFamily="34" charset="0"/>
              </a:rPr>
              <a:t>За периода на Междинната оценка договорените средства по </a:t>
            </a:r>
            <a:r>
              <a:rPr lang="bg-BG" sz="6800" b="1" dirty="0">
                <a:latin typeface="Segoe UI Light" panose="020B0502040204020203" pitchFamily="34" charset="0"/>
                <a:cs typeface="Segoe UI Light" panose="020B0502040204020203" pitchFamily="34" charset="0"/>
              </a:rPr>
              <a:t>Приоритет 1 </a:t>
            </a:r>
            <a:r>
              <a:rPr lang="bg-BG" sz="6800" dirty="0">
                <a:latin typeface="Segoe UI Light" panose="020B0502040204020203" pitchFamily="34" charset="0"/>
                <a:cs typeface="Segoe UI Light" panose="020B0502040204020203" pitchFamily="34" charset="0"/>
              </a:rPr>
              <a:t>са </a:t>
            </a:r>
            <a:r>
              <a:rPr lang="bg-BG" sz="6800" b="1" dirty="0">
                <a:latin typeface="Segoe UI Light" panose="020B0502040204020203" pitchFamily="34" charset="0"/>
                <a:cs typeface="Segoe UI Light" panose="020B0502040204020203" pitchFamily="34" charset="0"/>
              </a:rPr>
              <a:t>9 153 333.50 лв. </a:t>
            </a:r>
            <a:r>
              <a:rPr lang="bg-BG" sz="6800" dirty="0">
                <a:latin typeface="Segoe UI Light" panose="020B0502040204020203" pitchFamily="34" charset="0"/>
                <a:cs typeface="Segoe UI Light" panose="020B0502040204020203" pitchFamily="34" charset="0"/>
              </a:rPr>
              <a:t>Изплатените и сертифицирани средства са в размер на </a:t>
            </a:r>
            <a:r>
              <a:rPr lang="bg-BG" sz="6800" b="1" dirty="0">
                <a:latin typeface="Segoe UI Light" panose="020B0502040204020203" pitchFamily="34" charset="0"/>
                <a:cs typeface="Segoe UI Light" panose="020B0502040204020203" pitchFamily="34" charset="0"/>
              </a:rPr>
              <a:t>990 916.64 лв. (506 428.28 евро) БФП </a:t>
            </a:r>
            <a:r>
              <a:rPr lang="bg-BG" sz="6800" dirty="0">
                <a:latin typeface="Segoe UI Light" panose="020B0502040204020203" pitchFamily="34" charset="0"/>
                <a:cs typeface="Segoe UI Light" panose="020B0502040204020203" pitchFamily="34" charset="0"/>
              </a:rPr>
              <a:t>или приблизително </a:t>
            </a:r>
            <a:r>
              <a:rPr lang="bg-BG" sz="6800" b="1" dirty="0">
                <a:latin typeface="Segoe UI Light" panose="020B0502040204020203" pitchFamily="34" charset="0"/>
                <a:cs typeface="Segoe UI Light" panose="020B0502040204020203" pitchFamily="34" charset="0"/>
              </a:rPr>
              <a:t>2,2 % от бюджета на приоритета. </a:t>
            </a:r>
            <a:r>
              <a:rPr lang="bg-BG" sz="6800" dirty="0">
                <a:latin typeface="Segoe UI Light" panose="020B0502040204020203" pitchFamily="34" charset="0"/>
                <a:cs typeface="Segoe UI Light" panose="020B0502040204020203" pitchFamily="34" charset="0"/>
              </a:rPr>
              <a:t>Междинната цел на ПМДР по този приоритет до 31.12.2018 г. е изпълнена на </a:t>
            </a:r>
            <a:r>
              <a:rPr lang="bg-BG" sz="6800" b="1" dirty="0">
                <a:latin typeface="Segoe UI Light" panose="020B0502040204020203" pitchFamily="34" charset="0"/>
                <a:cs typeface="Segoe UI Light" panose="020B0502040204020203" pitchFamily="34" charset="0"/>
              </a:rPr>
              <a:t>11,6 на сто</a:t>
            </a:r>
            <a:r>
              <a:rPr lang="bg-BG" sz="6800" dirty="0">
                <a:latin typeface="Segoe UI Light" panose="020B0502040204020203" pitchFamily="34" charset="0"/>
                <a:cs typeface="Segoe UI Light" panose="020B0502040204020203" pitchFamily="34" charset="0"/>
              </a:rPr>
              <a:t>. </a:t>
            </a:r>
            <a:endParaRPr lang="en-US" sz="6800" dirty="0">
              <a:latin typeface="Segoe UI Light" panose="020B0502040204020203" pitchFamily="34" charset="0"/>
              <a:cs typeface="Segoe UI Light" panose="020B0502040204020203" pitchFamily="34" charset="0"/>
            </a:endParaRPr>
          </a:p>
          <a:p>
            <a:pPr algn="just">
              <a:buFont typeface="Wingdings" panose="05000000000000000000" pitchFamily="2" charset="2"/>
              <a:buChar char="Ø"/>
            </a:pPr>
            <a:r>
              <a:rPr lang="ru-RU" sz="6800" dirty="0">
                <a:latin typeface="Segoe UI Light" panose="020B0502040204020203" pitchFamily="34" charset="0"/>
                <a:cs typeface="Segoe UI Light" panose="020B0502040204020203" pitchFamily="34" charset="0"/>
              </a:rPr>
              <a:t>ПОСТИГНАТИ РЕЗУЛТАТИ В ИЗПЪЛНЕНИЕ НА ПРИОРИТЕТ 2 „НАСЪРЧАВАНЕ НА УСТОЙЧИВИ В ЕКОЛОГИЧНО ОТНОШЕНИЕ, ХАРАКТЕРИЗИРАЩИ СЕ С ЕФЕКТИВНО ИЗПОЛЗВАНЕ НА РЕСУРСИТЕ, ИНОВАТИВНИ, КОНКУРЕНТОСПОСОБНИ И ОСНОВАНИ НА ЗНАНИЯ АКВАКУЛТУРИ“:</a:t>
            </a:r>
          </a:p>
          <a:p>
            <a:pPr algn="just">
              <a:buFont typeface="Wingdings" panose="05000000000000000000" pitchFamily="2" charset="2"/>
              <a:buChar char="ü"/>
            </a:pPr>
            <a:r>
              <a:rPr lang="ru-RU" sz="6800" dirty="0">
                <a:latin typeface="Segoe UI Light" panose="020B0502040204020203" pitchFamily="34" charset="0"/>
                <a:cs typeface="Segoe UI Light" panose="020B0502040204020203" pitchFamily="34" charset="0"/>
              </a:rPr>
              <a:t>За периода на </a:t>
            </a:r>
            <a:r>
              <a:rPr lang="bg-BG" sz="6800" dirty="0">
                <a:latin typeface="Segoe UI Light" panose="020B0502040204020203" pitchFamily="34" charset="0"/>
                <a:cs typeface="Segoe UI Light" panose="020B0502040204020203" pitchFamily="34" charset="0"/>
              </a:rPr>
              <a:t>Междинната</a:t>
            </a:r>
            <a:r>
              <a:rPr lang="ru-RU" sz="6800" dirty="0">
                <a:latin typeface="Segoe UI Light" panose="020B0502040204020203" pitchFamily="34" charset="0"/>
                <a:cs typeface="Segoe UI Light" panose="020B0502040204020203" pitchFamily="34" charset="0"/>
              </a:rPr>
              <a:t> оценка по </a:t>
            </a:r>
            <a:r>
              <a:rPr lang="ru-RU" sz="6800" b="1" dirty="0">
                <a:latin typeface="Segoe UI Light" panose="020B0502040204020203" pitchFamily="34" charset="0"/>
                <a:cs typeface="Segoe UI Light" panose="020B0502040204020203" pitchFamily="34" charset="0"/>
              </a:rPr>
              <a:t>Приоритет 2</a:t>
            </a:r>
            <a:r>
              <a:rPr lang="ru-RU" sz="6800" dirty="0">
                <a:latin typeface="Segoe UI Light" panose="020B0502040204020203" pitchFamily="34" charset="0"/>
                <a:cs typeface="Segoe UI Light" panose="020B0502040204020203" pitchFamily="34" charset="0"/>
              </a:rPr>
              <a:t> са сключени общо 45 (четиридесет и пет) договора на обща стойност </a:t>
            </a:r>
            <a:r>
              <a:rPr lang="ru-RU" sz="6800" b="1" dirty="0">
                <a:latin typeface="Segoe UI Light" panose="020B0502040204020203" pitchFamily="34" charset="0"/>
                <a:cs typeface="Segoe UI Light" panose="020B0502040204020203" pitchFamily="34" charset="0"/>
              </a:rPr>
              <a:t>24 740 794.00 лв. (12 649 961.10 евро) БФП. </a:t>
            </a:r>
            <a:r>
              <a:rPr lang="bg-BG" sz="6800" dirty="0">
                <a:latin typeface="Segoe UI Light" panose="020B0502040204020203" pitchFamily="34" charset="0"/>
                <a:cs typeface="Segoe UI Light" panose="020B0502040204020203" pitchFamily="34" charset="0"/>
              </a:rPr>
              <a:t>Сертифицираните средства са в размер на </a:t>
            </a:r>
            <a:r>
              <a:rPr lang="bg-BG" sz="6800" b="1" dirty="0">
                <a:latin typeface="Segoe UI Light" panose="020B0502040204020203" pitchFamily="34" charset="0"/>
                <a:cs typeface="Segoe UI Light" panose="020B0502040204020203" pitchFamily="34" charset="0"/>
              </a:rPr>
              <a:t>1 027 811,51 евро </a:t>
            </a:r>
            <a:r>
              <a:rPr lang="bg-BG" sz="6800" dirty="0">
                <a:latin typeface="Segoe UI Light" panose="020B0502040204020203" pitchFamily="34" charset="0"/>
                <a:cs typeface="Segoe UI Light" panose="020B0502040204020203" pitchFamily="34" charset="0"/>
              </a:rPr>
              <a:t>или </a:t>
            </a:r>
            <a:r>
              <a:rPr lang="bg-BG" sz="6800" b="1" dirty="0">
                <a:latin typeface="Segoe UI Light" panose="020B0502040204020203" pitchFamily="34" charset="0"/>
                <a:cs typeface="Segoe UI Light" panose="020B0502040204020203" pitchFamily="34" charset="0"/>
              </a:rPr>
              <a:t>2,8 % от бюджета на приоритета</a:t>
            </a:r>
            <a:r>
              <a:rPr lang="bg-BG" sz="6800" dirty="0">
                <a:latin typeface="Segoe UI Light" panose="020B0502040204020203" pitchFamily="34" charset="0"/>
                <a:cs typeface="Segoe UI Light" panose="020B0502040204020203" pitchFamily="34" charset="0"/>
              </a:rPr>
              <a:t>. Изпълнението на </a:t>
            </a:r>
            <a:r>
              <a:rPr lang="ru-RU" sz="6800" dirty="0">
                <a:latin typeface="Segoe UI Light" panose="020B0502040204020203" pitchFamily="34" charset="0"/>
                <a:cs typeface="Segoe UI Light" panose="020B0502040204020203" pitchFamily="34" charset="0"/>
              </a:rPr>
              <a:t>междинната цел до 31.12.2018 г. е </a:t>
            </a:r>
            <a:r>
              <a:rPr lang="ru-RU" sz="6800" b="1" dirty="0" smtClean="0">
                <a:latin typeface="Segoe UI Light" panose="020B0502040204020203" pitchFamily="34" charset="0"/>
                <a:cs typeface="Segoe UI Light" panose="020B0502040204020203" pitchFamily="34" charset="0"/>
              </a:rPr>
              <a:t>10,2</a:t>
            </a:r>
            <a:r>
              <a:rPr lang="en-US" sz="6800" b="1" dirty="0" smtClean="0">
                <a:latin typeface="Segoe UI Light" panose="020B0502040204020203" pitchFamily="34" charset="0"/>
                <a:cs typeface="Segoe UI Light" panose="020B0502040204020203" pitchFamily="34" charset="0"/>
              </a:rPr>
              <a:t> </a:t>
            </a:r>
            <a:r>
              <a:rPr lang="ru-RU" sz="6800" b="1" dirty="0" smtClean="0">
                <a:latin typeface="Segoe UI Light" panose="020B0502040204020203" pitchFamily="34" charset="0"/>
                <a:cs typeface="Segoe UI Light" panose="020B0502040204020203" pitchFamily="34" charset="0"/>
              </a:rPr>
              <a:t>%. </a:t>
            </a:r>
            <a:endParaRPr lang="ru-RU" sz="6800" b="1"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AB18EAB4-105B-4552-B3E2-17B307264324}"/>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3729301288"/>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411" y="1105520"/>
            <a:ext cx="9601200" cy="637808"/>
          </a:xfrm>
        </p:spPr>
        <p:txBody>
          <a:bodyPr>
            <a:noAutofit/>
          </a:bodyPr>
          <a:lstStyle/>
          <a:p>
            <a:pPr lvl="0" algn="ctr"/>
            <a:r>
              <a:rPr lang="bg-BG" dirty="0">
                <a:solidFill>
                  <a:srgbClr val="0070C0"/>
                </a:solidFill>
                <a:latin typeface="Segoe UI Light" panose="020B0502040204020203" pitchFamily="34" charset="0"/>
                <a:cs typeface="Segoe UI Light" panose="020B0502040204020203" pitchFamily="34" charset="0"/>
              </a:rPr>
              <a:t>Констатации от проведената оценка</a:t>
            </a:r>
            <a:endParaRPr lang="en-US" dirty="0">
              <a:solidFill>
                <a:srgbClr val="0070C0"/>
              </a:solidFill>
              <a:latin typeface="Segoe UI Light" panose="020B0502040204020203" pitchFamily="34" charset="0"/>
              <a:cs typeface="Segoe UI Light" panose="020B0502040204020203" pitchFamily="34" charset="0"/>
            </a:endParaRPr>
          </a:p>
        </p:txBody>
      </p:sp>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855503"/>
            <a:ext cx="10934700" cy="3935697"/>
          </a:xfrm>
        </p:spPr>
        <p:txBody>
          <a:bodyPr>
            <a:normAutofit fontScale="25000" lnSpcReduction="20000"/>
          </a:bodyPr>
          <a:lstStyle/>
          <a:p>
            <a:pPr marL="0" indent="0" algn="just">
              <a:buNone/>
            </a:pPr>
            <a:endParaRPr lang="en-US" sz="200" b="1" dirty="0">
              <a:solidFill>
                <a:srgbClr val="A43F27"/>
              </a:solidFill>
              <a:latin typeface="Segoe UI Light" panose="020B0502040204020203" pitchFamily="34" charset="0"/>
              <a:cs typeface="Segoe UI Light" panose="020B0502040204020203" pitchFamily="34" charset="0"/>
            </a:endParaRPr>
          </a:p>
          <a:p>
            <a:pPr algn="just">
              <a:buFont typeface="Wingdings" panose="05000000000000000000" pitchFamily="2" charset="2"/>
              <a:buChar char="Ø"/>
            </a:pPr>
            <a:r>
              <a:rPr lang="ru-RU" sz="6800" dirty="0">
                <a:latin typeface="Segoe UI Light" panose="020B0502040204020203" pitchFamily="34" charset="0"/>
                <a:cs typeface="Segoe UI Light" panose="020B0502040204020203" pitchFamily="34" charset="0"/>
              </a:rPr>
              <a:t>ПОСТИГНАТИ РЕЗУЛТАТИ В ИЗПЪЛНЕНИЕ НА ПРИОРИТЕТ 3 „НАСЪРЧАВАНЕ НА ИЗПЪЛНЕНИЕТО НА ОПОР“:</a:t>
            </a:r>
          </a:p>
          <a:p>
            <a:pPr algn="just">
              <a:buFont typeface="Wingdings" panose="05000000000000000000" pitchFamily="2" charset="2"/>
              <a:buChar char="ü"/>
            </a:pPr>
            <a:r>
              <a:rPr lang="ru-RU" sz="6800" dirty="0">
                <a:latin typeface="Segoe UI Light" panose="020B0502040204020203" pitchFamily="34" charset="0"/>
                <a:cs typeface="Segoe UI Light" panose="020B0502040204020203" pitchFamily="34" charset="0"/>
              </a:rPr>
              <a:t>За </a:t>
            </a:r>
            <a:r>
              <a:rPr lang="bg-BG" sz="6800" dirty="0">
                <a:latin typeface="Segoe UI Light" panose="020B0502040204020203" pitchFamily="34" charset="0"/>
                <a:cs typeface="Segoe UI Light" panose="020B0502040204020203" pitchFamily="34" charset="0"/>
              </a:rPr>
              <a:t>периода на Междинната оценка по </a:t>
            </a:r>
            <a:r>
              <a:rPr lang="bg-BG" sz="6800" b="1" dirty="0">
                <a:latin typeface="Segoe UI Light" panose="020B0502040204020203" pitchFamily="34" charset="0"/>
                <a:cs typeface="Segoe UI Light" panose="020B0502040204020203" pitchFamily="34" charset="0"/>
              </a:rPr>
              <a:t>Приоритет на съюза 3 </a:t>
            </a:r>
            <a:r>
              <a:rPr lang="bg-BG" sz="6800" dirty="0">
                <a:latin typeface="Segoe UI Light" panose="020B0502040204020203" pitchFamily="34" charset="0"/>
                <a:cs typeface="Segoe UI Light" panose="020B0502040204020203" pitchFamily="34" charset="0"/>
              </a:rPr>
              <a:t>са сключени общо 18 (осемнадесет) договора по двете избрани мерки в Програмата. Договорени са </a:t>
            </a:r>
            <a:r>
              <a:rPr lang="bg-BG" sz="6800" b="1" dirty="0">
                <a:latin typeface="Segoe UI Light" panose="020B0502040204020203" pitchFamily="34" charset="0"/>
                <a:cs typeface="Segoe UI Light" panose="020B0502040204020203" pitchFamily="34" charset="0"/>
              </a:rPr>
              <a:t>11 623 488.31 лв. или 5 943 086.26 евро) БФП.</a:t>
            </a:r>
            <a:r>
              <a:rPr lang="bg-BG" sz="6800" dirty="0">
                <a:latin typeface="Segoe UI Light" panose="020B0502040204020203" pitchFamily="34" charset="0"/>
                <a:cs typeface="Segoe UI Light" panose="020B0502040204020203" pitchFamily="34" charset="0"/>
              </a:rPr>
              <a:t> Изплатените и сертифицирани средства са в размер на </a:t>
            </a:r>
            <a:r>
              <a:rPr lang="bg-BG" sz="6800" b="1" dirty="0">
                <a:latin typeface="Segoe UI Light" panose="020B0502040204020203" pitchFamily="34" charset="0"/>
                <a:cs typeface="Segoe UI Light" panose="020B0502040204020203" pitchFamily="34" charset="0"/>
              </a:rPr>
              <a:t>2 378 831.56 евро БФП</a:t>
            </a:r>
            <a:r>
              <a:rPr lang="bg-BG" sz="6800" dirty="0">
                <a:latin typeface="Segoe UI Light" panose="020B0502040204020203" pitchFamily="34" charset="0"/>
                <a:cs typeface="Segoe UI Light" panose="020B0502040204020203" pitchFamily="34" charset="0"/>
              </a:rPr>
              <a:t> или около </a:t>
            </a:r>
            <a:r>
              <a:rPr lang="bg-BG" sz="6800" b="1" dirty="0">
                <a:latin typeface="Segoe UI Light" panose="020B0502040204020203" pitchFamily="34" charset="0"/>
                <a:cs typeface="Segoe UI Light" panose="020B0502040204020203" pitchFamily="34" charset="0"/>
              </a:rPr>
              <a:t>19,1% от бюджета на приоритета</a:t>
            </a:r>
            <a:r>
              <a:rPr lang="bg-BG" sz="6800" dirty="0">
                <a:latin typeface="Segoe UI Light" panose="020B0502040204020203" pitchFamily="34" charset="0"/>
                <a:cs typeface="Segoe UI Light" panose="020B0502040204020203" pitchFamily="34" charset="0"/>
              </a:rPr>
              <a:t>. Изпълнението на междинната цел за 2018 г. е </a:t>
            </a:r>
            <a:r>
              <a:rPr lang="bg-BG" sz="6800" b="1" dirty="0">
                <a:latin typeface="Segoe UI Light" panose="020B0502040204020203" pitchFamily="34" charset="0"/>
                <a:cs typeface="Segoe UI Light" panose="020B0502040204020203" pitchFamily="34" charset="0"/>
              </a:rPr>
              <a:t>79,2%. </a:t>
            </a:r>
          </a:p>
          <a:p>
            <a:pPr algn="just">
              <a:buFont typeface="Wingdings" panose="05000000000000000000" pitchFamily="2" charset="2"/>
              <a:buChar char="Ø"/>
            </a:pPr>
            <a:r>
              <a:rPr lang="ru-RU" sz="6800" dirty="0">
                <a:latin typeface="Segoe UI Light" panose="020B0502040204020203" pitchFamily="34" charset="0"/>
                <a:cs typeface="Segoe UI Light" panose="020B0502040204020203" pitchFamily="34" charset="0"/>
              </a:rPr>
              <a:t>ПОСТИГНАТИ РЕЗУЛТАТИ В ИЗПЪЛНЕНИЕ НА ПРИОРИТЕТ 4 „ПОВИШАВАНЕ НА ЗАЕТОСТТА И ТЕРИТОРИАЛНОТО СБЛИЖАВАНЕ“</a:t>
            </a:r>
            <a:r>
              <a:rPr lang="bg-BG" sz="6800" dirty="0">
                <a:latin typeface="Segoe UI Light" panose="020B0502040204020203" pitchFamily="34" charset="0"/>
                <a:cs typeface="Segoe UI Light" panose="020B0502040204020203" pitchFamily="34" charset="0"/>
              </a:rPr>
              <a:t>:</a:t>
            </a:r>
            <a:endParaRPr lang="en-US" sz="6800" dirty="0">
              <a:latin typeface="Segoe UI Light" panose="020B0502040204020203" pitchFamily="34" charset="0"/>
              <a:cs typeface="Segoe UI Light" panose="020B0502040204020203" pitchFamily="34" charset="0"/>
            </a:endParaRPr>
          </a:p>
          <a:p>
            <a:pPr algn="just">
              <a:buFont typeface="Wingdings" panose="05000000000000000000" pitchFamily="2" charset="2"/>
              <a:buChar char="ü"/>
            </a:pPr>
            <a:r>
              <a:rPr lang="bg-BG" sz="6800" dirty="0">
                <a:latin typeface="Segoe UI Light" panose="020B0502040204020203" pitchFamily="34" charset="0"/>
                <a:cs typeface="Segoe UI Light" panose="020B0502040204020203" pitchFamily="34" charset="0"/>
              </a:rPr>
              <a:t>По </a:t>
            </a:r>
            <a:r>
              <a:rPr lang="bg-BG" sz="6800" b="1" dirty="0">
                <a:latin typeface="Segoe UI Light" panose="020B0502040204020203" pitchFamily="34" charset="0"/>
                <a:cs typeface="Segoe UI Light" panose="020B0502040204020203" pitchFamily="34" charset="0"/>
              </a:rPr>
              <a:t>Приоритет 4</a:t>
            </a:r>
            <a:r>
              <a:rPr lang="bg-BG" sz="6800" dirty="0">
                <a:latin typeface="Segoe UI Light" panose="020B0502040204020203" pitchFamily="34" charset="0"/>
                <a:cs typeface="Segoe UI Light" panose="020B0502040204020203" pitchFamily="34" charset="0"/>
              </a:rPr>
              <a:t> към 31.12.2018 г. договорените средства са в размер на </a:t>
            </a:r>
            <a:r>
              <a:rPr lang="bg-BG" sz="6800" b="1" dirty="0">
                <a:latin typeface="Segoe UI Light" panose="020B0502040204020203" pitchFamily="34" charset="0"/>
                <a:cs typeface="Segoe UI Light" panose="020B0502040204020203" pitchFamily="34" charset="0"/>
              </a:rPr>
              <a:t>31 293 280.00 лв. (16 000 245.42 евро) БФП</a:t>
            </a:r>
            <a:r>
              <a:rPr lang="bg-BG" sz="6800" dirty="0">
                <a:latin typeface="Segoe UI Light" panose="020B0502040204020203" pitchFamily="34" charset="0"/>
                <a:cs typeface="Segoe UI Light" panose="020B0502040204020203" pitchFamily="34" charset="0"/>
              </a:rPr>
              <a:t>. Изплатените и сертифицирани средства са в размер на </a:t>
            </a:r>
            <a:r>
              <a:rPr lang="bg-BG" sz="6800" b="1" dirty="0">
                <a:latin typeface="Segoe UI Light" panose="020B0502040204020203" pitchFamily="34" charset="0"/>
                <a:cs typeface="Segoe UI Light" panose="020B0502040204020203" pitchFamily="34" charset="0"/>
              </a:rPr>
              <a:t>2 375 381.56 евро БФП</a:t>
            </a:r>
            <a:r>
              <a:rPr lang="bg-BG" sz="6800" dirty="0">
                <a:latin typeface="Segoe UI Light" panose="020B0502040204020203" pitchFamily="34" charset="0"/>
                <a:cs typeface="Segoe UI Light" panose="020B0502040204020203" pitchFamily="34" charset="0"/>
              </a:rPr>
              <a:t>, което представлява </a:t>
            </a:r>
            <a:r>
              <a:rPr lang="bg-BG" sz="6800" b="1" dirty="0">
                <a:latin typeface="Segoe UI Light" panose="020B0502040204020203" pitchFamily="34" charset="0"/>
                <a:cs typeface="Segoe UI Light" panose="020B0502040204020203" pitchFamily="34" charset="0"/>
              </a:rPr>
              <a:t>11,7% от общия размер на средствата по ПС 4. </a:t>
            </a:r>
            <a:r>
              <a:rPr lang="bg-BG" sz="6800" dirty="0">
                <a:latin typeface="Segoe UI Light" panose="020B0502040204020203" pitchFamily="34" charset="0"/>
                <a:cs typeface="Segoe UI Light" panose="020B0502040204020203" pitchFamily="34" charset="0"/>
              </a:rPr>
              <a:t>Изпълнението на междинната цел към 31.12.2018 г. е </a:t>
            </a:r>
            <a:r>
              <a:rPr lang="bg-BG" sz="6800" b="1" dirty="0">
                <a:latin typeface="Segoe UI Light" panose="020B0502040204020203" pitchFamily="34" charset="0"/>
                <a:cs typeface="Segoe UI Light" panose="020B0502040204020203" pitchFamily="34" charset="0"/>
              </a:rPr>
              <a:t>104%. </a:t>
            </a:r>
            <a:r>
              <a:rPr lang="bg-BG" sz="6800" dirty="0">
                <a:latin typeface="Segoe UI Light" panose="020B0502040204020203" pitchFamily="34" charset="0"/>
                <a:cs typeface="Segoe UI Light" panose="020B0502040204020203" pitchFamily="34" charset="0"/>
              </a:rPr>
              <a:t>Този приоритет е единственият по ПМДР, по който е достигната и дори надхвърлена стойността на междинния финансов индикатор.</a:t>
            </a:r>
          </a:p>
          <a:p>
            <a:pPr marL="0" indent="0" algn="just">
              <a:buNone/>
            </a:pPr>
            <a:endParaRPr lang="bg-BG" sz="4600" b="1"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AB18EAB4-105B-4552-B3E2-17B307264324}"/>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1314567562"/>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225" y="1173280"/>
            <a:ext cx="9601200" cy="637808"/>
          </a:xfrm>
        </p:spPr>
        <p:txBody>
          <a:bodyPr>
            <a:noAutofit/>
          </a:bodyPr>
          <a:lstStyle/>
          <a:p>
            <a:pPr lvl="0" algn="ctr"/>
            <a:r>
              <a:rPr lang="bg-BG" dirty="0">
                <a:solidFill>
                  <a:srgbClr val="0070C0"/>
                </a:solidFill>
                <a:latin typeface="Segoe UI Light" panose="020B0502040204020203" pitchFamily="34" charset="0"/>
                <a:cs typeface="Segoe UI Light" panose="020B0502040204020203" pitchFamily="34" charset="0"/>
              </a:rPr>
              <a:t>Констатации от проведената оценка</a:t>
            </a:r>
            <a:endParaRPr lang="en-US" dirty="0">
              <a:solidFill>
                <a:srgbClr val="0070C0"/>
              </a:solidFill>
              <a:latin typeface="Segoe UI Light" panose="020B0502040204020203" pitchFamily="34" charset="0"/>
              <a:cs typeface="Segoe UI Light" panose="020B0502040204020203" pitchFamily="34" charset="0"/>
            </a:endParaRPr>
          </a:p>
        </p:txBody>
      </p:sp>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855503"/>
            <a:ext cx="10934700" cy="3935697"/>
          </a:xfrm>
        </p:spPr>
        <p:txBody>
          <a:bodyPr>
            <a:normAutofit fontScale="25000" lnSpcReduction="20000"/>
          </a:bodyPr>
          <a:lstStyle/>
          <a:p>
            <a:pPr algn="just">
              <a:buFont typeface="Wingdings" panose="05000000000000000000" pitchFamily="2" charset="2"/>
              <a:buChar char="Ø"/>
            </a:pPr>
            <a:r>
              <a:rPr lang="ru-RU" sz="6800" dirty="0">
                <a:latin typeface="Segoe UI Light" panose="020B0502040204020203" pitchFamily="34" charset="0"/>
                <a:cs typeface="Segoe UI Light" panose="020B0502040204020203" pitchFamily="34" charset="0"/>
              </a:rPr>
              <a:t>ПОСТИГНАТИ РЕЗУЛТАТИ В ИЗПЪЛНЕНИЕ НА ПРИОРИТЕТ 5 „НАСЪРЧАВАНЕ НА ПРЕДЛАГАНЕТО НА ПАЗАРА И ПРЕРАБОТВАНЕТО“: </a:t>
            </a:r>
          </a:p>
          <a:p>
            <a:pPr algn="just">
              <a:buFont typeface="Wingdings" panose="05000000000000000000" pitchFamily="2" charset="2"/>
              <a:buChar char="ü"/>
            </a:pPr>
            <a:r>
              <a:rPr lang="bg-BG" sz="6200" dirty="0">
                <a:latin typeface="Segoe UI Light" panose="020B0502040204020203" pitchFamily="34" charset="0"/>
                <a:cs typeface="Segoe UI Light" panose="020B0502040204020203" pitchFamily="34" charset="0"/>
              </a:rPr>
              <a:t>Договорените средства по </a:t>
            </a:r>
            <a:r>
              <a:rPr lang="bg-BG" sz="6200" b="1" dirty="0">
                <a:latin typeface="Segoe UI Light" panose="020B0502040204020203" pitchFamily="34" charset="0"/>
                <a:cs typeface="Segoe UI Light" panose="020B0502040204020203" pitchFamily="34" charset="0"/>
              </a:rPr>
              <a:t>ПС 5</a:t>
            </a:r>
            <a:r>
              <a:rPr lang="bg-BG" sz="6200" dirty="0">
                <a:latin typeface="Segoe UI Light" panose="020B0502040204020203" pitchFamily="34" charset="0"/>
                <a:cs typeface="Segoe UI Light" panose="020B0502040204020203" pitchFamily="34" charset="0"/>
              </a:rPr>
              <a:t> за периода на Междинната оценка са в размер на </a:t>
            </a:r>
            <a:r>
              <a:rPr lang="bg-BG" sz="6200" b="1" dirty="0">
                <a:latin typeface="Segoe UI Light" panose="020B0502040204020203" pitchFamily="34" charset="0"/>
                <a:cs typeface="Segoe UI Light" panose="020B0502040204020203" pitchFamily="34" charset="0"/>
              </a:rPr>
              <a:t>10 296 838.68 лева</a:t>
            </a:r>
            <a:r>
              <a:rPr lang="bg-BG" sz="6200" dirty="0">
                <a:latin typeface="Segoe UI Light" panose="020B0502040204020203" pitchFamily="34" charset="0"/>
                <a:cs typeface="Segoe UI Light" panose="020B0502040204020203" pitchFamily="34" charset="0"/>
              </a:rPr>
              <a:t>. Сертифицираните средства до 31.12.2018 г. са в размер на </a:t>
            </a:r>
            <a:r>
              <a:rPr lang="bg-BG" sz="6200" b="1" dirty="0">
                <a:latin typeface="Segoe UI Light" panose="020B0502040204020203" pitchFamily="34" charset="0"/>
                <a:cs typeface="Segoe UI Light" panose="020B0502040204020203" pitchFamily="34" charset="0"/>
              </a:rPr>
              <a:t>2 419 415.44 евро БФП</a:t>
            </a:r>
            <a:r>
              <a:rPr lang="bg-BG" sz="6200" dirty="0">
                <a:latin typeface="Segoe UI Light" panose="020B0502040204020203" pitchFamily="34" charset="0"/>
                <a:cs typeface="Segoe UI Light" panose="020B0502040204020203" pitchFamily="34" charset="0"/>
              </a:rPr>
              <a:t>. Това представлява </a:t>
            </a:r>
            <a:r>
              <a:rPr lang="bg-BG" sz="6200" b="1" dirty="0">
                <a:latin typeface="Segoe UI Light" panose="020B0502040204020203" pitchFamily="34" charset="0"/>
                <a:cs typeface="Segoe UI Light" panose="020B0502040204020203" pitchFamily="34" charset="0"/>
              </a:rPr>
              <a:t>19% усвояване на бюджета на Приоритета </a:t>
            </a:r>
            <a:r>
              <a:rPr lang="bg-BG" sz="6200" dirty="0">
                <a:latin typeface="Segoe UI Light" panose="020B0502040204020203" pitchFamily="34" charset="0"/>
                <a:cs typeface="Segoe UI Light" panose="020B0502040204020203" pitchFamily="34" charset="0"/>
              </a:rPr>
              <a:t>и малко над </a:t>
            </a:r>
            <a:r>
              <a:rPr lang="bg-BG" sz="6200" b="1" dirty="0">
                <a:latin typeface="Segoe UI Light" panose="020B0502040204020203" pitchFamily="34" charset="0"/>
                <a:cs typeface="Segoe UI Light" panose="020B0502040204020203" pitchFamily="34" charset="0"/>
              </a:rPr>
              <a:t>69%</a:t>
            </a:r>
            <a:r>
              <a:rPr lang="bg-BG" sz="6200" dirty="0">
                <a:latin typeface="Segoe UI Light" panose="020B0502040204020203" pitchFamily="34" charset="0"/>
                <a:cs typeface="Segoe UI Light" panose="020B0502040204020203" pitchFamily="34" charset="0"/>
              </a:rPr>
              <a:t> от стойността на междинната цел.</a:t>
            </a:r>
          </a:p>
          <a:p>
            <a:pPr algn="just">
              <a:buFont typeface="Wingdings" panose="05000000000000000000" pitchFamily="2" charset="2"/>
              <a:buChar char="Ø"/>
            </a:pPr>
            <a:r>
              <a:rPr lang="ru-RU" sz="6800" dirty="0">
                <a:latin typeface="Segoe UI Light" panose="020B0502040204020203" pitchFamily="34" charset="0"/>
                <a:cs typeface="Segoe UI Light" panose="020B0502040204020203" pitchFamily="34" charset="0"/>
              </a:rPr>
              <a:t>ПОСТИГНАТИ РЕЗУЛТАТИ В ИЗПЪЛНЕНИЕ НА ПРИОРИТЕТ 6 „ИНТЕГРИРАНА МОРСКА ПОЛИТИКА“</a:t>
            </a:r>
            <a:r>
              <a:rPr lang="en-US" sz="6800" dirty="0">
                <a:latin typeface="Segoe UI Light" panose="020B0502040204020203" pitchFamily="34" charset="0"/>
                <a:cs typeface="Segoe UI Light" panose="020B0502040204020203" pitchFamily="34" charset="0"/>
              </a:rPr>
              <a:t>:</a:t>
            </a:r>
          </a:p>
          <a:p>
            <a:pPr algn="just">
              <a:buFont typeface="Wingdings" panose="05000000000000000000" pitchFamily="2" charset="2"/>
              <a:buChar char="ü"/>
            </a:pPr>
            <a:r>
              <a:rPr lang="ru-RU" sz="6600" dirty="0" err="1">
                <a:latin typeface="Segoe UI Light" panose="020B0502040204020203" pitchFamily="34" charset="0"/>
                <a:cs typeface="Segoe UI Light" panose="020B0502040204020203" pitchFamily="34" charset="0"/>
              </a:rPr>
              <a:t>През</a:t>
            </a:r>
            <a:r>
              <a:rPr lang="ru-RU" sz="6600" dirty="0">
                <a:latin typeface="Segoe UI Light" panose="020B0502040204020203" pitchFamily="34" charset="0"/>
                <a:cs typeface="Segoe UI Light" panose="020B0502040204020203" pitchFamily="34" charset="0"/>
              </a:rPr>
              <a:t> 2015, 2016 и 2017 г. не </a:t>
            </a:r>
            <a:r>
              <a:rPr lang="ru-RU" sz="6600" dirty="0" err="1">
                <a:latin typeface="Segoe UI Light" panose="020B0502040204020203" pitchFamily="34" charset="0"/>
                <a:cs typeface="Segoe UI Light" panose="020B0502040204020203" pitchFamily="34" charset="0"/>
              </a:rPr>
              <a:t>са</a:t>
            </a:r>
            <a:r>
              <a:rPr lang="ru-RU" sz="6600" dirty="0">
                <a:latin typeface="Segoe UI Light" panose="020B0502040204020203" pitchFamily="34" charset="0"/>
                <a:cs typeface="Segoe UI Light" panose="020B0502040204020203" pitchFamily="34" charset="0"/>
              </a:rPr>
              <a:t> </a:t>
            </a:r>
            <a:r>
              <a:rPr lang="ru-RU" sz="6600" dirty="0" err="1">
                <a:latin typeface="Segoe UI Light" panose="020B0502040204020203" pitchFamily="34" charset="0"/>
                <a:cs typeface="Segoe UI Light" panose="020B0502040204020203" pitchFamily="34" charset="0"/>
              </a:rPr>
              <a:t>извършени</a:t>
            </a:r>
            <a:r>
              <a:rPr lang="ru-RU" sz="6600" dirty="0">
                <a:latin typeface="Segoe UI Light" panose="020B0502040204020203" pitchFamily="34" charset="0"/>
                <a:cs typeface="Segoe UI Light" panose="020B0502040204020203" pitchFamily="34" charset="0"/>
              </a:rPr>
              <a:t> </a:t>
            </a:r>
            <a:r>
              <a:rPr lang="bg-BG" sz="6600" dirty="0">
                <a:latin typeface="Segoe UI Light" panose="020B0502040204020203" pitchFamily="34" charset="0"/>
                <a:cs typeface="Segoe UI Light" panose="020B0502040204020203" pitchFamily="34" charset="0"/>
              </a:rPr>
              <a:t>приеми по </a:t>
            </a:r>
            <a:r>
              <a:rPr lang="bg-BG" sz="6600" b="1" dirty="0">
                <a:latin typeface="Segoe UI Light" panose="020B0502040204020203" pitchFamily="34" charset="0"/>
                <a:cs typeface="Segoe UI Light" panose="020B0502040204020203" pitchFamily="34" charset="0"/>
              </a:rPr>
              <a:t>Приоритет 6</a:t>
            </a:r>
            <a:r>
              <a:rPr lang="bg-BG" sz="6600" dirty="0">
                <a:latin typeface="Segoe UI Light" panose="020B0502040204020203" pitchFamily="34" charset="0"/>
                <a:cs typeface="Segoe UI Light" panose="020B0502040204020203" pitchFamily="34" charset="0"/>
              </a:rPr>
              <a:t> и не са постигнати резултати от изпълнението на ПМДР в този аспект. През 2018 г. е обявен прием по мярка 6.3. „Повишаване на знанията за състоянието на морската среда“ с бюджет от </a:t>
            </a:r>
            <a:r>
              <a:rPr lang="bg-BG" sz="6600" b="1" dirty="0">
                <a:latin typeface="Segoe UI Light" panose="020B0502040204020203" pitchFamily="34" charset="0"/>
                <a:cs typeface="Segoe UI Light" panose="020B0502040204020203" pitchFamily="34" charset="0"/>
              </a:rPr>
              <a:t>1 629 857.96 лева безвъзмездна финансова помощ. </a:t>
            </a:r>
            <a:r>
              <a:rPr lang="bg-BG" sz="6600" dirty="0">
                <a:latin typeface="Segoe UI Light" panose="020B0502040204020203" pitchFamily="34" charset="0"/>
                <a:cs typeface="Segoe UI Light" panose="020B0502040204020203" pitchFamily="34" charset="0"/>
              </a:rPr>
              <a:t>До края на годината не е постигнат напредък по Приоритета като не е отчетено никакво усвояване на финансовия </a:t>
            </a:r>
            <a:r>
              <a:rPr lang="ru-RU" sz="6600" dirty="0">
                <a:latin typeface="Segoe UI Light" panose="020B0502040204020203" pitchFamily="34" charset="0"/>
                <a:cs typeface="Segoe UI Light" panose="020B0502040204020203" pitchFamily="34" charset="0"/>
              </a:rPr>
              <a:t>ресурс. </a:t>
            </a:r>
            <a:endParaRPr lang="en-US" sz="6600" dirty="0">
              <a:latin typeface="Segoe UI Light" panose="020B0502040204020203" pitchFamily="34" charset="0"/>
              <a:cs typeface="Segoe UI Light" panose="020B0502040204020203" pitchFamily="34" charset="0"/>
            </a:endParaRPr>
          </a:p>
          <a:p>
            <a:pPr algn="just">
              <a:buFont typeface="Wingdings" panose="05000000000000000000" pitchFamily="2" charset="2"/>
              <a:buChar char="Ø"/>
            </a:pPr>
            <a:r>
              <a:rPr lang="bg-BG" sz="6800" dirty="0">
                <a:latin typeface="Segoe UI Light" panose="020B0502040204020203" pitchFamily="34" charset="0"/>
                <a:cs typeface="Segoe UI Light" panose="020B0502040204020203" pitchFamily="34" charset="0"/>
              </a:rPr>
              <a:t>ПОСТИГНАТИ РЕЗУЛТАТИ ПО ИЗПЪЛНЕНИЕТО НА ДЕЙНОСТИТЕ ЗА ТЕХНИЧЕСКАТА ПОМОЩ:</a:t>
            </a:r>
          </a:p>
          <a:p>
            <a:pPr algn="just">
              <a:buFont typeface="Wingdings" panose="05000000000000000000" pitchFamily="2" charset="2"/>
              <a:buChar char="ü"/>
            </a:pPr>
            <a:r>
              <a:rPr lang="en-US" sz="7200" dirty="0">
                <a:latin typeface="Segoe UI Light" panose="020B0502040204020203" pitchFamily="34" charset="0"/>
                <a:cs typeface="Segoe UI Light" panose="020B0502040204020203" pitchFamily="34" charset="0"/>
              </a:rPr>
              <a:t> </a:t>
            </a:r>
            <a:r>
              <a:rPr lang="bg-BG" sz="6600" dirty="0">
                <a:latin typeface="Segoe UI Light" panose="020B0502040204020203" pitchFamily="34" charset="0"/>
                <a:cs typeface="Segoe UI Light" panose="020B0502040204020203" pitchFamily="34" charset="0"/>
              </a:rPr>
              <a:t>Общата стойност на договорите по процедура </a:t>
            </a:r>
            <a:r>
              <a:rPr lang="bg-BG" sz="6600" b="1" dirty="0">
                <a:latin typeface="Segoe UI Light" panose="020B0502040204020203" pitchFamily="34" charset="0"/>
                <a:cs typeface="Segoe UI Light" panose="020B0502040204020203" pitchFamily="34" charset="0"/>
              </a:rPr>
              <a:t>BG14MFOP001-7.001 Техническа помощ е 5 477 666.57 лева.</a:t>
            </a:r>
            <a:r>
              <a:rPr lang="bg-BG" sz="6600" dirty="0">
                <a:latin typeface="Segoe UI Light" panose="020B0502040204020203" pitchFamily="34" charset="0"/>
                <a:cs typeface="Segoe UI Light" panose="020B0502040204020203" pitchFamily="34" charset="0"/>
              </a:rPr>
              <a:t> До края на 2017 г. са извършени 2 (две) плащания с общ размер на БФП от </a:t>
            </a:r>
            <a:r>
              <a:rPr lang="bg-BG" sz="6600" b="1" dirty="0">
                <a:latin typeface="Segoe UI Light" panose="020B0502040204020203" pitchFamily="34" charset="0"/>
                <a:cs typeface="Segoe UI Light" panose="020B0502040204020203" pitchFamily="34" charset="0"/>
              </a:rPr>
              <a:t>508 321.65 лева.</a:t>
            </a:r>
            <a:r>
              <a:rPr lang="en-US" sz="6600" b="1" dirty="0">
                <a:latin typeface="Segoe UI Light" panose="020B0502040204020203" pitchFamily="34" charset="0"/>
                <a:cs typeface="Segoe UI Light" panose="020B0502040204020203" pitchFamily="34" charset="0"/>
              </a:rPr>
              <a:t> </a:t>
            </a:r>
            <a:r>
              <a:rPr lang="bg-BG" sz="6600" dirty="0">
                <a:latin typeface="Segoe UI Light" panose="020B0502040204020203" pitchFamily="34" charset="0"/>
                <a:cs typeface="Segoe UI Light" panose="020B0502040204020203" pitchFamily="34" charset="0"/>
              </a:rPr>
              <a:t>През 2018 г. сертифицираните средства са в размер на </a:t>
            </a:r>
            <a:r>
              <a:rPr lang="bg-BG" sz="6600" b="1" dirty="0">
                <a:latin typeface="Segoe UI Light" panose="020B0502040204020203" pitchFamily="34" charset="0"/>
                <a:cs typeface="Segoe UI Light" panose="020B0502040204020203" pitchFamily="34" charset="0"/>
              </a:rPr>
              <a:t>2 167 315.78 лв. (1 108 147.96 </a:t>
            </a:r>
            <a:r>
              <a:rPr lang="bg-BG" sz="6600" b="1" dirty="0" err="1">
                <a:latin typeface="Segoe UI Light" panose="020B0502040204020203" pitchFamily="34" charset="0"/>
                <a:cs typeface="Segoe UI Light" panose="020B0502040204020203" pitchFamily="34" charset="0"/>
              </a:rPr>
              <a:t>eвро</a:t>
            </a:r>
            <a:r>
              <a:rPr lang="bg-BG" sz="6600" b="1" dirty="0">
                <a:latin typeface="Segoe UI Light" panose="020B0502040204020203" pitchFamily="34" charset="0"/>
                <a:cs typeface="Segoe UI Light" panose="020B0502040204020203" pitchFamily="34" charset="0"/>
              </a:rPr>
              <a:t>) БФП.</a:t>
            </a:r>
            <a:endParaRPr lang="en-US" sz="6600" b="1" dirty="0">
              <a:latin typeface="Segoe UI Light" panose="020B0502040204020203" pitchFamily="34" charset="0"/>
              <a:cs typeface="Segoe UI Light" panose="020B0502040204020203" pitchFamily="34" charset="0"/>
            </a:endParaRPr>
          </a:p>
          <a:p>
            <a:pPr algn="just">
              <a:buFont typeface="Wingdings" panose="05000000000000000000" pitchFamily="2" charset="2"/>
              <a:buChar char="ü"/>
            </a:pPr>
            <a:endParaRPr lang="bg-BG" sz="6200" dirty="0">
              <a:latin typeface="Segoe UI Light" panose="020B0502040204020203" pitchFamily="34" charset="0"/>
              <a:cs typeface="Segoe UI Light" panose="020B0502040204020203" pitchFamily="34" charset="0"/>
            </a:endParaRPr>
          </a:p>
          <a:p>
            <a:pPr algn="just">
              <a:buFont typeface="Wingdings" panose="05000000000000000000" pitchFamily="2" charset="2"/>
              <a:buChar char="ü"/>
            </a:pPr>
            <a:endParaRPr lang="ru-RU" sz="2700" b="1"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C7F3C490-4079-4237-82B3-873AB97D3C99}"/>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1292660463"/>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185" y="1349496"/>
            <a:ext cx="10113628" cy="442286"/>
          </a:xfrm>
        </p:spPr>
        <p:txBody>
          <a:bodyPr>
            <a:noAutofit/>
          </a:bodyPr>
          <a:lstStyle/>
          <a:p>
            <a:pPr lvl="0"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03957"/>
            <a:ext cx="10934700" cy="3985807"/>
          </a:xfrm>
        </p:spPr>
        <p:txBody>
          <a:bodyPr>
            <a:normAutofit lnSpcReduction="10000"/>
          </a:bodyPr>
          <a:lstStyle/>
          <a:p>
            <a:pPr marL="49212" indent="0" algn="just">
              <a:buNone/>
            </a:pPr>
            <a:r>
              <a:rPr lang="bg-BG" dirty="0">
                <a:solidFill>
                  <a:srgbClr val="A43F27"/>
                </a:solidFill>
                <a:latin typeface="Segoe UI Light" panose="020B0502040204020203" pitchFamily="34" charset="0"/>
                <a:cs typeface="Segoe UI Light" panose="020B0502040204020203" pitchFamily="34" charset="0"/>
              </a:rPr>
              <a:t>ОСНОВНИ ИЗВОДИ ОТ ИЗВЪРШЕНАТА ОЦЕНКА НА ПМДР ПО ОТНОШЕНИЕ НА ЦЕЛИТЕ, МЕРКИТЕ И ДЕЙНОСТИТЕ </a:t>
            </a:r>
          </a:p>
          <a:p>
            <a:pPr marL="49212" indent="0" algn="just">
              <a:buNone/>
            </a:pPr>
            <a:r>
              <a:rPr lang="bg-BG" dirty="0">
                <a:latin typeface="Segoe UI Light" panose="020B0502040204020203" pitchFamily="34" charset="0"/>
                <a:cs typeface="Segoe UI Light" panose="020B0502040204020203" pitchFamily="34" charset="0"/>
              </a:rPr>
              <a:t>1. Съществува добра свързаност между идентифицираните проблеми и целите, както и между целите и мерките, с които е предвидено постигане на целите. Логиката на интервенция на ПМДР отношение на целите и приоритетите е валидна към 31.12.2018 г. и значителни промени в това отношение не се налагат и не са правени.</a:t>
            </a:r>
          </a:p>
          <a:p>
            <a:pPr marL="49212" indent="0" algn="just">
              <a:buNone/>
            </a:pPr>
            <a:r>
              <a:rPr lang="bg-BG" dirty="0">
                <a:latin typeface="Segoe UI Light" panose="020B0502040204020203" pitchFamily="34" charset="0"/>
                <a:cs typeface="Segoe UI Light" panose="020B0502040204020203" pitchFamily="34" charset="0"/>
              </a:rPr>
              <a:t>2. Мерките, заложени при разработване на програмата, са все още в начален етап от изпълнението си, а за голяма част от тях изпълнението все още не е стартирало Основния напредък по програмата е свързан с инвестиционните мерки като „Продуктивни инвестиции в аквакултурите“  и мярка 5.4. „Преработване на продуктите от риболов и аквакултури“. При подготовката на ПМДР са програмирани  и мерки, които имат допълващ ефект и като цяло са важни за постигане на целите на програмата. Липсата на изпълнение показва, че те не са основен приоритет нито за УО, нито за бенефициентите</a:t>
            </a:r>
            <a:r>
              <a:rPr lang="en-GB" dirty="0">
                <a:latin typeface="Segoe UI Light" panose="020B0502040204020203" pitchFamily="34" charset="0"/>
                <a:cs typeface="Segoe UI Light" panose="020B0502040204020203" pitchFamily="34" charset="0"/>
              </a:rPr>
              <a:t>.</a:t>
            </a:r>
            <a:endParaRPr lang="en-US" dirty="0"/>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A4E8D36D-2732-4AB2-9563-21EF871411A9}"/>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3943873240"/>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185" y="1349496"/>
            <a:ext cx="10113628" cy="442286"/>
          </a:xfrm>
        </p:spPr>
        <p:txBody>
          <a:bodyPr>
            <a:noAutofit/>
          </a:bodyPr>
          <a:lstStyle/>
          <a:p>
            <a:pPr lvl="0"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903957"/>
            <a:ext cx="10934700" cy="3985807"/>
          </a:xfrm>
        </p:spPr>
        <p:txBody>
          <a:bodyPr>
            <a:normAutofit lnSpcReduction="10000"/>
          </a:bodyPr>
          <a:lstStyle/>
          <a:p>
            <a:pPr marL="49212" indent="0" algn="just">
              <a:buNone/>
            </a:pPr>
            <a:r>
              <a:rPr lang="bg-BG" dirty="0">
                <a:solidFill>
                  <a:srgbClr val="A43F27"/>
                </a:solidFill>
                <a:latin typeface="Segoe UI Light" panose="020B0502040204020203" pitchFamily="34" charset="0"/>
                <a:cs typeface="Segoe UI Light" panose="020B0502040204020203" pitchFamily="34" charset="0"/>
              </a:rPr>
              <a:t>ОСНОВНИ ИЗВОДИ ОТ ИЗВЪРШЕНАТА ОЦЕНКА НА ПМДР ПО ОТНОШЕНИЕ НА ЦЕЛИТЕ, МЕРКИТЕ И ДЕЙНОСТИТЕ </a:t>
            </a:r>
          </a:p>
          <a:p>
            <a:pPr marL="49212" indent="0" algn="just">
              <a:buNone/>
            </a:pPr>
            <a:r>
              <a:rPr lang="bg-BG" dirty="0">
                <a:latin typeface="Segoe UI Light" panose="020B0502040204020203" pitchFamily="34" charset="0"/>
                <a:cs typeface="Segoe UI Light" panose="020B0502040204020203" pitchFamily="34" charset="0"/>
              </a:rPr>
              <a:t>3. Прилагането на Мярка 1.8 „Рибарски пристанища, кейове за разтоварване, рибни борси и покрити лодкостоянки“ е разделено в две основни направления: подобряване на  качеството, контрола и проследимостта на разтоварените продукти, повишаване на енергийната ефективност, допринасяне за опазването на околната среда и допринасянето за съответствието със задължението за разтоварване на уловите. Доколкото в изпълнение на първото направление УО е предприел действия, то за изпълнение на задължението за разтоварване на уловите не е установена степен на изпълнение. </a:t>
            </a:r>
          </a:p>
          <a:p>
            <a:pPr marL="49212" indent="0" algn="just">
              <a:buNone/>
            </a:pPr>
            <a:r>
              <a:rPr lang="ru-RU" dirty="0">
                <a:latin typeface="Segoe UI Light" panose="020B0502040204020203" pitchFamily="34" charset="0"/>
                <a:cs typeface="Segoe UI Light" panose="020B0502040204020203" pitchFamily="34" charset="0"/>
              </a:rPr>
              <a:t>4. По Приоритет на съюза 1 - Насърчаване на устойчиво в екологично отношение, иновативно, конкурентоспособно и основано на знания рибарство, характеризиращо се с ефективно използване на ресурсите няма изпълнение на дейности, свързани с Риболов във вътрешни водоеми и водна флора и фауна във вътрешни водоеми.  </a:t>
            </a:r>
          </a:p>
          <a:p>
            <a:pPr lvl="0">
              <a:buFont typeface="Wingdings" panose="05000000000000000000" pitchFamily="2" charset="2"/>
              <a:buChar char="Ø"/>
            </a:pPr>
            <a:endParaRPr lang="en-US" dirty="0"/>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A4E8D36D-2732-4AB2-9563-21EF871411A9}"/>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Tree>
    <p:extLst>
      <p:ext uri="{BB962C8B-B14F-4D97-AF65-F5344CB8AC3E}">
        <p14:creationId xmlns:p14="http://schemas.microsoft.com/office/powerpoint/2010/main" val="4027613058"/>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412284-DDCE-444D-A70B-C7CA72918431}"/>
              </a:ext>
            </a:extLst>
          </p:cNvPr>
          <p:cNvSpPr>
            <a:spLocks noGrp="1"/>
          </p:cNvSpPr>
          <p:nvPr>
            <p:ph idx="1"/>
          </p:nvPr>
        </p:nvSpPr>
        <p:spPr>
          <a:xfrm>
            <a:off x="752475" y="1761269"/>
            <a:ext cx="10934700" cy="4128495"/>
          </a:xfrm>
        </p:spPr>
        <p:txBody>
          <a:bodyPr>
            <a:normAutofit/>
          </a:bodyPr>
          <a:lstStyle/>
          <a:p>
            <a:pPr marL="49212" indent="0" algn="just">
              <a:buNone/>
            </a:pPr>
            <a:r>
              <a:rPr lang="bg-BG" sz="1800" dirty="0">
                <a:solidFill>
                  <a:srgbClr val="A43F27"/>
                </a:solidFill>
                <a:latin typeface="Segoe UI Light" panose="020B0502040204020203" pitchFamily="34" charset="0"/>
                <a:cs typeface="Segoe UI Light" panose="020B0502040204020203" pitchFamily="34" charset="0"/>
              </a:rPr>
              <a:t>ОСНОВНИ ИЗВОДИ ОТ ИЗВЪРШЕНАТА ОЦЕНКА НА ПМДР ПО ОТНОШЕНИЕ НА ЦЕЛИТЕ, МЕРКИТЕ И ДЕЙНОСТИТЕ </a:t>
            </a:r>
          </a:p>
          <a:p>
            <a:pPr marL="49212" indent="0" algn="just">
              <a:buNone/>
            </a:pPr>
            <a:r>
              <a:rPr lang="ru-RU" sz="1700" dirty="0">
                <a:latin typeface="Segoe UI Light" panose="020B0502040204020203" pitchFamily="34" charset="0"/>
                <a:cs typeface="Segoe UI Light" panose="020B0502040204020203" pitchFamily="34" charset="0"/>
              </a:rPr>
              <a:t>5. </a:t>
            </a:r>
            <a:r>
              <a:rPr lang="bg-BG" sz="1700" dirty="0">
                <a:latin typeface="Segoe UI Light" panose="020B0502040204020203" pitchFamily="34" charset="0"/>
                <a:cs typeface="Segoe UI Light" panose="020B0502040204020203" pitchFamily="34" charset="0"/>
              </a:rPr>
              <a:t>Относно Приоритет на съюз 4 първият кръг от подбора на стратегии за Водено от общностите местно развитие, който следваше да приключи до две години след датата на одобряване на Споразумението за партньорство не е приключен в срока. </a:t>
            </a:r>
          </a:p>
          <a:p>
            <a:pPr marL="49212" indent="0" algn="just">
              <a:buNone/>
            </a:pPr>
            <a:r>
              <a:rPr lang="bg-BG" sz="1700" dirty="0">
                <a:latin typeface="Segoe UI Light" panose="020B0502040204020203" pitchFamily="34" charset="0"/>
                <a:cs typeface="Segoe UI Light" panose="020B0502040204020203" pitchFamily="34" charset="0"/>
              </a:rPr>
              <a:t>УО  провежда подготовката и избора на стратегии за ВОМР последния възможен момент до 31 декември 2017 г. Въпреки посочените слабости в Програмата за ненавременно стартиране на Национална рибарска мрежа през предходния програмен период, в настоящия период към датата на извършване на Междинната оценка, а именно от стартирането на Програмата до 31 декември 2018г., корективни действия не са предприети и все още не е избрана такава. Времетраенето на отделните етапи в процеса на разработване на различни документи на МИРГ и тяхното одобрение от страна е твърде бавен процес.</a:t>
            </a:r>
          </a:p>
          <a:p>
            <a:pPr marL="49212" indent="0" algn="just">
              <a:buNone/>
            </a:pPr>
            <a:r>
              <a:rPr lang="bg-BG" sz="1700" dirty="0">
                <a:latin typeface="Segoe UI Light" panose="020B0502040204020203" pitchFamily="34" charset="0"/>
                <a:cs typeface="Segoe UI Light" panose="020B0502040204020203" pitchFamily="34" charset="0"/>
              </a:rPr>
              <a:t>6. По Приоритет на съюза 5 „Насърчаване на предлагането на пазара и преработването“  на съюза 5 към 31.12.2018 г. няма изпълнение на мерките свързани с дейността на  от организациите на производителите. Не са налични официално признати организации на производителите.</a:t>
            </a:r>
          </a:p>
          <a:p>
            <a:pPr lvl="0">
              <a:buFont typeface="Wingdings" panose="05000000000000000000" pitchFamily="2" charset="2"/>
              <a:buChar char="Ø"/>
            </a:pPr>
            <a:endParaRPr lang="en-US" dirty="0"/>
          </a:p>
          <a:p>
            <a:pPr algn="just">
              <a:buClr>
                <a:srgbClr val="0070C0"/>
              </a:buClr>
              <a:buFont typeface="Wingdings" panose="05000000000000000000" pitchFamily="2" charset="2"/>
              <a:buChar char="ü"/>
            </a:pPr>
            <a:endParaRPr lang="en-US" sz="1600" dirty="0">
              <a:latin typeface="Segoe UI Light" panose="020B0502040204020203" pitchFamily="34" charset="0"/>
              <a:cs typeface="Segoe UI Light" panose="020B0502040204020203" pitchFamily="34" charset="0"/>
            </a:endParaRPr>
          </a:p>
        </p:txBody>
      </p:sp>
      <p:pic>
        <p:nvPicPr>
          <p:cNvPr id="9" name="Picture 8">
            <a:extLst>
              <a:ext uri="{FF2B5EF4-FFF2-40B4-BE49-F238E27FC236}">
                <a16:creationId xmlns:a16="http://schemas.microsoft.com/office/drawing/2014/main" id="{C4C80272-9077-45FA-AFE7-2CD61C4C6E85}"/>
              </a:ext>
            </a:extLst>
          </p:cNvPr>
          <p:cNvPicPr>
            <a:picLocks noChangeAspect="1"/>
          </p:cNvPicPr>
          <p:nvPr/>
        </p:nvPicPr>
        <p:blipFill>
          <a:blip r:embed="rId3"/>
          <a:stretch>
            <a:fillRect/>
          </a:stretch>
        </p:blipFill>
        <p:spPr>
          <a:xfrm>
            <a:off x="155448" y="36797"/>
            <a:ext cx="2276793" cy="1343212"/>
          </a:xfrm>
          <a:prstGeom prst="rect">
            <a:avLst/>
          </a:prstGeom>
        </p:spPr>
      </p:pic>
      <p:pic>
        <p:nvPicPr>
          <p:cNvPr id="10" name="Picture 9">
            <a:extLst>
              <a:ext uri="{FF2B5EF4-FFF2-40B4-BE49-F238E27FC236}">
                <a16:creationId xmlns:a16="http://schemas.microsoft.com/office/drawing/2014/main" id="{37F14FC9-745B-4FFF-BF13-07D0DAD045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255577" y="36797"/>
            <a:ext cx="1680845" cy="9010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9BB5AA2-9FF8-4B97-8C58-64FD5E852C19}"/>
              </a:ext>
            </a:extLst>
          </p:cNvPr>
          <p:cNvPicPr>
            <a:picLocks noChangeAspect="1"/>
          </p:cNvPicPr>
          <p:nvPr/>
        </p:nvPicPr>
        <p:blipFill>
          <a:blip r:embed="rId5"/>
          <a:stretch>
            <a:fillRect/>
          </a:stretch>
        </p:blipFill>
        <p:spPr>
          <a:xfrm>
            <a:off x="4750351" y="968236"/>
            <a:ext cx="2829320" cy="523948"/>
          </a:xfrm>
          <a:prstGeom prst="rect">
            <a:avLst/>
          </a:prstGeom>
        </p:spPr>
      </p:pic>
      <p:pic>
        <p:nvPicPr>
          <p:cNvPr id="13" name="Picture 12">
            <a:extLst>
              <a:ext uri="{FF2B5EF4-FFF2-40B4-BE49-F238E27FC236}">
                <a16:creationId xmlns:a16="http://schemas.microsoft.com/office/drawing/2014/main" id="{B36D1465-4A2C-4E84-8C0A-B182AD30E7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474133" y="36797"/>
            <a:ext cx="1647190" cy="14859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3ADB09FA-E411-456D-B72B-7B6A7C22C7B7}"/>
              </a:ext>
            </a:extLst>
          </p:cNvPr>
          <p:cNvSpPr>
            <a:spLocks noGrp="1"/>
          </p:cNvSpPr>
          <p:nvPr>
            <p:ph type="ftr" sz="quarter" idx="11"/>
          </p:nvPr>
        </p:nvSpPr>
        <p:spPr>
          <a:xfrm>
            <a:off x="557213" y="6085115"/>
            <a:ext cx="11077574" cy="614553"/>
          </a:xfrm>
        </p:spPr>
        <p:txBody>
          <a:bodyPr/>
          <a:lstStyle/>
          <a:p>
            <a:pPr algn="ctr"/>
            <a:r>
              <a:rPr lang="bg-BG" sz="900" dirty="0"/>
              <a:t>Договор № РД51-164/22.11.2018 г. за възлагане на обществена поръчка с предмет: „Изготвяне на План за оценка и Междинна оценка на напредъка на Програмата за морско дело и рибарство 2014-2020 г.“ с бенефициент ДЗЗД Обединение „Мониторинг и оценка на ПМДР 2014-2020 г.“ Договорът се осъществява с финансовата подкрепа на Европейския съюз чрез Европейския фонд за морско дело и рибарство по Програма за морско дело и рибарство 2014 – 2020, бюджетна линия № BG14MFOP001-7.001-0006 с наименование „Повишаване на административния капацитет на Управляващия орган /УО/ на ПМДР 2014-2020 и обезпечаване на дейностите по програмиране, оценка, проучвания и публичност“</a:t>
            </a:r>
          </a:p>
        </p:txBody>
      </p:sp>
      <p:sp>
        <p:nvSpPr>
          <p:cNvPr id="14" name="Title 1">
            <a:extLst>
              <a:ext uri="{FF2B5EF4-FFF2-40B4-BE49-F238E27FC236}">
                <a16:creationId xmlns:a16="http://schemas.microsoft.com/office/drawing/2014/main" id="{D8ED2A9A-993E-45CF-8855-39F5C2A43AD7}"/>
              </a:ext>
            </a:extLst>
          </p:cNvPr>
          <p:cNvSpPr>
            <a:spLocks noGrp="1"/>
          </p:cNvSpPr>
          <p:nvPr>
            <p:ph type="title"/>
          </p:nvPr>
        </p:nvSpPr>
        <p:spPr>
          <a:xfrm>
            <a:off x="1039185" y="1349496"/>
            <a:ext cx="10113628" cy="442286"/>
          </a:xfrm>
        </p:spPr>
        <p:txBody>
          <a:bodyPr>
            <a:noAutofit/>
          </a:bodyPr>
          <a:lstStyle/>
          <a:p>
            <a:pPr lvl="0" algn="ctr"/>
            <a:r>
              <a:rPr lang="bg-BG" sz="2800" dirty="0">
                <a:solidFill>
                  <a:srgbClr val="0070C0"/>
                </a:solidFill>
                <a:latin typeface="Segoe UI Light" panose="020B0502040204020203" pitchFamily="34" charset="0"/>
                <a:cs typeface="Segoe UI Light" panose="020B0502040204020203" pitchFamily="34" charset="0"/>
              </a:rPr>
              <a:t>Изводи и препоръки</a:t>
            </a:r>
            <a:endParaRPr lang="en-US" sz="2800" dirty="0">
              <a:solidFill>
                <a:srgbClr val="0070C0"/>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725722459"/>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theme/theme1.xml><?xml version="1.0" encoding="utf-8"?>
<a:theme xmlns:a="http://schemas.openxmlformats.org/drawingml/2006/main" name="Diamond Grid 16x9">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usiness diamond grid presentation (widescreen).potx" id="{B2221865-AD13-4DF0-B68E-BF08E8CC5659}" vid="{BAA0C488-98B6-4F47-8E1C-5C7CD9605F73}"/>
    </a:ext>
  </a:extLst>
</a:theme>
</file>

<file path=ppt/theme/theme2.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diamond grid presentation (widescreen)</Template>
  <TotalTime>0</TotalTime>
  <Words>4483</Words>
  <Application>Microsoft Office PowerPoint</Application>
  <PresentationFormat>Widescreen</PresentationFormat>
  <Paragraphs>117</Paragraphs>
  <Slides>18</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Segoe UI Light</vt:lpstr>
      <vt:lpstr>Wingdings</vt:lpstr>
      <vt:lpstr>Diamond Grid 16x9</vt:lpstr>
      <vt:lpstr>                    Представяне на резултатите от изпълнението на  Договор  № РД51- 164/22.11.2018 г. за изготвяне на   ПЛАН ЗА ОЦЕНКА  на Програмата за морско дело и рибарство за периода 2014-2020 г. в съответствие с Глава 10 от Програмата за морско дело и рибарство 2014 -2020 г.  и ДОКЛАД за МЕЖДИННА ОЦЕНКА на напредъка  на Програмата за морско дело и рибарство за периода 2014-2020 г.    CCI NO: 2014BG14MFOP001</vt:lpstr>
      <vt:lpstr>Цели и обхват на оценката</vt:lpstr>
      <vt:lpstr>Цели и обхват на оценката</vt:lpstr>
      <vt:lpstr>Констатации от проведената оценка</vt:lpstr>
      <vt:lpstr>Констатации от проведената оценка</vt:lpstr>
      <vt:lpstr>Констатации от проведената оценка</vt:lpstr>
      <vt:lpstr>Изводи и препоръки</vt:lpstr>
      <vt:lpstr>Изводи и препоръки</vt:lpstr>
      <vt:lpstr>Изводи и препоръки</vt:lpstr>
      <vt:lpstr>Изводи и препоръки</vt:lpstr>
      <vt:lpstr>Изводи и препоръки</vt:lpstr>
      <vt:lpstr>Изводи и препоръки</vt:lpstr>
      <vt:lpstr>Изводи и препоръки</vt:lpstr>
      <vt:lpstr>Изводи и препоръки</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2019-05-10T15:57:17Z</dcterms:created>
  <dcterms:modified xsi:type="dcterms:W3CDTF">2019-11-22T12:38:59Z</dcterms:modified>
</cp:coreProperties>
</file>