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3" r:id="rId1"/>
  </p:sldMasterIdLst>
  <p:notesMasterIdLst>
    <p:notesMasterId r:id="rId11"/>
  </p:notesMasterIdLst>
  <p:handoutMasterIdLst>
    <p:handoutMasterId r:id="rId12"/>
  </p:handoutMasterIdLst>
  <p:sldIdLst>
    <p:sldId id="272" r:id="rId2"/>
    <p:sldId id="313" r:id="rId3"/>
    <p:sldId id="312" r:id="rId4"/>
    <p:sldId id="310" r:id="rId5"/>
    <p:sldId id="316" r:id="rId6"/>
    <p:sldId id="321" r:id="rId7"/>
    <p:sldId id="332" r:id="rId8"/>
    <p:sldId id="331" r:id="rId9"/>
    <p:sldId id="315" r:id="rId10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FCF1B2"/>
    <a:srgbClr val="FFCCFF"/>
    <a:srgbClr val="99CCFF"/>
    <a:srgbClr val="CCCCFF"/>
    <a:srgbClr val="CCFFCC"/>
    <a:srgbClr val="99FF99"/>
    <a:srgbClr val="B5EDC4"/>
    <a:srgbClr val="B6E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468" autoAdjust="0"/>
    <p:restoredTop sz="86728" autoAdjust="0"/>
  </p:normalViewPr>
  <p:slideViewPr>
    <p:cSldViewPr>
      <p:cViewPr varScale="1">
        <p:scale>
          <a:sx n="101" d="100"/>
          <a:sy n="101" d="100"/>
        </p:scale>
        <p:origin x="-1914" y="-90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11/27/2019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11/27/2019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00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38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851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366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969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864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006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754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0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4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824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896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73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669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21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19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0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377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669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27.11.2019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079" y="1219200"/>
            <a:ext cx="8640235" cy="57554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Индикативната годишна работна програма за </a:t>
            </a:r>
            <a:r>
              <a:rPr lang="ru-RU" sz="3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endParaRPr lang="ru-RU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r>
              <a:rPr lang="ru-RU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 за морско дело и рибарство</a:t>
            </a:r>
            <a:br>
              <a:rPr lang="ru-RU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2014-2020 г.</a:t>
            </a:r>
            <a: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/>
            </a:r>
            <a:b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</a:br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828" y="1219200"/>
            <a:ext cx="8856984" cy="5792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Настъпилите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изменения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са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както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следва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:</a:t>
            </a: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По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Приоритет на съюза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1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„Насърчаване на устойчиво в екологично отношение, иновативно, конкурентоспособно и основано на знания рибарство, характеризиращо се с ефективно използване на ресурсите“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астъпиха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следните промени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: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1.4 Ограничаване на въздействието на риболова върху морската среда и приспособяване на  риболова към опазването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видовете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бюджета от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1 302 349.57 лв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.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1 302 270.71 лв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.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крайния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срок за подаване на проектни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предложения от 60 дни на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90 дни от датата на обявяване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процедурата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рибарски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организации, признати в Р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България 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bg-BG" sz="1600" b="1" dirty="0" smtClean="0">
              <a:solidFill>
                <a:srgbClr val="FFC00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sz="1600" b="1" dirty="0">
              <a:solidFill>
                <a:srgbClr val="FFC000"/>
              </a:solidFill>
              <a:latin typeface="Times New Roman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3196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9" name="Picture 8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22548" y="1244338"/>
            <a:ext cx="8879412" cy="3736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1.5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Иновации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,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свързани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с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опазването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на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морските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биологични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ресурси</a:t>
            </a: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промяна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в бюджета от 2 410 350.91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 на 2 410 204.95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промяна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на датата на обявяване на процедурата от второ на четвърто тримесечие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крайния срок за подаване на проектни предложения от 60 дни на 90 дни от датата на обявяване на процедурата 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1.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6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Опазване и възстановяване на морското биологично разнообразие и екосистеми и компенсационни режими в рамките на устойчивите риболовни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дейности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бюджета от 2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753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207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4 710 184.70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промяна на датата на обявяване на процедурата от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трето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на четвърто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тримесечие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крайния срок за подаване на проектни предложения от 60 дни на 90 дни от датата на обявяване на процедурата </a:t>
            </a:r>
          </a:p>
        </p:txBody>
      </p:sp>
    </p:spTree>
    <p:extLst>
      <p:ext uri="{BB962C8B-B14F-4D97-AF65-F5344CB8AC3E}">
        <p14:creationId xmlns:p14="http://schemas.microsoft.com/office/powerpoint/2010/main" val="1206104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44003" y="0"/>
            <a:ext cx="2361897" cy="1219200"/>
            <a:chOff x="6466353" y="86880"/>
            <a:chExt cx="2843808" cy="1835115"/>
          </a:xfrm>
        </p:grpSpPr>
        <p:pic>
          <p:nvPicPr>
            <p:cNvPr id="14" name="Picture 13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52400" y="1219200"/>
            <a:ext cx="8839200" cy="739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1.7 Добавена стойност, качество на продуктите и използване на нежелания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улов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обявяване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2-ри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прием по мярката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в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4-то тримесечие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2019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г. </a:t>
            </a: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бюджет 2 075 061.02 лв.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По Приоритет на съюза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2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„Насърчаване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устойчиви в екологично отношение, иновативни, конкурентоспособни и основани на знания аквакултури, характеризиращи се с ефективно използване на ресурсите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”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астъпиха следните промени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:</a:t>
            </a: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Мярка 2.2 Продуктивни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инвестиции в аквакултурите – сектор „Големи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проекти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бюджета от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9 189 383.22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10 285 345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промяна на датата на обявяване на процедурата от второ на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трето тримесечие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ромяна в максималния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размер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БФП за проект (в лева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) от 850 000 лв. на 550 000 лв.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о конкретния прием </a:t>
            </a:r>
            <a:endParaRPr lang="bg-BG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FFC000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b="1" dirty="0" smtClean="0">
              <a:solidFill>
                <a:srgbClr val="FFC000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ru-RU" b="1" dirty="0" smtClean="0">
                <a:solidFill>
                  <a:srgbClr val="FFC000"/>
                </a:solidFill>
                <a:latin typeface="Times New Roman"/>
              </a:rPr>
              <a:t> 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rgbClr val="92D05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b="1" dirty="0" smtClean="0">
              <a:solidFill>
                <a:srgbClr val="92D05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 smtClean="0">
              <a:solidFill>
                <a:srgbClr val="92D050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q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4198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0"/>
            <a:ext cx="2365453" cy="12558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1235365"/>
            <a:ext cx="8991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2.3 Насърчаване на нови производители на аквакултури, развиващи устойчиви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аквакултури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обявяване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2-ри прием по мярката в 4-то тримесечие на 2019 г. 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бюджет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5 487 613.33 лв.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2.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5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Аквакултури, осигуряващи екологични услуги</a:t>
            </a: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обявяване на 2-ри прием по мярката в 4-то тримесечие на 2019 г. 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бюджет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4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500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000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лв.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По Приоритет на съюза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5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„Насърчаване на предлагането на пазара и преработването”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астъпиха следните промени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:</a:t>
            </a: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5.1. Планове за производство и предлагане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пазара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промяна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в бюджета от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178 332.58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178 329.84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.</a:t>
            </a: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b="1" dirty="0">
              <a:solidFill>
                <a:srgbClr val="92D050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b="1" dirty="0" smtClean="0">
              <a:solidFill>
                <a:srgbClr val="FFC000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FFC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5965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219200"/>
            <a:ext cx="88480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1219200"/>
            <a:ext cx="89556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5.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3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Предлагане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пазара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редвиждат се два приема по мярката през 4-то тримесечие на 2019 г. </a:t>
            </a: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ървият прием е с бюджет 411 157.07 лв. и е със следните допустими дейности:</a:t>
            </a: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създаване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организации на производители, на асоциации от организации на производители или на междубраншови организации.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т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ърсене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нови пазари и подобрение на условията за пускане на пазара на продукти от риболов и аквакултури;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прозрачност на производството и на пазарите и провеждане на пазарни проучвания и изследвания на зависимостта на Съюза от внос; 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спомагане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за проследяемостта на продуктите от риболов или аквакултури; 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изготвяне на стандартни договори за МСП, които са в съответствие с правото на Съюза;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търсене на нови пазари и подобряване на условията за пускане на пазара на продукти от риболов и аквакултури; 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повишаване на осведомеността на обществото за продуктите на устойчивия риболов и аквакултури; повишаване на качеството и добавената стойност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endParaRPr lang="ru-RU" sz="1600" b="1" dirty="0">
              <a:solidFill>
                <a:schemeClr val="tx2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653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1" y="1219200"/>
            <a:ext cx="8955611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5.</a:t>
            </a:r>
            <a:r>
              <a:rPr lang="en-US" sz="1600" b="1" dirty="0">
                <a:solidFill>
                  <a:schemeClr val="tx2"/>
                </a:solidFill>
                <a:latin typeface="Times New Roman"/>
              </a:rPr>
              <a:t>3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Предлагане на пазара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торият прием по мярката е целеви с бюджет 1 000 000 лв.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 един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допустим кандидат МЗХГ </a:t>
            </a: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Допустими дейности:</a:t>
            </a:r>
          </a:p>
          <a:p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провеждане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регионални, национални или транснационални информационни и рекламни кампании за повишаване на осведомеността на обществото за продуктите на устойчивия риболов 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аквакултури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5.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4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Преработване на продуктите от риболов и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аквакултури</a:t>
            </a: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промяна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в бюджета от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5 414 049.87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2 765 145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промяна на датата на обявяване на процедурата от второ на трето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тримесечие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крайния срок за подаване на проектни предложения от 60 дни на 90 дни от датата на обявяване на процедурата 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bg-BG" b="1" dirty="0">
              <a:solidFill>
                <a:srgbClr val="FFC000"/>
              </a:solidFill>
              <a:latin typeface="Times New Roman"/>
            </a:endParaRPr>
          </a:p>
          <a:p>
            <a:pPr marR="4572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b="1" dirty="0">
              <a:solidFill>
                <a:srgbClr val="FFC000"/>
              </a:solidFill>
              <a:latin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737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 rot="10800000" flipV="1">
            <a:off x="2084285" y="4944056"/>
            <a:ext cx="64923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12" name="Picture 11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" y="1219200"/>
            <a:ext cx="8955612" cy="6223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По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Приоритет на съюза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6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„Интегрирана морска политика“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астъпиха следните промени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: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6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1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 Насърчаване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изпълнението на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ИМП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промяна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в бюджета от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3 031 537.11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3 031 490.61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промяна на датата на обявяване на процедурата от второ на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четвърто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тримесечие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bg-BG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Мярка </a:t>
            </a:r>
            <a:r>
              <a:rPr lang="en-US" sz="1600" b="1" dirty="0">
                <a:solidFill>
                  <a:schemeClr val="tx2"/>
                </a:solidFill>
                <a:latin typeface="Times New Roman"/>
              </a:rPr>
              <a:t>6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.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3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Повишаване на знанията за състоянието на морската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среда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промяна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в бюджета от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637 945.24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 на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637 920.76</a:t>
            </a:r>
            <a:r>
              <a:rPr lang="en-US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лв.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промяна на датата на обявяване на процедурата от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трето </a:t>
            </a:r>
            <a:r>
              <a:rPr lang="bg-BG" sz="1600" b="1" dirty="0">
                <a:solidFill>
                  <a:schemeClr val="tx2"/>
                </a:solidFill>
                <a:latin typeface="Times New Roman"/>
              </a:rPr>
              <a:t>на четвърто 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тримесечие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промяна в крайния срок за подаване на проектни предложения от 60 дни на 90 дни от датата на обявяване на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процедурата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endParaRPr lang="en-US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От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предл</a:t>
            </a:r>
            <a:r>
              <a:rPr lang="bg-BG" sz="1600" b="1" dirty="0" err="1" smtClean="0">
                <a:solidFill>
                  <a:schemeClr val="tx2"/>
                </a:solidFill>
                <a:latin typeface="Times New Roman"/>
              </a:rPr>
              <a:t>оженото</a:t>
            </a:r>
            <a:r>
              <a:rPr lang="bg-BG" sz="1600" b="1" dirty="0" smtClean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изменение 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на ИГРП за 2019 г.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е видно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отпадането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/>
              </a:rPr>
              <a:t>на мерки:</a:t>
            </a:r>
            <a:endParaRPr lang="en-US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Мярка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2.4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Преминаване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към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схеми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по управление на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околната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среда и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одитиране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и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към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биологични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/>
              </a:rPr>
              <a:t>аквакултури</a:t>
            </a:r>
            <a:endParaRPr lang="ru-RU" sz="1600" b="1" dirty="0" smtClean="0">
              <a:solidFill>
                <a:schemeClr val="tx2"/>
              </a:solidFill>
              <a:latin typeface="Times New Roman"/>
            </a:endParaRPr>
          </a:p>
          <a:p>
            <a:pPr marL="285750" marR="45720" lvl="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6.2 „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Насърчаване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на </a:t>
            </a:r>
            <a:r>
              <a:rPr lang="ru-RU" sz="1600" b="1" dirty="0" err="1">
                <a:solidFill>
                  <a:schemeClr val="tx2"/>
                </a:solidFill>
                <a:latin typeface="Times New Roman"/>
              </a:rPr>
              <a:t>изпълнението</a:t>
            </a:r>
            <a:r>
              <a:rPr lang="ru-RU" sz="1600" b="1" dirty="0">
                <a:solidFill>
                  <a:schemeClr val="tx2"/>
                </a:solidFill>
                <a:latin typeface="Times New Roman"/>
              </a:rPr>
              <a:t> на ИМП - чл.80, т.1, ал.2 от Рег. 508/2014“</a:t>
            </a:r>
          </a:p>
          <a:p>
            <a:pPr marL="285750" marR="45720" indent="-28575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tx2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b="1" dirty="0">
              <a:solidFill>
                <a:srgbClr val="FFC000"/>
              </a:solidFill>
              <a:latin typeface="Times New Roman"/>
            </a:endParaRPr>
          </a:p>
          <a:p>
            <a:pPr marR="45720" lvl="0" algn="just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0BD0D9"/>
              </a:buClr>
              <a:buSzPct val="95000"/>
            </a:pPr>
            <a:endParaRPr lang="en-US" b="1" dirty="0">
              <a:solidFill>
                <a:srgbClr val="92D05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3803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468038" y="6094413"/>
            <a:ext cx="83520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1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08" y="2492896"/>
            <a:ext cx="88569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за вниманието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kumimoji="0" lang="bg-BG" sz="40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4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0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0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24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25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presentation</Template>
  <TotalTime>0</TotalTime>
  <Words>1074</Words>
  <Application>Microsoft Office PowerPoint</Application>
  <PresentationFormat>On-screen Show (4:3)</PresentationFormat>
  <Paragraphs>155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2019-11-27T14:13:39Z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