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3" r:id="rId1"/>
  </p:sldMasterIdLst>
  <p:notesMasterIdLst>
    <p:notesMasterId r:id="rId17"/>
  </p:notesMasterIdLst>
  <p:handoutMasterIdLst>
    <p:handoutMasterId r:id="rId18"/>
  </p:handoutMasterIdLst>
  <p:sldIdLst>
    <p:sldId id="272" r:id="rId2"/>
    <p:sldId id="313" r:id="rId3"/>
    <p:sldId id="334" r:id="rId4"/>
    <p:sldId id="348" r:id="rId5"/>
    <p:sldId id="352" r:id="rId6"/>
    <p:sldId id="336" r:id="rId7"/>
    <p:sldId id="337" r:id="rId8"/>
    <p:sldId id="344" r:id="rId9"/>
    <p:sldId id="350" r:id="rId10"/>
    <p:sldId id="341" r:id="rId11"/>
    <p:sldId id="335" r:id="rId12"/>
    <p:sldId id="339" r:id="rId13"/>
    <p:sldId id="343" r:id="rId14"/>
    <p:sldId id="351" r:id="rId15"/>
    <p:sldId id="315" r:id="rId16"/>
  </p:sldIdLst>
  <p:sldSz cx="9144000" cy="6858000" type="screen4x3"/>
  <p:notesSz cx="6810375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FCF1B2"/>
    <a:srgbClr val="FFCCFF"/>
    <a:srgbClr val="99CCFF"/>
    <a:srgbClr val="CCCCFF"/>
    <a:srgbClr val="CCFFCC"/>
    <a:srgbClr val="99FF99"/>
    <a:srgbClr val="B5EDC4"/>
    <a:srgbClr val="B6E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468" autoAdjust="0"/>
    <p:restoredTop sz="86510" autoAdjust="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32"/>
        <p:guide pos="214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3CFEAE-B5DA-4362-8C4C-D7C07ECF874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99886C-C7B2-4184-9EE6-50544A7564A2}">
      <dgm:prSet phldrT="[Text]" custT="1"/>
      <dgm:spPr/>
      <dgm:t>
        <a:bodyPr/>
        <a:lstStyle/>
        <a:p>
          <a:r>
            <a:rPr kumimoji="0" lang="ru-RU" sz="14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1. Насърчаване на устойчивото рибарство и опазване на водните биологични ресурси</a:t>
          </a:r>
          <a:endParaRPr kumimoji="0" lang="en-US" sz="1400" b="0" i="0" u="none" strike="noStrike" kern="1200" cap="none" spc="0" normalizeH="0" baseline="0" dirty="0">
            <a:ln>
              <a:noFill/>
            </a:ln>
            <a:solidFill>
              <a:prstClr val="white"/>
            </a:solidFill>
            <a:effectLst/>
            <a:uLnTx/>
            <a:uFillTx/>
            <a:latin typeface="Calibri"/>
            <a:ea typeface="+mn-ea"/>
            <a:cs typeface="+mn-cs"/>
          </a:endParaRPr>
        </a:p>
      </dgm:t>
    </dgm:pt>
    <dgm:pt modelId="{9BEE3856-E925-4EEA-9246-443D149F5EF0}" type="parTrans" cxnId="{48D7AB54-D6D6-46D6-B5DE-8098A63A66EA}">
      <dgm:prSet/>
      <dgm:spPr/>
      <dgm:t>
        <a:bodyPr/>
        <a:lstStyle/>
        <a:p>
          <a:endParaRPr lang="en-US"/>
        </a:p>
      </dgm:t>
    </dgm:pt>
    <dgm:pt modelId="{6C2A2950-0950-439C-9A37-C444583D9109}" type="sibTrans" cxnId="{48D7AB54-D6D6-46D6-B5DE-8098A63A66EA}">
      <dgm:prSet/>
      <dgm:spPr/>
      <dgm:t>
        <a:bodyPr/>
        <a:lstStyle/>
        <a:p>
          <a:endParaRPr lang="en-US"/>
        </a:p>
      </dgm:t>
    </dgm:pt>
    <dgm:pt modelId="{36476D55-A0BF-4212-9E16-42FDFFBE74A2}">
      <dgm:prSet phldrT="[Text]" custT="1"/>
      <dgm:spPr/>
      <dgm:t>
        <a:bodyPr/>
        <a:lstStyle/>
        <a:p>
          <a:r>
            <a:rPr lang="ru-RU" sz="1400" dirty="0">
              <a:latin typeface="+mj-lt"/>
            </a:rPr>
            <a:t>2. Насърчаване на устойчивите дейности, свързани с аквакултурите, и на преработването и предлагането на пазара на продукти от риболов и аквакултури</a:t>
          </a:r>
          <a:endParaRPr lang="en-US" sz="1400" dirty="0">
            <a:latin typeface="+mj-lt"/>
          </a:endParaRPr>
        </a:p>
      </dgm:t>
    </dgm:pt>
    <dgm:pt modelId="{7D4EB01E-415B-4591-A016-76B0EE1BB147}" type="parTrans" cxnId="{16771DB4-0185-41A7-B9D1-67F8839C9805}">
      <dgm:prSet/>
      <dgm:spPr/>
      <dgm:t>
        <a:bodyPr/>
        <a:lstStyle/>
        <a:p>
          <a:endParaRPr lang="en-US"/>
        </a:p>
      </dgm:t>
    </dgm:pt>
    <dgm:pt modelId="{433A6A2A-154B-461F-963F-55AC0F8B1FA4}" type="sibTrans" cxnId="{16771DB4-0185-41A7-B9D1-67F8839C9805}">
      <dgm:prSet/>
      <dgm:spPr/>
      <dgm:t>
        <a:bodyPr/>
        <a:lstStyle/>
        <a:p>
          <a:endParaRPr lang="en-US"/>
        </a:p>
      </dgm:t>
    </dgm:pt>
    <dgm:pt modelId="{10565304-C9B9-4994-A0A9-9447A436C6E0}">
      <dgm:prSet phldrT="[Text]" custT="1"/>
      <dgm:spPr/>
      <dgm:t>
        <a:bodyPr/>
        <a:lstStyle/>
        <a:p>
          <a:r>
            <a:rPr lang="ru-RU" sz="1400" dirty="0"/>
            <a:t>3. Създаване на предпоставки за растеж на устойчивата синя икономика и стимулиране на развитието на общностите, занимаващи се с рибарство и аквакултури в крайбрежните и вътрешните райони</a:t>
          </a:r>
          <a:endParaRPr lang="en-US" sz="1400" dirty="0"/>
        </a:p>
      </dgm:t>
    </dgm:pt>
    <dgm:pt modelId="{71AE2B4E-FD54-47D4-A6EC-7E5E83BF065B}" type="parTrans" cxnId="{D498B512-9537-482A-8D4B-DE35D047EA74}">
      <dgm:prSet/>
      <dgm:spPr/>
      <dgm:t>
        <a:bodyPr/>
        <a:lstStyle/>
        <a:p>
          <a:endParaRPr lang="en-US"/>
        </a:p>
      </dgm:t>
    </dgm:pt>
    <dgm:pt modelId="{67B823F9-BA5F-45AC-B369-29FC60DF4A56}" type="sibTrans" cxnId="{D498B512-9537-482A-8D4B-DE35D047EA74}">
      <dgm:prSet/>
      <dgm:spPr/>
      <dgm:t>
        <a:bodyPr/>
        <a:lstStyle/>
        <a:p>
          <a:endParaRPr lang="en-US"/>
        </a:p>
      </dgm:t>
    </dgm:pt>
    <dgm:pt modelId="{3EB00572-E9F8-4189-B226-686D97EB02E2}" type="pres">
      <dgm:prSet presAssocID="{5D3CFEAE-B5DA-4362-8C4C-D7C07ECF87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F7ED8BD-F6BC-4436-937A-234AE0831ED2}" type="pres">
      <dgm:prSet presAssocID="{5D3CFEAE-B5DA-4362-8C4C-D7C07ECF8740}" presName="Name1" presStyleCnt="0"/>
      <dgm:spPr/>
    </dgm:pt>
    <dgm:pt modelId="{BFBD2623-BE01-406D-B27E-E65A1F1B0D13}" type="pres">
      <dgm:prSet presAssocID="{5D3CFEAE-B5DA-4362-8C4C-D7C07ECF8740}" presName="cycle" presStyleCnt="0"/>
      <dgm:spPr/>
    </dgm:pt>
    <dgm:pt modelId="{04EE2F5E-D1B1-4B63-8715-F4EC7AB1847B}" type="pres">
      <dgm:prSet presAssocID="{5D3CFEAE-B5DA-4362-8C4C-D7C07ECF8740}" presName="srcNode" presStyleLbl="node1" presStyleIdx="0" presStyleCnt="3"/>
      <dgm:spPr/>
    </dgm:pt>
    <dgm:pt modelId="{FCC0D05B-57AE-48F3-8163-1E5787837062}" type="pres">
      <dgm:prSet presAssocID="{5D3CFEAE-B5DA-4362-8C4C-D7C07ECF8740}" presName="conn" presStyleLbl="parChTrans1D2" presStyleIdx="0" presStyleCnt="1"/>
      <dgm:spPr/>
      <dgm:t>
        <a:bodyPr/>
        <a:lstStyle/>
        <a:p>
          <a:endParaRPr lang="en-US"/>
        </a:p>
      </dgm:t>
    </dgm:pt>
    <dgm:pt modelId="{FA49BA8B-F3C9-4F08-ACBE-74FA5CA69BC0}" type="pres">
      <dgm:prSet presAssocID="{5D3CFEAE-B5DA-4362-8C4C-D7C07ECF8740}" presName="extraNode" presStyleLbl="node1" presStyleIdx="0" presStyleCnt="3"/>
      <dgm:spPr/>
    </dgm:pt>
    <dgm:pt modelId="{D4E4DF59-7877-47E1-9873-4BA013B258E9}" type="pres">
      <dgm:prSet presAssocID="{5D3CFEAE-B5DA-4362-8C4C-D7C07ECF8740}" presName="dstNode" presStyleLbl="node1" presStyleIdx="0" presStyleCnt="3"/>
      <dgm:spPr/>
    </dgm:pt>
    <dgm:pt modelId="{631FDF28-83E7-4958-AE41-5154E2D31377}" type="pres">
      <dgm:prSet presAssocID="{5E99886C-C7B2-4184-9EE6-50544A7564A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151523-BCFF-4821-879F-7773EF7ED28E}" type="pres">
      <dgm:prSet presAssocID="{5E99886C-C7B2-4184-9EE6-50544A7564A2}" presName="accent_1" presStyleCnt="0"/>
      <dgm:spPr/>
    </dgm:pt>
    <dgm:pt modelId="{6FC28A95-5E2A-41F1-9FC9-7F5407AE5EB1}" type="pres">
      <dgm:prSet presAssocID="{5E99886C-C7B2-4184-9EE6-50544A7564A2}" presName="accentRepeatNode" presStyleLbl="solidFgAcc1" presStyleIdx="0" presStyleCnt="3" custLinFactNeighborX="-60073" custLinFactNeighborY="3777"/>
      <dgm:spPr>
        <a:solidFill>
          <a:srgbClr val="FFFFCC"/>
        </a:solidFill>
      </dgm:spPr>
    </dgm:pt>
    <dgm:pt modelId="{17A3222C-F505-4C00-8F91-3D835791DFAB}" type="pres">
      <dgm:prSet presAssocID="{36476D55-A0BF-4212-9E16-42FDFFBE74A2}" presName="text_2" presStyleLbl="node1" presStyleIdx="1" presStyleCnt="3" custLinFactNeighborX="15" custLinFactNeighborY="-118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857CFA-D813-4065-A7E9-D364F666A8D4}" type="pres">
      <dgm:prSet presAssocID="{36476D55-A0BF-4212-9E16-42FDFFBE74A2}" presName="accent_2" presStyleCnt="0"/>
      <dgm:spPr/>
    </dgm:pt>
    <dgm:pt modelId="{16FBBF63-3084-4C6B-9B33-703D610BCE13}" type="pres">
      <dgm:prSet presAssocID="{36476D55-A0BF-4212-9E16-42FDFFBE74A2}" presName="accentRepeatNode" presStyleLbl="solidFgAcc1" presStyleIdx="1" presStyleCnt="3" custLinFactNeighborX="-11880" custLinFactNeighborY="-3732"/>
      <dgm:spPr>
        <a:solidFill>
          <a:srgbClr val="FFFFCC"/>
        </a:solidFill>
      </dgm:spPr>
    </dgm:pt>
    <dgm:pt modelId="{3F7FCE32-EAA4-4414-BFA2-11A8CD238544}" type="pres">
      <dgm:prSet presAssocID="{10565304-C9B9-4994-A0A9-9447A436C6E0}" presName="text_3" presStyleLbl="node1" presStyleIdx="2" presStyleCnt="3" custLinFactNeighborX="258" custLinFactNeighborY="-200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BEB2B2-9F85-4C8C-817F-549A3DB4A577}" type="pres">
      <dgm:prSet presAssocID="{10565304-C9B9-4994-A0A9-9447A436C6E0}" presName="accent_3" presStyleCnt="0"/>
      <dgm:spPr/>
    </dgm:pt>
    <dgm:pt modelId="{E8112430-C6BE-447A-A3CB-0AB6EA7FE985}" type="pres">
      <dgm:prSet presAssocID="{10565304-C9B9-4994-A0A9-9447A436C6E0}" presName="accentRepeatNode" presStyleLbl="solidFgAcc1" presStyleIdx="2" presStyleCnt="3" custLinFactNeighborX="-2564" custLinFactNeighborY="-10000"/>
      <dgm:spPr>
        <a:solidFill>
          <a:srgbClr val="FFFFCC"/>
        </a:solidFill>
      </dgm:spPr>
    </dgm:pt>
  </dgm:ptLst>
  <dgm:cxnLst>
    <dgm:cxn modelId="{3C87A25E-9319-429F-B482-4320EF7A6AFA}" type="presOf" srcId="{5D3CFEAE-B5DA-4362-8C4C-D7C07ECF8740}" destId="{3EB00572-E9F8-4189-B226-686D97EB02E2}" srcOrd="0" destOrd="0" presId="urn:microsoft.com/office/officeart/2008/layout/VerticalCurvedList"/>
    <dgm:cxn modelId="{C91E3B3E-418E-4C43-9F19-F2C0CA993C7B}" type="presOf" srcId="{5E99886C-C7B2-4184-9EE6-50544A7564A2}" destId="{631FDF28-83E7-4958-AE41-5154E2D31377}" srcOrd="0" destOrd="0" presId="urn:microsoft.com/office/officeart/2008/layout/VerticalCurvedList"/>
    <dgm:cxn modelId="{CA47C311-D52D-4A5D-96A8-EF21437D3F3B}" type="presOf" srcId="{6C2A2950-0950-439C-9A37-C444583D9109}" destId="{FCC0D05B-57AE-48F3-8163-1E5787837062}" srcOrd="0" destOrd="0" presId="urn:microsoft.com/office/officeart/2008/layout/VerticalCurvedList"/>
    <dgm:cxn modelId="{48D7AB54-D6D6-46D6-B5DE-8098A63A66EA}" srcId="{5D3CFEAE-B5DA-4362-8C4C-D7C07ECF8740}" destId="{5E99886C-C7B2-4184-9EE6-50544A7564A2}" srcOrd="0" destOrd="0" parTransId="{9BEE3856-E925-4EEA-9246-443D149F5EF0}" sibTransId="{6C2A2950-0950-439C-9A37-C444583D9109}"/>
    <dgm:cxn modelId="{D498B512-9537-482A-8D4B-DE35D047EA74}" srcId="{5D3CFEAE-B5DA-4362-8C4C-D7C07ECF8740}" destId="{10565304-C9B9-4994-A0A9-9447A436C6E0}" srcOrd="2" destOrd="0" parTransId="{71AE2B4E-FD54-47D4-A6EC-7E5E83BF065B}" sibTransId="{67B823F9-BA5F-45AC-B369-29FC60DF4A56}"/>
    <dgm:cxn modelId="{C49DC8D2-4E84-4529-9143-74B9159D1998}" type="presOf" srcId="{36476D55-A0BF-4212-9E16-42FDFFBE74A2}" destId="{17A3222C-F505-4C00-8F91-3D835791DFAB}" srcOrd="0" destOrd="0" presId="urn:microsoft.com/office/officeart/2008/layout/VerticalCurvedList"/>
    <dgm:cxn modelId="{16771DB4-0185-41A7-B9D1-67F8839C9805}" srcId="{5D3CFEAE-B5DA-4362-8C4C-D7C07ECF8740}" destId="{36476D55-A0BF-4212-9E16-42FDFFBE74A2}" srcOrd="1" destOrd="0" parTransId="{7D4EB01E-415B-4591-A016-76B0EE1BB147}" sibTransId="{433A6A2A-154B-461F-963F-55AC0F8B1FA4}"/>
    <dgm:cxn modelId="{4D41A2C9-823D-4079-8FFE-53F1C752625E}" type="presOf" srcId="{10565304-C9B9-4994-A0A9-9447A436C6E0}" destId="{3F7FCE32-EAA4-4414-BFA2-11A8CD238544}" srcOrd="0" destOrd="0" presId="urn:microsoft.com/office/officeart/2008/layout/VerticalCurvedList"/>
    <dgm:cxn modelId="{9B4AC6A7-C1D9-4541-AB54-C80E8FEFF013}" type="presParOf" srcId="{3EB00572-E9F8-4189-B226-686D97EB02E2}" destId="{FF7ED8BD-F6BC-4436-937A-234AE0831ED2}" srcOrd="0" destOrd="0" presId="urn:microsoft.com/office/officeart/2008/layout/VerticalCurvedList"/>
    <dgm:cxn modelId="{3CBDE952-E2AB-4A19-A4B7-036FFD8E234C}" type="presParOf" srcId="{FF7ED8BD-F6BC-4436-937A-234AE0831ED2}" destId="{BFBD2623-BE01-406D-B27E-E65A1F1B0D13}" srcOrd="0" destOrd="0" presId="urn:microsoft.com/office/officeart/2008/layout/VerticalCurvedList"/>
    <dgm:cxn modelId="{DE4072D2-7F29-4365-8F99-A52D2C01D6EA}" type="presParOf" srcId="{BFBD2623-BE01-406D-B27E-E65A1F1B0D13}" destId="{04EE2F5E-D1B1-4B63-8715-F4EC7AB1847B}" srcOrd="0" destOrd="0" presId="urn:microsoft.com/office/officeart/2008/layout/VerticalCurvedList"/>
    <dgm:cxn modelId="{CC6F20E8-9850-4750-8A65-AF31B7ABF4DD}" type="presParOf" srcId="{BFBD2623-BE01-406D-B27E-E65A1F1B0D13}" destId="{FCC0D05B-57AE-48F3-8163-1E5787837062}" srcOrd="1" destOrd="0" presId="urn:microsoft.com/office/officeart/2008/layout/VerticalCurvedList"/>
    <dgm:cxn modelId="{2902DE3C-753C-4D39-8CA5-0F02709D36FC}" type="presParOf" srcId="{BFBD2623-BE01-406D-B27E-E65A1F1B0D13}" destId="{FA49BA8B-F3C9-4F08-ACBE-74FA5CA69BC0}" srcOrd="2" destOrd="0" presId="urn:microsoft.com/office/officeart/2008/layout/VerticalCurvedList"/>
    <dgm:cxn modelId="{DFEF42C8-3CCA-42B1-8DF2-CBEFBC22A4DA}" type="presParOf" srcId="{BFBD2623-BE01-406D-B27E-E65A1F1B0D13}" destId="{D4E4DF59-7877-47E1-9873-4BA013B258E9}" srcOrd="3" destOrd="0" presId="urn:microsoft.com/office/officeart/2008/layout/VerticalCurvedList"/>
    <dgm:cxn modelId="{F57B6583-3B8B-440F-8D9E-852F5E88AF24}" type="presParOf" srcId="{FF7ED8BD-F6BC-4436-937A-234AE0831ED2}" destId="{631FDF28-83E7-4958-AE41-5154E2D31377}" srcOrd="1" destOrd="0" presId="urn:microsoft.com/office/officeart/2008/layout/VerticalCurvedList"/>
    <dgm:cxn modelId="{56AEFD6C-E4EA-419C-896D-C7D6322836DB}" type="presParOf" srcId="{FF7ED8BD-F6BC-4436-937A-234AE0831ED2}" destId="{81151523-BCFF-4821-879F-7773EF7ED28E}" srcOrd="2" destOrd="0" presId="urn:microsoft.com/office/officeart/2008/layout/VerticalCurvedList"/>
    <dgm:cxn modelId="{7D52E891-6C07-4EB4-9DF9-6280D25647C3}" type="presParOf" srcId="{81151523-BCFF-4821-879F-7773EF7ED28E}" destId="{6FC28A95-5E2A-41F1-9FC9-7F5407AE5EB1}" srcOrd="0" destOrd="0" presId="urn:microsoft.com/office/officeart/2008/layout/VerticalCurvedList"/>
    <dgm:cxn modelId="{6321EE07-29EC-4CF0-9F13-807701FD6088}" type="presParOf" srcId="{FF7ED8BD-F6BC-4436-937A-234AE0831ED2}" destId="{17A3222C-F505-4C00-8F91-3D835791DFAB}" srcOrd="3" destOrd="0" presId="urn:microsoft.com/office/officeart/2008/layout/VerticalCurvedList"/>
    <dgm:cxn modelId="{400E5571-B55E-4C78-9E25-0F061C188CFD}" type="presParOf" srcId="{FF7ED8BD-F6BC-4436-937A-234AE0831ED2}" destId="{A4857CFA-D813-4065-A7E9-D364F666A8D4}" srcOrd="4" destOrd="0" presId="urn:microsoft.com/office/officeart/2008/layout/VerticalCurvedList"/>
    <dgm:cxn modelId="{0F4C3F29-8487-4C73-97DE-0C165BB5FA01}" type="presParOf" srcId="{A4857CFA-D813-4065-A7E9-D364F666A8D4}" destId="{16FBBF63-3084-4C6B-9B33-703D610BCE13}" srcOrd="0" destOrd="0" presId="urn:microsoft.com/office/officeart/2008/layout/VerticalCurvedList"/>
    <dgm:cxn modelId="{A89A2235-75C3-4AFA-A02D-CD15F30351BC}" type="presParOf" srcId="{FF7ED8BD-F6BC-4436-937A-234AE0831ED2}" destId="{3F7FCE32-EAA4-4414-BFA2-11A8CD238544}" srcOrd="5" destOrd="0" presId="urn:microsoft.com/office/officeart/2008/layout/VerticalCurvedList"/>
    <dgm:cxn modelId="{65233F8D-9268-45A8-BDCB-C2F002C70C22}" type="presParOf" srcId="{FF7ED8BD-F6BC-4436-937A-234AE0831ED2}" destId="{AFBEB2B2-9F85-4C8C-817F-549A3DB4A577}" srcOrd="6" destOrd="0" presId="urn:microsoft.com/office/officeart/2008/layout/VerticalCurvedList"/>
    <dgm:cxn modelId="{EDBAC5FE-E08C-4626-AFE8-DD70401294AB}" type="presParOf" srcId="{AFBEB2B2-9F85-4C8C-817F-549A3DB4A577}" destId="{E8112430-C6BE-447A-A3CB-0AB6EA7FE98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A69240-D7C7-49CA-9323-7B9258438065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43CE49-A5DF-4711-AFC8-562A3A0B21AB}">
      <dgm:prSet phldrT="[Text]"/>
      <dgm:spPr/>
      <dgm:t>
        <a:bodyPr/>
        <a:lstStyle/>
        <a:p>
          <a:r>
            <a:rPr lang="bg-BG" dirty="0"/>
            <a:t>Отключващо условие 1</a:t>
          </a:r>
        </a:p>
        <a:p>
          <a:r>
            <a:rPr lang="bg-BG" dirty="0"/>
            <a:t>ПМДРА </a:t>
          </a:r>
        </a:p>
        <a:p>
          <a:r>
            <a:rPr lang="bg-BG" dirty="0"/>
            <a:t>2021-2027 г.</a:t>
          </a:r>
          <a:endParaRPr lang="en-US" dirty="0"/>
        </a:p>
      </dgm:t>
    </dgm:pt>
    <dgm:pt modelId="{AF994F9C-7BC8-4A23-A3E6-9D1928BBA3D4}" type="parTrans" cxnId="{070B7544-0AF0-4346-81AD-4E87E41AF42A}">
      <dgm:prSet/>
      <dgm:spPr/>
      <dgm:t>
        <a:bodyPr/>
        <a:lstStyle/>
        <a:p>
          <a:endParaRPr lang="en-US"/>
        </a:p>
      </dgm:t>
    </dgm:pt>
    <dgm:pt modelId="{3229C977-2384-4A40-965E-2F78692412E6}" type="sibTrans" cxnId="{070B7544-0AF0-4346-81AD-4E87E41AF42A}">
      <dgm:prSet/>
      <dgm:spPr/>
      <dgm:t>
        <a:bodyPr/>
        <a:lstStyle/>
        <a:p>
          <a:endParaRPr lang="en-US"/>
        </a:p>
      </dgm:t>
    </dgm:pt>
    <dgm:pt modelId="{82665010-CBF6-4823-B8D0-6EABD245AF62}">
      <dgm:prSet phldrT="[Text]"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Инструменти и капацитет за ефективно прилагане на правилата за </a:t>
          </a:r>
          <a:r>
            <a:rPr lang="ru-RU" sz="1800" b="1" dirty="0" smtClean="0">
              <a:solidFill>
                <a:srgbClr val="002060"/>
              </a:solidFill>
            </a:rPr>
            <a:t>държавна помощ:</a:t>
          </a:r>
          <a:endParaRPr lang="en-US" sz="1800" b="1" dirty="0">
            <a:solidFill>
              <a:srgbClr val="002060"/>
            </a:solidFill>
          </a:endParaRPr>
        </a:p>
      </dgm:t>
    </dgm:pt>
    <dgm:pt modelId="{7DB7C4CF-9574-467C-BB2B-CB457CC3F547}" type="parTrans" cxnId="{44D8C07E-F647-4323-9391-E529C25F60F0}">
      <dgm:prSet/>
      <dgm:spPr/>
      <dgm:t>
        <a:bodyPr/>
        <a:lstStyle/>
        <a:p>
          <a:endParaRPr lang="en-US"/>
        </a:p>
      </dgm:t>
    </dgm:pt>
    <dgm:pt modelId="{2B9CE2C7-5594-4B78-BD40-F7590ED64D19}" type="sibTrans" cxnId="{44D8C07E-F647-4323-9391-E529C25F60F0}">
      <dgm:prSet/>
      <dgm:spPr/>
      <dgm:t>
        <a:bodyPr/>
        <a:lstStyle/>
        <a:p>
          <a:endParaRPr lang="en-US"/>
        </a:p>
      </dgm:t>
    </dgm:pt>
    <dgm:pt modelId="{80B4002D-A774-4BDC-AF90-BB9FAC7D3BF4}">
      <dgm:prSet phldrT="[Text]"/>
      <dgm:spPr/>
      <dgm:t>
        <a:bodyPr/>
        <a:lstStyle/>
        <a:p>
          <a:r>
            <a:rPr lang="bg-BG" dirty="0"/>
            <a:t>Отключващо условие 2</a:t>
          </a:r>
        </a:p>
        <a:p>
          <a:r>
            <a:rPr lang="bg-BG" dirty="0"/>
            <a:t>ПМДРА </a:t>
          </a:r>
        </a:p>
        <a:p>
          <a:r>
            <a:rPr lang="bg-BG" dirty="0"/>
            <a:t>2021-2027 г.</a:t>
          </a:r>
          <a:endParaRPr lang="en-US" dirty="0"/>
        </a:p>
        <a:p>
          <a:endParaRPr lang="en-US" dirty="0"/>
        </a:p>
      </dgm:t>
    </dgm:pt>
    <dgm:pt modelId="{1B38DB67-F687-4D1E-BB0C-0784BC4C89D6}" type="parTrans" cxnId="{79FE17B8-A08E-4A1F-9518-73811A3F4A70}">
      <dgm:prSet/>
      <dgm:spPr/>
      <dgm:t>
        <a:bodyPr/>
        <a:lstStyle/>
        <a:p>
          <a:endParaRPr lang="en-US"/>
        </a:p>
      </dgm:t>
    </dgm:pt>
    <dgm:pt modelId="{03A7A52F-FFFC-4F8D-9069-47105F68FAD1}" type="sibTrans" cxnId="{79FE17B8-A08E-4A1F-9518-73811A3F4A70}">
      <dgm:prSet/>
      <dgm:spPr/>
      <dgm:t>
        <a:bodyPr/>
        <a:lstStyle/>
        <a:p>
          <a:endParaRPr lang="en-US"/>
        </a:p>
      </dgm:t>
    </dgm:pt>
    <dgm:pt modelId="{5150ABFC-F32A-449A-987A-AD7ACC13CDB0}">
      <dgm:prSet/>
      <dgm:spPr/>
      <dgm:t>
        <a:bodyPr/>
        <a:lstStyle/>
        <a:p>
          <a:endParaRPr lang="en-US" sz="1100" dirty="0"/>
        </a:p>
      </dgm:t>
    </dgm:pt>
    <dgm:pt modelId="{D8A923F8-0C2A-4D24-B8CC-2FF64A71AE49}" type="parTrans" cxnId="{D1BF70CC-24FA-4061-BC52-E945E1E31183}">
      <dgm:prSet/>
      <dgm:spPr/>
      <dgm:t>
        <a:bodyPr/>
        <a:lstStyle/>
        <a:p>
          <a:endParaRPr lang="en-US"/>
        </a:p>
      </dgm:t>
    </dgm:pt>
    <dgm:pt modelId="{00BC77C7-DBF6-4807-8F6F-647875B9E17D}" type="sibTrans" cxnId="{D1BF70CC-24FA-4061-BC52-E945E1E31183}">
      <dgm:prSet/>
      <dgm:spPr/>
      <dgm:t>
        <a:bodyPr/>
        <a:lstStyle/>
        <a:p>
          <a:endParaRPr lang="en-US"/>
        </a:p>
      </dgm:t>
    </dgm:pt>
    <dgm:pt modelId="{60188B02-EAC5-4ACC-AD82-6C0F3BB41138}">
      <dgm:prSet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Ефективното прилагане и изпълнение на Хартата на основните права на ЕС:</a:t>
          </a:r>
          <a:endParaRPr lang="en-US" sz="1400" b="1" dirty="0">
            <a:solidFill>
              <a:srgbClr val="002060"/>
            </a:solidFill>
          </a:endParaRPr>
        </a:p>
      </dgm:t>
    </dgm:pt>
    <dgm:pt modelId="{13771081-8F5D-44EA-B03B-D3A404CA3716}" type="parTrans" cxnId="{C5674BA2-60D7-4C46-B378-FEAAF7E8F501}">
      <dgm:prSet/>
      <dgm:spPr/>
      <dgm:t>
        <a:bodyPr/>
        <a:lstStyle/>
        <a:p>
          <a:endParaRPr lang="en-US"/>
        </a:p>
      </dgm:t>
    </dgm:pt>
    <dgm:pt modelId="{60017FCC-0D7D-4215-B218-562CDFCC3FCB}" type="sibTrans" cxnId="{C5674BA2-60D7-4C46-B378-FEAAF7E8F501}">
      <dgm:prSet/>
      <dgm:spPr/>
      <dgm:t>
        <a:bodyPr/>
        <a:lstStyle/>
        <a:p>
          <a:endParaRPr lang="en-US"/>
        </a:p>
      </dgm:t>
    </dgm:pt>
    <dgm:pt modelId="{5EDBF929-594C-4C6A-9CE4-6290544EC5D0}">
      <dgm:prSet custT="1"/>
      <dgm:spPr/>
      <dgm:t>
        <a:bodyPr/>
        <a:lstStyle/>
        <a:p>
          <a:r>
            <a:rPr lang="ru-RU" sz="1400" b="0" dirty="0" smtClean="0">
              <a:solidFill>
                <a:srgbClr val="002060"/>
              </a:solidFill>
            </a:rPr>
            <a:t>Механизми за осигуряване на проверката на съответствието на операциите, подпомагани от фондовете, с Хартата на основните права;</a:t>
          </a:r>
          <a:endParaRPr lang="en-US" sz="1400" b="1" dirty="0">
            <a:solidFill>
              <a:srgbClr val="002060"/>
            </a:solidFill>
          </a:endParaRPr>
        </a:p>
      </dgm:t>
    </dgm:pt>
    <dgm:pt modelId="{A556DFFF-779C-475A-958B-6E6C5F8650CE}" type="parTrans" cxnId="{6C0498C3-F2EA-4CE5-BBD9-92C3D207666C}">
      <dgm:prSet/>
      <dgm:spPr/>
      <dgm:t>
        <a:bodyPr/>
        <a:lstStyle/>
        <a:p>
          <a:endParaRPr lang="en-US"/>
        </a:p>
      </dgm:t>
    </dgm:pt>
    <dgm:pt modelId="{AAE765C8-3FB0-4CAE-BA44-260A63C17758}" type="sibTrans" cxnId="{6C0498C3-F2EA-4CE5-BBD9-92C3D207666C}">
      <dgm:prSet/>
      <dgm:spPr/>
      <dgm:t>
        <a:bodyPr/>
        <a:lstStyle/>
        <a:p>
          <a:endParaRPr lang="en-US"/>
        </a:p>
      </dgm:t>
    </dgm:pt>
    <dgm:pt modelId="{F30E7221-607A-491B-9E8C-A4CEEB84086D}">
      <dgm:prSet custT="1"/>
      <dgm:spPr/>
      <dgm:t>
        <a:bodyPr/>
        <a:lstStyle/>
        <a:p>
          <a:r>
            <a:rPr lang="bg-BG" sz="1400" b="0" dirty="0" smtClean="0">
              <a:solidFill>
                <a:srgbClr val="002060"/>
              </a:solidFill>
            </a:rPr>
            <a:t>Задължение за докладване до комитета за наблюдение относно съответствието с Хартата на операциите, подпомагани от фондовете. </a:t>
          </a:r>
          <a:endParaRPr lang="en-US" sz="1400" b="0" dirty="0">
            <a:solidFill>
              <a:srgbClr val="002060"/>
            </a:solidFill>
          </a:endParaRPr>
        </a:p>
      </dgm:t>
    </dgm:pt>
    <dgm:pt modelId="{E42FDB92-90A0-42AF-9A36-F2EC1FAC20B1}" type="parTrans" cxnId="{1EAECAE9-2C2F-4739-A9B9-5A332D6DC713}">
      <dgm:prSet/>
      <dgm:spPr/>
      <dgm:t>
        <a:bodyPr/>
        <a:lstStyle/>
        <a:p>
          <a:endParaRPr lang="en-US"/>
        </a:p>
      </dgm:t>
    </dgm:pt>
    <dgm:pt modelId="{DEC776A4-F62E-4BE0-B920-456C81C99220}" type="sibTrans" cxnId="{1EAECAE9-2C2F-4739-A9B9-5A332D6DC713}">
      <dgm:prSet/>
      <dgm:spPr/>
      <dgm:t>
        <a:bodyPr/>
        <a:lstStyle/>
        <a:p>
          <a:endParaRPr lang="en-US"/>
        </a:p>
      </dgm:t>
    </dgm:pt>
    <dgm:pt modelId="{9365E723-A514-441C-B662-CE5D5B4B6C69}">
      <dgm:prSet phldrT="[Text]" custT="1"/>
      <dgm:spPr/>
      <dgm:t>
        <a:bodyPr/>
        <a:lstStyle/>
        <a:p>
          <a:r>
            <a:rPr lang="ru-RU" sz="1400" dirty="0" smtClean="0">
              <a:solidFill>
                <a:srgbClr val="002060"/>
              </a:solidFill>
            </a:rPr>
            <a:t> Управляващите органи трябва да разполагат с инструменти и капацитет за проверка на съответствието с правилата за държавните помощи.</a:t>
          </a:r>
          <a:endParaRPr lang="en-US" sz="1600" b="1" dirty="0">
            <a:solidFill>
              <a:srgbClr val="002060"/>
            </a:solidFill>
          </a:endParaRPr>
        </a:p>
      </dgm:t>
    </dgm:pt>
    <dgm:pt modelId="{B720E4DB-CF50-4285-A874-BADA1C6A063E}" type="parTrans" cxnId="{7FA11DD3-9AAC-442B-961F-57D991CA7A4A}">
      <dgm:prSet/>
      <dgm:spPr/>
      <dgm:t>
        <a:bodyPr/>
        <a:lstStyle/>
        <a:p>
          <a:endParaRPr lang="en-US"/>
        </a:p>
      </dgm:t>
    </dgm:pt>
    <dgm:pt modelId="{67B0BAD8-58EC-4F9A-B877-BA940CBA99ED}" type="sibTrans" cxnId="{7FA11DD3-9AAC-442B-961F-57D991CA7A4A}">
      <dgm:prSet/>
      <dgm:spPr/>
      <dgm:t>
        <a:bodyPr/>
        <a:lstStyle/>
        <a:p>
          <a:endParaRPr lang="en-US"/>
        </a:p>
      </dgm:t>
    </dgm:pt>
    <dgm:pt modelId="{95CBB8B2-003D-45EE-B88E-D372F7F83583}" type="pres">
      <dgm:prSet presAssocID="{87A69240-D7C7-49CA-9323-7B925843806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A7C6317-DDF7-4547-BB24-DAD5CA2BF768}" type="pres">
      <dgm:prSet presAssocID="{ED43CE49-A5DF-4711-AFC8-562A3A0B21AB}" presName="linNode" presStyleCnt="0"/>
      <dgm:spPr/>
    </dgm:pt>
    <dgm:pt modelId="{C7A3D361-FC56-4275-B6F8-DF17CF8A6541}" type="pres">
      <dgm:prSet presAssocID="{ED43CE49-A5DF-4711-AFC8-562A3A0B21AB}" presName="parentShp" presStyleLbl="node1" presStyleIdx="0" presStyleCnt="2" custAng="0" custScaleX="65049" custScaleY="924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DF15F1-DF01-4924-AE41-D52EB95D2BAD}" type="pres">
      <dgm:prSet presAssocID="{ED43CE49-A5DF-4711-AFC8-562A3A0B21AB}" presName="childShp" presStyleLbl="bgAccFollowNode1" presStyleIdx="0" presStyleCnt="2" custScaleX="1135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6478B3-2C03-4930-A31E-5E69CCB14F86}" type="pres">
      <dgm:prSet presAssocID="{3229C977-2384-4A40-965E-2F78692412E6}" presName="spacing" presStyleCnt="0"/>
      <dgm:spPr/>
    </dgm:pt>
    <dgm:pt modelId="{069A8CD3-E1F1-4689-B183-D79EA6863EBD}" type="pres">
      <dgm:prSet presAssocID="{80B4002D-A774-4BDC-AF90-BB9FAC7D3BF4}" presName="linNode" presStyleCnt="0"/>
      <dgm:spPr/>
    </dgm:pt>
    <dgm:pt modelId="{36392CFA-82E6-4073-9F19-9EA171591EEA}" type="pres">
      <dgm:prSet presAssocID="{80B4002D-A774-4BDC-AF90-BB9FAC7D3BF4}" presName="parentShp" presStyleLbl="node1" presStyleIdx="1" presStyleCnt="2" custScaleX="66019" custScaleY="1061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F5CEA1-F232-42FF-BE99-AC8AE128C66C}" type="pres">
      <dgm:prSet presAssocID="{80B4002D-A774-4BDC-AF90-BB9FAC7D3BF4}" presName="childShp" presStyleLbl="bgAccFollowNode1" presStyleIdx="1" presStyleCnt="2" custScaleX="114835" custScaleY="1174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5674BA2-60D7-4C46-B378-FEAAF7E8F501}" srcId="{80B4002D-A774-4BDC-AF90-BB9FAC7D3BF4}" destId="{60188B02-EAC5-4ACC-AD82-6C0F3BB41138}" srcOrd="0" destOrd="0" parTransId="{13771081-8F5D-44EA-B03B-D3A404CA3716}" sibTransId="{60017FCC-0D7D-4215-B218-562CDFCC3FCB}"/>
    <dgm:cxn modelId="{FCF3B7D9-90FA-4A6C-ACB9-311133A8C4B0}" type="presOf" srcId="{60188B02-EAC5-4ACC-AD82-6C0F3BB41138}" destId="{D7F5CEA1-F232-42FF-BE99-AC8AE128C66C}" srcOrd="0" destOrd="0" presId="urn:microsoft.com/office/officeart/2005/8/layout/vList6"/>
    <dgm:cxn modelId="{79FE17B8-A08E-4A1F-9518-73811A3F4A70}" srcId="{87A69240-D7C7-49CA-9323-7B9258438065}" destId="{80B4002D-A774-4BDC-AF90-BB9FAC7D3BF4}" srcOrd="1" destOrd="0" parTransId="{1B38DB67-F687-4D1E-BB0C-0784BC4C89D6}" sibTransId="{03A7A52F-FFFC-4F8D-9069-47105F68FAD1}"/>
    <dgm:cxn modelId="{D1BF70CC-24FA-4061-BC52-E945E1E31183}" srcId="{ED43CE49-A5DF-4711-AFC8-562A3A0B21AB}" destId="{5150ABFC-F32A-449A-987A-AD7ACC13CDB0}" srcOrd="2" destOrd="0" parTransId="{D8A923F8-0C2A-4D24-B8CC-2FF64A71AE49}" sibTransId="{00BC77C7-DBF6-4807-8F6F-647875B9E17D}"/>
    <dgm:cxn modelId="{44D8C07E-F647-4323-9391-E529C25F60F0}" srcId="{ED43CE49-A5DF-4711-AFC8-562A3A0B21AB}" destId="{82665010-CBF6-4823-B8D0-6EABD245AF62}" srcOrd="0" destOrd="0" parTransId="{7DB7C4CF-9574-467C-BB2B-CB457CC3F547}" sibTransId="{2B9CE2C7-5594-4B78-BD40-F7590ED64D19}"/>
    <dgm:cxn modelId="{60575C97-E0B0-40B6-A516-D30218FB1F56}" type="presOf" srcId="{5EDBF929-594C-4C6A-9CE4-6290544EC5D0}" destId="{D7F5CEA1-F232-42FF-BE99-AC8AE128C66C}" srcOrd="0" destOrd="1" presId="urn:microsoft.com/office/officeart/2005/8/layout/vList6"/>
    <dgm:cxn modelId="{DE0A7D47-938A-4494-978A-369A8536690C}" type="presOf" srcId="{5150ABFC-F32A-449A-987A-AD7ACC13CDB0}" destId="{88DF15F1-DF01-4924-AE41-D52EB95D2BAD}" srcOrd="0" destOrd="2" presId="urn:microsoft.com/office/officeart/2005/8/layout/vList6"/>
    <dgm:cxn modelId="{49E9782A-A4EF-479F-A1DA-08E68D3CE733}" type="presOf" srcId="{82665010-CBF6-4823-B8D0-6EABD245AF62}" destId="{88DF15F1-DF01-4924-AE41-D52EB95D2BAD}" srcOrd="0" destOrd="0" presId="urn:microsoft.com/office/officeart/2005/8/layout/vList6"/>
    <dgm:cxn modelId="{A69F0B5B-6365-4F07-8312-E7315093E71A}" type="presOf" srcId="{ED43CE49-A5DF-4711-AFC8-562A3A0B21AB}" destId="{C7A3D361-FC56-4275-B6F8-DF17CF8A6541}" srcOrd="0" destOrd="0" presId="urn:microsoft.com/office/officeart/2005/8/layout/vList6"/>
    <dgm:cxn modelId="{1EAECAE9-2C2F-4739-A9B9-5A332D6DC713}" srcId="{80B4002D-A774-4BDC-AF90-BB9FAC7D3BF4}" destId="{F30E7221-607A-491B-9E8C-A4CEEB84086D}" srcOrd="2" destOrd="0" parTransId="{E42FDB92-90A0-42AF-9A36-F2EC1FAC20B1}" sibTransId="{DEC776A4-F62E-4BE0-B920-456C81C99220}"/>
    <dgm:cxn modelId="{2276AE04-1950-4F4F-8064-AF9CC84DA5A3}" type="presOf" srcId="{80B4002D-A774-4BDC-AF90-BB9FAC7D3BF4}" destId="{36392CFA-82E6-4073-9F19-9EA171591EEA}" srcOrd="0" destOrd="0" presId="urn:microsoft.com/office/officeart/2005/8/layout/vList6"/>
    <dgm:cxn modelId="{7946EAC6-72F1-4ADE-AC88-7FF990C05D8A}" type="presOf" srcId="{F30E7221-607A-491B-9E8C-A4CEEB84086D}" destId="{D7F5CEA1-F232-42FF-BE99-AC8AE128C66C}" srcOrd="0" destOrd="2" presId="urn:microsoft.com/office/officeart/2005/8/layout/vList6"/>
    <dgm:cxn modelId="{6C0498C3-F2EA-4CE5-BBD9-92C3D207666C}" srcId="{80B4002D-A774-4BDC-AF90-BB9FAC7D3BF4}" destId="{5EDBF929-594C-4C6A-9CE4-6290544EC5D0}" srcOrd="1" destOrd="0" parTransId="{A556DFFF-779C-475A-958B-6E6C5F8650CE}" sibTransId="{AAE765C8-3FB0-4CAE-BA44-260A63C17758}"/>
    <dgm:cxn modelId="{9041B3CF-609B-470E-9691-B2A6662C7ABD}" type="presOf" srcId="{87A69240-D7C7-49CA-9323-7B9258438065}" destId="{95CBB8B2-003D-45EE-B88E-D372F7F83583}" srcOrd="0" destOrd="0" presId="urn:microsoft.com/office/officeart/2005/8/layout/vList6"/>
    <dgm:cxn modelId="{070B7544-0AF0-4346-81AD-4E87E41AF42A}" srcId="{87A69240-D7C7-49CA-9323-7B9258438065}" destId="{ED43CE49-A5DF-4711-AFC8-562A3A0B21AB}" srcOrd="0" destOrd="0" parTransId="{AF994F9C-7BC8-4A23-A3E6-9D1928BBA3D4}" sibTransId="{3229C977-2384-4A40-965E-2F78692412E6}"/>
    <dgm:cxn modelId="{21341200-BD60-4D16-9A49-D7DFCC662BAC}" type="presOf" srcId="{9365E723-A514-441C-B662-CE5D5B4B6C69}" destId="{88DF15F1-DF01-4924-AE41-D52EB95D2BAD}" srcOrd="0" destOrd="1" presId="urn:microsoft.com/office/officeart/2005/8/layout/vList6"/>
    <dgm:cxn modelId="{7FA11DD3-9AAC-442B-961F-57D991CA7A4A}" srcId="{ED43CE49-A5DF-4711-AFC8-562A3A0B21AB}" destId="{9365E723-A514-441C-B662-CE5D5B4B6C69}" srcOrd="1" destOrd="0" parTransId="{B720E4DB-CF50-4285-A874-BADA1C6A063E}" sibTransId="{67B0BAD8-58EC-4F9A-B877-BA940CBA99ED}"/>
    <dgm:cxn modelId="{DA8D9FD3-AA48-4C47-A957-30617BDB0F67}" type="presParOf" srcId="{95CBB8B2-003D-45EE-B88E-D372F7F83583}" destId="{EA7C6317-DDF7-4547-BB24-DAD5CA2BF768}" srcOrd="0" destOrd="0" presId="urn:microsoft.com/office/officeart/2005/8/layout/vList6"/>
    <dgm:cxn modelId="{AF1EB891-3CBC-49C2-9D52-B579EC474593}" type="presParOf" srcId="{EA7C6317-DDF7-4547-BB24-DAD5CA2BF768}" destId="{C7A3D361-FC56-4275-B6F8-DF17CF8A6541}" srcOrd="0" destOrd="0" presId="urn:microsoft.com/office/officeart/2005/8/layout/vList6"/>
    <dgm:cxn modelId="{C2945F4E-2604-4769-A407-4436DBACE9A7}" type="presParOf" srcId="{EA7C6317-DDF7-4547-BB24-DAD5CA2BF768}" destId="{88DF15F1-DF01-4924-AE41-D52EB95D2BAD}" srcOrd="1" destOrd="0" presId="urn:microsoft.com/office/officeart/2005/8/layout/vList6"/>
    <dgm:cxn modelId="{B91E68C3-C915-4F02-B2BD-8F7D5023456D}" type="presParOf" srcId="{95CBB8B2-003D-45EE-B88E-D372F7F83583}" destId="{696478B3-2C03-4930-A31E-5E69CCB14F86}" srcOrd="1" destOrd="0" presId="urn:microsoft.com/office/officeart/2005/8/layout/vList6"/>
    <dgm:cxn modelId="{67DBC8D0-FF50-4387-9DE3-ED724E566CA5}" type="presParOf" srcId="{95CBB8B2-003D-45EE-B88E-D372F7F83583}" destId="{069A8CD3-E1F1-4689-B183-D79EA6863EBD}" srcOrd="2" destOrd="0" presId="urn:microsoft.com/office/officeart/2005/8/layout/vList6"/>
    <dgm:cxn modelId="{26A68C88-0852-4D77-8186-CB14C73C0BD4}" type="presParOf" srcId="{069A8CD3-E1F1-4689-B183-D79EA6863EBD}" destId="{36392CFA-82E6-4073-9F19-9EA171591EEA}" srcOrd="0" destOrd="0" presId="urn:microsoft.com/office/officeart/2005/8/layout/vList6"/>
    <dgm:cxn modelId="{63629FE4-718D-4E55-BCF0-0561FD8794A5}" type="presParOf" srcId="{069A8CD3-E1F1-4689-B183-D79EA6863EBD}" destId="{D7F5CEA1-F232-42FF-BE99-AC8AE128C66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6C1375-AE85-4F19-B968-996BD9A4610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BA5A0010-5403-4D15-A119-206B41B8881C}">
      <dgm:prSet custT="1"/>
      <dgm:spPr>
        <a:solidFill>
          <a:schemeClr val="accent6"/>
        </a:solidFill>
      </dgm:spPr>
      <dgm:t>
        <a:bodyPr/>
        <a:lstStyle/>
        <a:p>
          <a:r>
            <a:rPr lang="en-US" sz="2200" b="0" u="none" dirty="0">
              <a:effectLst/>
            </a:rPr>
            <a:t>2. </a:t>
          </a:r>
          <a:r>
            <a:rPr lang="ru-RU" sz="2200" b="0" u="none" dirty="0">
              <a:effectLst/>
            </a:rPr>
            <a:t>Проучвания и анализи за изготвяне на</a:t>
          </a:r>
          <a:r>
            <a:rPr lang="en-US" sz="2200" b="0" u="none" dirty="0">
              <a:effectLst/>
            </a:rPr>
            <a:t> </a:t>
          </a:r>
          <a:r>
            <a:rPr lang="ru-RU" sz="2200" b="0" u="none" dirty="0">
              <a:effectLst/>
            </a:rPr>
            <a:t>проекта на ПМДРА 2021-2027 г.</a:t>
          </a:r>
          <a:endParaRPr lang="bg-BG" sz="2200" b="0" u="none" dirty="0">
            <a:effectLst/>
          </a:endParaRPr>
        </a:p>
      </dgm:t>
    </dgm:pt>
    <dgm:pt modelId="{30E79C56-CD61-4976-AF2B-EEE2B3040022}" type="parTrans" cxnId="{C4A92544-DE4B-49BA-80D0-DE59676E5C54}">
      <dgm:prSet/>
      <dgm:spPr/>
      <dgm:t>
        <a:bodyPr/>
        <a:lstStyle/>
        <a:p>
          <a:endParaRPr lang="bg-BG"/>
        </a:p>
      </dgm:t>
    </dgm:pt>
    <dgm:pt modelId="{F31D6CAE-A607-471C-9C4D-EC667ED28938}" type="sibTrans" cxnId="{C4A92544-DE4B-49BA-80D0-DE59676E5C54}">
      <dgm:prSet/>
      <dgm:spPr/>
      <dgm:t>
        <a:bodyPr/>
        <a:lstStyle/>
        <a:p>
          <a:endParaRPr lang="bg-BG"/>
        </a:p>
      </dgm:t>
    </dgm:pt>
    <dgm:pt modelId="{9EE69FBB-107B-4C74-932A-F1C41FB6E628}">
      <dgm:prSet custT="1"/>
      <dgm:spPr>
        <a:solidFill>
          <a:schemeClr val="accent6"/>
        </a:solidFill>
      </dgm:spPr>
      <dgm:t>
        <a:bodyPr/>
        <a:lstStyle/>
        <a:p>
          <a:pPr algn="just"/>
          <a:r>
            <a:rPr lang="en-US" sz="2000" dirty="0"/>
            <a:t>- </a:t>
          </a:r>
          <a:r>
            <a:rPr lang="bg-BG" sz="2000" dirty="0"/>
            <a:t>проведена е </a:t>
          </a:r>
          <a:r>
            <a:rPr lang="ru-RU" sz="2000" dirty="0"/>
            <a:t>обществена поръчка с предмет “Разработване на</a:t>
          </a:r>
          <a:r>
            <a:rPr lang="en-US" sz="2000" dirty="0"/>
            <a:t> </a:t>
          </a:r>
          <a:r>
            <a:rPr lang="ru-RU" sz="2000" dirty="0"/>
            <a:t>многогодишен национален стратегически план за аквакултурите в</a:t>
          </a:r>
          <a:r>
            <a:rPr lang="en-US" sz="2000" dirty="0"/>
            <a:t> </a:t>
          </a:r>
          <a:r>
            <a:rPr lang="ru-RU" sz="2000" dirty="0"/>
            <a:t>България (2021-2027). Подадени са оферти, които в момента се</a:t>
          </a:r>
          <a:r>
            <a:rPr lang="en-US" sz="2000" dirty="0"/>
            <a:t> </a:t>
          </a:r>
          <a:r>
            <a:rPr lang="ru-RU" sz="2000" dirty="0"/>
            <a:t>разглеждат от комисия, определена със Заповед на министъра на </a:t>
          </a:r>
          <a:r>
            <a:rPr lang="bg-BG" sz="2000" dirty="0"/>
            <a:t>МЗХГ</a:t>
          </a:r>
          <a:r>
            <a:rPr lang="ru-RU" sz="2000" dirty="0"/>
            <a:t>;</a:t>
          </a:r>
          <a:endParaRPr lang="bg-BG" sz="2000" dirty="0"/>
        </a:p>
      </dgm:t>
    </dgm:pt>
    <dgm:pt modelId="{98ADBA9C-D1DB-40E0-96AD-F55A077FDB59}" type="parTrans" cxnId="{13E005EF-6FC4-44A4-A97F-E0D2058A86CB}">
      <dgm:prSet/>
      <dgm:spPr/>
      <dgm:t>
        <a:bodyPr/>
        <a:lstStyle/>
        <a:p>
          <a:endParaRPr lang="bg-BG"/>
        </a:p>
      </dgm:t>
    </dgm:pt>
    <dgm:pt modelId="{D0C13CDE-C7CD-4097-A065-8BB89E97121A}" type="sibTrans" cxnId="{13E005EF-6FC4-44A4-A97F-E0D2058A86CB}">
      <dgm:prSet/>
      <dgm:spPr/>
      <dgm:t>
        <a:bodyPr/>
        <a:lstStyle/>
        <a:p>
          <a:endParaRPr lang="bg-BG"/>
        </a:p>
      </dgm:t>
    </dgm:pt>
    <dgm:pt modelId="{67A62096-D5D8-4229-900C-85D1CCBCB8FA}">
      <dgm:prSet custT="1"/>
      <dgm:spPr>
        <a:solidFill>
          <a:schemeClr val="accent6"/>
        </a:solidFill>
      </dgm:spPr>
      <dgm:t>
        <a:bodyPr/>
        <a:lstStyle/>
        <a:p>
          <a:pPr algn="just"/>
          <a:r>
            <a:rPr lang="en-US" sz="2000" dirty="0"/>
            <a:t>- </a:t>
          </a:r>
          <a:r>
            <a:rPr lang="bg-BG" sz="2000" dirty="0"/>
            <a:t>проведена е </a:t>
          </a:r>
          <a:r>
            <a:rPr lang="ru-RU" sz="2000" dirty="0"/>
            <a:t>обществена поръчка с предмет „Изготвяне на анализ за състоянието на сектор „Рибарство“ в България“. Основната цел е изготвяне на анализ на състоянието на сектор „Рибарство“ в България: стопански риболов, аквакултури, преработка на риба и други водни организми, търговия с риба и рибни продукти, тенденции за развитие и перспективи за сектора. Подадени са оферти, които в момента се разглеждат от комисия, определена със Заповед на министъра на МЗХГ.</a:t>
          </a:r>
          <a:endParaRPr lang="bg-BG" sz="2000" dirty="0"/>
        </a:p>
      </dgm:t>
    </dgm:pt>
    <dgm:pt modelId="{D4E7A81A-D060-4C61-B0AD-577BBED68B4B}" type="parTrans" cxnId="{54891008-025F-4110-AE96-1E7019856671}">
      <dgm:prSet/>
      <dgm:spPr/>
      <dgm:t>
        <a:bodyPr/>
        <a:lstStyle/>
        <a:p>
          <a:endParaRPr lang="bg-BG"/>
        </a:p>
      </dgm:t>
    </dgm:pt>
    <dgm:pt modelId="{F250A7A2-3E22-4D6A-B28E-AD83A238A2FF}" type="sibTrans" cxnId="{54891008-025F-4110-AE96-1E7019856671}">
      <dgm:prSet/>
      <dgm:spPr/>
      <dgm:t>
        <a:bodyPr/>
        <a:lstStyle/>
        <a:p>
          <a:endParaRPr lang="bg-BG"/>
        </a:p>
      </dgm:t>
    </dgm:pt>
    <dgm:pt modelId="{C969C205-22AA-439E-862D-6C252BB97835}" type="pres">
      <dgm:prSet presAssocID="{AC6C1375-AE85-4F19-B968-996BD9A4610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A873AC-21D6-4969-BC82-401790E391F2}" type="pres">
      <dgm:prSet presAssocID="{AC6C1375-AE85-4F19-B968-996BD9A4610E}" presName="dummyMaxCanvas" presStyleCnt="0">
        <dgm:presLayoutVars/>
      </dgm:prSet>
      <dgm:spPr/>
    </dgm:pt>
    <dgm:pt modelId="{D3814DCE-538C-4AB1-BE78-9C3EEC475244}" type="pres">
      <dgm:prSet presAssocID="{AC6C1375-AE85-4F19-B968-996BD9A4610E}" presName="ThreeNodes_1" presStyleLbl="node1" presStyleIdx="0" presStyleCnt="3" custScaleX="117647" custScaleY="48376" custLinFactNeighborX="8824" custLinFactNeighborY="-71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097DD-2ADF-43EA-AA1C-5413CBE1B0F9}" type="pres">
      <dgm:prSet presAssocID="{AC6C1375-AE85-4F19-B968-996BD9A4610E}" presName="ThreeNodes_2" presStyleLbl="node1" presStyleIdx="1" presStyleCnt="3" custScaleX="117647" custScaleY="120872" custLinFactNeighborY="-339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7982C4-1DF2-48A1-BB6B-834957684553}" type="pres">
      <dgm:prSet presAssocID="{AC6C1375-AE85-4F19-B968-996BD9A4610E}" presName="ThreeNodes_3" presStyleLbl="node1" presStyleIdx="2" presStyleCnt="3" custScaleX="117647" custScaleY="164875" custLinFactNeighborX="-98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2FBF97-5F73-466E-B1E5-DCFDBA32B6B5}" type="pres">
      <dgm:prSet presAssocID="{AC6C1375-AE85-4F19-B968-996BD9A4610E}" presName="ThreeConn_1-2" presStyleLbl="fgAccFollowNode1" presStyleIdx="0" presStyleCnt="2" custLinFactX="117" custLinFactNeighborX="100000" custLinFactNeighborY="-536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B9CC63-D848-4138-B48B-F0FE0BB99DC5}" type="pres">
      <dgm:prSet presAssocID="{AC6C1375-AE85-4F19-B968-996BD9A4610E}" presName="ThreeConn_2-3" presStyleLbl="fgAccFollowNode1" presStyleIdx="1" presStyleCnt="2" custLinFactNeighborX="38878" custLinFactNeighborY="-214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48CD00-FE6F-429E-8A75-1BEF5D3116AD}" type="pres">
      <dgm:prSet presAssocID="{AC6C1375-AE85-4F19-B968-996BD9A4610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7BE453-0A1D-4778-B65C-4142A1EFCA79}" type="pres">
      <dgm:prSet presAssocID="{AC6C1375-AE85-4F19-B968-996BD9A4610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F9DA61-D513-412B-9386-CA2375B07657}" type="pres">
      <dgm:prSet presAssocID="{AC6C1375-AE85-4F19-B968-996BD9A4610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A9E7E1-FFC6-48DA-8753-C4A4CC3C1ACC}" type="presOf" srcId="{67A62096-D5D8-4229-900C-85D1CCBCB8FA}" destId="{687982C4-1DF2-48A1-BB6B-834957684553}" srcOrd="0" destOrd="0" presId="urn:microsoft.com/office/officeart/2005/8/layout/vProcess5"/>
    <dgm:cxn modelId="{C4A92544-DE4B-49BA-80D0-DE59676E5C54}" srcId="{AC6C1375-AE85-4F19-B968-996BD9A4610E}" destId="{BA5A0010-5403-4D15-A119-206B41B8881C}" srcOrd="0" destOrd="0" parTransId="{30E79C56-CD61-4976-AF2B-EEE2B3040022}" sibTransId="{F31D6CAE-A607-471C-9C4D-EC667ED28938}"/>
    <dgm:cxn modelId="{838D82EA-F1DD-4D71-86EE-06CE426FB83E}" type="presOf" srcId="{BA5A0010-5403-4D15-A119-206B41B8881C}" destId="{E048CD00-FE6F-429E-8A75-1BEF5D3116AD}" srcOrd="1" destOrd="0" presId="urn:microsoft.com/office/officeart/2005/8/layout/vProcess5"/>
    <dgm:cxn modelId="{6C334750-5729-411E-922C-BEBFC99B5B2E}" type="presOf" srcId="{9EE69FBB-107B-4C74-932A-F1C41FB6E628}" destId="{510097DD-2ADF-43EA-AA1C-5413CBE1B0F9}" srcOrd="0" destOrd="0" presId="urn:microsoft.com/office/officeart/2005/8/layout/vProcess5"/>
    <dgm:cxn modelId="{10064CE8-4BD3-49DD-9CD1-A3979F3A3F94}" type="presOf" srcId="{F31D6CAE-A607-471C-9C4D-EC667ED28938}" destId="{A12FBF97-5F73-466E-B1E5-DCFDBA32B6B5}" srcOrd="0" destOrd="0" presId="urn:microsoft.com/office/officeart/2005/8/layout/vProcess5"/>
    <dgm:cxn modelId="{CD04F51A-92BA-443B-B712-EBB72C29DB9D}" type="presOf" srcId="{AC6C1375-AE85-4F19-B968-996BD9A4610E}" destId="{C969C205-22AA-439E-862D-6C252BB97835}" srcOrd="0" destOrd="0" presId="urn:microsoft.com/office/officeart/2005/8/layout/vProcess5"/>
    <dgm:cxn modelId="{54891008-025F-4110-AE96-1E7019856671}" srcId="{AC6C1375-AE85-4F19-B968-996BD9A4610E}" destId="{67A62096-D5D8-4229-900C-85D1CCBCB8FA}" srcOrd="2" destOrd="0" parTransId="{D4E7A81A-D060-4C61-B0AD-577BBED68B4B}" sibTransId="{F250A7A2-3E22-4D6A-B28E-AD83A238A2FF}"/>
    <dgm:cxn modelId="{D2AE7DB8-56AC-43C4-8401-6F57F65138DA}" type="presOf" srcId="{D0C13CDE-C7CD-4097-A065-8BB89E97121A}" destId="{1DB9CC63-D848-4138-B48B-F0FE0BB99DC5}" srcOrd="0" destOrd="0" presId="urn:microsoft.com/office/officeart/2005/8/layout/vProcess5"/>
    <dgm:cxn modelId="{13E005EF-6FC4-44A4-A97F-E0D2058A86CB}" srcId="{AC6C1375-AE85-4F19-B968-996BD9A4610E}" destId="{9EE69FBB-107B-4C74-932A-F1C41FB6E628}" srcOrd="1" destOrd="0" parTransId="{98ADBA9C-D1DB-40E0-96AD-F55A077FDB59}" sibTransId="{D0C13CDE-C7CD-4097-A065-8BB89E97121A}"/>
    <dgm:cxn modelId="{8E8D8459-D332-40B7-A6C9-DF4E6B8B8BF0}" type="presOf" srcId="{67A62096-D5D8-4229-900C-85D1CCBCB8FA}" destId="{4FF9DA61-D513-412B-9386-CA2375B07657}" srcOrd="1" destOrd="0" presId="urn:microsoft.com/office/officeart/2005/8/layout/vProcess5"/>
    <dgm:cxn modelId="{96A666DC-90DF-4143-9337-7994F1649761}" type="presOf" srcId="{BA5A0010-5403-4D15-A119-206B41B8881C}" destId="{D3814DCE-538C-4AB1-BE78-9C3EEC475244}" srcOrd="0" destOrd="0" presId="urn:microsoft.com/office/officeart/2005/8/layout/vProcess5"/>
    <dgm:cxn modelId="{715160D2-283D-4C5C-8306-B38A585BE1B0}" type="presOf" srcId="{9EE69FBB-107B-4C74-932A-F1C41FB6E628}" destId="{157BE453-0A1D-4778-B65C-4142A1EFCA79}" srcOrd="1" destOrd="0" presId="urn:microsoft.com/office/officeart/2005/8/layout/vProcess5"/>
    <dgm:cxn modelId="{A2FADF42-4C13-4091-BA31-6FB08F0E0E37}" type="presParOf" srcId="{C969C205-22AA-439E-862D-6C252BB97835}" destId="{62A873AC-21D6-4969-BC82-401790E391F2}" srcOrd="0" destOrd="0" presId="urn:microsoft.com/office/officeart/2005/8/layout/vProcess5"/>
    <dgm:cxn modelId="{71D1CFEA-046E-462D-AD02-774EF94D1F07}" type="presParOf" srcId="{C969C205-22AA-439E-862D-6C252BB97835}" destId="{D3814DCE-538C-4AB1-BE78-9C3EEC475244}" srcOrd="1" destOrd="0" presId="urn:microsoft.com/office/officeart/2005/8/layout/vProcess5"/>
    <dgm:cxn modelId="{7108CA84-FBC9-41E3-A8A7-2A80997E0246}" type="presParOf" srcId="{C969C205-22AA-439E-862D-6C252BB97835}" destId="{510097DD-2ADF-43EA-AA1C-5413CBE1B0F9}" srcOrd="2" destOrd="0" presId="urn:microsoft.com/office/officeart/2005/8/layout/vProcess5"/>
    <dgm:cxn modelId="{6F6AF4EF-1118-42D2-AD1C-082FE67C8881}" type="presParOf" srcId="{C969C205-22AA-439E-862D-6C252BB97835}" destId="{687982C4-1DF2-48A1-BB6B-834957684553}" srcOrd="3" destOrd="0" presId="urn:microsoft.com/office/officeart/2005/8/layout/vProcess5"/>
    <dgm:cxn modelId="{70C5DB03-7677-4122-970C-CE24FFD923E7}" type="presParOf" srcId="{C969C205-22AA-439E-862D-6C252BB97835}" destId="{A12FBF97-5F73-466E-B1E5-DCFDBA32B6B5}" srcOrd="4" destOrd="0" presId="urn:microsoft.com/office/officeart/2005/8/layout/vProcess5"/>
    <dgm:cxn modelId="{11F7B9AC-F921-4080-9976-3782E084AD8B}" type="presParOf" srcId="{C969C205-22AA-439E-862D-6C252BB97835}" destId="{1DB9CC63-D848-4138-B48B-F0FE0BB99DC5}" srcOrd="5" destOrd="0" presId="urn:microsoft.com/office/officeart/2005/8/layout/vProcess5"/>
    <dgm:cxn modelId="{9770F226-017E-4A00-9ECB-E306379239AB}" type="presParOf" srcId="{C969C205-22AA-439E-862D-6C252BB97835}" destId="{E048CD00-FE6F-429E-8A75-1BEF5D3116AD}" srcOrd="6" destOrd="0" presId="urn:microsoft.com/office/officeart/2005/8/layout/vProcess5"/>
    <dgm:cxn modelId="{7C119C0D-A8E0-425B-88DC-11EFC9A1BA69}" type="presParOf" srcId="{C969C205-22AA-439E-862D-6C252BB97835}" destId="{157BE453-0A1D-4778-B65C-4142A1EFCA79}" srcOrd="7" destOrd="0" presId="urn:microsoft.com/office/officeart/2005/8/layout/vProcess5"/>
    <dgm:cxn modelId="{11CD162E-B3CE-4F1A-9B56-0ED59F92051A}" type="presParOf" srcId="{C969C205-22AA-439E-862D-6C252BB97835}" destId="{4FF9DA61-D513-412B-9386-CA2375B07657}" srcOrd="8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C0D05B-57AE-48F3-8163-1E5787837062}">
      <dsp:nvSpPr>
        <dsp:cNvPr id="0" name=""/>
        <dsp:cNvSpPr/>
      </dsp:nvSpPr>
      <dsp:spPr>
        <a:xfrm>
          <a:off x="-4579069" y="-702087"/>
          <a:ext cx="5454681" cy="5454681"/>
        </a:xfrm>
        <a:prstGeom prst="blockArc">
          <a:avLst>
            <a:gd name="adj1" fmla="val 18900000"/>
            <a:gd name="adj2" fmla="val 2700000"/>
            <a:gd name="adj3" fmla="val 396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1FDF28-83E7-4958-AE41-5154E2D31377}">
      <dsp:nvSpPr>
        <dsp:cNvPr id="0" name=""/>
        <dsp:cNvSpPr/>
      </dsp:nvSpPr>
      <dsp:spPr>
        <a:xfrm>
          <a:off x="563133" y="405050"/>
          <a:ext cx="6239892" cy="810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01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14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rPr>
            <a:t>1. Насърчаване на устойчивото рибарство и опазване на водните биологични ресурси</a:t>
          </a:r>
          <a:endParaRPr kumimoji="0" lang="en-US" sz="1400" b="0" i="0" u="none" strike="noStrike" kern="1200" cap="none" spc="0" normalizeH="0" baseline="0" dirty="0">
            <a:ln>
              <a:noFill/>
            </a:ln>
            <a:solidFill>
              <a:prstClr val="white"/>
            </a:solidFill>
            <a:effectLst/>
            <a:uLnTx/>
            <a:uFillTx/>
            <a:latin typeface="Calibri"/>
            <a:ea typeface="+mn-ea"/>
            <a:cs typeface="+mn-cs"/>
          </a:endParaRPr>
        </a:p>
      </dsp:txBody>
      <dsp:txXfrm>
        <a:off x="563133" y="405050"/>
        <a:ext cx="6239892" cy="810101"/>
      </dsp:txXfrm>
    </dsp:sp>
    <dsp:sp modelId="{6FC28A95-5E2A-41F1-9FC9-7F5407AE5EB1}">
      <dsp:nvSpPr>
        <dsp:cNvPr id="0" name=""/>
        <dsp:cNvSpPr/>
      </dsp:nvSpPr>
      <dsp:spPr>
        <a:xfrm>
          <a:off x="0" y="342034"/>
          <a:ext cx="1012626" cy="1012626"/>
        </a:xfrm>
        <a:prstGeom prst="ellipse">
          <a:avLst/>
        </a:prstGeom>
        <a:solidFill>
          <a:srgbClr val="FFFF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A3222C-F505-4C00-8F91-3D835791DFAB}">
      <dsp:nvSpPr>
        <dsp:cNvPr id="0" name=""/>
        <dsp:cNvSpPr/>
      </dsp:nvSpPr>
      <dsp:spPr>
        <a:xfrm>
          <a:off x="858497" y="1524003"/>
          <a:ext cx="5945420" cy="810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01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+mj-lt"/>
            </a:rPr>
            <a:t>2. Насърчаване на устойчивите дейности, свързани с аквакултурите, и на преработването и предлагането на пазара на продукти от риболов и аквакултури</a:t>
          </a:r>
          <a:endParaRPr lang="en-US" sz="1400" kern="1200" dirty="0">
            <a:latin typeface="+mj-lt"/>
          </a:endParaRPr>
        </a:p>
      </dsp:txBody>
      <dsp:txXfrm>
        <a:off x="858497" y="1524003"/>
        <a:ext cx="5945420" cy="810101"/>
      </dsp:txXfrm>
    </dsp:sp>
    <dsp:sp modelId="{16FBBF63-3084-4C6B-9B33-703D610BCE13}">
      <dsp:nvSpPr>
        <dsp:cNvPr id="0" name=""/>
        <dsp:cNvSpPr/>
      </dsp:nvSpPr>
      <dsp:spPr>
        <a:xfrm>
          <a:off x="230992" y="1481148"/>
          <a:ext cx="1012626" cy="1012626"/>
        </a:xfrm>
        <a:prstGeom prst="ellipse">
          <a:avLst/>
        </a:prstGeom>
        <a:solidFill>
          <a:srgbClr val="FFFF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7FCE32-EAA4-4414-BFA2-11A8CD238544}">
      <dsp:nvSpPr>
        <dsp:cNvPr id="0" name=""/>
        <dsp:cNvSpPr/>
      </dsp:nvSpPr>
      <dsp:spPr>
        <a:xfrm>
          <a:off x="579232" y="2673148"/>
          <a:ext cx="6239892" cy="8101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3018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3. Създаване на предпоставки за растеж на устойчивата синя икономика и стимулиране на развитието на общностите, занимаващи се с рибарство и аквакултури в крайбрежните и вътрешните райони</a:t>
          </a:r>
          <a:endParaRPr lang="en-US" sz="1400" kern="1200" dirty="0"/>
        </a:p>
      </dsp:txBody>
      <dsp:txXfrm>
        <a:off x="579232" y="2673148"/>
        <a:ext cx="6239892" cy="810101"/>
      </dsp:txXfrm>
    </dsp:sp>
    <dsp:sp modelId="{E8112430-C6BE-447A-A3CB-0AB6EA7FE985}">
      <dsp:nvSpPr>
        <dsp:cNvPr id="0" name=""/>
        <dsp:cNvSpPr/>
      </dsp:nvSpPr>
      <dsp:spPr>
        <a:xfrm>
          <a:off x="30856" y="2632829"/>
          <a:ext cx="1012626" cy="1012626"/>
        </a:xfrm>
        <a:prstGeom prst="ellipse">
          <a:avLst/>
        </a:prstGeom>
        <a:solidFill>
          <a:srgbClr val="FFFFCC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1162" cy="498853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7" y="0"/>
            <a:ext cx="2951162" cy="498853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11/25/2019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43664"/>
            <a:ext cx="2951162" cy="498852"/>
          </a:xfrm>
          <a:prstGeom prst="rect">
            <a:avLst/>
          </a:prstGeom>
        </p:spPr>
        <p:txBody>
          <a:bodyPr vert="horz" lIns="91595" tIns="45798" rIns="91595" bIns="4579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7" y="9443664"/>
            <a:ext cx="2951162" cy="498852"/>
          </a:xfrm>
          <a:prstGeom prst="rect">
            <a:avLst/>
          </a:prstGeom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1162" cy="497126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7" y="0"/>
            <a:ext cx="2951162" cy="497126"/>
          </a:xfrm>
          <a:prstGeom prst="rect">
            <a:avLst/>
          </a:prstGeom>
        </p:spPr>
        <p:txBody>
          <a:bodyPr vert="horz" lIns="91595" tIns="45798" rIns="91595" bIns="4579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11/25/2019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95" tIns="45798" rIns="91595" bIns="45798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5"/>
            <a:ext cx="5448300" cy="4474131"/>
          </a:xfrm>
          <a:prstGeom prst="rect">
            <a:avLst/>
          </a:prstGeom>
        </p:spPr>
        <p:txBody>
          <a:bodyPr vert="horz" lIns="91595" tIns="45798" rIns="91595" bIns="45798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3662"/>
            <a:ext cx="2951162" cy="497126"/>
          </a:xfrm>
          <a:prstGeom prst="rect">
            <a:avLst/>
          </a:prstGeom>
        </p:spPr>
        <p:txBody>
          <a:bodyPr vert="horz" lIns="91595" tIns="45798" rIns="91595" bIns="4579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7" y="9443662"/>
            <a:ext cx="2951162" cy="497126"/>
          </a:xfrm>
          <a:prstGeom prst="rect">
            <a:avLst/>
          </a:prstGeom>
        </p:spPr>
        <p:txBody>
          <a:bodyPr vert="horz" wrap="square" lIns="91595" tIns="45798" rIns="91595" bIns="4579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00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10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411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11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12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13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48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14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defTabSz="915954">
              <a:defRPr/>
            </a:pPr>
            <a:fld id="{FF5768AE-EC08-4353-BE85-711A137A3AF7}" type="slidenum">
              <a:rPr lang="bg-BG">
                <a:solidFill>
                  <a:srgbClr val="000000"/>
                </a:solidFill>
                <a:latin typeface="Calibri" pitchFamily="34" charset="0"/>
              </a:rPr>
              <a:pPr defTabSz="915954">
                <a:defRPr/>
              </a:pPr>
              <a:t>15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75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defTabSz="915954">
              <a:defRPr/>
            </a:pPr>
            <a:fld id="{FF5768AE-EC08-4353-BE85-711A137A3AF7}" type="slidenum">
              <a:rPr lang="bg-BG">
                <a:solidFill>
                  <a:srgbClr val="000000"/>
                </a:solidFill>
                <a:latin typeface="Calibri" pitchFamily="34" charset="0"/>
              </a:rPr>
              <a:pPr defTabSz="915954">
                <a:defRPr/>
              </a:pPr>
              <a:t>2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3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defTabSz="915954">
              <a:defRPr/>
            </a:pPr>
            <a:fld id="{FF5768AE-EC08-4353-BE85-711A137A3AF7}" type="slidenum">
              <a:rPr lang="bg-BG">
                <a:solidFill>
                  <a:srgbClr val="000000"/>
                </a:solidFill>
                <a:latin typeface="Calibri" pitchFamily="34" charset="0"/>
              </a:rPr>
              <a:pPr defTabSz="915954">
                <a:defRPr/>
              </a:pPr>
              <a:t>4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69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5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92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6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92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eaLnBrk="1" hangingPunct="1">
              <a:defRPr/>
            </a:pPr>
            <a:fld id="{FF5768AE-EC08-4353-BE85-711A137A3AF7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 eaLnBrk="1" hangingPunct="1">
                <a:defRPr/>
              </a:pPr>
              <a:t>7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06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defTabSz="915954">
              <a:defRPr/>
            </a:pPr>
            <a:fld id="{FF5768AE-EC08-4353-BE85-711A137A3AF7}" type="slidenum">
              <a:rPr lang="bg-BG">
                <a:solidFill>
                  <a:srgbClr val="000000"/>
                </a:solidFill>
                <a:latin typeface="Calibri" pitchFamily="34" charset="0"/>
              </a:rPr>
              <a:pPr defTabSz="915954">
                <a:defRPr/>
              </a:pPr>
              <a:t>8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88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2338" y="746125"/>
            <a:ext cx="4967287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4213" indent="-286236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4943" indent="-228989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2920" indent="-228989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60898" indent="-228989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8875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6852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34829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92807" indent="-2289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defTabSz="915954">
              <a:defRPr/>
            </a:pPr>
            <a:fld id="{FF5768AE-EC08-4353-BE85-711A137A3AF7}" type="slidenum">
              <a:rPr lang="bg-BG">
                <a:solidFill>
                  <a:srgbClr val="000000"/>
                </a:solidFill>
                <a:latin typeface="Calibri" pitchFamily="34" charset="0"/>
              </a:rPr>
              <a:pPr defTabSz="915954">
                <a:defRPr/>
              </a:pPr>
              <a:t>9</a:t>
            </a:fld>
            <a:endParaRPr lang="bg-BG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88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0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4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824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896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73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669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21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19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0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377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669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25.11.2019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935" y="1844675"/>
            <a:ext cx="8640235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ПРОГРАМИРАНЕ </a:t>
            </a:r>
            <a: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НА </a:t>
            </a:r>
          </a:p>
          <a:p>
            <a:pPr algn="ctr"/>
            <a: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ПРОГРАМЕН ПЕРИОД</a:t>
            </a:r>
          </a:p>
          <a:p>
            <a:pPr algn="ctr"/>
            <a:r>
              <a:rPr lang="ru-RU" sz="4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2021-2027 Г.</a:t>
            </a:r>
            <a:endParaRPr lang="en-US" sz="4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bg-BG" sz="3600" i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r>
              <a:rPr 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pPr>
              <a:defRPr/>
            </a:pPr>
            <a:r>
              <a:rPr lang="en-US" sz="17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08" y="2492896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4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82215981"/>
              </p:ext>
            </p:extLst>
          </p:nvPr>
        </p:nvGraphicFramePr>
        <p:xfrm>
          <a:off x="533400" y="1219200"/>
          <a:ext cx="79629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</p:spTree>
    <p:extLst>
      <p:ext uri="{BB962C8B-B14F-4D97-AF65-F5344CB8AC3E}">
        <p14:creationId xmlns:p14="http://schemas.microsoft.com/office/powerpoint/2010/main" val="799874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0" y="2895600"/>
            <a:ext cx="9144000" cy="224676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bg-BG" sz="2000" dirty="0"/>
              <a:t>Създаване на тематична работна групи за разработване на Оперативната програма, за програмния период 2021-2027 г. в съответствие с разпоредбите на ПМС № 142 от 7 юни 2019 г. за разработване на стратегическите и програмните документи на Република България за управление на средствата от фондовете на Европейския съюз за програмния период 2021-2027 г. Процесът по сформиране на работната група приключи. Предстои подписване на Заповед </a:t>
            </a:r>
            <a:r>
              <a:rPr lang="bg-BG" sz="2000" dirty="0" smtClean="0"/>
              <a:t>на министъра на МЗХГ за </a:t>
            </a:r>
            <a:r>
              <a:rPr lang="bg-BG" sz="2000" dirty="0"/>
              <a:t>определения състав.</a:t>
            </a:r>
            <a:endParaRPr lang="en-US" sz="2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563CB16-5B3D-452E-BC91-3B6A489C1D9F}"/>
              </a:ext>
            </a:extLst>
          </p:cNvPr>
          <p:cNvSpPr/>
          <p:nvPr/>
        </p:nvSpPr>
        <p:spPr>
          <a:xfrm>
            <a:off x="0" y="122640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Предприети действия за подготовка на Програма за морско дело, рибарство и аквакултури 2021 – 2027 </a:t>
            </a:r>
          </a:p>
        </p:txBody>
      </p:sp>
    </p:spTree>
    <p:extLst>
      <p:ext uri="{BB962C8B-B14F-4D97-AF65-F5344CB8AC3E}">
        <p14:creationId xmlns:p14="http://schemas.microsoft.com/office/powerpoint/2010/main" val="1221474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xmlns="" id="{F971076F-0C3E-4B2F-AC03-DBA7427DDD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9662028"/>
              </p:ext>
            </p:extLst>
          </p:nvPr>
        </p:nvGraphicFramePr>
        <p:xfrm>
          <a:off x="0" y="1912203"/>
          <a:ext cx="9144000" cy="4793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B50942DE-CBE1-4B8B-9BF3-5E403998DA5F}"/>
              </a:ext>
            </a:extLst>
          </p:cNvPr>
          <p:cNvSpPr/>
          <p:nvPr/>
        </p:nvSpPr>
        <p:spPr>
          <a:xfrm>
            <a:off x="0" y="10668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Предприети действия за подготовка на Програма за морско дело, рибарство и аквакултури 2021 – 2027 </a:t>
            </a:r>
          </a:p>
        </p:txBody>
      </p:sp>
    </p:spTree>
    <p:extLst>
      <p:ext uri="{BB962C8B-B14F-4D97-AF65-F5344CB8AC3E}">
        <p14:creationId xmlns:p14="http://schemas.microsoft.com/office/powerpoint/2010/main" val="34782315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0" y="2438400"/>
            <a:ext cx="9144000" cy="261610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3. </a:t>
            </a:r>
            <a:r>
              <a:rPr lang="ru-RU" sz="2200" dirty="0"/>
              <a:t>Финансови инструменти по Програма за морско дело, рибарство и аквакултури 2021-2027 г.</a:t>
            </a:r>
          </a:p>
          <a:p>
            <a:pPr algn="just"/>
            <a:r>
              <a:rPr lang="ru-RU" sz="2000" dirty="0" smtClean="0"/>
              <a:t> </a:t>
            </a:r>
          </a:p>
          <a:p>
            <a:pPr algn="just"/>
            <a:r>
              <a:rPr lang="ru-RU" sz="2000" dirty="0"/>
              <a:t>	</a:t>
            </a:r>
            <a:r>
              <a:rPr lang="ru-RU" sz="2000" dirty="0" smtClean="0"/>
              <a:t>Изготвена е техническа спецификация за възлагане на обществена поръчка с предмет «Изготвяне на предварителни оценки за прилагане на финансови инструменти по Програма за морско дело, рибарство и аквакултури и Стратегически план за развитие на земеделието и селските райони през програмен период 2021 – 2027 г.» </a:t>
            </a:r>
            <a:endParaRPr lang="ru-RU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0EB03CD-39B1-4CC4-9F50-CF2DDB23FFC9}"/>
              </a:ext>
            </a:extLst>
          </p:cNvPr>
          <p:cNvSpPr/>
          <p:nvPr/>
        </p:nvSpPr>
        <p:spPr>
          <a:xfrm>
            <a:off x="0" y="141903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Предприети действия за подготовка на Програма за морско дело, рибарство и аквакултури 2021 – 2027 </a:t>
            </a:r>
          </a:p>
        </p:txBody>
      </p:sp>
    </p:spTree>
    <p:extLst>
      <p:ext uri="{BB962C8B-B14F-4D97-AF65-F5344CB8AC3E}">
        <p14:creationId xmlns:p14="http://schemas.microsoft.com/office/powerpoint/2010/main" val="246303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4800" y="1371600"/>
            <a:ext cx="841324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НАЦИОНАЛНО</a:t>
            </a:r>
            <a:r>
              <a:rPr lang="bg-BG" dirty="0" smtClean="0">
                <a:solidFill>
                  <a:prstClr val="black"/>
                </a:solidFill>
              </a:rPr>
              <a:t>  </a:t>
            </a:r>
            <a:r>
              <a:rPr lang="bg-BG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ЗАКОНОДАТЕЛСТВО</a:t>
            </a:r>
          </a:p>
          <a:p>
            <a:pPr algn="ctr"/>
            <a:endParaRPr lang="bg-BG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ПМС № 142/07.06.2019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– Стратегически програмни документи,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Тематични работни групи;</a:t>
            </a:r>
          </a:p>
          <a:p>
            <a:pPr marL="342900" indent="-342900">
              <a:buFontTx/>
              <a:buChar char="-"/>
            </a:pP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РМС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 196/11.04.2019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 одобряване на Анализ на социално-икономическото развитие на България 2007-2017 г.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 определяне на националните приоритети за периода 2021-2027 г. , списък с целите на политиките, които да бъдат подкрепяни през програмен период 2021 – 2027 г. и за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писък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програми и водещи ведомства;</a:t>
            </a:r>
          </a:p>
          <a:p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Tx/>
              <a:buChar char="-"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РМС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 368/25.06.2019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– Хоризонтални и тематични отключващи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условия.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Tx/>
              <a:buChar char="-"/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>
              <a:buFontTx/>
              <a:buChar char="-"/>
            </a:pP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6214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468038" y="6094413"/>
            <a:ext cx="83520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1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508" y="2492896"/>
            <a:ext cx="885698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1" i="0" u="none" strike="noStrike" kern="1200" cap="none" spc="0" normalizeH="0" baseline="0" noProof="0" dirty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Благодаря за вниманието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!</a:t>
            </a:r>
            <a:endParaRPr kumimoji="0" lang="bg-BG" sz="40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4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0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0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24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25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828" y="1447800"/>
            <a:ext cx="885698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Европейски фонд за морско дело, рибарство и аквакултури (ЕФМДРА)</a:t>
            </a:r>
            <a:endParaRPr 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програмен период 2021 -2027</a:t>
            </a:r>
            <a:endParaRPr 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3200" dirty="0">
              <a:solidFill>
                <a:prstClr val="black"/>
              </a:solidFill>
              <a:latin typeface="Calibri" panose="020F0502020204030204"/>
            </a:endParaRPr>
          </a:p>
          <a:p>
            <a:pPr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g-BG" dirty="0">
                <a:solidFill>
                  <a:prstClr val="black"/>
                </a:solidFill>
                <a:latin typeface="Calibri" panose="020F0502020204030204"/>
              </a:rPr>
              <a:t>На 12 юни 2018 г. </a:t>
            </a:r>
            <a:r>
              <a:rPr lang="bg-BG" u="sng" dirty="0">
                <a:solidFill>
                  <a:prstClr val="black"/>
                </a:solidFill>
                <a:latin typeface="Calibri" panose="020F0502020204030204"/>
              </a:rPr>
              <a:t>Комисията</a:t>
            </a:r>
            <a:r>
              <a:rPr lang="bg-BG" dirty="0">
                <a:solidFill>
                  <a:prstClr val="black"/>
                </a:solidFill>
                <a:latin typeface="Calibri" panose="020F0502020204030204"/>
              </a:rPr>
              <a:t> представи на Европейския парламент и на Съвета Предложението за регламент относно Европейския фонд за морско дело,  рибарство и аквакултури. Това предложение беше представено на заседанието на Съвета на Европейския съюз по </a:t>
            </a:r>
            <a:r>
              <a:rPr lang="bg-BG" dirty="0" smtClean="0">
                <a:solidFill>
                  <a:prstClr val="black"/>
                </a:solidFill>
                <a:latin typeface="Calibri" panose="020F0502020204030204"/>
              </a:rPr>
              <a:t>земеделие и </a:t>
            </a:r>
            <a:r>
              <a:rPr lang="bg-BG" dirty="0">
                <a:solidFill>
                  <a:prstClr val="black"/>
                </a:solidFill>
                <a:latin typeface="Calibri" panose="020F0502020204030204"/>
              </a:rPr>
              <a:t>рибарство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bg-BG" dirty="0">
                <a:solidFill>
                  <a:prstClr val="black"/>
                </a:solidFill>
                <a:latin typeface="Calibri" panose="020F0502020204030204"/>
              </a:rPr>
              <a:t>Съвета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)</a:t>
            </a:r>
            <a:r>
              <a:rPr lang="bg-BG" dirty="0">
                <a:solidFill>
                  <a:prstClr val="black"/>
                </a:solidFill>
                <a:latin typeface="Calibri" panose="020F0502020204030204"/>
              </a:rPr>
              <a:t> на 18 юни 2018 г.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 </a:t>
            </a:r>
            <a:endParaRPr lang="bg-BG" dirty="0">
              <a:solidFill>
                <a:prstClr val="black"/>
              </a:solidFill>
              <a:latin typeface="Calibri" panose="020F0502020204030204"/>
            </a:endParaRPr>
          </a:p>
          <a:p>
            <a:pPr lvl="0" algn="just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Calibri" panose="020F0502020204030204"/>
              </a:rPr>
              <a:t>Предложението за ЕФМДРА се разглежда в контекста на предложението на Комисията за многогодишната финансова рамка за периода 2021—2027 г. (МФР)  и на предложението на Комисията за определяне на общоприложими разпоредби за хоризонталните фондове  (РОР).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3196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304800" y="1371600"/>
            <a:ext cx="84132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dirty="0"/>
              <a:t>По предложението на Комисията за регламент относно ЕФМДРА бяха проведени дискусии в рамките на </a:t>
            </a:r>
            <a:r>
              <a:rPr lang="ru-RU" dirty="0"/>
              <a:t>Работна група по вътрешна и външна политика на рибарството на Съвета на Европейския съюз. На база на проведените дискусии, държавите-членки постигнаха съгласие по част от текстовете, с оглед  постигане на частичен общ подход по Предложението. Компромисното предложение изключва всички аспекти, свързани с МФР.</a:t>
            </a:r>
          </a:p>
          <a:p>
            <a:pPr algn="just"/>
            <a:r>
              <a:rPr lang="ru-RU" dirty="0"/>
              <a:t>Съвета постигна съгласие по частичен общ подход съответно на заседанията, проведени на 18 юни, 2019 г. и на 14 октомври, 2019 г.</a:t>
            </a:r>
          </a:p>
          <a:p>
            <a:pPr algn="just"/>
            <a:r>
              <a:rPr lang="ru-RU" dirty="0"/>
              <a:t>На заседанието на Работната група по вътрешна и външна политика в рибарството, което се проведе на 30.10.2019 г. е представен </a:t>
            </a:r>
            <a:r>
              <a:rPr lang="en-US" dirty="0" err="1"/>
              <a:t>Общият</a:t>
            </a:r>
            <a:r>
              <a:rPr lang="en-US" dirty="0"/>
              <a:t> </a:t>
            </a:r>
            <a:r>
              <a:rPr lang="en-US" dirty="0" err="1"/>
              <a:t>подход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Съвета</a:t>
            </a:r>
            <a:r>
              <a:rPr lang="en-US" dirty="0"/>
              <a:t> и </a:t>
            </a:r>
            <a:r>
              <a:rPr lang="en-US" dirty="0" err="1"/>
              <a:t>позицията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Е</a:t>
            </a:r>
            <a:r>
              <a:rPr lang="bg-BG" dirty="0"/>
              <a:t>вропейския парламент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първо</a:t>
            </a:r>
            <a:r>
              <a:rPr lang="en-US" dirty="0"/>
              <a:t> </a:t>
            </a:r>
            <a:r>
              <a:rPr lang="en-US" dirty="0" err="1"/>
              <a:t>четене</a:t>
            </a:r>
            <a:r>
              <a:rPr lang="en-US" dirty="0"/>
              <a:t>. </a:t>
            </a:r>
            <a:r>
              <a:rPr lang="bg-BG" dirty="0" smtClean="0"/>
              <a:t>Европейският </a:t>
            </a:r>
            <a:r>
              <a:rPr lang="bg-BG" dirty="0"/>
              <a:t>парламент </a:t>
            </a:r>
            <a:r>
              <a:rPr lang="en-US" dirty="0" err="1" smtClean="0"/>
              <a:t>даде</a:t>
            </a:r>
            <a:r>
              <a:rPr lang="en-US" dirty="0" smtClean="0"/>
              <a:t> </a:t>
            </a:r>
            <a:r>
              <a:rPr lang="en-US" dirty="0" err="1"/>
              <a:t>мандат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започване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 smtClean="0"/>
              <a:t>преговори</a:t>
            </a:r>
            <a:r>
              <a:rPr lang="bg-BG" dirty="0"/>
              <a:t> </a:t>
            </a:r>
            <a:r>
              <a:rPr lang="bg-BG" dirty="0" smtClean="0"/>
              <a:t>и</a:t>
            </a:r>
            <a:r>
              <a:rPr lang="en-US" dirty="0" smtClean="0"/>
              <a:t> </a:t>
            </a:r>
            <a:r>
              <a:rPr lang="bg-BG" dirty="0"/>
              <a:t>п</a:t>
            </a:r>
            <a:r>
              <a:rPr lang="bg-BG" smtClean="0"/>
              <a:t>ървият </a:t>
            </a:r>
            <a:r>
              <a:rPr lang="bg-BG" dirty="0"/>
              <a:t>триалог се проведе на 19 ноември 2019 г.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474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914400" y="1219200"/>
            <a:ext cx="79233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spc="-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ПРОГРАМИРАНЕ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latino Linotype" pitchFamily="18" charset="0"/>
                <a:ea typeface="+mn-ea"/>
                <a:cs typeface="+mn-cs"/>
              </a:rPr>
              <a:t> </a:t>
            </a:r>
            <a:r>
              <a:rPr lang="ru-RU" sz="3200" b="1" spc="-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–2021-2027 </a:t>
            </a:r>
            <a:r>
              <a:rPr lang="ru-RU" sz="3200" b="1" spc="-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г.</a:t>
            </a:r>
            <a:endParaRPr lang="ru-RU" sz="3200" b="1" spc="-38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5" name="Oval 4"/>
          <p:cNvSpPr/>
          <p:nvPr/>
        </p:nvSpPr>
        <p:spPr>
          <a:xfrm>
            <a:off x="555171" y="2286000"/>
            <a:ext cx="7717972" cy="13825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ru-RU" b="1" dirty="0">
                <a:solidFill>
                  <a:srgbClr val="FFC000"/>
                </a:solidFill>
                <a:latin typeface="Palatino Linotype" pitchFamily="18" charset="0"/>
              </a:rPr>
              <a:t>Цели на политиката</a:t>
            </a:r>
          </a:p>
          <a:p>
            <a:pPr lvl="0" algn="just">
              <a:defRPr/>
            </a:pPr>
            <a:r>
              <a:rPr lang="ru-RU" b="1" dirty="0">
                <a:solidFill>
                  <a:srgbClr val="FFC000"/>
                </a:solidFill>
                <a:latin typeface="Palatino Linotype" pitchFamily="18" charset="0"/>
              </a:rPr>
              <a:t>5 цели на политиката - чл. 4 от предложението за общ регламент</a:t>
            </a:r>
          </a:p>
        </p:txBody>
      </p:sp>
      <p:sp>
        <p:nvSpPr>
          <p:cNvPr id="6" name="Oval 5"/>
          <p:cNvSpPr/>
          <p:nvPr/>
        </p:nvSpPr>
        <p:spPr>
          <a:xfrm>
            <a:off x="533400" y="3886200"/>
            <a:ext cx="7717972" cy="16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ru-RU" b="1" dirty="0">
                <a:solidFill>
                  <a:srgbClr val="FFC000"/>
                </a:solidFill>
                <a:latin typeface="Palatino Linotype" pitchFamily="18" charset="0"/>
              </a:rPr>
              <a:t>Програмата се състои от приоритети </a:t>
            </a:r>
          </a:p>
          <a:p>
            <a:pPr lvl="0" algn="just">
              <a:defRPr/>
            </a:pPr>
            <a:r>
              <a:rPr lang="ru-RU" b="1" dirty="0">
                <a:solidFill>
                  <a:srgbClr val="FFC000"/>
                </a:solidFill>
                <a:latin typeface="Palatino Linotype" pitchFamily="18" charset="0"/>
              </a:rPr>
              <a:t>(чл. 17 (2) от предложението за общ </a:t>
            </a:r>
            <a:r>
              <a:rPr lang="ru-RU" b="1" dirty="0" smtClean="0">
                <a:solidFill>
                  <a:srgbClr val="FFC000"/>
                </a:solidFill>
                <a:latin typeface="Palatino Linotype" pitchFamily="18" charset="0"/>
              </a:rPr>
              <a:t>регламент</a:t>
            </a:r>
            <a:endParaRPr lang="ru-RU" b="1" dirty="0">
              <a:solidFill>
                <a:srgbClr val="FFC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02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pPr>
              <a:defRPr/>
            </a:pPr>
            <a:r>
              <a:rPr lang="en-US" sz="17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447800"/>
            <a:ext cx="884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800" b="1" spc="-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ЦЕЛИ </a:t>
            </a:r>
            <a:r>
              <a:rPr lang="bg-BG" sz="2800" b="1" spc="-38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НА ПОЛИТИКАТА (ЦП</a:t>
            </a:r>
            <a:r>
              <a:rPr lang="bg-BG" sz="2800" b="1" spc="-38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)</a:t>
            </a:r>
            <a:endParaRPr lang="ru-RU" sz="28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" y="2032577"/>
            <a:ext cx="895561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atin typeface="Candara" panose="020E0502030303020204" pitchFamily="34" charset="0"/>
              </a:rPr>
              <a:t>ЕФРР, ЕСФ+, Кохезионният фонд и ЕФМДР </a:t>
            </a:r>
            <a:r>
              <a:rPr lang="bg-BG" dirty="0">
                <a:latin typeface="Candara" panose="020E0502030303020204" pitchFamily="34" charset="0"/>
              </a:rPr>
              <a:t>подпомагат следните цели на политиката:</a:t>
            </a:r>
          </a:p>
          <a:p>
            <a:endParaRPr lang="bg-BG" sz="200" dirty="0">
              <a:latin typeface="Candara" panose="020E0502030303020204" pitchFamily="34" charset="0"/>
            </a:endParaRPr>
          </a:p>
          <a:p>
            <a:pPr marL="269081" indent="-269081">
              <a:buFont typeface="Wingdings" panose="05000000000000000000" pitchFamily="2" charset="2"/>
              <a:buChar char="Ø"/>
            </a:pPr>
            <a:r>
              <a:rPr lang="bg-BG" b="1" i="1" dirty="0">
                <a:solidFill>
                  <a:srgbClr val="C00000"/>
                </a:solidFill>
                <a:latin typeface="Candara" panose="020E0502030303020204" pitchFamily="34" charset="0"/>
              </a:rPr>
              <a:t>ЦП 1 - По-интелигентна Европа </a:t>
            </a:r>
            <a:r>
              <a:rPr lang="bg-BG" dirty="0">
                <a:latin typeface="Candara" panose="020E0502030303020204" pitchFamily="34" charset="0"/>
              </a:rPr>
              <a:t>чрез насърчаване на иновативния и интелигентен икономически преход </a:t>
            </a:r>
          </a:p>
          <a:p>
            <a:pPr marL="269081" indent="-269081">
              <a:buFont typeface="Wingdings" panose="05000000000000000000" pitchFamily="2" charset="2"/>
              <a:buChar char="Ø"/>
            </a:pPr>
            <a:r>
              <a:rPr lang="bg-BG" b="1" i="1" dirty="0">
                <a:solidFill>
                  <a:srgbClr val="C00000"/>
                </a:solidFill>
                <a:latin typeface="Candara" panose="020E0502030303020204" pitchFamily="34" charset="0"/>
              </a:rPr>
              <a:t>ЦП 2 - По-зелена, нисковъглеродна Европа </a:t>
            </a:r>
            <a:r>
              <a:rPr lang="bg-BG" dirty="0">
                <a:latin typeface="Candara" panose="020E0502030303020204" pitchFamily="34" charset="0"/>
              </a:rPr>
              <a:t>чрез насърчаване на чист и справедлив енергиен преход, зелени и сини инвестиции, кръгова икономика, приспособяване към изменението на климата и превенция и управление на риска </a:t>
            </a:r>
          </a:p>
          <a:p>
            <a:pPr marL="269081" indent="-269081">
              <a:buFont typeface="Wingdings" panose="05000000000000000000" pitchFamily="2" charset="2"/>
              <a:buChar char="Ø"/>
            </a:pPr>
            <a:r>
              <a:rPr lang="bg-BG" b="1" i="1" dirty="0">
                <a:solidFill>
                  <a:srgbClr val="C00000"/>
                </a:solidFill>
                <a:latin typeface="Candara" panose="020E0502030303020204" pitchFamily="34" charset="0"/>
              </a:rPr>
              <a:t>ЦП 3 - По-добре свързана Европа </a:t>
            </a:r>
            <a:r>
              <a:rPr lang="bg-BG" dirty="0">
                <a:latin typeface="Candara" panose="020E0502030303020204" pitchFamily="34" charset="0"/>
              </a:rPr>
              <a:t>чрез подобряване на мобилността и регионалната свързаност на ИКТ </a:t>
            </a:r>
          </a:p>
          <a:p>
            <a:pPr marL="269081" indent="-269081">
              <a:buFont typeface="Wingdings" panose="05000000000000000000" pitchFamily="2" charset="2"/>
              <a:buChar char="Ø"/>
            </a:pPr>
            <a:r>
              <a:rPr lang="bg-BG" b="1" i="1" dirty="0">
                <a:solidFill>
                  <a:srgbClr val="C00000"/>
                </a:solidFill>
                <a:latin typeface="Candara" panose="020E0502030303020204" pitchFamily="34" charset="0"/>
              </a:rPr>
              <a:t>ЦП 4 - По-социална Европа </a:t>
            </a:r>
            <a:r>
              <a:rPr lang="bg-BG" dirty="0">
                <a:latin typeface="Candara" panose="020E0502030303020204" pitchFamily="34" charset="0"/>
              </a:rPr>
              <a:t>— реализиране на европейския стълб на социалните права  </a:t>
            </a:r>
          </a:p>
          <a:p>
            <a:pPr marL="269081" indent="-269081">
              <a:buFont typeface="Wingdings" panose="05000000000000000000" pitchFamily="2" charset="2"/>
              <a:buChar char="Ø"/>
            </a:pPr>
            <a:r>
              <a:rPr lang="bg-BG" b="1" i="1" dirty="0">
                <a:solidFill>
                  <a:srgbClr val="C00000"/>
                </a:solidFill>
                <a:latin typeface="Candara" panose="020E0502030303020204" pitchFamily="34" charset="0"/>
              </a:rPr>
              <a:t>ЦП 5 - Европа по-близо до гражданите </a:t>
            </a:r>
            <a:r>
              <a:rPr lang="bg-BG" dirty="0">
                <a:latin typeface="Candara" panose="020E0502030303020204" pitchFamily="34" charset="0"/>
              </a:rPr>
              <a:t>чрез насърчаване на устойчивото и интегрирано развитие на</a:t>
            </a:r>
            <a:r>
              <a:rPr lang="en-US" dirty="0">
                <a:latin typeface="Candara" panose="020E0502030303020204" pitchFamily="34" charset="0"/>
              </a:rPr>
              <a:t> </a:t>
            </a:r>
            <a:r>
              <a:rPr lang="bg-BG" i="1" dirty="0">
                <a:latin typeface="Candara" panose="020E0502030303020204" pitchFamily="34" charset="0"/>
              </a:rPr>
              <a:t>всички видове територии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64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pPr>
              <a:defRPr/>
            </a:pPr>
            <a:r>
              <a:rPr lang="en-US" sz="17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447800"/>
            <a:ext cx="884809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ПРИОРИТЕТИ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съгласно окончателния компромисен текст за частичен общ подход, по който Съветът постигна съгласие на 18 юни 2019  г. по предложението на Комисията за Регламент на Европейския парламент и на Съвета относно Европейския фонд за </a:t>
            </a: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морско дело, рибарство и аквакултури 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Извън този частичен общ подход останават всички аспекти, свързани с Международната финансова рамка.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</p:spTree>
    <p:extLst>
      <p:ext uri="{BB962C8B-B14F-4D97-AF65-F5344CB8AC3E}">
        <p14:creationId xmlns:p14="http://schemas.microsoft.com/office/powerpoint/2010/main" val="38317866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7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pPr>
              <a:defRPr/>
            </a:pPr>
            <a:r>
              <a:rPr lang="en-US" sz="17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81137226"/>
              </p:ext>
            </p:extLst>
          </p:nvPr>
        </p:nvGraphicFramePr>
        <p:xfrm>
          <a:off x="1447800" y="990599"/>
          <a:ext cx="6858000" cy="405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Oval 6"/>
          <p:cNvSpPr/>
          <p:nvPr/>
        </p:nvSpPr>
        <p:spPr>
          <a:xfrm>
            <a:off x="990600" y="4722309"/>
            <a:ext cx="1039632" cy="1005840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084285" y="4722309"/>
            <a:ext cx="6167462" cy="894080"/>
            <a:chOff x="478026" y="3129280"/>
            <a:chExt cx="6344853" cy="894080"/>
          </a:xfrm>
        </p:grpSpPr>
        <p:sp>
          <p:nvSpPr>
            <p:cNvPr id="9" name="Rectangle 8"/>
            <p:cNvSpPr/>
            <p:nvPr/>
          </p:nvSpPr>
          <p:spPr>
            <a:xfrm>
              <a:off x="478026" y="3129280"/>
              <a:ext cx="6318367" cy="894080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TextBox 9"/>
            <p:cNvSpPr txBox="1"/>
            <p:nvPr/>
          </p:nvSpPr>
          <p:spPr>
            <a:xfrm>
              <a:off x="943060" y="3129280"/>
              <a:ext cx="5879819" cy="8940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09676" tIns="50800" rIns="50800" bIns="50800" numCol="1" spcCol="1270" anchor="ctr" anchorCtr="0">
              <a:noAutofit/>
            </a:bodyPr>
            <a:lstStyle/>
            <a:p>
              <a:pPr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000">
                <a:solidFill>
                  <a:prstClr val="white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 rot="10800000" flipV="1">
            <a:off x="2084285" y="4744001"/>
            <a:ext cx="64923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prstClr val="white"/>
                </a:solidFill>
                <a:latin typeface="Calibri"/>
              </a:rPr>
              <a:t>4. Укрепване на международното управление на океаните и осигуряване на безопасността, сигурността, чистотата и устойчивото стопанисване на моретата и океаните</a:t>
            </a:r>
            <a:endParaRPr lang="en-US" sz="140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12" name="Picture 11"/>
            <p:cNvPicPr/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</p:spTree>
    <p:extLst>
      <p:ext uri="{BB962C8B-B14F-4D97-AF65-F5344CB8AC3E}">
        <p14:creationId xmlns:p14="http://schemas.microsoft.com/office/powerpoint/2010/main" val="40656571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2355" y="1524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Хоризонтални отключващи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за програмен период 2021-2027 г. – чл. 11 от Предложението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Регламент за общоприложимите разпоредби за периода 2021 - 2027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2356" y="3253368"/>
            <a:ext cx="8145844" cy="230832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Хоризонталните </a:t>
            </a:r>
            <a:r>
              <a:rPr lang="ru-RU" dirty="0"/>
              <a:t>благоприятстващи </a:t>
            </a:r>
            <a:r>
              <a:rPr lang="ru-RU" dirty="0" smtClean="0"/>
              <a:t>условия са </a:t>
            </a:r>
            <a:r>
              <a:rPr lang="ru-RU" dirty="0"/>
              <a:t>приложими към всички специфични цели, </a:t>
            </a:r>
            <a:r>
              <a:rPr lang="ru-RU" dirty="0" smtClean="0"/>
              <a:t>заложени в Оперативната програма.</a:t>
            </a:r>
            <a:endParaRPr lang="en-US" dirty="0" smtClean="0"/>
          </a:p>
          <a:p>
            <a:pPr algn="just"/>
            <a:r>
              <a:rPr lang="ru-RU" dirty="0"/>
              <a:t>Когато изготвя програма или въвежда нова специфична цел като част от изменението на дадена програма, държавата членка прави оценка изпълнени ли са благоприятстващите условия, свързани с избраната специфична </a:t>
            </a:r>
            <a:r>
              <a:rPr lang="ru-RU" dirty="0" smtClean="0"/>
              <a:t>цел </a:t>
            </a:r>
            <a:r>
              <a:rPr lang="en-US" dirty="0" smtClean="0"/>
              <a:t>(</a:t>
            </a:r>
            <a:r>
              <a:rPr lang="bg-BG" dirty="0" smtClean="0"/>
              <a:t>СЦ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</a:p>
          <a:p>
            <a:pPr algn="just"/>
            <a:r>
              <a:rPr lang="bg-BG" b="1" dirty="0" smtClean="0"/>
              <a:t>Н</a:t>
            </a:r>
            <a:r>
              <a:rPr lang="ru-RU" b="1" dirty="0" smtClean="0"/>
              <a:t>е </a:t>
            </a:r>
            <a:r>
              <a:rPr lang="ru-RU" b="1" dirty="0"/>
              <a:t>може да се декларират разходи към ЕК, докато не бъде изпълнено ОУ за съответната </a:t>
            </a:r>
            <a:r>
              <a:rPr lang="ru-RU" b="1" dirty="0" smtClean="0"/>
              <a:t>СЦ.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61013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>
              <a:defRPr/>
            </a:pPr>
            <a:r>
              <a:rPr lang="bg-BG" sz="17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bg-BG" sz="1000" b="1" dirty="0">
                  <a:solidFill>
                    <a:prstClr val="black"/>
                  </a:solidFill>
                  <a:latin typeface="Calibri"/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black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2355" y="15240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Хоризонтални отключващи </a:t>
            </a:r>
            <a:r>
              <a:rPr lang="ru-RU" sz="2400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за програмен период 2021-2027 г. – чл. 11 от Предложението</a:t>
            </a:r>
            <a:r>
              <a:rPr lang="ru-RU" dirty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ru-RU" sz="2400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Регламент за общоприложимите разпоредби за периода 2021 - 2027</a:t>
            </a:r>
            <a:endParaRPr lang="en-US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2356" y="3253368"/>
            <a:ext cx="8145844" cy="230832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AutoNum type="arabicPeriod"/>
            </a:pPr>
            <a:r>
              <a:rPr lang="bg-BG" dirty="0">
                <a:solidFill>
                  <a:prstClr val="black"/>
                </a:solidFill>
              </a:rPr>
              <a:t>Ефективни механизми за мониторинг на пазара на обществените поръчки;</a:t>
            </a:r>
          </a:p>
          <a:p>
            <a:pPr marL="342900" lvl="0" indent="-342900">
              <a:buFontTx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Инструменти и капацитет за ефективно прилагане на правилата за държавна помощ;</a:t>
            </a:r>
          </a:p>
          <a:p>
            <a:pPr marL="342900" lvl="0" indent="-342900">
              <a:buFontTx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Ефективното прилагане и изпълнение на Хартата на основните права на ЕС;</a:t>
            </a:r>
          </a:p>
          <a:p>
            <a:pPr marL="342900" lvl="0" indent="-342900">
              <a:buFontTx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Въвеждане и прилагане на Конвенцията на ООН за правата на хората с увреждания (КПХУ) в съответствие с Решение 2010/48/ЕО на Съвета.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84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presentation</Template>
  <TotalTime>0</TotalTime>
  <Words>1381</Words>
  <Application>Microsoft Office PowerPoint</Application>
  <PresentationFormat>On-screen Show (4:3)</PresentationFormat>
  <Paragraphs>153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2019-11-25T09:01:56Z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