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3" r:id="rId1"/>
  </p:sldMasterIdLst>
  <p:notesMasterIdLst>
    <p:notesMasterId r:id="rId7"/>
  </p:notesMasterIdLst>
  <p:handoutMasterIdLst>
    <p:handoutMasterId r:id="rId8"/>
  </p:handoutMasterIdLst>
  <p:sldIdLst>
    <p:sldId id="272" r:id="rId2"/>
    <p:sldId id="313" r:id="rId3"/>
    <p:sldId id="333" r:id="rId4"/>
    <p:sldId id="336" r:id="rId5"/>
    <p:sldId id="337" r:id="rId6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2880">
          <p15:clr>
            <a:srgbClr val="A4A3A4"/>
          </p15:clr>
        </p15:guide>
        <p15:guide id="9" pos="503">
          <p15:clr>
            <a:srgbClr val="A4A3A4"/>
          </p15:clr>
        </p15:guide>
        <p15:guide id="10" pos="5257">
          <p15:clr>
            <a:srgbClr val="A4A3A4"/>
          </p15:clr>
        </p15:guide>
        <p15:guide id="11" pos="4608">
          <p15:clr>
            <a:srgbClr val="A4A3A4"/>
          </p15:clr>
        </p15:guide>
        <p15:guide id="12" pos="2448">
          <p15:clr>
            <a:srgbClr val="A4A3A4"/>
          </p15:clr>
        </p15:guide>
        <p15:guide id="13" pos="5545">
          <p15:clr>
            <a:srgbClr val="A4A3A4"/>
          </p15:clr>
        </p15:guide>
        <p15:guide id="14" pos="27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FCF1B2"/>
    <a:srgbClr val="FFCCFF"/>
    <a:srgbClr val="99CCFF"/>
    <a:srgbClr val="CCCCFF"/>
    <a:srgbClr val="CCFFCC"/>
    <a:srgbClr val="99FF99"/>
    <a:srgbClr val="B5EDC4"/>
    <a:srgbClr val="B6E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468" autoAdjust="0"/>
    <p:restoredTop sz="86510" autoAdjust="0"/>
  </p:normalViewPr>
  <p:slideViewPr>
    <p:cSldViewPr>
      <p:cViewPr varScale="1">
        <p:scale>
          <a:sx n="100" d="100"/>
          <a:sy n="100" d="100"/>
        </p:scale>
        <p:origin x="1536" y="72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2880"/>
        <p:guide pos="503"/>
        <p:guide pos="5257"/>
        <p:guide pos="4608"/>
        <p:guide pos="2448"/>
        <p:guide pos="5545"/>
        <p:guide pos="27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3127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C48C2D-9CF9-42CD-BAA6-2A1F719F31CB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0E3629-2F63-47BC-8FAF-9BC4F357149D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800" dirty="0" smtClean="0">
              <a:solidFill>
                <a:schemeClr val="tx2"/>
              </a:solidFill>
            </a:rPr>
            <a:t>Максимален размер на БФП</a:t>
          </a:r>
          <a:endParaRPr lang="en-US" sz="2800" dirty="0">
            <a:solidFill>
              <a:schemeClr val="tx2"/>
            </a:solidFill>
          </a:endParaRPr>
        </a:p>
      </dgm:t>
    </dgm:pt>
    <dgm:pt modelId="{86C2EABC-9D39-4D4F-96F3-A3C1E1E549E6}" type="parTrans" cxnId="{529778BE-0188-49CE-A814-11E080C6DB1F}">
      <dgm:prSet/>
      <dgm:spPr/>
      <dgm:t>
        <a:bodyPr/>
        <a:lstStyle/>
        <a:p>
          <a:endParaRPr lang="en-US"/>
        </a:p>
      </dgm:t>
    </dgm:pt>
    <dgm:pt modelId="{F0633CE2-F24A-4D19-A41F-631C118AD2CF}" type="sibTrans" cxnId="{529778BE-0188-49CE-A814-11E080C6DB1F}">
      <dgm:prSet/>
      <dgm:spPr/>
      <dgm:t>
        <a:bodyPr/>
        <a:lstStyle/>
        <a:p>
          <a:endParaRPr lang="en-US"/>
        </a:p>
      </dgm:t>
    </dgm:pt>
    <dgm:pt modelId="{9488D842-6853-42B0-97DC-D428870E0EF0}">
      <dgm:prSet phldrT="[Text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3600" dirty="0" smtClean="0">
              <a:solidFill>
                <a:schemeClr val="tx2"/>
              </a:solidFill>
            </a:rPr>
            <a:t>146 687 ЛВ.</a:t>
          </a:r>
          <a:endParaRPr lang="en-US" sz="3600" dirty="0">
            <a:solidFill>
              <a:schemeClr val="tx2"/>
            </a:solidFill>
          </a:endParaRPr>
        </a:p>
      </dgm:t>
    </dgm:pt>
    <dgm:pt modelId="{66592927-5DB4-4D95-A173-BEE8EAA90BF1}" type="parTrans" cxnId="{5DBA473B-0D27-4913-9A1B-134EE40CFC55}">
      <dgm:prSet/>
      <dgm:spPr/>
      <dgm:t>
        <a:bodyPr/>
        <a:lstStyle/>
        <a:p>
          <a:endParaRPr lang="en-US"/>
        </a:p>
      </dgm:t>
    </dgm:pt>
    <dgm:pt modelId="{DA95A042-7AB2-4F1F-A8E6-81648A65714A}" type="sibTrans" cxnId="{5DBA473B-0D27-4913-9A1B-134EE40CFC55}">
      <dgm:prSet/>
      <dgm:spPr/>
      <dgm:t>
        <a:bodyPr/>
        <a:lstStyle/>
        <a:p>
          <a:endParaRPr lang="en-US"/>
        </a:p>
      </dgm:t>
    </dgm:pt>
    <dgm:pt modelId="{3272DCE5-7298-465F-8B36-EF10F401D998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b="1" dirty="0" smtClean="0">
              <a:solidFill>
                <a:srgbClr val="FFC000"/>
              </a:solidFill>
            </a:rPr>
            <a:t>ПРЕДЛОЖЕНИЕ ЗА ИЗМЕНЕНИЕ НА </a:t>
          </a:r>
        </a:p>
        <a:p>
          <a:r>
            <a:rPr lang="bg-BG" dirty="0" smtClean="0">
              <a:solidFill>
                <a:schemeClr val="tx2"/>
              </a:solidFill>
            </a:rPr>
            <a:t>Максималния размер на БФП</a:t>
          </a:r>
          <a:endParaRPr lang="en-US" dirty="0">
            <a:solidFill>
              <a:schemeClr val="tx2"/>
            </a:solidFill>
          </a:endParaRPr>
        </a:p>
      </dgm:t>
    </dgm:pt>
    <dgm:pt modelId="{1975248A-3EB2-4DC8-9062-BDF34714E225}" type="parTrans" cxnId="{DC8FC364-0F4C-4633-9C67-9F45CFF21327}">
      <dgm:prSet/>
      <dgm:spPr/>
      <dgm:t>
        <a:bodyPr/>
        <a:lstStyle/>
        <a:p>
          <a:endParaRPr lang="en-US"/>
        </a:p>
      </dgm:t>
    </dgm:pt>
    <dgm:pt modelId="{A1BBC833-A8DC-4359-B585-CD3810E1A203}" type="sibTrans" cxnId="{DC8FC364-0F4C-4633-9C67-9F45CFF21327}">
      <dgm:prSet/>
      <dgm:spPr/>
      <dgm:t>
        <a:bodyPr/>
        <a:lstStyle/>
        <a:p>
          <a:endParaRPr lang="en-US"/>
        </a:p>
      </dgm:t>
    </dgm:pt>
    <dgm:pt modelId="{302818A4-571F-4CCF-BA9C-166B7DA380EA}">
      <dgm:prSet phldrT="[Text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sz="3600" dirty="0" smtClean="0">
              <a:solidFill>
                <a:srgbClr val="FFC000"/>
              </a:solidFill>
            </a:rPr>
            <a:t>1 000 000 ЛВ.</a:t>
          </a:r>
          <a:endParaRPr lang="en-US" sz="3600" dirty="0">
            <a:solidFill>
              <a:srgbClr val="FFC000"/>
            </a:solidFill>
          </a:endParaRPr>
        </a:p>
      </dgm:t>
    </dgm:pt>
    <dgm:pt modelId="{CB8D8401-381F-4394-A266-4FFA01F9DFC2}" type="parTrans" cxnId="{578F5A3B-4A70-413F-B245-3E6251A78D1C}">
      <dgm:prSet/>
      <dgm:spPr/>
      <dgm:t>
        <a:bodyPr/>
        <a:lstStyle/>
        <a:p>
          <a:endParaRPr lang="en-US"/>
        </a:p>
      </dgm:t>
    </dgm:pt>
    <dgm:pt modelId="{D60B0986-B2B8-4400-8123-8FC07A84D411}" type="sibTrans" cxnId="{578F5A3B-4A70-413F-B245-3E6251A78D1C}">
      <dgm:prSet/>
      <dgm:spPr/>
      <dgm:t>
        <a:bodyPr/>
        <a:lstStyle/>
        <a:p>
          <a:endParaRPr lang="en-US"/>
        </a:p>
      </dgm:t>
    </dgm:pt>
    <dgm:pt modelId="{39776E9C-BD88-4748-8A45-1EA84303080E}" type="pres">
      <dgm:prSet presAssocID="{35C48C2D-9CF9-42CD-BAA6-2A1F719F31CB}" presName="Name0" presStyleCnt="0">
        <dgm:presLayoutVars>
          <dgm:dir/>
          <dgm:animLvl val="lvl"/>
          <dgm:resizeHandles/>
        </dgm:presLayoutVars>
      </dgm:prSet>
      <dgm:spPr/>
    </dgm:pt>
    <dgm:pt modelId="{3BD7C709-5A63-40EF-9B28-086F465C1979}" type="pres">
      <dgm:prSet presAssocID="{6B0E3629-2F63-47BC-8FAF-9BC4F357149D}" presName="linNode" presStyleCnt="0"/>
      <dgm:spPr/>
    </dgm:pt>
    <dgm:pt modelId="{2F00056D-6A32-4DE5-818C-222BA1E40EBF}" type="pres">
      <dgm:prSet presAssocID="{6B0E3629-2F63-47BC-8FAF-9BC4F357149D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02AA92-A83F-4E4F-A335-8166620FA573}" type="pres">
      <dgm:prSet presAssocID="{6B0E3629-2F63-47BC-8FAF-9BC4F357149D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AC2B48-4220-4023-BCA8-A4DC04729C2A}" type="pres">
      <dgm:prSet presAssocID="{F0633CE2-F24A-4D19-A41F-631C118AD2CF}" presName="spacing" presStyleCnt="0"/>
      <dgm:spPr/>
    </dgm:pt>
    <dgm:pt modelId="{C4CD7337-DFFD-474D-94C0-23378F7E0113}" type="pres">
      <dgm:prSet presAssocID="{3272DCE5-7298-465F-8B36-EF10F401D998}" presName="linNode" presStyleCnt="0"/>
      <dgm:spPr/>
    </dgm:pt>
    <dgm:pt modelId="{60B2B0CA-BDA5-47EE-9266-6A83E5825AB1}" type="pres">
      <dgm:prSet presAssocID="{3272DCE5-7298-465F-8B36-EF10F401D998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8F824F-926E-4961-AE3B-06B1D0617F75}" type="pres">
      <dgm:prSet presAssocID="{3272DCE5-7298-465F-8B36-EF10F401D998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8FC364-0F4C-4633-9C67-9F45CFF21327}" srcId="{35C48C2D-9CF9-42CD-BAA6-2A1F719F31CB}" destId="{3272DCE5-7298-465F-8B36-EF10F401D998}" srcOrd="1" destOrd="0" parTransId="{1975248A-3EB2-4DC8-9062-BDF34714E225}" sibTransId="{A1BBC833-A8DC-4359-B585-CD3810E1A203}"/>
    <dgm:cxn modelId="{1905F319-884D-4CD8-B48E-B08FCF78E7C5}" type="presOf" srcId="{6B0E3629-2F63-47BC-8FAF-9BC4F357149D}" destId="{2F00056D-6A32-4DE5-818C-222BA1E40EBF}" srcOrd="0" destOrd="0" presId="urn:microsoft.com/office/officeart/2005/8/layout/vList6"/>
    <dgm:cxn modelId="{D436579F-5A0E-44F6-9FDC-8F8E4AB24982}" type="presOf" srcId="{35C48C2D-9CF9-42CD-BAA6-2A1F719F31CB}" destId="{39776E9C-BD88-4748-8A45-1EA84303080E}" srcOrd="0" destOrd="0" presId="urn:microsoft.com/office/officeart/2005/8/layout/vList6"/>
    <dgm:cxn modelId="{529778BE-0188-49CE-A814-11E080C6DB1F}" srcId="{35C48C2D-9CF9-42CD-BAA6-2A1F719F31CB}" destId="{6B0E3629-2F63-47BC-8FAF-9BC4F357149D}" srcOrd="0" destOrd="0" parTransId="{86C2EABC-9D39-4D4F-96F3-A3C1E1E549E6}" sibTransId="{F0633CE2-F24A-4D19-A41F-631C118AD2CF}"/>
    <dgm:cxn modelId="{578F5A3B-4A70-413F-B245-3E6251A78D1C}" srcId="{3272DCE5-7298-465F-8B36-EF10F401D998}" destId="{302818A4-571F-4CCF-BA9C-166B7DA380EA}" srcOrd="0" destOrd="0" parTransId="{CB8D8401-381F-4394-A266-4FFA01F9DFC2}" sibTransId="{D60B0986-B2B8-4400-8123-8FC07A84D411}"/>
    <dgm:cxn modelId="{1CFC0384-3513-49BA-B6C2-68FD36ED3304}" type="presOf" srcId="{9488D842-6853-42B0-97DC-D428870E0EF0}" destId="{6C02AA92-A83F-4E4F-A335-8166620FA573}" srcOrd="0" destOrd="0" presId="urn:microsoft.com/office/officeart/2005/8/layout/vList6"/>
    <dgm:cxn modelId="{2A8795BA-BD17-4D5A-A311-7409A07F4FBB}" type="presOf" srcId="{3272DCE5-7298-465F-8B36-EF10F401D998}" destId="{60B2B0CA-BDA5-47EE-9266-6A83E5825AB1}" srcOrd="0" destOrd="0" presId="urn:microsoft.com/office/officeart/2005/8/layout/vList6"/>
    <dgm:cxn modelId="{9AEEDC2F-1049-4BFB-8ED0-F8280424E2E0}" type="presOf" srcId="{302818A4-571F-4CCF-BA9C-166B7DA380EA}" destId="{478F824F-926E-4961-AE3B-06B1D0617F75}" srcOrd="0" destOrd="0" presId="urn:microsoft.com/office/officeart/2005/8/layout/vList6"/>
    <dgm:cxn modelId="{5DBA473B-0D27-4913-9A1B-134EE40CFC55}" srcId="{6B0E3629-2F63-47BC-8FAF-9BC4F357149D}" destId="{9488D842-6853-42B0-97DC-D428870E0EF0}" srcOrd="0" destOrd="0" parTransId="{66592927-5DB4-4D95-A173-BEE8EAA90BF1}" sibTransId="{DA95A042-7AB2-4F1F-A8E6-81648A65714A}"/>
    <dgm:cxn modelId="{FCCB819F-FFCF-4816-B8DA-B0D1B9BE629B}" type="presParOf" srcId="{39776E9C-BD88-4748-8A45-1EA84303080E}" destId="{3BD7C709-5A63-40EF-9B28-086F465C1979}" srcOrd="0" destOrd="0" presId="urn:microsoft.com/office/officeart/2005/8/layout/vList6"/>
    <dgm:cxn modelId="{744175F2-F55C-4F15-B471-49A34867C735}" type="presParOf" srcId="{3BD7C709-5A63-40EF-9B28-086F465C1979}" destId="{2F00056D-6A32-4DE5-818C-222BA1E40EBF}" srcOrd="0" destOrd="0" presId="urn:microsoft.com/office/officeart/2005/8/layout/vList6"/>
    <dgm:cxn modelId="{04969905-A00E-417A-91F8-96F955A5C9A6}" type="presParOf" srcId="{3BD7C709-5A63-40EF-9B28-086F465C1979}" destId="{6C02AA92-A83F-4E4F-A335-8166620FA573}" srcOrd="1" destOrd="0" presId="urn:microsoft.com/office/officeart/2005/8/layout/vList6"/>
    <dgm:cxn modelId="{6A95C16C-B7EE-47BF-B452-D52BD513D88C}" type="presParOf" srcId="{39776E9C-BD88-4748-8A45-1EA84303080E}" destId="{20AC2B48-4220-4023-BCA8-A4DC04729C2A}" srcOrd="1" destOrd="0" presId="urn:microsoft.com/office/officeart/2005/8/layout/vList6"/>
    <dgm:cxn modelId="{6311DB8A-6E09-4D06-8577-09ADED527367}" type="presParOf" srcId="{39776E9C-BD88-4748-8A45-1EA84303080E}" destId="{C4CD7337-DFFD-474D-94C0-23378F7E0113}" srcOrd="2" destOrd="0" presId="urn:microsoft.com/office/officeart/2005/8/layout/vList6"/>
    <dgm:cxn modelId="{68D460A2-D76B-4FB6-9FF1-6BBECCA32A2B}" type="presParOf" srcId="{C4CD7337-DFFD-474D-94C0-23378F7E0113}" destId="{60B2B0CA-BDA5-47EE-9266-6A83E5825AB1}" srcOrd="0" destOrd="0" presId="urn:microsoft.com/office/officeart/2005/8/layout/vList6"/>
    <dgm:cxn modelId="{BD740294-4055-469A-A5F1-46E79AF620FE}" type="presParOf" srcId="{C4CD7337-DFFD-474D-94C0-23378F7E0113}" destId="{478F824F-926E-4961-AE3B-06B1D0617F7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8A81BA-1436-4128-96C5-238AE9C06D8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3C706D-D11C-4B21-8823-A81636EEF58E}">
      <dgm:prSet phldrT="[Text]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bg-BG" dirty="0" smtClean="0"/>
            <a:t>мотиви</a:t>
          </a:r>
          <a:endParaRPr lang="en-US" dirty="0"/>
        </a:p>
      </dgm:t>
    </dgm:pt>
    <dgm:pt modelId="{3018BF38-79D0-49F7-944C-3682BB78D3DC}" type="parTrans" cxnId="{FC18D54C-7367-400E-8487-69134C446589}">
      <dgm:prSet/>
      <dgm:spPr/>
      <dgm:t>
        <a:bodyPr/>
        <a:lstStyle/>
        <a:p>
          <a:endParaRPr lang="en-US"/>
        </a:p>
      </dgm:t>
    </dgm:pt>
    <dgm:pt modelId="{B7ED1450-E8AB-4248-9C50-DC88DB1081ED}" type="sibTrans" cxnId="{FC18D54C-7367-400E-8487-69134C446589}">
      <dgm:prSet/>
      <dgm:spPr/>
      <dgm:t>
        <a:bodyPr/>
        <a:lstStyle/>
        <a:p>
          <a:endParaRPr lang="en-US"/>
        </a:p>
      </dgm:t>
    </dgm:pt>
    <dgm:pt modelId="{9C5B40C4-8BD6-4694-B971-E59AC50C684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smtClean="0">
              <a:solidFill>
                <a:schemeClr val="tx2"/>
              </a:solidFill>
            </a:rPr>
            <a:t>Ефективно използване на финансовите ресурси, увеличаване ефекта от предвидените дейности и минимизиране на риска от загуба на средства по мярката</a:t>
          </a:r>
          <a:endParaRPr lang="en-US" sz="2400" dirty="0">
            <a:solidFill>
              <a:schemeClr val="tx2"/>
            </a:solidFill>
          </a:endParaRPr>
        </a:p>
      </dgm:t>
    </dgm:pt>
    <dgm:pt modelId="{C198EBBF-0801-44BC-A096-122B53D47D22}" type="parTrans" cxnId="{E9A19D72-D257-4DB8-B373-344F116A1603}">
      <dgm:prSet/>
      <dgm:spPr/>
      <dgm:t>
        <a:bodyPr/>
        <a:lstStyle/>
        <a:p>
          <a:endParaRPr lang="en-US"/>
        </a:p>
      </dgm:t>
    </dgm:pt>
    <dgm:pt modelId="{5BA99CE9-3896-44B8-ABAD-CCEA19311075}" type="sibTrans" cxnId="{E9A19D72-D257-4DB8-B373-344F116A1603}">
      <dgm:prSet/>
      <dgm:spPr/>
      <dgm:t>
        <a:bodyPr/>
        <a:lstStyle/>
        <a:p>
          <a:endParaRPr lang="en-US"/>
        </a:p>
      </dgm:t>
    </dgm:pt>
    <dgm:pt modelId="{702B1032-C9BA-4EE1-9497-C784D41B13A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400" dirty="0" smtClean="0">
              <a:solidFill>
                <a:schemeClr val="tx2"/>
              </a:solidFill>
            </a:rPr>
            <a:t>П</a:t>
          </a:r>
          <a:r>
            <a:rPr lang="ru-RU" sz="2400" dirty="0" smtClean="0">
              <a:solidFill>
                <a:schemeClr val="tx2"/>
              </a:solidFill>
            </a:rPr>
            <a:t>овишаване на осведомеността на обществеността относно продуктите за устойчив риболов</a:t>
          </a:r>
          <a:endParaRPr lang="en-US" sz="2400" dirty="0">
            <a:solidFill>
              <a:schemeClr val="tx2"/>
            </a:solidFill>
          </a:endParaRPr>
        </a:p>
      </dgm:t>
    </dgm:pt>
    <dgm:pt modelId="{9FA5CCAE-564F-44A2-9D1D-5AFC3D4784FC}" type="parTrans" cxnId="{82624300-C309-40F8-B4B3-4F9A1CB76A49}">
      <dgm:prSet/>
      <dgm:spPr/>
      <dgm:t>
        <a:bodyPr/>
        <a:lstStyle/>
        <a:p>
          <a:endParaRPr lang="en-US"/>
        </a:p>
      </dgm:t>
    </dgm:pt>
    <dgm:pt modelId="{0F3BC763-A327-4694-B9B5-CD786DB859ED}" type="sibTrans" cxnId="{82624300-C309-40F8-B4B3-4F9A1CB76A49}">
      <dgm:prSet/>
      <dgm:spPr/>
      <dgm:t>
        <a:bodyPr/>
        <a:lstStyle/>
        <a:p>
          <a:endParaRPr lang="en-US"/>
        </a:p>
      </dgm:t>
    </dgm:pt>
    <dgm:pt modelId="{91C64727-4D22-4507-A501-B673789014B9}" type="pres">
      <dgm:prSet presAssocID="{598A81BA-1436-4128-96C5-238AE9C06D8E}" presName="composite" presStyleCnt="0">
        <dgm:presLayoutVars>
          <dgm:chMax val="1"/>
          <dgm:dir/>
          <dgm:resizeHandles val="exact"/>
        </dgm:presLayoutVars>
      </dgm:prSet>
      <dgm:spPr/>
    </dgm:pt>
    <dgm:pt modelId="{308827F9-A514-49A7-A8B4-6E1175FAB9CA}" type="pres">
      <dgm:prSet presAssocID="{A83C706D-D11C-4B21-8823-A81636EEF58E}" presName="roof" presStyleLbl="dkBgShp" presStyleIdx="0" presStyleCnt="2"/>
      <dgm:spPr/>
    </dgm:pt>
    <dgm:pt modelId="{71430555-9020-4522-84AC-3CA81CCCEB2B}" type="pres">
      <dgm:prSet presAssocID="{A83C706D-D11C-4B21-8823-A81636EEF58E}" presName="pillars" presStyleCnt="0"/>
      <dgm:spPr/>
    </dgm:pt>
    <dgm:pt modelId="{9BADAFD3-4B8C-432A-8440-E3D82B0DA3BB}" type="pres">
      <dgm:prSet presAssocID="{A83C706D-D11C-4B21-8823-A81636EEF58E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28C42E-6674-4B6B-901A-60C3484EB78F}" type="pres">
      <dgm:prSet presAssocID="{702B1032-C9BA-4EE1-9497-C784D41B13A6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4186F0-BBC1-4422-A98D-FA1990D5DCA3}" type="pres">
      <dgm:prSet presAssocID="{A83C706D-D11C-4B21-8823-A81636EEF58E}" presName="base" presStyleLbl="dkBgShp" presStyleIdx="1" presStyleCnt="2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</dgm:pt>
  </dgm:ptLst>
  <dgm:cxnLst>
    <dgm:cxn modelId="{FC18D54C-7367-400E-8487-69134C446589}" srcId="{598A81BA-1436-4128-96C5-238AE9C06D8E}" destId="{A83C706D-D11C-4B21-8823-A81636EEF58E}" srcOrd="0" destOrd="0" parTransId="{3018BF38-79D0-49F7-944C-3682BB78D3DC}" sibTransId="{B7ED1450-E8AB-4248-9C50-DC88DB1081ED}"/>
    <dgm:cxn modelId="{C02C5675-C3B9-4960-AFB0-6B7F45873885}" type="presOf" srcId="{598A81BA-1436-4128-96C5-238AE9C06D8E}" destId="{91C64727-4D22-4507-A501-B673789014B9}" srcOrd="0" destOrd="0" presId="urn:microsoft.com/office/officeart/2005/8/layout/hList3"/>
    <dgm:cxn modelId="{C4B39813-122F-4F02-BDC6-C5EDD523E066}" type="presOf" srcId="{9C5B40C4-8BD6-4694-B971-E59AC50C6842}" destId="{9BADAFD3-4B8C-432A-8440-E3D82B0DA3BB}" srcOrd="0" destOrd="0" presId="urn:microsoft.com/office/officeart/2005/8/layout/hList3"/>
    <dgm:cxn modelId="{93D46EE9-8745-4F9D-983E-1807F223E7E9}" type="presOf" srcId="{702B1032-C9BA-4EE1-9497-C784D41B13A6}" destId="{AE28C42E-6674-4B6B-901A-60C3484EB78F}" srcOrd="0" destOrd="0" presId="urn:microsoft.com/office/officeart/2005/8/layout/hList3"/>
    <dgm:cxn modelId="{82624300-C309-40F8-B4B3-4F9A1CB76A49}" srcId="{A83C706D-D11C-4B21-8823-A81636EEF58E}" destId="{702B1032-C9BA-4EE1-9497-C784D41B13A6}" srcOrd="1" destOrd="0" parTransId="{9FA5CCAE-564F-44A2-9D1D-5AFC3D4784FC}" sibTransId="{0F3BC763-A327-4694-B9B5-CD786DB859ED}"/>
    <dgm:cxn modelId="{E9A19D72-D257-4DB8-B373-344F116A1603}" srcId="{A83C706D-D11C-4B21-8823-A81636EEF58E}" destId="{9C5B40C4-8BD6-4694-B971-E59AC50C6842}" srcOrd="0" destOrd="0" parTransId="{C198EBBF-0801-44BC-A096-122B53D47D22}" sibTransId="{5BA99CE9-3896-44B8-ABAD-CCEA19311075}"/>
    <dgm:cxn modelId="{15431931-0D9D-4AD4-8A8D-324D71ED39E4}" type="presOf" srcId="{A83C706D-D11C-4B21-8823-A81636EEF58E}" destId="{308827F9-A514-49A7-A8B4-6E1175FAB9CA}" srcOrd="0" destOrd="0" presId="urn:microsoft.com/office/officeart/2005/8/layout/hList3"/>
    <dgm:cxn modelId="{37073DC2-0B50-46DF-8B9B-8506056814BC}" type="presParOf" srcId="{91C64727-4D22-4507-A501-B673789014B9}" destId="{308827F9-A514-49A7-A8B4-6E1175FAB9CA}" srcOrd="0" destOrd="0" presId="urn:microsoft.com/office/officeart/2005/8/layout/hList3"/>
    <dgm:cxn modelId="{E4E572B1-4B63-4245-9321-FEF30C281CD0}" type="presParOf" srcId="{91C64727-4D22-4507-A501-B673789014B9}" destId="{71430555-9020-4522-84AC-3CA81CCCEB2B}" srcOrd="1" destOrd="0" presId="urn:microsoft.com/office/officeart/2005/8/layout/hList3"/>
    <dgm:cxn modelId="{40F4F0D4-3B78-4729-A228-178E1FFD9051}" type="presParOf" srcId="{71430555-9020-4522-84AC-3CA81CCCEB2B}" destId="{9BADAFD3-4B8C-432A-8440-E3D82B0DA3BB}" srcOrd="0" destOrd="0" presId="urn:microsoft.com/office/officeart/2005/8/layout/hList3"/>
    <dgm:cxn modelId="{309A22C5-411B-4FD5-9979-F84B80C69A11}" type="presParOf" srcId="{71430555-9020-4522-84AC-3CA81CCCEB2B}" destId="{AE28C42E-6674-4B6B-901A-60C3484EB78F}" srcOrd="1" destOrd="0" presId="urn:microsoft.com/office/officeart/2005/8/layout/hList3"/>
    <dgm:cxn modelId="{04D77D66-3B0D-4B08-8E70-F4C9596D37CB}" type="presParOf" srcId="{91C64727-4D22-4507-A501-B673789014B9}" destId="{844186F0-BBC1-4422-A98D-FA1990D5DCA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02AA92-A83F-4E4F-A335-8166620FA573}">
      <dsp:nvSpPr>
        <dsp:cNvPr id="0" name=""/>
        <dsp:cNvSpPr/>
      </dsp:nvSpPr>
      <dsp:spPr>
        <a:xfrm>
          <a:off x="2438400" y="496"/>
          <a:ext cx="3657600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3600" kern="1200" dirty="0" smtClean="0">
              <a:solidFill>
                <a:schemeClr val="tx2"/>
              </a:solidFill>
            </a:rPr>
            <a:t>146 687 ЛВ.</a:t>
          </a:r>
          <a:endParaRPr lang="en-US" sz="3600" kern="1200" dirty="0">
            <a:solidFill>
              <a:schemeClr val="tx2"/>
            </a:solidFill>
          </a:endParaRPr>
        </a:p>
      </dsp:txBody>
      <dsp:txXfrm>
        <a:off x="2438400" y="242342"/>
        <a:ext cx="2932063" cy="1451073"/>
      </dsp:txXfrm>
    </dsp:sp>
    <dsp:sp modelId="{2F00056D-6A32-4DE5-818C-222BA1E40EBF}">
      <dsp:nvSpPr>
        <dsp:cNvPr id="0" name=""/>
        <dsp:cNvSpPr/>
      </dsp:nvSpPr>
      <dsp:spPr>
        <a:xfrm>
          <a:off x="0" y="496"/>
          <a:ext cx="2438400" cy="1934765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solidFill>
                <a:schemeClr val="tx2"/>
              </a:solidFill>
            </a:rPr>
            <a:t>Максимален размер на БФП</a:t>
          </a:r>
          <a:endParaRPr lang="en-US" sz="2800" kern="1200" dirty="0">
            <a:solidFill>
              <a:schemeClr val="tx2"/>
            </a:solidFill>
          </a:endParaRPr>
        </a:p>
      </dsp:txBody>
      <dsp:txXfrm>
        <a:off x="94447" y="94943"/>
        <a:ext cx="2249506" cy="1745871"/>
      </dsp:txXfrm>
    </dsp:sp>
    <dsp:sp modelId="{478F824F-926E-4961-AE3B-06B1D0617F75}">
      <dsp:nvSpPr>
        <dsp:cNvPr id="0" name=""/>
        <dsp:cNvSpPr/>
      </dsp:nvSpPr>
      <dsp:spPr>
        <a:xfrm>
          <a:off x="2438400" y="2128738"/>
          <a:ext cx="3657600" cy="1934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3600" kern="1200" dirty="0" smtClean="0">
              <a:solidFill>
                <a:srgbClr val="FFC000"/>
              </a:solidFill>
            </a:rPr>
            <a:t>1 000 000 ЛВ.</a:t>
          </a:r>
          <a:endParaRPr lang="en-US" sz="3600" kern="1200" dirty="0">
            <a:solidFill>
              <a:srgbClr val="FFC000"/>
            </a:solidFill>
          </a:endParaRPr>
        </a:p>
      </dsp:txBody>
      <dsp:txXfrm>
        <a:off x="2438400" y="2370584"/>
        <a:ext cx="2932063" cy="1451073"/>
      </dsp:txXfrm>
    </dsp:sp>
    <dsp:sp modelId="{60B2B0CA-BDA5-47EE-9266-6A83E5825AB1}">
      <dsp:nvSpPr>
        <dsp:cNvPr id="0" name=""/>
        <dsp:cNvSpPr/>
      </dsp:nvSpPr>
      <dsp:spPr>
        <a:xfrm>
          <a:off x="0" y="2128738"/>
          <a:ext cx="2438400" cy="1934765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dirty="0" smtClean="0">
              <a:solidFill>
                <a:srgbClr val="FFC000"/>
              </a:solidFill>
            </a:rPr>
            <a:t>ПРЕДЛОЖЕНИЕ ЗА ИЗМЕНЕНИЕ НА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>
              <a:solidFill>
                <a:schemeClr val="tx2"/>
              </a:solidFill>
            </a:rPr>
            <a:t>Максималния размер на БФП</a:t>
          </a:r>
          <a:endParaRPr lang="en-US" sz="2200" kern="1200" dirty="0">
            <a:solidFill>
              <a:schemeClr val="tx2"/>
            </a:solidFill>
          </a:endParaRPr>
        </a:p>
      </dsp:txBody>
      <dsp:txXfrm>
        <a:off x="94447" y="2223185"/>
        <a:ext cx="2249506" cy="17458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827F9-A514-49A7-A8B4-6E1175FAB9CA}">
      <dsp:nvSpPr>
        <dsp:cNvPr id="0" name=""/>
        <dsp:cNvSpPr/>
      </dsp:nvSpPr>
      <dsp:spPr>
        <a:xfrm>
          <a:off x="0" y="0"/>
          <a:ext cx="7543800" cy="1219200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5600" kern="1200" dirty="0" smtClean="0"/>
            <a:t>мотиви</a:t>
          </a:r>
          <a:endParaRPr lang="en-US" sz="5600" kern="1200" dirty="0"/>
        </a:p>
      </dsp:txBody>
      <dsp:txXfrm>
        <a:off x="0" y="0"/>
        <a:ext cx="7543800" cy="1219200"/>
      </dsp:txXfrm>
    </dsp:sp>
    <dsp:sp modelId="{9BADAFD3-4B8C-432A-8440-E3D82B0DA3BB}">
      <dsp:nvSpPr>
        <dsp:cNvPr id="0" name=""/>
        <dsp:cNvSpPr/>
      </dsp:nvSpPr>
      <dsp:spPr>
        <a:xfrm>
          <a:off x="0" y="1219200"/>
          <a:ext cx="3771900" cy="256032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2"/>
              </a:solidFill>
            </a:rPr>
            <a:t>Ефективно използване на финансовите ресурси, увеличаване ефекта от предвидените дейности и минимизиране на риска от загуба на средства по мярката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0" y="1219200"/>
        <a:ext cx="3771900" cy="2560320"/>
      </dsp:txXfrm>
    </dsp:sp>
    <dsp:sp modelId="{AE28C42E-6674-4B6B-901A-60C3484EB78F}">
      <dsp:nvSpPr>
        <dsp:cNvPr id="0" name=""/>
        <dsp:cNvSpPr/>
      </dsp:nvSpPr>
      <dsp:spPr>
        <a:xfrm>
          <a:off x="3771900" y="1219200"/>
          <a:ext cx="3771900" cy="256032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solidFill>
                <a:schemeClr val="tx2"/>
              </a:solidFill>
            </a:rPr>
            <a:t>П</a:t>
          </a:r>
          <a:r>
            <a:rPr lang="ru-RU" sz="2400" kern="1200" dirty="0" smtClean="0">
              <a:solidFill>
                <a:schemeClr val="tx2"/>
              </a:solidFill>
            </a:rPr>
            <a:t>овишаване на осведомеността на обществеността относно продуктите за устойчив риболов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3771900" y="1219200"/>
        <a:ext cx="3771900" cy="2560320"/>
      </dsp:txXfrm>
    </dsp:sp>
    <dsp:sp modelId="{844186F0-BBC1-4422-A98D-FA1990D5DCA3}">
      <dsp:nvSpPr>
        <dsp:cNvPr id="0" name=""/>
        <dsp:cNvSpPr/>
      </dsp:nvSpPr>
      <dsp:spPr>
        <a:xfrm>
          <a:off x="0" y="3779520"/>
          <a:ext cx="7543800" cy="284480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5F606E-90DF-4E5E-981B-65D896F86000}" type="datetimeFigureOut">
              <a:rPr lang="en-US"/>
              <a:pPr>
                <a:defRPr/>
              </a:pPr>
              <a:t>11/19/2019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19AD15E-0751-4746-996B-AD8A43771B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95400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09B38-711C-4572-8ADD-1783B87B4CD0}" type="datetimeFigureOut">
              <a:rPr lang="en-US"/>
              <a:pPr>
                <a:defRPr/>
              </a:pPr>
              <a:t>11/19/2019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1D231C-F067-4B81-82BF-4D6D280B457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681302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fld id="{E0C2C0B6-4C13-4F05-AEA3-AB000FBDDFE1}" type="slidenum">
              <a:rPr lang="bg-BG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bg-BG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00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4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732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041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g-BG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F5768AE-EC08-4353-BE85-711A137A3AF7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528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ABECBF6-9238-49C5-922F-100E27AACBEB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2839365-C8D8-4E0A-A912-6362734CBB0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3085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3C4A743-1EED-456B-82B2-9AC3C1B70CC6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43B44CF-8EB2-4D93-AB05-09483F1D5BD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946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84CD7D80-EC10-410C-AA03-056165B83CA8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9C01E20-5443-4AD3-81CF-125CD9E12D9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3824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5602621-E74C-4A78-9E0E-8668483216AC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445CA5D2-8273-4CE5-8ABA-FC7E71A89A4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896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79EC14E-F206-42B9-9861-B3FB32D4B261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4B3DB48-EDB9-4C04-8C2C-823D32CE37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734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3DCAFED4-DADF-4CA3-B6A5-47A015FEBD29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D4F47D4-A8EF-41F4-8139-A074B077AFF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6690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C72E1D32-BDAE-4926-81DD-778C7ED467DA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DE5F5B74-145B-4B0D-9852-E247D7F8AB3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9218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A2D680C-FBD1-4ADD-AAE8-00909CEFCE7C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79E6B53F-A76D-459D-8933-FC8FEFB636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619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AF6309FD-75B6-429F-900C-EBF831555211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69E952FC-5CED-45E9-BC50-5CEADFA6CBB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0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B3D6BFAE-10C4-4865-95F2-D36610EE0F4C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313FA29-C1B7-401F-8F4F-A8C4A4716A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13777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ED363C6A-6A8B-457E-B9FF-302D76167B77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Palatino Linotype" pitchFamily="18" charset="0"/>
              </a:defRPr>
            </a:lvl1pPr>
          </a:lstStyle>
          <a:p>
            <a:pPr>
              <a:defRPr/>
            </a:pPr>
            <a:fld id="{25B55624-F32D-434A-A3DB-018D8AC911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0669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9" y="274638"/>
            <a:ext cx="8229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9" y="1600201"/>
            <a:ext cx="822936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20" y="6356351"/>
            <a:ext cx="21329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3F95570-351E-44AD-AB5C-2D2BD5220A50}" type="datetimeFigureOut">
              <a:rPr lang="bg-BG"/>
              <a:pPr>
                <a:defRPr/>
              </a:pPr>
              <a:t>19.11.2019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823" y="6356351"/>
            <a:ext cx="28963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717" y="6356351"/>
            <a:ext cx="21329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20455A8-0B0D-483E-A4AE-AD5FCDC033A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283332"/>
            <a:ext cx="8640235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ОСМО ЗАСЕДАНИЕ НА </a:t>
            </a:r>
          </a:p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КОМИТЕТА ЗА НАБЛЮДЕНИЕ НА </a:t>
            </a:r>
          </a:p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ПРОГРАМАТА ЗА МОРСКО ДЕЛО И РИБАРСТВО 2014-2020 Г.</a:t>
            </a:r>
            <a:endParaRPr lang="bg-BG" sz="3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bg-BG" sz="3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27 НОЕМВРИ </a:t>
            </a:r>
            <a:r>
              <a:rPr lang="bg-BG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2019 г.</a:t>
            </a:r>
          </a:p>
          <a:p>
            <a:pPr algn="ctr"/>
            <a:r>
              <a:rPr lang="en-US" sz="36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InterContinental Sofia, </a:t>
            </a:r>
            <a:r>
              <a:rPr lang="bg-BG" sz="36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гр. София</a:t>
            </a:r>
            <a:endParaRPr lang="en-US" sz="36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en-US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algn="ctr"/>
            <a:endParaRPr lang="ru-RU" sz="3600" b="1" dirty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15017"/>
            <a:ext cx="3048000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7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DIRECTION</a:t>
            </a:r>
          </a:p>
          <a:p>
            <a:r>
              <a:rPr lang="en-US" sz="1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OPPORTUNITIES</a:t>
            </a:r>
            <a:endParaRPr lang="bg-BG" sz="1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1600" y="84211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547" y="1"/>
            <a:ext cx="2365453" cy="1143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700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 г.</a:t>
            </a:r>
            <a:endParaRPr kumimoji="0" lang="bg-BG" sz="17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828" y="1228725"/>
            <a:ext cx="8856984" cy="42780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bg-BG" sz="44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ПРЕДЛОЖЕНИЕ ЗА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ИЗМЕНЕНИЕ НА КРИТЕРИИТЕ ЗА ПОДБОР НА ПРОЕКТИ </a:t>
            </a: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ПО МЯРКА </a:t>
            </a:r>
            <a:r>
              <a:rPr lang="ru-RU" sz="32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5.3 „МЕРКИ </a:t>
            </a:r>
            <a:r>
              <a:rPr lang="ru-RU" sz="3200" b="1" dirty="0" smtClean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ЗА ПРЕДЛАГАНЕ </a:t>
            </a:r>
            <a:r>
              <a:rPr lang="ru-RU" sz="3200" b="1" dirty="0">
                <a:solidFill>
                  <a:srgbClr val="1A3A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ПАЗАРА“</a:t>
            </a:r>
            <a:endParaRPr lang="ru-RU" sz="3200" b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>
                  <a:latin typeface="+mj-lt"/>
                </a:rPr>
                <a:t>МИНИСТЕРСТВО НА  ЗЕМЕДЕЛИЕТО, ХРАНИТЕ И ГОРИТЕ</a:t>
              </a:r>
              <a:endParaRPr lang="bg-BG" sz="1000" dirty="0">
                <a:effectLst/>
                <a:latin typeface="+mj-lt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31966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4828" y="1447800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1364454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9450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4828" y="1447800"/>
            <a:ext cx="885698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78374648"/>
              </p:ext>
            </p:extLst>
          </p:nvPr>
        </p:nvGraphicFramePr>
        <p:xfrm>
          <a:off x="685800" y="1447800"/>
          <a:ext cx="7543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55442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17798"/>
            <a:ext cx="3048000" cy="8771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ПРОГРАМА ЗА МОРСКО ДЕЛО И РИБАРСТВО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7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2014-2020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1" y="2111424"/>
            <a:ext cx="8610600" cy="26161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4400" b="1" i="0" u="none" strike="noStrike" kern="1200" cap="none" spc="0" normalizeH="0" baseline="0" noProof="0" dirty="0">
              <a:ln>
                <a:noFill/>
              </a:ln>
              <a:solidFill>
                <a:srgbClr val="1A3A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669915" y="0"/>
            <a:ext cx="2361897" cy="1219200"/>
            <a:chOff x="6466353" y="86880"/>
            <a:chExt cx="2843808" cy="1835115"/>
          </a:xfrm>
        </p:grpSpPr>
        <p:pic>
          <p:nvPicPr>
            <p:cNvPr id="8" name="Picture 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675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МИНИСТЕРСТВО НА  ЗЕМЕДЕЛИЕТО, ХРАНИТЕ И ГОРИТЕ</a:t>
              </a:r>
              <a:endParaRPr kumimoji="0" lang="bg-BG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1828800"/>
            <a:ext cx="5918199" cy="337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484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strategy presentation</Template>
  <TotalTime>0</TotalTime>
  <Words>182</Words>
  <Application>Microsoft Office PowerPoint</Application>
  <PresentationFormat>On-screen Show (4:3)</PresentationFormat>
  <Paragraphs>48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Palatino Linotype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2015-11-12T16:10:40Z</dcterms:created>
  <dcterms:modified xsi:type="dcterms:W3CDTF">2019-11-19T14:58:11Z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TC034606639991</vt:lpwstr>
  </property>
</Properties>
</file>