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3" r:id="rId1"/>
  </p:sldMasterIdLst>
  <p:notesMasterIdLst>
    <p:notesMasterId r:id="rId12"/>
  </p:notesMasterIdLst>
  <p:handoutMasterIdLst>
    <p:handoutMasterId r:id="rId13"/>
  </p:handoutMasterIdLst>
  <p:sldIdLst>
    <p:sldId id="272" r:id="rId2"/>
    <p:sldId id="313" r:id="rId3"/>
    <p:sldId id="335" r:id="rId4"/>
    <p:sldId id="336" r:id="rId5"/>
    <p:sldId id="337" r:id="rId6"/>
    <p:sldId id="338" r:id="rId7"/>
    <p:sldId id="339" r:id="rId8"/>
    <p:sldId id="340" r:id="rId9"/>
    <p:sldId id="341" r:id="rId10"/>
    <p:sldId id="315" r:id="rId11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orient="horz" pos="336">
          <p15:clr>
            <a:srgbClr val="A4A3A4"/>
          </p15:clr>
        </p15:guide>
        <p15:guide id="5" orient="horz" pos="1920">
          <p15:clr>
            <a:srgbClr val="A4A3A4"/>
          </p15:clr>
        </p15:guide>
        <p15:guide id="6" orient="horz" pos="3984">
          <p15:clr>
            <a:srgbClr val="A4A3A4"/>
          </p15:clr>
        </p15:guide>
        <p15:guide id="7" orient="horz" pos="1152">
          <p15:clr>
            <a:srgbClr val="A4A3A4"/>
          </p15:clr>
        </p15:guide>
        <p15:guide id="8" pos="2880">
          <p15:clr>
            <a:srgbClr val="A4A3A4"/>
          </p15:clr>
        </p15:guide>
        <p15:guide id="9" pos="503">
          <p15:clr>
            <a:srgbClr val="A4A3A4"/>
          </p15:clr>
        </p15:guide>
        <p15:guide id="10" pos="5257">
          <p15:clr>
            <a:srgbClr val="A4A3A4"/>
          </p15:clr>
        </p15:guide>
        <p15:guide id="11" pos="4608">
          <p15:clr>
            <a:srgbClr val="A4A3A4"/>
          </p15:clr>
        </p15:guide>
        <p15:guide id="12" pos="2448">
          <p15:clr>
            <a:srgbClr val="A4A3A4"/>
          </p15:clr>
        </p15:guide>
        <p15:guide id="13" pos="5545">
          <p15:clr>
            <a:srgbClr val="A4A3A4"/>
          </p15:clr>
        </p15:guide>
        <p15:guide id="14" pos="27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FFCC"/>
    <a:srgbClr val="FCF1B2"/>
    <a:srgbClr val="FFCCFF"/>
    <a:srgbClr val="99CCFF"/>
    <a:srgbClr val="CCCCFF"/>
    <a:srgbClr val="CCFFCC"/>
    <a:srgbClr val="99FF99"/>
    <a:srgbClr val="B5EDC4"/>
    <a:srgbClr val="B6EC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468" autoAdjust="0"/>
    <p:restoredTop sz="86510" autoAdjust="0"/>
  </p:normalViewPr>
  <p:slideViewPr>
    <p:cSldViewPr>
      <p:cViewPr varScale="1">
        <p:scale>
          <a:sx n="101" d="100"/>
          <a:sy n="101" d="100"/>
        </p:scale>
        <p:origin x="-1914" y="-84"/>
      </p:cViewPr>
      <p:guideLst>
        <p:guide orient="horz" pos="2160"/>
        <p:guide orient="horz" pos="1008"/>
        <p:guide orient="horz" pos="3792"/>
        <p:guide orient="horz" pos="336"/>
        <p:guide orient="horz" pos="1920"/>
        <p:guide orient="horz" pos="3984"/>
        <p:guide orient="horz" pos="1152"/>
        <p:guide pos="2880"/>
        <p:guide pos="503"/>
        <p:guide pos="5257"/>
        <p:guide pos="4608"/>
        <p:guide pos="2448"/>
        <p:guide pos="5545"/>
        <p:guide pos="27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3127"/>
        <p:guide pos="214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75F606E-90DF-4E5E-981B-65D896F86000}" type="datetimeFigureOut">
              <a:rPr lang="en-US"/>
              <a:pPr>
                <a:defRPr/>
              </a:pPr>
              <a:t>11/18/2019</a:t>
            </a:fld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5"/>
            <a:ext cx="2945659" cy="49805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19AD15E-0751-4746-996B-AD8A43771B2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895400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6E09B38-711C-4572-8ADD-1783B87B4CD0}" type="datetimeFigureOut">
              <a:rPr lang="en-US"/>
              <a:pPr>
                <a:defRPr/>
              </a:pPr>
              <a:t>11/18/2019</a:t>
            </a:fld>
            <a:endParaRPr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0937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D1D231C-F067-4B81-82BF-4D6D280B457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6813029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fld id="{E0C2C0B6-4C13-4F05-AEA3-AB000FBDDFE1}" type="slidenum">
              <a:rPr lang="bg-BG" smtClean="0">
                <a:solidFill>
                  <a:srgbClr val="000000"/>
                </a:solidFill>
                <a:latin typeface="Calibri" pitchFamily="34" charset="0"/>
              </a:rPr>
              <a:pPr/>
              <a:t>1</a:t>
            </a:fld>
            <a:endParaRPr lang="bg-BG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2006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7754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44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44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44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447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44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44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44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44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ABECBF6-9238-49C5-922F-100E27AACBEB}" type="datetimeFigureOut">
              <a:rPr lang="bg-BG"/>
              <a:pPr>
                <a:defRPr/>
              </a:pPr>
              <a:t>18.11.2019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C2839365-C8D8-4E0A-A912-6362734CBB0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30854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3C4A743-1EED-456B-82B2-9AC3C1B70CC6}" type="datetimeFigureOut">
              <a:rPr lang="bg-BG"/>
              <a:pPr>
                <a:defRPr/>
              </a:pPr>
              <a:t>18.11.2019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343B44CF-8EB2-4D93-AB05-09483F1D5BD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99464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84CD7D80-EC10-410C-AA03-056165B83CA8}" type="datetimeFigureOut">
              <a:rPr lang="bg-BG"/>
              <a:pPr>
                <a:defRPr/>
              </a:pPr>
              <a:t>18.11.2019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B9C01E20-5443-4AD3-81CF-125CD9E12D95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38241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5602621-E74C-4A78-9E0E-8668483216AC}" type="datetimeFigureOut">
              <a:rPr lang="bg-BG"/>
              <a:pPr>
                <a:defRPr/>
              </a:pPr>
              <a:t>18.11.2019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445CA5D2-8273-4CE5-8ABA-FC7E71A89A4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15896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79EC14E-F206-42B9-9861-B3FB32D4B261}" type="datetimeFigureOut">
              <a:rPr lang="bg-BG"/>
              <a:pPr>
                <a:defRPr/>
              </a:pPr>
              <a:t>18.11.2019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4B3DB48-EDB9-4C04-8C2C-823D32CE375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62734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3DCAFED4-DADF-4CA3-B6A5-47A015FEBD29}" type="datetimeFigureOut">
              <a:rPr lang="bg-BG"/>
              <a:pPr>
                <a:defRPr/>
              </a:pPr>
              <a:t>18.11.2019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D4F47D4-A8EF-41F4-8139-A074B077AFF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66901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C72E1D32-BDAE-4926-81DD-778C7ED467DA}" type="datetimeFigureOut">
              <a:rPr lang="bg-BG"/>
              <a:pPr>
                <a:defRPr/>
              </a:pPr>
              <a:t>18.11.2019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E5F5B74-145B-4B0D-9852-E247D7F8AB3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92181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A2D680C-FBD1-4ADD-AAE8-00909CEFCE7C}" type="datetimeFigureOut">
              <a:rPr lang="bg-BG"/>
              <a:pPr>
                <a:defRPr/>
              </a:pPr>
              <a:t>18.11.2019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9E6B53F-A76D-459D-8933-FC8FEFB6366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66195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F6309FD-75B6-429F-900C-EBF831555211}" type="datetimeFigureOut">
              <a:rPr lang="bg-BG"/>
              <a:pPr>
                <a:defRPr/>
              </a:pPr>
              <a:t>18.11.2019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69E952FC-5CED-45E9-BC50-5CEADFA6CBB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3009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B3D6BFAE-10C4-4865-95F2-D36610EE0F4C}" type="datetimeFigureOut">
              <a:rPr lang="bg-BG"/>
              <a:pPr>
                <a:defRPr/>
              </a:pPr>
              <a:t>18.11.2019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E313FA29-C1B7-401F-8F4F-A8C4A4716A6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13777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ED363C6A-6A8B-457E-B9FF-302D76167B77}" type="datetimeFigureOut">
              <a:rPr lang="bg-BG"/>
              <a:pPr>
                <a:defRPr/>
              </a:pPr>
              <a:t>18.11.2019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25B55624-F32D-434A-A3DB-018D8AC9110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06698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319" y="274638"/>
            <a:ext cx="82293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bg-BG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319" y="1600201"/>
            <a:ext cx="822936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320" y="6356351"/>
            <a:ext cx="21329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53F95570-351E-44AD-AB5C-2D2BD5220A50}" type="datetimeFigureOut">
              <a:rPr lang="bg-BG"/>
              <a:pPr>
                <a:defRPr/>
              </a:pPr>
              <a:t>18.11.2019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3823" y="6356351"/>
            <a:ext cx="2896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717" y="6356351"/>
            <a:ext cx="21329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420455A8-0B0D-483E-A4AE-AD5FCDC033A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935" y="1844675"/>
            <a:ext cx="8640235" cy="48936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6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ИНДИКАТИВНА </a:t>
            </a:r>
            <a:r>
              <a:rPr lang="bg-BG" sz="36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ГОДИШНА 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6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РАБОТНА </a:t>
            </a:r>
            <a:r>
              <a:rPr lang="bg-BG" sz="36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ПРОГРАМА </a:t>
            </a:r>
            <a:endParaRPr lang="bg-BG" sz="36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36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2020 </a:t>
            </a:r>
            <a:r>
              <a:rPr lang="bg-BG" sz="36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Г.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600" b="1" i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r>
              <a:rPr lang="bg-BG" sz="3600" i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27</a:t>
            </a:r>
            <a:r>
              <a:rPr lang="en-US" sz="3600" i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bg-BG" sz="3600" i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ноември 2020 г.</a:t>
            </a:r>
          </a:p>
          <a:p>
            <a:pPr algn="ctr"/>
            <a:r>
              <a:rPr lang="en-US" sz="2400" i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InterContinental Sofia, </a:t>
            </a:r>
            <a:r>
              <a:rPr lang="bg-BG" sz="2400" i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гр. София</a:t>
            </a:r>
            <a:endParaRPr lang="en-US" sz="36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en-US" sz="36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en-US" sz="36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ru-RU" sz="36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DIRECTION</a:t>
            </a:r>
          </a:p>
          <a:p>
            <a:r>
              <a:rPr 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OPPORTUNITIES</a:t>
            </a:r>
            <a:endParaRPr lang="bg-BG" sz="17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71600" y="84211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1"/>
          <p:cNvSpPr txBox="1">
            <a:spLocks noChangeArrowheads="1"/>
          </p:cNvSpPr>
          <p:nvPr/>
        </p:nvSpPr>
        <p:spPr bwMode="auto">
          <a:xfrm>
            <a:off x="468038" y="6094413"/>
            <a:ext cx="835202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sz="1200" b="0" i="1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ONE DIRECTION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MANY OPPORTUNITIES</a:t>
            </a:r>
            <a:endParaRPr kumimoji="0" lang="bg-BG" sz="1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7584" y="2492895"/>
            <a:ext cx="88569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Благодаря за вниманието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!</a:t>
            </a:r>
            <a:endParaRPr kumimoji="0" lang="bg-BG" sz="4000" b="1" i="0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bg-BG" sz="40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4000" b="1" i="0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bg-BG" sz="24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7" name="Picture 6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>
                  <a:latin typeface="+mj-lt"/>
                </a:rPr>
                <a:t>МИНИСТЕРСТВО НА  ЗЕМЕДЕЛИЕТО, ХРАНИТЕ И ГОРИТЕ</a:t>
              </a:r>
              <a:endParaRPr lang="bg-BG" sz="1000" dirty="0">
                <a:effectLst/>
                <a:latin typeface="+mj-lt"/>
                <a:ea typeface="Calibri"/>
                <a:cs typeface="Calibri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295400" y="117798"/>
            <a:ext cx="27432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2519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2209801"/>
            <a:ext cx="8032244" cy="32624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bg-BG" sz="28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Процедури, включени в ИГРП 2020: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От Приоритет </a:t>
            </a:r>
            <a:r>
              <a:rPr lang="ru-RU" b="1" i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 „Насърчаване на устойчиво в екологично отношение, иновативно, конкурентоспособно и основано на знания рибарство, характеризиращо се с ефективно използване на </a:t>
            </a:r>
            <a:r>
              <a:rPr lang="ru-RU" b="1" i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ресурсите“:</a:t>
            </a:r>
            <a:endParaRPr lang="bg-BG" b="1" i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20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 </a:t>
            </a:r>
            <a:r>
              <a:rPr lang="ru-RU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Мярка 1.1 Диверсификация и нови форми на </a:t>
            </a:r>
            <a:r>
              <a:rPr lang="ru-RU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доход;</a:t>
            </a: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2. Мярка 1.2 Здраве и </a:t>
            </a:r>
            <a:r>
              <a:rPr lang="ru-RU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безопасност;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4400" b="1" i="0" u="none" strike="noStrike" kern="1200" cap="none" spc="0" normalizeH="0" baseline="0" noProof="0" dirty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>
                  <a:latin typeface="+mj-lt"/>
                </a:rPr>
                <a:t>МИНИСТЕРСТВО НА  ЗЕМЕДЕЛИЕТО, ХРАНИТЕ И ГОРИТЕ</a:t>
              </a:r>
              <a:endParaRPr lang="bg-BG" sz="1000" dirty="0">
                <a:effectLst/>
                <a:latin typeface="+mj-lt"/>
                <a:ea typeface="Calibri"/>
                <a:cs typeface="Calibri"/>
              </a:endParaRPr>
            </a:p>
          </p:txBody>
        </p:sp>
      </p:grpSp>
      <p:sp>
        <p:nvSpPr>
          <p:cNvPr id="4" name="Snip Diagonal Corner Rectangle 3"/>
          <p:cNvSpPr/>
          <p:nvPr/>
        </p:nvSpPr>
        <p:spPr>
          <a:xfrm>
            <a:off x="685800" y="1470188"/>
            <a:ext cx="8032244" cy="381000"/>
          </a:xfrm>
          <a:prstGeom prst="snip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bg-BG" b="1" dirty="0" smtClean="0">
                <a:solidFill>
                  <a:srgbClr val="FFFFFF"/>
                </a:solidFill>
                <a:effectLst>
                  <a:reflection stA="45000" endPos="22000" dist="50800" dir="5400000" sy="-100000" algn="bl" rotWithShape="0"/>
                </a:effectLst>
                <a:ea typeface="Calibri"/>
              </a:rPr>
              <a:t>ИГРП 2020 </a:t>
            </a:r>
            <a:endParaRPr lang="en-US" b="1" dirty="0">
              <a:solidFill>
                <a:srgbClr val="FFFFFF"/>
              </a:solidFill>
              <a:effectLst>
                <a:reflection stA="45000" endPos="22000" dist="50800" dir="5400000" sy="-100000" algn="bl" rotWithShape="0"/>
              </a:effectLst>
              <a:latin typeface="Antique Olive Compact" pitchFamily="34" charset="0"/>
              <a:ea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31966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2209801"/>
            <a:ext cx="7798618" cy="34778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bg-BG" sz="28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Процедури, включени в ИГРП 2020:</a:t>
            </a: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От </a:t>
            </a:r>
            <a:r>
              <a:rPr lang="ru-RU" b="1" i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Приоритет 2 </a:t>
            </a:r>
            <a:r>
              <a:rPr lang="ru-RU" b="1" i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„Насърчаване на устойчиви в екологично отношение, иновативни, конкурентоспособни и основани на знания аквакултури, характеризиращи се с ефективно използване на </a:t>
            </a:r>
            <a:r>
              <a:rPr lang="ru-RU" b="1" i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ресурсите“:</a:t>
            </a:r>
            <a:endParaRPr lang="ru-RU" b="1" i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2000" b="1" i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3. Мярка 2.2</a:t>
            </a:r>
            <a:r>
              <a:rPr lang="ru-RU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. Продуктивни </a:t>
            </a:r>
            <a:r>
              <a:rPr lang="ru-RU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инвестиции в аквакултурите – сектор „Малки проекти“;</a:t>
            </a: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4. Мярка </a:t>
            </a:r>
            <a:r>
              <a:rPr lang="ru-RU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2.4. </a:t>
            </a:r>
            <a:r>
              <a:rPr lang="ru-RU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Преминаване към схеми по управление на околната среда и одитиране и към биологични аквакултури;</a:t>
            </a: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5. Мярка 2.5. Аквакултури, осигуряващи екологични </a:t>
            </a:r>
            <a:r>
              <a:rPr lang="ru-RU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услуги.</a:t>
            </a:r>
            <a:endParaRPr kumimoji="0" lang="bg-BG" sz="4400" b="1" i="0" u="none" strike="noStrike" kern="1200" cap="none" spc="0" normalizeH="0" baseline="0" noProof="0" dirty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>
                  <a:latin typeface="+mj-lt"/>
                </a:rPr>
                <a:t>МИНИСТЕРСТВО НА  ЗЕМЕДЕЛИЕТО, ХРАНИТЕ И ГОРИТЕ</a:t>
              </a:r>
              <a:endParaRPr lang="bg-BG" sz="1000" dirty="0">
                <a:effectLst/>
                <a:latin typeface="+mj-lt"/>
                <a:ea typeface="Calibri"/>
                <a:cs typeface="Calibri"/>
              </a:endParaRPr>
            </a:p>
          </p:txBody>
        </p:sp>
      </p:grpSp>
      <p:sp>
        <p:nvSpPr>
          <p:cNvPr id="4" name="Snip Diagonal Corner Rectangle 3"/>
          <p:cNvSpPr/>
          <p:nvPr/>
        </p:nvSpPr>
        <p:spPr>
          <a:xfrm>
            <a:off x="685800" y="1219200"/>
            <a:ext cx="7798618" cy="381000"/>
          </a:xfrm>
          <a:prstGeom prst="snip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bg-BG" b="1" dirty="0" smtClean="0">
                <a:solidFill>
                  <a:srgbClr val="FFFFFF"/>
                </a:solidFill>
                <a:effectLst>
                  <a:reflection stA="45000" endPos="22000" dist="50800" dir="5400000" sy="-100000" algn="bl" rotWithShape="0"/>
                </a:effectLst>
                <a:ea typeface="Calibri"/>
              </a:rPr>
              <a:t>ИГРП 2020 </a:t>
            </a:r>
            <a:endParaRPr lang="en-US" b="1" dirty="0">
              <a:solidFill>
                <a:srgbClr val="FFFFFF"/>
              </a:solidFill>
              <a:effectLst>
                <a:reflection stA="45000" endPos="22000" dist="50800" dir="5400000" sy="-100000" algn="bl" rotWithShape="0"/>
              </a:effectLst>
              <a:latin typeface="Antique Olive Compact" pitchFamily="34" charset="0"/>
              <a:ea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45257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1828800"/>
            <a:ext cx="5934780" cy="15081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00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Мярка </a:t>
            </a:r>
            <a:r>
              <a:rPr lang="ru-RU" sz="2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1.1 Диверсификация и нови форми на доход</a:t>
            </a:r>
            <a:r>
              <a:rPr lang="ru-RU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;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Общ размер на БФП – 2 086 773,96 лв.</a:t>
            </a:r>
            <a:endParaRPr kumimoji="0" lang="bg-BG" sz="2000" b="1" i="0" u="none" strike="noStrike" kern="1200" cap="none" spc="0" normalizeH="0" baseline="0" noProof="0" dirty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>
                  <a:latin typeface="+mj-lt"/>
                </a:rPr>
                <a:t>МИНИСТЕРСТВО НА  ЗЕМЕДЕЛИЕТО, ХРАНИТЕ И ГОРИТЕ</a:t>
              </a:r>
              <a:endParaRPr lang="bg-BG" sz="1000" dirty="0">
                <a:effectLst/>
                <a:latin typeface="+mj-lt"/>
                <a:ea typeface="Calibri"/>
                <a:cs typeface="Calibri"/>
              </a:endParaRPr>
            </a:p>
          </p:txBody>
        </p:sp>
      </p:grpSp>
      <p:sp>
        <p:nvSpPr>
          <p:cNvPr id="4" name="Snip Diagonal Corner Rectangle 3"/>
          <p:cNvSpPr/>
          <p:nvPr/>
        </p:nvSpPr>
        <p:spPr>
          <a:xfrm>
            <a:off x="583763" y="1219200"/>
            <a:ext cx="8170417" cy="381000"/>
          </a:xfrm>
          <a:prstGeom prst="snip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bg-BG" b="1" dirty="0" smtClean="0">
                <a:solidFill>
                  <a:srgbClr val="FFFFFF"/>
                </a:solidFill>
                <a:effectLst>
                  <a:reflection stA="45000" endPos="22000" dist="50800" dir="5400000" sy="-100000" algn="bl" rotWithShape="0"/>
                </a:effectLst>
                <a:ea typeface="Calibri"/>
              </a:rPr>
              <a:t>ИГРП 2020 </a:t>
            </a:r>
            <a:endParaRPr lang="en-US" b="1" dirty="0">
              <a:solidFill>
                <a:srgbClr val="FFFFFF"/>
              </a:solidFill>
              <a:effectLst>
                <a:reflection stA="45000" endPos="22000" dist="50800" dir="5400000" sy="-100000" algn="bl" rotWithShape="0"/>
              </a:effectLst>
              <a:latin typeface="Antique Olive Compact" pitchFamily="34" charset="0"/>
              <a:ea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57599" y="2967334"/>
            <a:ext cx="4724399" cy="25190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37" y="1828800"/>
            <a:ext cx="2174363" cy="1295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83763" y="3505200"/>
            <a:ext cx="8185343" cy="31700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Допустими кандидати: </a:t>
            </a:r>
            <a:r>
              <a:rPr lang="ru-RU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Лица</a:t>
            </a:r>
            <a:r>
              <a:rPr lang="ru-RU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, регистрирани по търговския закон, развиващи дейност в сектор “Рибарство”,физически лица</a:t>
            </a:r>
            <a:r>
              <a:rPr lang="ru-RU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;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Примерни </a:t>
            </a:r>
            <a:r>
              <a:rPr lang="ru-RU" sz="2000" b="1" i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допустими дейности: </a:t>
            </a:r>
            <a:r>
              <a:rPr lang="ru-RU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Диверсификация на доходите на рибарите чрез развиването на допълващи дейности, включително инвестиции на борда на корабите, риболовен туризъм, ресторанти, екологични услуги, свързани с рибарството и образователни дейности в областта на </a:t>
            </a:r>
            <a:r>
              <a:rPr lang="ru-RU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рибарството;</a:t>
            </a:r>
            <a:endParaRPr lang="ru-RU" sz="20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Процедурата </a:t>
            </a:r>
            <a:r>
              <a:rPr lang="bg-BG" sz="2000" b="1" i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 се обяви </a:t>
            </a:r>
            <a:r>
              <a:rPr lang="bg-BG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 първото тримесечие на годината;</a:t>
            </a: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000" b="1" i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Минималният размер на БФП </a:t>
            </a:r>
            <a:r>
              <a:rPr lang="bg-BG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проект е </a:t>
            </a:r>
            <a:r>
              <a:rPr lang="bg-BG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3 000 </a:t>
            </a:r>
            <a:r>
              <a:rPr lang="bg-BG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лв., а </a:t>
            </a:r>
            <a:r>
              <a:rPr lang="bg-BG" sz="2000" b="1" i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максималният</a:t>
            </a:r>
            <a:r>
              <a:rPr lang="bg-BG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 146 687 лв</a:t>
            </a:r>
            <a:r>
              <a:rPr lang="bg-BG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20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678727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33800" y="1828800"/>
            <a:ext cx="5020380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Мярка </a:t>
            </a:r>
            <a:r>
              <a:rPr lang="ru-RU" sz="24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1.2 Здраве и безопасност</a:t>
            </a:r>
            <a:endParaRPr lang="ru-RU" sz="24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sz="20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Общ размер на БФП – 436 694,42лв.</a:t>
            </a:r>
            <a:endParaRPr kumimoji="0" lang="bg-BG" sz="2000" b="1" i="0" u="none" strike="noStrike" kern="1200" cap="none" spc="0" normalizeH="0" baseline="0" noProof="0" dirty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>
                  <a:latin typeface="+mj-lt"/>
                </a:rPr>
                <a:t>МИНИСТЕРСТВО НА  ЗЕМЕДЕЛИЕТО, ХРАНИТЕ И ГОРИТЕ</a:t>
              </a:r>
              <a:endParaRPr lang="bg-BG" sz="1000" dirty="0">
                <a:effectLst/>
                <a:latin typeface="+mj-lt"/>
                <a:ea typeface="Calibri"/>
                <a:cs typeface="Calibri"/>
              </a:endParaRPr>
            </a:p>
          </p:txBody>
        </p:sp>
      </p:grpSp>
      <p:sp>
        <p:nvSpPr>
          <p:cNvPr id="4" name="Snip Diagonal Corner Rectangle 3"/>
          <p:cNvSpPr/>
          <p:nvPr/>
        </p:nvSpPr>
        <p:spPr>
          <a:xfrm>
            <a:off x="583763" y="1219200"/>
            <a:ext cx="8134281" cy="381000"/>
          </a:xfrm>
          <a:prstGeom prst="snip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bg-BG" b="1" dirty="0" smtClean="0">
                <a:solidFill>
                  <a:srgbClr val="FFFFFF"/>
                </a:solidFill>
                <a:effectLst>
                  <a:reflection stA="45000" endPos="22000" dist="50800" dir="5400000" sy="-100000" algn="bl" rotWithShape="0"/>
                </a:effectLst>
                <a:ea typeface="Calibri"/>
              </a:rPr>
              <a:t>ИГРП 2020 </a:t>
            </a:r>
            <a:endParaRPr lang="en-US" b="1" dirty="0">
              <a:solidFill>
                <a:srgbClr val="FFFFFF"/>
              </a:solidFill>
              <a:effectLst>
                <a:reflection stA="45000" endPos="22000" dist="50800" dir="5400000" sy="-100000" algn="bl" rotWithShape="0"/>
              </a:effectLst>
              <a:latin typeface="Antique Olive Compact" pitchFamily="34" charset="0"/>
              <a:ea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57599" y="2967334"/>
            <a:ext cx="4724399" cy="25190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3763" y="3505200"/>
            <a:ext cx="8185343" cy="2862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Допустими кандидати: </a:t>
            </a:r>
            <a:r>
              <a:rPr lang="ru-RU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Собственици на риболовни кораби, регистрирани по търговския закон или Закона за кооперациите;физически лица;</a:t>
            </a:r>
            <a:endParaRPr lang="ru-RU" sz="20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Примерни </a:t>
            </a:r>
            <a:r>
              <a:rPr lang="ru-RU" sz="2000" b="1" i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допустими дейности: </a:t>
            </a:r>
            <a:r>
              <a:rPr lang="ru-RU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Инвестиции на борда или в индивидуално оборудване, при условие че посочените инвестиции надхвърлят изискванията съгласно правото на Съюза или националното право</a:t>
            </a:r>
            <a:r>
              <a:rPr lang="ru-RU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Процедурата </a:t>
            </a:r>
            <a:r>
              <a:rPr lang="bg-BG" sz="2000" b="1" i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 се обяви </a:t>
            </a:r>
            <a:r>
              <a:rPr lang="bg-BG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 първото тримесечие на годината;</a:t>
            </a: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000" b="1" i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Максималният</a:t>
            </a:r>
            <a:r>
              <a:rPr lang="bg-BG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размер на БФП е 10 000 лв.</a:t>
            </a:r>
            <a:endParaRPr lang="en-US" sz="20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63" y="1663831"/>
            <a:ext cx="2921437" cy="161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8089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9000" y="1746940"/>
            <a:ext cx="534010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Мярка </a:t>
            </a:r>
            <a:r>
              <a:rPr lang="ru-RU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2.2.Продуктивни инвестиции в аквакултурите – сектор „Малки проекти“</a:t>
            </a:r>
            <a:endParaRPr lang="ru-RU" sz="20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Общ размер на БФП </a:t>
            </a:r>
            <a:r>
              <a:rPr lang="bg-BG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– </a:t>
            </a:r>
            <a:r>
              <a:rPr lang="ru-RU" sz="16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Предстои да бъде допълнително уточнен след приключване на проверка/оценка на проектни предложения и на процедури за последващ контрол за избор на изпълнители </a:t>
            </a:r>
            <a:endParaRPr kumimoji="0" lang="bg-BG" sz="1600" b="1" i="0" u="none" strike="noStrike" kern="1200" cap="none" spc="0" normalizeH="0" baseline="0" noProof="0" dirty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>
                  <a:latin typeface="+mj-lt"/>
                </a:rPr>
                <a:t>МИНИСТЕРСТВО НА  ЗЕМЕДЕЛИЕТО, ХРАНИТЕ И ГОРИТЕ</a:t>
              </a:r>
              <a:endParaRPr lang="bg-BG" sz="1000" dirty="0">
                <a:effectLst/>
                <a:latin typeface="+mj-lt"/>
                <a:ea typeface="Calibri"/>
                <a:cs typeface="Calibri"/>
              </a:endParaRPr>
            </a:p>
          </p:txBody>
        </p:sp>
      </p:grpSp>
      <p:sp>
        <p:nvSpPr>
          <p:cNvPr id="4" name="Snip Diagonal Corner Rectangle 3"/>
          <p:cNvSpPr/>
          <p:nvPr/>
        </p:nvSpPr>
        <p:spPr>
          <a:xfrm>
            <a:off x="583763" y="1219200"/>
            <a:ext cx="8134281" cy="381000"/>
          </a:xfrm>
          <a:prstGeom prst="snip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bg-BG" b="1" dirty="0" smtClean="0">
                <a:solidFill>
                  <a:srgbClr val="FFFFFF"/>
                </a:solidFill>
                <a:effectLst>
                  <a:reflection stA="45000" endPos="22000" dist="50800" dir="5400000" sy="-100000" algn="bl" rotWithShape="0"/>
                </a:effectLst>
                <a:ea typeface="Calibri"/>
              </a:rPr>
              <a:t>ИГРП 2020 </a:t>
            </a:r>
            <a:endParaRPr lang="en-US" b="1" dirty="0">
              <a:solidFill>
                <a:srgbClr val="FFFFFF"/>
              </a:solidFill>
              <a:effectLst>
                <a:reflection stA="45000" endPos="22000" dist="50800" dir="5400000" sy="-100000" algn="bl" rotWithShape="0"/>
              </a:effectLst>
              <a:latin typeface="Antique Olive Compact" pitchFamily="34" charset="0"/>
              <a:ea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57599" y="2967334"/>
            <a:ext cx="4724399" cy="25190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3763" y="4038600"/>
            <a:ext cx="8134281" cy="16312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Допустими кандидати: </a:t>
            </a:r>
            <a:endParaRPr lang="ru-RU" sz="2000" b="1" i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Лица</a:t>
            </a:r>
            <a:r>
              <a:rPr lang="ru-RU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регистрирани по Търговския закон или Закона за кооперациите, развиващи дейност в сектор „Аквакултура“, физически лица</a:t>
            </a:r>
            <a:r>
              <a:rPr lang="ru-RU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16" y="1828800"/>
            <a:ext cx="2855084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5688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9000" y="1746940"/>
            <a:ext cx="534010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Мярка </a:t>
            </a:r>
            <a:r>
              <a:rPr lang="ru-RU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2.2.Продуктивни инвестиции в аквакултурите – сектор „Малки проекти“</a:t>
            </a:r>
            <a:endParaRPr lang="ru-RU" sz="20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>
                  <a:latin typeface="+mj-lt"/>
                </a:rPr>
                <a:t>МИНИСТЕРСТВО НА  ЗЕМЕДЕЛИЕТО, ХРАНИТЕ И ГОРИТЕ</a:t>
              </a:r>
              <a:endParaRPr lang="bg-BG" sz="1000" dirty="0">
                <a:effectLst/>
                <a:latin typeface="+mj-lt"/>
                <a:ea typeface="Calibri"/>
                <a:cs typeface="Calibri"/>
              </a:endParaRPr>
            </a:p>
          </p:txBody>
        </p:sp>
      </p:grpSp>
      <p:sp>
        <p:nvSpPr>
          <p:cNvPr id="4" name="Snip Diagonal Corner Rectangle 3"/>
          <p:cNvSpPr/>
          <p:nvPr/>
        </p:nvSpPr>
        <p:spPr>
          <a:xfrm>
            <a:off x="573916" y="1219200"/>
            <a:ext cx="8265284" cy="381000"/>
          </a:xfrm>
          <a:prstGeom prst="snip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bg-BG" b="1" dirty="0" smtClean="0">
                <a:solidFill>
                  <a:srgbClr val="FFFFFF"/>
                </a:solidFill>
                <a:effectLst>
                  <a:reflection stA="45000" endPos="22000" dist="50800" dir="5400000" sy="-100000" algn="bl" rotWithShape="0"/>
                </a:effectLst>
                <a:ea typeface="Calibri"/>
              </a:rPr>
              <a:t>ИГРП 2020 </a:t>
            </a:r>
            <a:endParaRPr lang="en-US" b="1" dirty="0">
              <a:solidFill>
                <a:srgbClr val="FFFFFF"/>
              </a:solidFill>
              <a:effectLst>
                <a:reflection stA="45000" endPos="22000" dist="50800" dir="5400000" sy="-100000" algn="bl" rotWithShape="0"/>
              </a:effectLst>
              <a:latin typeface="Antique Olive Compact" pitchFamily="34" charset="0"/>
              <a:ea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57599" y="2967334"/>
            <a:ext cx="4724399" cy="25190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0892" y="4114800"/>
            <a:ext cx="8328308" cy="258532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Модернизация </a:t>
            </a:r>
            <a:r>
              <a:rPr lang="ru-RU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стопанствата, включително закупуване на оборудване за предпазване на стопанствата от диви хищници; Инвестиции в повишаване на качеството или добавената стойност; Инвестиции за повишаване положителното въздействие върху околната среда и подобряване на ефективното използване на ресурсите, в т. ч. преминаване към възобновяеми източници на енергия; насърчаването на затворени системи за </a:t>
            </a:r>
            <a:r>
              <a:rPr lang="ru-RU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аквакултури.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Процедурата ще се обяви през второ тримесечие.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Минимален размер на БФП за проект: 3 000 лв.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Максимален размер на БФП за проект: 48 895 лв.</a:t>
            </a:r>
            <a:endParaRPr lang="en-US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16" y="1828800"/>
            <a:ext cx="2855084" cy="1828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812356" y="2438400"/>
            <a:ext cx="5026844" cy="1477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Примерни допустими дейности: Продуктивни инвестиции в аквакултурите, включително производство на зарибителен матариал; Инвестиции за диверсификация на дейностите и отглежданите видове</a:t>
            </a:r>
            <a:r>
              <a:rPr lang="ru-RU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;</a:t>
            </a:r>
            <a:endParaRPr lang="en-US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33673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9000" y="1746940"/>
            <a:ext cx="53401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Мярка 2.4 Преминаване към схеми по управление на околната среда и одитиране и към биологични аквакултури</a:t>
            </a:r>
            <a:endParaRPr lang="bg-BG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>
                  <a:latin typeface="+mj-lt"/>
                </a:rPr>
                <a:t>МИНИСТЕРСТВО НА  ЗЕМЕДЕЛИЕТО, ХРАНИТЕ И ГОРИТЕ</a:t>
              </a:r>
              <a:endParaRPr lang="bg-BG" sz="1000" dirty="0">
                <a:effectLst/>
                <a:latin typeface="+mj-lt"/>
                <a:ea typeface="Calibri"/>
                <a:cs typeface="Calibri"/>
              </a:endParaRPr>
            </a:p>
          </p:txBody>
        </p:sp>
      </p:grpSp>
      <p:sp>
        <p:nvSpPr>
          <p:cNvPr id="4" name="Snip Diagonal Corner Rectangle 3"/>
          <p:cNvSpPr/>
          <p:nvPr/>
        </p:nvSpPr>
        <p:spPr>
          <a:xfrm>
            <a:off x="642936" y="1219200"/>
            <a:ext cx="8088462" cy="381000"/>
          </a:xfrm>
          <a:prstGeom prst="snip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bg-BG" b="1" dirty="0" smtClean="0">
                <a:solidFill>
                  <a:srgbClr val="FFFFFF"/>
                </a:solidFill>
                <a:effectLst>
                  <a:reflection stA="45000" endPos="22000" dist="50800" dir="5400000" sy="-100000" algn="bl" rotWithShape="0"/>
                </a:effectLst>
                <a:ea typeface="Calibri"/>
              </a:rPr>
              <a:t>ИГРП 2020 </a:t>
            </a:r>
            <a:endParaRPr lang="en-US" b="1" dirty="0">
              <a:solidFill>
                <a:srgbClr val="FFFFFF"/>
              </a:solidFill>
              <a:effectLst>
                <a:reflection stA="45000" endPos="22000" dist="50800" dir="5400000" sy="-100000" algn="bl" rotWithShape="0"/>
              </a:effectLst>
              <a:latin typeface="Antique Olive Compact" pitchFamily="34" charset="0"/>
              <a:ea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57599" y="2967334"/>
            <a:ext cx="4724399" cy="25190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6" y="3810000"/>
            <a:ext cx="8126170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Допустими кандидати: </a:t>
            </a:r>
            <a:r>
              <a:rPr lang="ru-RU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Лица</a:t>
            </a:r>
            <a:r>
              <a:rPr lang="ru-RU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регистрирани по търговския закон или Закона за кооперациите развиващи дейност в сектор „Аквакултура”, физически </a:t>
            </a:r>
            <a:r>
              <a:rPr lang="ru-RU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лица;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Примерни дейности: </a:t>
            </a:r>
            <a:r>
              <a:rPr lang="ru-RU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Дейности</a:t>
            </a:r>
            <a:r>
              <a:rPr lang="ru-RU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свързани с преминаването от традиционните производствени методи в областта на аквакултурите към биологични аквакултури;дейности сврзани с участие в схемите на Съюза по управление на околната среда и одитиране</a:t>
            </a:r>
            <a:endParaRPr lang="ru-RU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Предвижда се да бъде обявена през трето тримесечие на годината.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04554" y="3005041"/>
            <a:ext cx="5026844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 размер на БФП – 1 038 725,38 лв.</a:t>
            </a:r>
            <a:endParaRPr lang="en-US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36" y="1743798"/>
            <a:ext cx="26193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2904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9000" y="1746940"/>
            <a:ext cx="5340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Мярка 2.5. Аквакултури, осигуряващи екологични услуги</a:t>
            </a:r>
            <a:endParaRPr lang="bg-BG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>
                  <a:latin typeface="+mj-lt"/>
                </a:rPr>
                <a:t>МИНИСТЕРСТВО НА  ЗЕМЕДЕЛИЕТО, ХРАНИТЕ И ГОРИТЕ</a:t>
              </a:r>
              <a:endParaRPr lang="bg-BG" sz="1000" dirty="0">
                <a:effectLst/>
                <a:latin typeface="+mj-lt"/>
                <a:ea typeface="Calibri"/>
                <a:cs typeface="Calibri"/>
              </a:endParaRPr>
            </a:p>
          </p:txBody>
        </p:sp>
      </p:grpSp>
      <p:sp>
        <p:nvSpPr>
          <p:cNvPr id="4" name="Snip Diagonal Corner Rectangle 3"/>
          <p:cNvSpPr/>
          <p:nvPr/>
        </p:nvSpPr>
        <p:spPr>
          <a:xfrm>
            <a:off x="844312" y="1219200"/>
            <a:ext cx="7869802" cy="381000"/>
          </a:xfrm>
          <a:prstGeom prst="snip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bg-BG" b="1" dirty="0" smtClean="0">
                <a:solidFill>
                  <a:srgbClr val="FFFFFF"/>
                </a:solidFill>
                <a:effectLst>
                  <a:reflection stA="45000" endPos="22000" dist="50800" dir="5400000" sy="-100000" algn="bl" rotWithShape="0"/>
                </a:effectLst>
                <a:ea typeface="Calibri"/>
              </a:rPr>
              <a:t>ИГРП 2020 </a:t>
            </a:r>
            <a:endParaRPr lang="en-US" b="1" dirty="0">
              <a:solidFill>
                <a:srgbClr val="FFFFFF"/>
              </a:solidFill>
              <a:effectLst>
                <a:reflection stA="45000" endPos="22000" dist="50800" dir="5400000" sy="-100000" algn="bl" rotWithShape="0"/>
              </a:effectLst>
              <a:latin typeface="Antique Olive Compact" pitchFamily="34" charset="0"/>
              <a:ea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57599" y="2967334"/>
            <a:ext cx="4724399" cy="25190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4312" y="3048000"/>
            <a:ext cx="7873732" cy="31393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Допустими кандидати: </a:t>
            </a:r>
            <a:r>
              <a:rPr lang="ru-RU" sz="16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Лица</a:t>
            </a:r>
            <a:r>
              <a:rPr lang="ru-RU" sz="16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регистрирани по търговския закон или Закона за кооперациите, развиващи дейност в сектор „Аквакултура”, физически лица 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Примерни дейности: </a:t>
            </a:r>
            <a:r>
              <a:rPr lang="ru-RU" sz="16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Дейности за развитие на аквакултури, съвместими с конкретните потребности на околната среда и подлежащи на специфични изисквания за управление в резултат от определянето на зоните по „Натура 2000“ Дейности, пряко свързани с опазването на водните животни ex-situ в рамките на програми за опазване и възстановяване на биологичното разнообразие Операции, които са свързани с аквакултури, включително опазването и подобряването на околната среда и на биологичното разнообразие и управлението на ландшафта и традиционните характеристики на зоните с аквакултури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Предвижда се да бъде обявена през второ тримесечие на годината.</a:t>
            </a:r>
            <a:endParaRPr lang="en-US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87270" y="2514600"/>
            <a:ext cx="5026844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 размер на БФП – </a:t>
            </a:r>
            <a:r>
              <a:rPr lang="ru-RU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3 374 142,22 </a:t>
            </a:r>
            <a:r>
              <a:rPr lang="ru-RU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лв.</a:t>
            </a:r>
            <a:endParaRPr lang="en-US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12" y="1655286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956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827</Words>
  <Application>Microsoft Office PowerPoint</Application>
  <PresentationFormat>On-screen Show (4:3)</PresentationFormat>
  <Paragraphs>109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2015-11-12T16:10:40Z</dcterms:created>
  <dcterms:modified xsi:type="dcterms:W3CDTF">2019-11-18T14:41:40Z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TC034606639991</vt:lpwstr>
  </property>
</Properties>
</file>