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 bookmarkIdSeed="7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381" r:id="rId6"/>
    <p:sldId id="400" r:id="rId7"/>
    <p:sldId id="407" r:id="rId8"/>
    <p:sldId id="408" r:id="rId9"/>
    <p:sldId id="410" r:id="rId10"/>
    <p:sldId id="411" r:id="rId11"/>
    <p:sldId id="412" r:id="rId12"/>
    <p:sldId id="413" r:id="rId13"/>
    <p:sldId id="415" r:id="rId14"/>
    <p:sldId id="384" r:id="rId15"/>
    <p:sldId id="395" r:id="rId16"/>
    <p:sldId id="396" r:id="rId17"/>
    <p:sldId id="399" r:id="rId18"/>
    <p:sldId id="383" r:id="rId1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74B1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868" autoAdjust="0"/>
    <p:restoredTop sz="94706" autoAdjust="0"/>
  </p:normalViewPr>
  <p:slideViewPr>
    <p:cSldViewPr showGuides="1">
      <p:cViewPr varScale="1">
        <p:scale>
          <a:sx n="65" d="100"/>
          <a:sy n="65" d="100"/>
        </p:scale>
        <p:origin x="-634" y="-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-2726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66475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668093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88244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42915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70133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41370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0078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0715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44153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03-Nov-21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0171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1960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03-Nov-21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141412" y="1981200"/>
            <a:ext cx="5790443" cy="609600"/>
          </a:xfrm>
        </p:spPr>
        <p:txBody>
          <a:bodyPr>
            <a:noAutofit/>
          </a:bodyPr>
          <a:lstStyle/>
          <a:p>
            <a:pPr algn="ctr"/>
            <a:r>
              <a:rPr lang="bg-BG" sz="36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ПРЕЗЕНТАЦИЯ</a:t>
            </a:r>
            <a:endParaRPr lang="en-US" sz="3600" dirty="0">
              <a:solidFill>
                <a:srgbClr val="002060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5C9205DF-8F5E-49F7-B00E-6F58293F5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3812" y="2895600"/>
            <a:ext cx="5580621" cy="2667000"/>
          </a:xfrm>
        </p:spPr>
        <p:txBody>
          <a:bodyPr>
            <a:noAutofit/>
          </a:bodyPr>
          <a:lstStyle/>
          <a:p>
            <a:pPr algn="ctr"/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Относно прилагане на финансови инструменти по </a:t>
            </a:r>
          </a:p>
          <a:p>
            <a:pPr algn="ctr"/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“Програма за морско дело, рибарство и аквакултури“  2021 – 2027 г. (ПМДРА) </a:t>
            </a:r>
          </a:p>
          <a:p>
            <a:pPr algn="ctr"/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съфинансирана от </a:t>
            </a:r>
          </a:p>
          <a:p>
            <a:pPr algn="ctr"/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Европейски фонд за морско дело и рибарство  /ЕФМДР/ </a:t>
            </a:r>
          </a:p>
          <a:p>
            <a:pPr algn="ctr"/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 програмния период 20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- 202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bg-BG" sz="16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bg-BG" sz="16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Предварителна оценка</a:t>
            </a:r>
          </a:p>
          <a:p>
            <a:pPr marL="342900" indent="-342900">
              <a:buAutoNum type="arabicParenR"/>
            </a:pP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за инвестиционна стратетгия 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endParaRPr lang="bg-BG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algn="ctr"/>
            <a:endParaRPr lang="en-US" sz="1200" dirty="0">
              <a:solidFill>
                <a:srgbClr val="00206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1752600"/>
            <a:ext cx="71612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  <a:r>
              <a:rPr lang="bg-BG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</a:t>
            </a:r>
            <a:endParaRPr lang="bg-BG" sz="3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90800"/>
            <a:ext cx="7008812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 допускания при изготвяне на ПО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приоритетите по ПМДРА и бюджетите по съответните мерки; при приемане на бюджетите по програмата тези допускания следва да се преразгледат и актуализират;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Промяна на пазарните условия, свързани с факторите от страна на предлагането на финансирането или фактори от страна на търсенето в сектора;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Законодателни и/или регулаторни промени, които могат да окажат влияние върху допусканията и изпълнението на ФИ;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Възникване на събития, които променят нагласите и инвестиционния апетит сред потенциалните крайни получатели, подобни на кризата с КОВИД-19;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на ФИ с ресурс по ПМДРА 2014-2020, доколкото при усвояване на заделения ресурс и анализ на резултатите от прилагане на инструмента, е възможно да възникне необходимост от допълнителна капитализация и актуализация на финансовия инструмент за постигане целите на ОПОР;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g-BG" sz="1400" dirty="0" smtClean="0"/>
              <a:t> 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60412" y="2743200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Концепция за инвестиционна стратегия</a:t>
            </a:r>
            <a:endParaRPr lang="bg-BG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4384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812" y="16002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Диагностицирани проблеми при финансирането до момента:</a:t>
            </a:r>
            <a:endParaRPr lang="bg-BG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2590800"/>
            <a:ext cx="71612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липса на оборотни капитали и липса на собствени средства за реализация на проектите;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силно затруднен достъп до инвестиционни ресурси поради кратка кредитна история на бенефициентите;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относително ниска кредитоспособност на база на финансовата им отчетност;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липса на средства за осигуряване на достатъчно самоучастие за банково финансиране;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липса или недостатъчност на активи, с които да се обезпечи необходимото банковото финансиране;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сложна предвидимост на паричните потоци;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bg-B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висока сезонност и зависимост от външни промени (промени в климата, недостиг или влошено качество на водните ресурси, болести сред аквакултурите, екологични регулаторни стандарти).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4384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812" y="16002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 размери на </a:t>
            </a:r>
          </a:p>
          <a:p>
            <a:pPr marL="285750" indent="-285750" algn="ctr"/>
            <a:r>
              <a:rPr lang="bg-BG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Финансовите инструменти:</a:t>
            </a:r>
            <a:endParaRPr lang="bg-BG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67000"/>
            <a:ext cx="7237412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4384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812" y="16002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Съществени параметри на Концепцията за проследяване от Управляващия орган</a:t>
            </a:r>
            <a:endParaRPr lang="bg-BG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79412" y="2590800"/>
            <a:ext cx="6858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Настоящата концепция е изготвена на база допускания относно приоритетите по ПМДРА и бюджетите по съответните интервенции. При приемане на бюджетите по програмата, на съответните интервенции и ПМДРА като цяло, тези допускания следва да се преразгледат и актуализират.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Промяна на пазарните условия, свързани с факторите от страна на предлагането на финансирането или фактори от страна на търсенето в сектора.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Законодателни и/или регулаторни промени, които могат да окажат влияние върху допусканията и изпълнението на ФИ.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Възникване на събития, които променят нагласите и инвестиционния апетит сред потенциалните крайни получатели, подобни на кризата с КОВИД-19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Стартиране </a:t>
            </a:r>
            <a:r>
              <a:rPr kumimoji="0" lang="bg-BG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финансови инструменти на ниво ЕС, при които е допустимо финансиране на целевата група крайни получатели по ФИ по ПМДРА.</a:t>
            </a:r>
            <a:endParaRPr kumimoji="0" lang="bg-BG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>
            <a:extLst>
              <a:ext uri="{FF2B5EF4-FFF2-40B4-BE49-F238E27FC236}">
                <a16:creationId xmlns:a16="http://schemas.microsoft.com/office/drawing/2014/main" xmlns="" id="{8B6C5EAB-81FF-4827-A160-22F4363C611A}"/>
              </a:ext>
            </a:extLst>
          </p:cNvPr>
          <p:cNvSpPr txBox="1">
            <a:spLocks/>
          </p:cNvSpPr>
          <p:nvPr/>
        </p:nvSpPr>
        <p:spPr>
          <a:xfrm>
            <a:off x="1751012" y="3276600"/>
            <a:ext cx="4853573" cy="18285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800" dirty="0" smtClean="0">
                <a:solidFill>
                  <a:srgbClr val="002060"/>
                </a:solidFill>
              </a:rPr>
              <a:t>Благодаря Ви за вниманието!</a:t>
            </a:r>
          </a:p>
          <a:p>
            <a:pPr algn="ctr"/>
            <a:endParaRPr lang="bg-BG" sz="2800" dirty="0" smtClean="0">
              <a:solidFill>
                <a:srgbClr val="002060"/>
              </a:solidFill>
            </a:endParaRPr>
          </a:p>
          <a:p>
            <a:pPr algn="ctr"/>
            <a:endParaRPr lang="bg-BG" sz="2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36612" y="2971800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Предварителна оценка</a:t>
            </a:r>
            <a:endParaRPr lang="bg-BG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08012" y="1752600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bg-BG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</a:t>
            </a:r>
            <a:endParaRPr lang="bg-BG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27012" y="2518350"/>
            <a:ext cx="7010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На 13 юни 2018 г. Комисията представя предложение за 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нов регламент 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за Европейски фонд за морско дело, рибарство и аквакултури (ЕФМДРА) като част от следващата бюджетна рамка на ЕС за </a:t>
            </a:r>
            <a:r>
              <a:rPr kumimoji="0" lang="bg-BG" sz="1400" b="0" i="0" u="sng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периода 2021—2027 г. (МФР – Многогодишна финансова рамка)</a:t>
            </a:r>
            <a:r>
              <a:rPr lang="bg-BG" sz="1400" u="sng" baseline="0" dirty="0" smtClean="0" bmk="_Toc71120474">
                <a:solidFill>
                  <a:srgbClr val="00206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;</a:t>
            </a:r>
            <a:endParaRPr kumimoji="0" lang="bg-BG" sz="1400" b="0" i="0" u="none" strike="noStrike" cap="none" normalizeH="0" baseline="0" dirty="0" smtClean="0" bmk="_Toc71120474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bg-BG" sz="1400" dirty="0" smtClean="0" bmk="_Toc71120474">
                <a:solidFill>
                  <a:srgbClr val="00206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 На д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ържавите членки ще се позволи да насочат подкрепата си 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към стратегическите си приоритети,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вместо да се налага да избират измежду „меню“ от допустими действия. </a:t>
            </a: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Предложеният от Комисията бюджет на ЕФМДРА е в размер на </a:t>
            </a:r>
            <a:r>
              <a:rPr kumimoji="0" lang="bg-BG" sz="140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6 108 000 000 EUR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по текущи цени</a:t>
            </a:r>
            <a:r>
              <a:rPr kumimoji="0" lang="bg-BG" sz="1400" b="0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bg-BG" sz="1400" b="1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(ок. 6,1 млрд. евро);</a:t>
            </a:r>
            <a:endParaRPr lang="bg-BG" sz="1400" b="1" dirty="0" smtClean="0" bmk="_Toc71120474">
              <a:solidFill>
                <a:srgbClr val="002060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bg-BG" sz="1400" b="0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За подпомагането при 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споделено управление 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се предоставят 5 311 000 000 EUR 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(ок.</a:t>
            </a:r>
            <a:r>
              <a:rPr kumimoji="0" lang="bg-BG" sz="1400" b="1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5,3 млрд. евро)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, </a:t>
            </a:r>
            <a:r>
              <a:rPr kumimoji="0" lang="bg-BG" sz="14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а </a:t>
            </a:r>
            <a:r>
              <a:rPr kumimoji="0" lang="bg-BG" sz="14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за подпомагането при пряко и непряко </a:t>
            </a:r>
            <a:r>
              <a:rPr kumimoji="0" lang="bg-BG" sz="1200" b="1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управление </a:t>
            </a:r>
            <a:r>
              <a:rPr kumimoji="0" lang="bg-BG" sz="1200" b="0" i="0" u="none" strike="noStrike" cap="none" normalizeH="0" baseline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— 797 000 000 EUR</a:t>
            </a:r>
            <a:r>
              <a:rPr kumimoji="0" lang="bg-BG" sz="1200" b="0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bg-BG" sz="1200" b="1" i="0" u="none" strike="noStrike" cap="none" normalizeH="0" dirty="0" smtClean="0" bmk="_Toc71120474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(ок. 0,8 млрд. евро);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програмен период /2014-2020 г./ 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общата сума, разпределена по ЕФМДР възлиза на 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6,4 млрд. евро. </a:t>
            </a:r>
            <a:endParaRPr lang="en-US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7012" y="175260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</a:t>
            </a:r>
            <a:endParaRPr lang="bg-BG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14600"/>
            <a:ext cx="7313612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Потенциал за прилагане на ФИ е отчетен от извършените анализи и обобщените резултати от тях на база на прводените интервюта и фокус групи за следните операции: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„Преработка на продукти от риболов и аквакултури“,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„Продуктивни инвестиции в аквакултурите“,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„Първо придобиване на риболовен кораб“,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„Подмяна и модернизация на главен или спомагателен двигател“,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„Диверсификация и нови форми на доход“,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„Рибарски пристанища, кейове за разтоварване, рибни борси и покрити лодкостоянки“ 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„Специфично оборудване на риболовния кораб, дейности и иновации, целящи опазването на околната среда и на биоразнообразието“,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„Изпълнение на стратегиите за ВОМР“.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7012" y="175260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ПО</a:t>
            </a:r>
            <a:endParaRPr lang="bg-BG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14600"/>
            <a:ext cx="731361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линия на „Фонд на фондовете“ (ФМФИБ) актуалната информация към м. юни, 2021 г. е, че наличният ресурс договорен с УО на ПМДР за изпълнение на финансови инструменти по ПМДР 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2014-2020 е 5,4 млн. лева, 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като основните цели са следните, касаещи крайни получатели – предприятия в сектор „Рибарство и аквакултури“: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повишаване на конкурентоспособността на предприятията;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стимулиране на иновациите;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устойчиво производство.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Предлаганите финансови продукти от ФМФИБ са два: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Кредитни гаранции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 търговски банки до 80% от размера на всеки отпуснат заем с максимално гарантирано покритие 1‘000‘000 лева;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Заеми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500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‘000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лева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съфинансирани със средства от ПМДР.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своя страна, заемите са групирани на два продукта: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като 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самостоятелни инвестиционни или оборотни кредити 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евро или лева при облекчени условия, в които средствата от ПМДР са до 70 %, а частното съфинансиране е минимум 30 %;</a:t>
            </a:r>
            <a:endParaRPr lang="en-US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като </a:t>
            </a:r>
            <a:r>
              <a:rPr lang="bg-BG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заеми или кредити</a:t>
            </a:r>
            <a:r>
              <a:rPr lang="bg-BG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допълващи вече получена безвъзмездна помощ по проекти, в които средствата от ПМДР са до 50 %, а частното съфинансиране е минимум 50 %.</a:t>
            </a:r>
            <a:endParaRPr lang="en-US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3622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7012" y="1752600"/>
            <a:ext cx="693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bg-BG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ПО</a:t>
            </a:r>
            <a:endParaRPr lang="bg-BG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50812" y="2364462"/>
            <a:ext cx="7010400" cy="455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Новите предложения на ЕК, които залягат като политика програмен период: 2021 – 2027 г. са следните:</a:t>
            </a:r>
            <a:endParaRPr lang="en-US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Опростяване </a:t>
            </a: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по-голям избор за държавите членки да насочат подпомагането към стратегическите си приоритети, вместо да се наложи да избират от набор от допустими действия. </a:t>
            </a:r>
            <a:endParaRPr lang="en-US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По-силен </a:t>
            </a: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акцент върху резултатите. Например, рибарите ще получат финансиране само ако докажат, че са допринесли за постигането на целите за опазване, съдържащи се в общата политика в областта на рибарството. </a:t>
            </a:r>
            <a:endParaRPr lang="en-US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По-голям </a:t>
            </a: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акцент върху рибарите, извършващи крайбрежен риболов в малък мащаб, с цел да се насърчават практиките им за устойчив риболов. </a:t>
            </a:r>
            <a:endParaRPr lang="en-US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Повече </a:t>
            </a: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по-широкообхватна подкрепа за крайбрежните общности. В сравнение с периода 2014—2020 г. подкрепата за местните партньорства се разширява, така че да обхване всички сектори на синята икономика.</a:t>
            </a:r>
            <a:endParaRPr lang="en-US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bg-BG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първи път ФИ на ЕФМДРА ще подкрепя международните ангажименти и цели на Европейския съюз. </a:t>
            </a:r>
            <a:endParaRPr lang="en-US" sz="1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2860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7012" y="175260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ПО</a:t>
            </a:r>
            <a:endParaRPr lang="bg-BG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333685"/>
            <a:ext cx="73136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Основните рискове </a:t>
            </a:r>
            <a:endParaRPr lang="bg-BG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успешното изпълнение на финансови инструменти по ПМДРА 2021-2027 са свързани с: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Дефиниране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ограничен обхват от мерки по ПМДРА, допустими дейности и/или крайни получатели за подкрепа чрез ФИ; 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Дефиниране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схеми за подкрепа с БФП по мерки, предвидени за изпълнение и чрез финансови инструменти, по начин позволяващ предоставяне на максималния интензитет на помощта изцяло с БФП от ПМДРА;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Дефиниране от страна на УО на ПМДРА на процедури и правила за изпълнение на проекти с финансови инструменти, които налагат необоснована административна тежест на финансовите посредници и/или крайните получатели.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1752600"/>
            <a:ext cx="71612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</a:t>
            </a:r>
            <a:endParaRPr lang="bg-BG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90800"/>
            <a:ext cx="7008812" cy="337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Основните предизвикателства: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 свързани с правилата за държавна помощ;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 свързани с нормативната уредба на ниво ЕС;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процеси отнемащи време предвид секторните особености;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 при разбирането и / или спазването на регулаторните ограничения на местно ниво; и 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административна сложност предвид секторни специфики;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нормативно свързани ограничения,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ограничен опит и капацитет за развитие </a:t>
            </a: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5034" y="0"/>
            <a:ext cx="49637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9596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0" y="1676400"/>
            <a:ext cx="121888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2514600"/>
            <a:ext cx="7161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1752600"/>
            <a:ext cx="71612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по Глава-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</a:t>
            </a:r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ПО</a:t>
            </a:r>
            <a:endParaRPr lang="bg-BG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90800"/>
            <a:ext cx="7389812" cy="411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 препоръки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отчитане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нуждите на пазара при дефиниране на обхвата на интервенциите и параметрите на финансовите продукти;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достатъчен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размер на средства от ПМДРА за подкрепа чрез ФИ, така че да се мотивират финансовите посредници да участват в изпълнението на ФИ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залагане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изисквания за частно съфинансиране, които не водят до прекалено високи лихвени нива;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залагане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облекчения за крайните получатели, под формата на ниски среднопретеглени лихви и занижени изисквания за обезпечение;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отчитане </a:t>
            </a:r>
            <a:r>
              <a:rPr lang="bg-BG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законодателството за държавни помощи и адекватно залагане на необходимите изисквания към финансовите посредници и крайните получатели;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DE3B9166-2E01-44C0-B213-4E36B4FF9306}" vid="{9FB243D3-233B-4EB4-BE37-C505132985D4}"/>
    </a:ext>
  </a:extLst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E7567CE-A543-444C-8597-EB22784911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CEB76F-5C52-4F69-A3C1-2DBEA8CF7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32D51B-405E-4F81-B5A9-F253CD7FC481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contrast presentation (widescreen)</Template>
  <TotalTime>0</TotalTime>
  <Words>1278</Words>
  <Application>Microsoft Office PowerPoint</Application>
  <PresentationFormat>Custom</PresentationFormat>
  <Paragraphs>95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Business Contrast 16x9</vt:lpstr>
      <vt:lpstr>ПРЕЗЕНТАЦИЯ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2021-02-15T19:16:49Z</dcterms:created>
  <dcterms:modified xsi:type="dcterms:W3CDTF">2021-11-03T11:11:34Z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