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7"/>
  </p:notesMasterIdLst>
  <p:handoutMasterIdLst>
    <p:handoutMasterId r:id="rId8"/>
  </p:handoutMasterIdLst>
  <p:sldIdLst>
    <p:sldId id="456" r:id="rId2"/>
    <p:sldId id="455" r:id="rId3"/>
    <p:sldId id="318" r:id="rId4"/>
    <p:sldId id="331" r:id="rId5"/>
    <p:sldId id="457" r:id="rId6"/>
  </p:sldIdLst>
  <p:sldSz cx="9144000" cy="6858000" type="screen4x3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0F6AA2D-D94F-4C06-8E8E-7BB73B48E6C3}">
          <p14:sldIdLst>
            <p14:sldId id="456"/>
            <p14:sldId id="455"/>
            <p14:sldId id="318"/>
            <p14:sldId id="331"/>
            <p14:sldId id="4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orient="horz" pos="240" userDrawn="1">
          <p15:clr>
            <a:srgbClr val="A4A3A4"/>
          </p15:clr>
        </p15:guide>
        <p15:guide id="5" pos="6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a Dicheva" initials="LD" lastIdx="1" clrIdx="0">
    <p:extLst>
      <p:ext uri="{19B8F6BF-5375-455C-9EA6-DF929625EA0E}">
        <p15:presenceInfo xmlns:p15="http://schemas.microsoft.com/office/powerpoint/2012/main" userId="S-1-5-21-1626865527-791579738-2582070353-2136" providerId="AD"/>
      </p:ext>
    </p:extLst>
  </p:cmAuthor>
  <p:cmAuthor id="2" name="Nadya Todorova" initials="NT" lastIdx="4" clrIdx="1">
    <p:extLst>
      <p:ext uri="{19B8F6BF-5375-455C-9EA6-DF929625EA0E}">
        <p15:presenceInfo xmlns:p15="http://schemas.microsoft.com/office/powerpoint/2012/main" userId="S-1-5-21-1626865527-791579738-2582070353-2192" providerId="AD"/>
      </p:ext>
    </p:extLst>
  </p:cmAuthor>
  <p:cmAuthor id="3" name="Dimitar Cherkezov" initials="DCH" lastIdx="3" clrIdx="2">
    <p:extLst>
      <p:ext uri="{19B8F6BF-5375-455C-9EA6-DF929625EA0E}">
        <p15:presenceInfo xmlns:p15="http://schemas.microsoft.com/office/powerpoint/2012/main" userId="Dimitar Cherkezov" providerId="None"/>
      </p:ext>
    </p:extLst>
  </p:cmAuthor>
  <p:cmAuthor id="4" name="Kristina Stoyanova" initials="KS" lastIdx="1" clrIdx="3">
    <p:extLst>
      <p:ext uri="{19B8F6BF-5375-455C-9EA6-DF929625EA0E}">
        <p15:presenceInfo xmlns:p15="http://schemas.microsoft.com/office/powerpoint/2012/main" userId="S-1-5-21-1626865527-791579738-2582070353-13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6"/>
    <a:srgbClr val="BFD2DD"/>
    <a:srgbClr val="012D45"/>
    <a:srgbClr val="014D77"/>
    <a:srgbClr val="E1F4FF"/>
    <a:srgbClr val="C9ECFF"/>
    <a:srgbClr val="F9EAE7"/>
    <a:srgbClr val="532476"/>
    <a:srgbClr val="E7DEC1"/>
    <a:srgbClr val="019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5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1258" y="158"/>
      </p:cViewPr>
      <p:guideLst>
        <p:guide orient="horz" pos="2208"/>
        <p:guide pos="2880"/>
        <p:guide orient="horz" pos="240"/>
        <p:guide pos="6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FC94A8-BA20-42D3-8E78-C1094B57840C}" type="doc">
      <dgm:prSet loTypeId="urn:microsoft.com/office/officeart/2005/8/layout/hProcess9" loCatId="process" qsTypeId="urn:microsoft.com/office/officeart/2005/8/quickstyle/3d3" qsCatId="3D" csTypeId="urn:microsoft.com/office/officeart/2005/8/colors/accent1_2" csCatId="accent1" phldr="1"/>
      <dgm:spPr/>
    </dgm:pt>
    <dgm:pt modelId="{7C20B623-0C28-4BBF-8FAE-9F9F75507B85}">
      <dgm:prSet phldrT="[Text]"/>
      <dgm:spPr/>
      <dgm:t>
        <a:bodyPr/>
        <a:lstStyle/>
        <a:p>
          <a:r>
            <a:rPr lang="bg-BG" dirty="0"/>
            <a:t>Подписване на финансово споразумение</a:t>
          </a:r>
        </a:p>
        <a:p>
          <a:r>
            <a:rPr lang="bg-BG" dirty="0"/>
            <a:t>16.03.2021</a:t>
          </a:r>
        </a:p>
      </dgm:t>
    </dgm:pt>
    <dgm:pt modelId="{DE1CA151-9277-4099-A88F-31F742475BE6}" type="parTrans" cxnId="{03B60CB7-5BC8-4155-8F26-53C602D50256}">
      <dgm:prSet/>
      <dgm:spPr/>
      <dgm:t>
        <a:bodyPr/>
        <a:lstStyle/>
        <a:p>
          <a:endParaRPr lang="bg-BG"/>
        </a:p>
      </dgm:t>
    </dgm:pt>
    <dgm:pt modelId="{B228A5A0-C0B6-4556-BBE9-80F4F9FA4383}" type="sibTrans" cxnId="{03B60CB7-5BC8-4155-8F26-53C602D50256}">
      <dgm:prSet/>
      <dgm:spPr/>
      <dgm:t>
        <a:bodyPr/>
        <a:lstStyle/>
        <a:p>
          <a:endParaRPr lang="bg-BG"/>
        </a:p>
      </dgm:t>
    </dgm:pt>
    <dgm:pt modelId="{12195107-CDFA-4C8D-8AFE-DF31C9CD2295}">
      <dgm:prSet phldrT="[Text]"/>
      <dgm:spPr/>
      <dgm:t>
        <a:bodyPr/>
        <a:lstStyle/>
        <a:p>
          <a:r>
            <a:rPr lang="bg-BG" dirty="0"/>
            <a:t>Структуриране на финансови инструменти</a:t>
          </a:r>
        </a:p>
        <a:p>
          <a:r>
            <a:rPr lang="bg-BG" dirty="0"/>
            <a:t>м.0</a:t>
          </a:r>
          <a:r>
            <a:rPr lang="en-GB" dirty="0"/>
            <a:t>4</a:t>
          </a:r>
          <a:r>
            <a:rPr lang="bg-BG" dirty="0"/>
            <a:t> – 10</a:t>
          </a:r>
          <a:r>
            <a:rPr lang="en-GB" dirty="0"/>
            <a:t>.</a:t>
          </a:r>
          <a:r>
            <a:rPr lang="bg-BG" dirty="0"/>
            <a:t>2021</a:t>
          </a:r>
        </a:p>
      </dgm:t>
    </dgm:pt>
    <dgm:pt modelId="{D23A25F1-332F-4327-9281-F6986792E73A}" type="parTrans" cxnId="{2542D6A7-B296-4858-AC9C-4589F77AEEEE}">
      <dgm:prSet/>
      <dgm:spPr/>
      <dgm:t>
        <a:bodyPr/>
        <a:lstStyle/>
        <a:p>
          <a:endParaRPr lang="bg-BG"/>
        </a:p>
      </dgm:t>
    </dgm:pt>
    <dgm:pt modelId="{0A7D6037-4308-4096-A9B8-4B131A313C82}" type="sibTrans" cxnId="{2542D6A7-B296-4858-AC9C-4589F77AEEEE}">
      <dgm:prSet/>
      <dgm:spPr/>
      <dgm:t>
        <a:bodyPr/>
        <a:lstStyle/>
        <a:p>
          <a:endParaRPr lang="bg-BG"/>
        </a:p>
      </dgm:t>
    </dgm:pt>
    <dgm:pt modelId="{52584A3B-8BD5-4540-9254-D234AC66191B}">
      <dgm:prSet phldrT="[Text]"/>
      <dgm:spPr/>
      <dgm:t>
        <a:bodyPr/>
        <a:lstStyle/>
        <a:p>
          <a:r>
            <a:rPr lang="bg-BG" dirty="0"/>
            <a:t>Изпълнение на финансови инструменти</a:t>
          </a:r>
        </a:p>
        <a:p>
          <a:r>
            <a:rPr lang="bg-BG"/>
            <a:t>м.12.2021</a:t>
          </a:r>
          <a:r>
            <a:rPr lang="en-GB" dirty="0"/>
            <a:t>-31.12.2023</a:t>
          </a:r>
          <a:endParaRPr lang="bg-BG" dirty="0"/>
        </a:p>
      </dgm:t>
    </dgm:pt>
    <dgm:pt modelId="{DE10AB19-A0ED-4AA2-8CEC-C1EB5561B497}" type="parTrans" cxnId="{3E533ECE-3FBD-4979-A7BE-138622731052}">
      <dgm:prSet/>
      <dgm:spPr/>
      <dgm:t>
        <a:bodyPr/>
        <a:lstStyle/>
        <a:p>
          <a:endParaRPr lang="bg-BG"/>
        </a:p>
      </dgm:t>
    </dgm:pt>
    <dgm:pt modelId="{E928BE95-668F-4CA3-BDC3-D2F572E5B9D4}" type="sibTrans" cxnId="{3E533ECE-3FBD-4979-A7BE-138622731052}">
      <dgm:prSet/>
      <dgm:spPr/>
      <dgm:t>
        <a:bodyPr/>
        <a:lstStyle/>
        <a:p>
          <a:endParaRPr lang="bg-BG"/>
        </a:p>
      </dgm:t>
    </dgm:pt>
    <dgm:pt modelId="{9565608A-4C78-48C6-8C3F-AFBE72A3225E}" type="pres">
      <dgm:prSet presAssocID="{F2FC94A8-BA20-42D3-8E78-C1094B57840C}" presName="CompostProcess" presStyleCnt="0">
        <dgm:presLayoutVars>
          <dgm:dir/>
          <dgm:resizeHandles val="exact"/>
        </dgm:presLayoutVars>
      </dgm:prSet>
      <dgm:spPr/>
    </dgm:pt>
    <dgm:pt modelId="{1A70CEBA-F6B2-40CB-B3E1-9F88AC316090}" type="pres">
      <dgm:prSet presAssocID="{F2FC94A8-BA20-42D3-8E78-C1094B57840C}" presName="arrow" presStyleLbl="bgShp" presStyleIdx="0" presStyleCnt="1"/>
      <dgm:spPr/>
    </dgm:pt>
    <dgm:pt modelId="{E4D566E4-BA91-463D-907B-CB75E6818BF7}" type="pres">
      <dgm:prSet presAssocID="{F2FC94A8-BA20-42D3-8E78-C1094B57840C}" presName="linearProcess" presStyleCnt="0"/>
      <dgm:spPr/>
    </dgm:pt>
    <dgm:pt modelId="{272A6F24-9E9F-48AD-B2C5-4A1233BC8FE3}" type="pres">
      <dgm:prSet presAssocID="{7C20B623-0C28-4BBF-8FAE-9F9F75507B85}" presName="textNode" presStyleLbl="node1" presStyleIdx="0" presStyleCnt="3">
        <dgm:presLayoutVars>
          <dgm:bulletEnabled val="1"/>
        </dgm:presLayoutVars>
      </dgm:prSet>
      <dgm:spPr/>
    </dgm:pt>
    <dgm:pt modelId="{1A599309-4834-479A-9DC0-5640B0D8C8B2}" type="pres">
      <dgm:prSet presAssocID="{B228A5A0-C0B6-4556-BBE9-80F4F9FA4383}" presName="sibTrans" presStyleCnt="0"/>
      <dgm:spPr/>
    </dgm:pt>
    <dgm:pt modelId="{9B7A263E-8C8F-4A7F-9489-DE26D3FAC000}" type="pres">
      <dgm:prSet presAssocID="{12195107-CDFA-4C8D-8AFE-DF31C9CD2295}" presName="textNode" presStyleLbl="node1" presStyleIdx="1" presStyleCnt="3">
        <dgm:presLayoutVars>
          <dgm:bulletEnabled val="1"/>
        </dgm:presLayoutVars>
      </dgm:prSet>
      <dgm:spPr/>
    </dgm:pt>
    <dgm:pt modelId="{845BAF15-6C51-48FE-8B08-82AD3836E56F}" type="pres">
      <dgm:prSet presAssocID="{0A7D6037-4308-4096-A9B8-4B131A313C82}" presName="sibTrans" presStyleCnt="0"/>
      <dgm:spPr/>
    </dgm:pt>
    <dgm:pt modelId="{D220D261-6618-4876-94FD-5CDE85C9196E}" type="pres">
      <dgm:prSet presAssocID="{52584A3B-8BD5-4540-9254-D234AC66191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E886D29-93D8-4254-84EC-FB4315B1BF06}" type="presOf" srcId="{12195107-CDFA-4C8D-8AFE-DF31C9CD2295}" destId="{9B7A263E-8C8F-4A7F-9489-DE26D3FAC000}" srcOrd="0" destOrd="0" presId="urn:microsoft.com/office/officeart/2005/8/layout/hProcess9"/>
    <dgm:cxn modelId="{1BD71055-F15C-440C-B165-8F8D4A583436}" type="presOf" srcId="{7C20B623-0C28-4BBF-8FAE-9F9F75507B85}" destId="{272A6F24-9E9F-48AD-B2C5-4A1233BC8FE3}" srcOrd="0" destOrd="0" presId="urn:microsoft.com/office/officeart/2005/8/layout/hProcess9"/>
    <dgm:cxn modelId="{BD2CEC94-EF2B-437B-88C9-59DDA366D17A}" type="presOf" srcId="{F2FC94A8-BA20-42D3-8E78-C1094B57840C}" destId="{9565608A-4C78-48C6-8C3F-AFBE72A3225E}" srcOrd="0" destOrd="0" presId="urn:microsoft.com/office/officeart/2005/8/layout/hProcess9"/>
    <dgm:cxn modelId="{2542D6A7-B296-4858-AC9C-4589F77AEEEE}" srcId="{F2FC94A8-BA20-42D3-8E78-C1094B57840C}" destId="{12195107-CDFA-4C8D-8AFE-DF31C9CD2295}" srcOrd="1" destOrd="0" parTransId="{D23A25F1-332F-4327-9281-F6986792E73A}" sibTransId="{0A7D6037-4308-4096-A9B8-4B131A313C82}"/>
    <dgm:cxn modelId="{03B60CB7-5BC8-4155-8F26-53C602D50256}" srcId="{F2FC94A8-BA20-42D3-8E78-C1094B57840C}" destId="{7C20B623-0C28-4BBF-8FAE-9F9F75507B85}" srcOrd="0" destOrd="0" parTransId="{DE1CA151-9277-4099-A88F-31F742475BE6}" sibTransId="{B228A5A0-C0B6-4556-BBE9-80F4F9FA4383}"/>
    <dgm:cxn modelId="{3E533ECE-3FBD-4979-A7BE-138622731052}" srcId="{F2FC94A8-BA20-42D3-8E78-C1094B57840C}" destId="{52584A3B-8BD5-4540-9254-D234AC66191B}" srcOrd="2" destOrd="0" parTransId="{DE10AB19-A0ED-4AA2-8CEC-C1EB5561B497}" sibTransId="{E928BE95-668F-4CA3-BDC3-D2F572E5B9D4}"/>
    <dgm:cxn modelId="{139817F1-8B18-4B08-909C-14BFA850E3D6}" type="presOf" srcId="{52584A3B-8BD5-4540-9254-D234AC66191B}" destId="{D220D261-6618-4876-94FD-5CDE85C9196E}" srcOrd="0" destOrd="0" presId="urn:microsoft.com/office/officeart/2005/8/layout/hProcess9"/>
    <dgm:cxn modelId="{E9D3DD03-A46C-48ED-B426-B2A37365B9E4}" type="presParOf" srcId="{9565608A-4C78-48C6-8C3F-AFBE72A3225E}" destId="{1A70CEBA-F6B2-40CB-B3E1-9F88AC316090}" srcOrd="0" destOrd="0" presId="urn:microsoft.com/office/officeart/2005/8/layout/hProcess9"/>
    <dgm:cxn modelId="{5E06F1C8-D4EF-4371-BC1E-C0B9DA3E0AB4}" type="presParOf" srcId="{9565608A-4C78-48C6-8C3F-AFBE72A3225E}" destId="{E4D566E4-BA91-463D-907B-CB75E6818BF7}" srcOrd="1" destOrd="0" presId="urn:microsoft.com/office/officeart/2005/8/layout/hProcess9"/>
    <dgm:cxn modelId="{FC21CF3C-CFDC-4BDA-BBD6-1B6062144DBB}" type="presParOf" srcId="{E4D566E4-BA91-463D-907B-CB75E6818BF7}" destId="{272A6F24-9E9F-48AD-B2C5-4A1233BC8FE3}" srcOrd="0" destOrd="0" presId="urn:microsoft.com/office/officeart/2005/8/layout/hProcess9"/>
    <dgm:cxn modelId="{9DB995DE-DE70-47CD-8A29-2776621B6F89}" type="presParOf" srcId="{E4D566E4-BA91-463D-907B-CB75E6818BF7}" destId="{1A599309-4834-479A-9DC0-5640B0D8C8B2}" srcOrd="1" destOrd="0" presId="urn:microsoft.com/office/officeart/2005/8/layout/hProcess9"/>
    <dgm:cxn modelId="{203BA225-268C-4FA1-B760-A6E22C46E81D}" type="presParOf" srcId="{E4D566E4-BA91-463D-907B-CB75E6818BF7}" destId="{9B7A263E-8C8F-4A7F-9489-DE26D3FAC000}" srcOrd="2" destOrd="0" presId="urn:microsoft.com/office/officeart/2005/8/layout/hProcess9"/>
    <dgm:cxn modelId="{46B91101-1B39-4433-816A-543DE2717941}" type="presParOf" srcId="{E4D566E4-BA91-463D-907B-CB75E6818BF7}" destId="{845BAF15-6C51-48FE-8B08-82AD3836E56F}" srcOrd="3" destOrd="0" presId="urn:microsoft.com/office/officeart/2005/8/layout/hProcess9"/>
    <dgm:cxn modelId="{A452EF20-D38E-45DF-9AAB-3F4DAB1F6127}" type="presParOf" srcId="{E4D566E4-BA91-463D-907B-CB75E6818BF7}" destId="{D220D261-6618-4876-94FD-5CDE85C9196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0CEBA-F6B2-40CB-B3E1-9F88AC316090}">
      <dsp:nvSpPr>
        <dsp:cNvPr id="0" name=""/>
        <dsp:cNvSpPr/>
      </dsp:nvSpPr>
      <dsp:spPr>
        <a:xfrm>
          <a:off x="563134" y="0"/>
          <a:ext cx="6382196" cy="394052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2A6F24-9E9F-48AD-B2C5-4A1233BC8FE3}">
      <dsp:nvSpPr>
        <dsp:cNvPr id="0" name=""/>
        <dsp:cNvSpPr/>
      </dsp:nvSpPr>
      <dsp:spPr>
        <a:xfrm>
          <a:off x="8065" y="1182156"/>
          <a:ext cx="2416787" cy="1576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 dirty="0"/>
            <a:t>Подписване на финансово споразумение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 dirty="0"/>
            <a:t>16.03.2021</a:t>
          </a:r>
        </a:p>
      </dsp:txBody>
      <dsp:txXfrm>
        <a:off x="85009" y="1259100"/>
        <a:ext cx="2262899" cy="1422320"/>
      </dsp:txXfrm>
    </dsp:sp>
    <dsp:sp modelId="{9B7A263E-8C8F-4A7F-9489-DE26D3FAC000}">
      <dsp:nvSpPr>
        <dsp:cNvPr id="0" name=""/>
        <dsp:cNvSpPr/>
      </dsp:nvSpPr>
      <dsp:spPr>
        <a:xfrm>
          <a:off x="2545839" y="1182156"/>
          <a:ext cx="2416787" cy="1576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 dirty="0"/>
            <a:t>Структуриране на финансови инструменти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 dirty="0"/>
            <a:t>м.0</a:t>
          </a:r>
          <a:r>
            <a:rPr lang="en-GB" sz="1800" kern="1200" dirty="0"/>
            <a:t>4</a:t>
          </a:r>
          <a:r>
            <a:rPr lang="bg-BG" sz="1800" kern="1200" dirty="0"/>
            <a:t> – 10</a:t>
          </a:r>
          <a:r>
            <a:rPr lang="en-GB" sz="1800" kern="1200" dirty="0"/>
            <a:t>.</a:t>
          </a:r>
          <a:r>
            <a:rPr lang="bg-BG" sz="1800" kern="1200" dirty="0"/>
            <a:t>2021</a:t>
          </a:r>
        </a:p>
      </dsp:txBody>
      <dsp:txXfrm>
        <a:off x="2622783" y="1259100"/>
        <a:ext cx="2262899" cy="1422320"/>
      </dsp:txXfrm>
    </dsp:sp>
    <dsp:sp modelId="{D220D261-6618-4876-94FD-5CDE85C9196E}">
      <dsp:nvSpPr>
        <dsp:cNvPr id="0" name=""/>
        <dsp:cNvSpPr/>
      </dsp:nvSpPr>
      <dsp:spPr>
        <a:xfrm>
          <a:off x="5083612" y="1182156"/>
          <a:ext cx="2416787" cy="1576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 dirty="0"/>
            <a:t>Изпълнение на финансови инструменти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kern="1200"/>
            <a:t>м.12.2021</a:t>
          </a:r>
          <a:r>
            <a:rPr lang="en-GB" sz="1800" kern="1200" dirty="0"/>
            <a:t>-31.12.2023</a:t>
          </a:r>
          <a:endParaRPr lang="bg-BG" sz="1800" kern="1200" dirty="0"/>
        </a:p>
      </dsp:txBody>
      <dsp:txXfrm>
        <a:off x="5160556" y="1259100"/>
        <a:ext cx="2262899" cy="142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BF286D-11BF-4364-8C89-14DC897E8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82DC9-6BBB-4F85-9FA9-C064D1394B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01943-4C95-4795-A1C8-4FC588ADE875}" type="datetimeFigureOut">
              <a:rPr lang="en-US" smtClean="0"/>
              <a:t>10/28/2021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BB820-418A-48A6-9CF1-8D8274469B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56CCA-52B7-40A9-B6F8-EA00E069BC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B32F3-BF09-4F80-B43F-2744800735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99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D1484-F43E-4727-9C76-9B718C9F369B}" type="datetimeFigureOut">
              <a:rPr lang="bg-BG" smtClean="0"/>
              <a:t>28.10.2021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8796A-8A27-4833-AC9F-72907069FE74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350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B729-7A2E-4E22-831C-1383A4ED64D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365"/>
            <a:ext cx="9144000" cy="6926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5B2C30-B338-4458-BE9C-470DE32324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929" y="283646"/>
            <a:ext cx="661905" cy="5609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928C87-4BA7-4337-B42E-95E3ACF8A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18" y="136518"/>
            <a:ext cx="1515719" cy="64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1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6B7F639-D783-4015-A9F1-0004B7E90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19900" y="6568459"/>
            <a:ext cx="205740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>
              <a:defRPr lang="en-GB" sz="525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</a:pPr>
            <a:fld id="{508CB729-7A2E-4E22-831C-1383A4ED64DF}" type="slidenum">
              <a:rPr lang="en-GB" smtClean="0"/>
              <a:pPr>
                <a:spcBef>
                  <a:spcPts val="225"/>
                </a:spcBef>
                <a:spcAft>
                  <a:spcPts val="225"/>
                </a:spcAft>
                <a:buClr>
                  <a:srgbClr val="1F497D"/>
                </a:buClr>
                <a:buSzPct val="110000"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98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9900" y="6568459"/>
            <a:ext cx="205740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>
              <a:defRPr lang="en-GB" sz="525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</a:pPr>
            <a:fld id="{508CB729-7A2E-4E22-831C-1383A4ED64DF}" type="slidenum">
              <a:rPr lang="en-GB" smtClean="0"/>
              <a:pPr>
                <a:spcBef>
                  <a:spcPts val="225"/>
                </a:spcBef>
                <a:spcAft>
                  <a:spcPts val="225"/>
                </a:spcAft>
                <a:buClr>
                  <a:srgbClr val="1F497D"/>
                </a:buClr>
                <a:buSzPct val="110000"/>
              </a:pPr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96D8A5-08DB-46C1-A248-A35EC8EC1D15}"/>
              </a:ext>
            </a:extLst>
          </p:cNvPr>
          <p:cNvSpPr/>
          <p:nvPr userDrawn="1"/>
        </p:nvSpPr>
        <p:spPr>
          <a:xfrm>
            <a:off x="0" y="-74464"/>
            <a:ext cx="9139882" cy="645963"/>
          </a:xfrm>
          <a:prstGeom prst="rect">
            <a:avLst/>
          </a:prstGeom>
          <a:solidFill>
            <a:srgbClr val="014D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C7B498-D783-4F82-995F-37E26165B1CC}"/>
              </a:ext>
            </a:extLst>
          </p:cNvPr>
          <p:cNvSpPr/>
          <p:nvPr userDrawn="1"/>
        </p:nvSpPr>
        <p:spPr>
          <a:xfrm rot="20277968">
            <a:off x="-73372" y="295108"/>
            <a:ext cx="406232" cy="162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36297C6E-0938-4E87-A60D-888389AD0DF7}"/>
              </a:ext>
            </a:extLst>
          </p:cNvPr>
          <p:cNvSpPr/>
          <p:nvPr userDrawn="1"/>
        </p:nvSpPr>
        <p:spPr>
          <a:xfrm rot="20283582">
            <a:off x="214400" y="66853"/>
            <a:ext cx="73031" cy="16574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59C8B9-D378-4366-8949-0F0C1370F541}"/>
              </a:ext>
            </a:extLst>
          </p:cNvPr>
          <p:cNvSpPr/>
          <p:nvPr userDrawn="1"/>
        </p:nvSpPr>
        <p:spPr>
          <a:xfrm rot="20277968">
            <a:off x="219381" y="-99083"/>
            <a:ext cx="909186" cy="162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A1ACC9C-86CC-46BC-B4C6-385D520D2D14}"/>
              </a:ext>
            </a:extLst>
          </p:cNvPr>
          <p:cNvSpPr/>
          <p:nvPr userDrawn="1"/>
        </p:nvSpPr>
        <p:spPr>
          <a:xfrm rot="9457226">
            <a:off x="277264" y="220296"/>
            <a:ext cx="78254" cy="168736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A379C1-384E-4776-8E09-AAD1793CA2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82" y="-339"/>
            <a:ext cx="1028537" cy="5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7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8" userDrawn="1">
          <p15:clr>
            <a:srgbClr val="F26B43"/>
          </p15:clr>
        </p15:guide>
        <p15:guide id="2" pos="2832" userDrawn="1">
          <p15:clr>
            <a:srgbClr val="F26B43"/>
          </p15:clr>
        </p15:guide>
        <p15:guide id="3" pos="168" userDrawn="1">
          <p15:clr>
            <a:srgbClr val="F26B43"/>
          </p15:clr>
        </p15:guide>
        <p15:guide id="4" pos="5592" userDrawn="1">
          <p15:clr>
            <a:srgbClr val="F26B43"/>
          </p15:clr>
        </p15:guide>
        <p15:guide id="5" orient="horz" pos="528" userDrawn="1">
          <p15:clr>
            <a:srgbClr val="F26B43"/>
          </p15:clr>
        </p15:guide>
        <p15:guide id="6" orient="horz" pos="2112" userDrawn="1">
          <p15:clr>
            <a:srgbClr val="F26B43"/>
          </p15:clr>
        </p15:guide>
        <p15:guide id="7" pos="2928" userDrawn="1">
          <p15:clr>
            <a:srgbClr val="F26B43"/>
          </p15:clr>
        </p15:guide>
        <p15:guide id="8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055C43A-B696-4944-8DE0-9CCBF61D635A}"/>
              </a:ext>
            </a:extLst>
          </p:cNvPr>
          <p:cNvSpPr txBox="1"/>
          <p:nvPr/>
        </p:nvSpPr>
        <p:spPr>
          <a:xfrm>
            <a:off x="1158745" y="2293667"/>
            <a:ext cx="614806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sz="3000" b="1" dirty="0">
                <a:solidFill>
                  <a:schemeClr val="bg1"/>
                </a:solidFill>
              </a:rPr>
              <a:t>ФИНАНСОВИ ИНСТРУМЕНТИ </a:t>
            </a:r>
          </a:p>
          <a:p>
            <a:pPr algn="ctr"/>
            <a:r>
              <a:rPr lang="bg-BG" sz="3000" b="1" dirty="0">
                <a:solidFill>
                  <a:schemeClr val="bg1"/>
                </a:solidFill>
              </a:rPr>
              <a:t>ПО ПРОГРАМА ЗА МОРСКО ДЕЛО И РИБАРСТВО 2014-2020 г.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BA8529-84CB-42F6-8A37-C5623110F15B}"/>
              </a:ext>
            </a:extLst>
          </p:cNvPr>
          <p:cNvSpPr txBox="1"/>
          <p:nvPr/>
        </p:nvSpPr>
        <p:spPr>
          <a:xfrm>
            <a:off x="1264421" y="5087215"/>
            <a:ext cx="570487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sz="1400" b="1" dirty="0">
                <a:solidFill>
                  <a:schemeClr val="bg1"/>
                </a:solidFill>
              </a:rPr>
              <a:t>Комитет за наблюдение</a:t>
            </a:r>
            <a:endParaRPr lang="en-GB" sz="1400" b="1" dirty="0">
              <a:solidFill>
                <a:schemeClr val="bg1"/>
              </a:solidFill>
            </a:endParaRPr>
          </a:p>
          <a:p>
            <a:pPr algn="ctr"/>
            <a:r>
              <a:rPr lang="bg-BG" sz="1400" b="1" dirty="0">
                <a:solidFill>
                  <a:schemeClr val="bg1"/>
                </a:solidFill>
              </a:rPr>
              <a:t>София, </a:t>
            </a:r>
            <a:r>
              <a:rPr lang="en-GB" sz="1400" b="1" dirty="0">
                <a:solidFill>
                  <a:schemeClr val="bg1"/>
                </a:solidFill>
              </a:rPr>
              <a:t>4</a:t>
            </a:r>
            <a:r>
              <a:rPr lang="bg-BG" sz="1400" b="1" dirty="0">
                <a:solidFill>
                  <a:schemeClr val="bg1"/>
                </a:solidFill>
              </a:rPr>
              <a:t>.</a:t>
            </a:r>
            <a:r>
              <a:rPr lang="en-GB" sz="1400" b="1" dirty="0">
                <a:solidFill>
                  <a:schemeClr val="bg1"/>
                </a:solidFill>
              </a:rPr>
              <a:t>11</a:t>
            </a:r>
            <a:r>
              <a:rPr lang="bg-BG" sz="1400" b="1" dirty="0">
                <a:solidFill>
                  <a:schemeClr val="bg1"/>
                </a:solidFill>
              </a:rPr>
              <a:t>.202</a:t>
            </a:r>
            <a:r>
              <a:rPr lang="en-GB" sz="1400" b="1" dirty="0">
                <a:solidFill>
                  <a:schemeClr val="bg1"/>
                </a:solidFill>
              </a:rPr>
              <a:t>1</a:t>
            </a:r>
            <a:r>
              <a:rPr lang="bg-BG" sz="1400" b="1" dirty="0">
                <a:solidFill>
                  <a:schemeClr val="bg1"/>
                </a:solidFill>
              </a:rPr>
              <a:t> г.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81E389-66F0-4DF7-9F80-8C47E93E0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612" y="62330"/>
            <a:ext cx="1998522" cy="84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6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B3A906-BAB9-4230-A7AF-256A4877B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65" y="1149413"/>
            <a:ext cx="2481287" cy="25605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C843289-84FE-4D34-9B1B-07E1BDE151D9}"/>
              </a:ext>
            </a:extLst>
          </p:cNvPr>
          <p:cNvSpPr txBox="1"/>
          <p:nvPr/>
        </p:nvSpPr>
        <p:spPr>
          <a:xfrm>
            <a:off x="847413" y="1127627"/>
            <a:ext cx="2348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Гаранции за покриване на кредитния риск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3712C2D-9A95-415B-B4B3-231E5775B875}"/>
              </a:ext>
            </a:extLst>
          </p:cNvPr>
          <p:cNvSpPr/>
          <p:nvPr/>
        </p:nvSpPr>
        <p:spPr>
          <a:xfrm>
            <a:off x="3548890" y="1163316"/>
            <a:ext cx="2473470" cy="2546639"/>
          </a:xfrm>
          <a:prstGeom prst="roundRect">
            <a:avLst>
              <a:gd name="adj" fmla="val 1084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C029170-C1DE-438A-8096-8DBC8FC49F26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6A2704-FBBF-4CC2-8AD3-56A854772640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2" name="Rectangle 2">
            <a:extLst>
              <a:ext uri="{FF2B5EF4-FFF2-40B4-BE49-F238E27FC236}">
                <a16:creationId xmlns:a16="http://schemas.microsoft.com/office/drawing/2014/main" id="{D7453DC4-D619-404D-98A0-F96E1FD72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13" y="89999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финансови продукти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4DEFA49-56EE-4CD5-807C-23DB004991CD}"/>
              </a:ext>
            </a:extLst>
          </p:cNvPr>
          <p:cNvSpPr/>
          <p:nvPr/>
        </p:nvSpPr>
        <p:spPr>
          <a:xfrm>
            <a:off x="826031" y="3754536"/>
            <a:ext cx="8012602" cy="2775679"/>
          </a:xfrm>
          <a:prstGeom prst="roundRect">
            <a:avLst>
              <a:gd name="adj" fmla="val 328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012C25-5526-436D-ACAD-26E28C4F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AF922C-3263-4044-A7F4-F3AEAA492E63}"/>
              </a:ext>
            </a:extLst>
          </p:cNvPr>
          <p:cNvSpPr txBox="1"/>
          <p:nvPr/>
        </p:nvSpPr>
        <p:spPr>
          <a:xfrm>
            <a:off x="2977036" y="3769400"/>
            <a:ext cx="404840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Изпълнение на ФИ по мерки на ПМДР: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4C2496-CC80-45E6-8E15-DC547CD2AE8B}"/>
              </a:ext>
            </a:extLst>
          </p:cNvPr>
          <p:cNvSpPr txBox="1"/>
          <p:nvPr/>
        </p:nvSpPr>
        <p:spPr>
          <a:xfrm>
            <a:off x="923062" y="4059300"/>
            <a:ext cx="781853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Мярка 2.2.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Продуктивни инвестиции в аквакултурите в Сектори „Рециркулационни системи“ и „Изграждане на нови, както и разширяване и модернизация на съществуващи аквакултурни стопанства“;</a:t>
            </a:r>
            <a:endParaRPr lang="bg-BG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Мярка 2.3. Насърчаване на нови производители на аквакултури, развиващи устойчиви аквакултури;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Мярка 4.2. Изпълнение на стратегиите за Водено от общностите местно развитие (ВОМР);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Мярка 5.4. Преработване на продуктите от  риболов и аквакултури.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5BD28DC-0B3C-4DE7-BCB8-2FEBEA5A8FAE}"/>
              </a:ext>
            </a:extLst>
          </p:cNvPr>
          <p:cNvSpPr/>
          <p:nvPr/>
        </p:nvSpPr>
        <p:spPr>
          <a:xfrm>
            <a:off x="6349370" y="1163316"/>
            <a:ext cx="2473470" cy="2546639"/>
          </a:xfrm>
          <a:prstGeom prst="roundRect">
            <a:avLst>
              <a:gd name="adj" fmla="val 1084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406C3C-4EB2-4CD4-B918-4733FF771317}"/>
              </a:ext>
            </a:extLst>
          </p:cNvPr>
          <p:cNvSpPr txBox="1"/>
          <p:nvPr/>
        </p:nvSpPr>
        <p:spPr>
          <a:xfrm>
            <a:off x="6449354" y="1192821"/>
            <a:ext cx="2389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Самостоятелни кредити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FB238E-53D7-4924-B79D-ABBAC559038B}"/>
              </a:ext>
            </a:extLst>
          </p:cNvPr>
          <p:cNvSpPr txBox="1"/>
          <p:nvPr/>
        </p:nvSpPr>
        <p:spPr>
          <a:xfrm>
            <a:off x="3723644" y="1149413"/>
            <a:ext cx="2389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Заеми за съфинансиране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0D47A2-4821-4325-AA56-51AFA4D4BB2C}"/>
              </a:ext>
            </a:extLst>
          </p:cNvPr>
          <p:cNvSpPr txBox="1"/>
          <p:nvPr/>
        </p:nvSpPr>
        <p:spPr>
          <a:xfrm>
            <a:off x="6349370" y="1730800"/>
            <a:ext cx="25116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Средства от ПМДР до 70% от размера на кредита;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За нови допустими проекти, в съответствие с изискванията на ПМДР.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0275D6-F37B-4311-A2AA-53F3E2401231}"/>
              </a:ext>
            </a:extLst>
          </p:cNvPr>
          <p:cNvSpPr txBox="1"/>
          <p:nvPr/>
        </p:nvSpPr>
        <p:spPr>
          <a:xfrm>
            <a:off x="3555122" y="1730800"/>
            <a:ext cx="25078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Средства от ПМДР до 50% от размера на кредита;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За съфинансиране на проекти по ПМДР, получили подкрепа чрез безвъзмездно финансиране.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D4B50C-0A75-4BA6-80E3-7718847F5401}"/>
              </a:ext>
            </a:extLst>
          </p:cNvPr>
          <p:cNvSpPr txBox="1"/>
          <p:nvPr/>
        </p:nvSpPr>
        <p:spPr>
          <a:xfrm>
            <a:off x="750757" y="1791559"/>
            <a:ext cx="250781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Покритие с ресурс от ПМДР до 80% от размера на загубите;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Обезпечаване на нови кредити на допустими крайни получатели</a:t>
            </a: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8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27088" y="1160103"/>
            <a:ext cx="8050212" cy="5404676"/>
          </a:xfrm>
          <a:prstGeom prst="roundRect">
            <a:avLst>
              <a:gd name="adj" fmla="val 193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ectangle 2">
            <a:extLst>
              <a:ext uri="{FF2B5EF4-FFF2-40B4-BE49-F238E27FC236}">
                <a16:creationId xmlns:a16="http://schemas.microsoft.com/office/drawing/2014/main" id="{AF6A852E-FDC5-4AC7-8C7D-FD881DB5E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377" y="1243479"/>
            <a:ext cx="4687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ПРЕДВИДЕН ФИНАНСОВ ПРОДУКТ</a:t>
            </a:r>
            <a:endParaRPr lang="en-US" altLang="bg-B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3743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ИНДИКАТИВНО разпределение по финансови продукти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52600D-9FD5-4C96-AE52-5B9611391FF9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8FAB9D-D13F-4F87-AE42-2413476E9548}"/>
              </a:ext>
            </a:extLst>
          </p:cNvPr>
          <p:cNvSpPr txBox="1"/>
          <p:nvPr/>
        </p:nvSpPr>
        <p:spPr>
          <a:xfrm>
            <a:off x="1078311" y="1644725"/>
            <a:ext cx="7652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Капитализиране на инструмента с 5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40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2 292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44 лв. от ПМДР;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Индикативно разпределение на бюджета с възможност за гъвкавост при изпълнението 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прехвърляне на средства между финансовите продукти;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Лостов ефект 1,51.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C6F665-DB83-4295-A05C-C41118BA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9B82B4-C579-43D9-AB29-B37A94D98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239089"/>
              </p:ext>
            </p:extLst>
          </p:nvPr>
        </p:nvGraphicFramePr>
        <p:xfrm>
          <a:off x="1058376" y="3169919"/>
          <a:ext cx="7652983" cy="3100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3229">
                  <a:extLst>
                    <a:ext uri="{9D8B030D-6E8A-4147-A177-3AD203B41FA5}">
                      <a16:colId xmlns:a16="http://schemas.microsoft.com/office/drawing/2014/main" val="4103857943"/>
                    </a:ext>
                  </a:extLst>
                </a:gridCol>
                <a:gridCol w="1609867">
                  <a:extLst>
                    <a:ext uri="{9D8B030D-6E8A-4147-A177-3AD203B41FA5}">
                      <a16:colId xmlns:a16="http://schemas.microsoft.com/office/drawing/2014/main" val="975798371"/>
                    </a:ext>
                  </a:extLst>
                </a:gridCol>
                <a:gridCol w="1664995">
                  <a:extLst>
                    <a:ext uri="{9D8B030D-6E8A-4147-A177-3AD203B41FA5}">
                      <a16:colId xmlns:a16="http://schemas.microsoft.com/office/drawing/2014/main" val="2525945136"/>
                    </a:ext>
                  </a:extLst>
                </a:gridCol>
                <a:gridCol w="1724892">
                  <a:extLst>
                    <a:ext uri="{9D8B030D-6E8A-4147-A177-3AD203B41FA5}">
                      <a16:colId xmlns:a16="http://schemas.microsoft.com/office/drawing/2014/main" val="3922264627"/>
                    </a:ext>
                  </a:extLst>
                </a:gridCol>
              </a:tblGrid>
              <a:tr h="717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на финансовия продукт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от ПМДР </a:t>
                      </a:r>
                      <a:endParaRPr lang="bg-BG" sz="1100" dirty="0">
                        <a:solidFill>
                          <a:srgbClr val="012D4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на финансиране от ПМДР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Очакван портфейл за КП по ПМДР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7452031"/>
                  </a:ext>
                </a:extLst>
              </a:tr>
              <a:tr h="717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Гаранционен финансов продукт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.4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663435"/>
                  </a:ext>
                </a:extLst>
              </a:tr>
              <a:tr h="717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съфинансиране на проекти, подкрепени с БФП по ПМДР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6330425"/>
                  </a:ext>
                </a:extLst>
              </a:tr>
              <a:tr h="717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реализация на инвестиция по ПМДР без комбинация с БФП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bg-BG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8582215"/>
                  </a:ext>
                </a:extLst>
              </a:tr>
              <a:tr h="229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Общо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.4 млн. лева</a:t>
                      </a:r>
                      <a:endParaRPr lang="bg-BG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 </a:t>
                      </a:r>
                      <a:r>
                        <a:rPr lang="bg-BG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886384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1A3DEF0D-255B-477C-8451-C971F6A2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43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91614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38295" y="1137150"/>
            <a:ext cx="7877497" cy="5402588"/>
          </a:xfrm>
          <a:prstGeom prst="roundRect">
            <a:avLst>
              <a:gd name="adj" fmla="val 193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922" y="172702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Разработване на ГАРАНЦИОНЕН ФИНАНСОВ ПРОДУКТ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52600D-9FD5-4C96-AE52-5B9611391FF9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C6F665-DB83-4295-A05C-C41118BA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A3DEF0D-255B-477C-8451-C971F6A2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43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2B4A4D7C-6983-440E-B8D5-9CAB15ACE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2519034"/>
            <a:ext cx="696635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Висока ликвидност в банковата система и липса на необходимост от свободни капитали;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0EBE1021-9440-44C7-B9A6-04555D803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3097704"/>
            <a:ext cx="68594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Допълняемост на ФИ с процедурите за БФП по същите мерки по ПМДР.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id="{8583FA74-F8A4-4969-B310-9D9051804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1867607"/>
            <a:ext cx="685941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Прилагане на индивидуални гаранции с оглед спецификата на сектора и размера на ресурса за ФИ;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Graphic 19" descr="Checkmark">
            <a:extLst>
              <a:ext uri="{FF2B5EF4-FFF2-40B4-BE49-F238E27FC236}">
                <a16:creationId xmlns:a16="http://schemas.microsoft.com/office/drawing/2014/main" id="{79E8CCB8-0AB2-483D-9672-BBD2BF283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1092" y="2519034"/>
            <a:ext cx="364688" cy="364688"/>
          </a:xfrm>
          <a:prstGeom prst="rect">
            <a:avLst/>
          </a:prstGeom>
        </p:spPr>
      </p:pic>
      <p:pic>
        <p:nvPicPr>
          <p:cNvPr id="25" name="Graphic 24" descr="Checkmark">
            <a:extLst>
              <a:ext uri="{FF2B5EF4-FFF2-40B4-BE49-F238E27FC236}">
                <a16:creationId xmlns:a16="http://schemas.microsoft.com/office/drawing/2014/main" id="{EE201710-A7C1-4EFE-829C-981AFC707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1092" y="1903276"/>
            <a:ext cx="364688" cy="364688"/>
          </a:xfrm>
          <a:prstGeom prst="rect">
            <a:avLst/>
          </a:prstGeom>
        </p:spPr>
      </p:pic>
      <p:pic>
        <p:nvPicPr>
          <p:cNvPr id="26" name="Graphic 25" descr="Checkmark">
            <a:extLst>
              <a:ext uri="{FF2B5EF4-FFF2-40B4-BE49-F238E27FC236}">
                <a16:creationId xmlns:a16="http://schemas.microsoft.com/office/drawing/2014/main" id="{FBCB20F8-B014-41B4-9F39-08E362448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09094" y="3097704"/>
            <a:ext cx="364688" cy="364688"/>
          </a:xfrm>
          <a:prstGeom prst="rect">
            <a:avLst/>
          </a:prstGeom>
        </p:spPr>
      </p:pic>
      <p:sp>
        <p:nvSpPr>
          <p:cNvPr id="28" name="Rectangle 2">
            <a:extLst>
              <a:ext uri="{FF2B5EF4-FFF2-40B4-BE49-F238E27FC236}">
                <a16:creationId xmlns:a16="http://schemas.microsoft.com/office/drawing/2014/main" id="{1C6CCB6B-3DC4-4AF8-8D90-89D251D36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092" y="1425607"/>
            <a:ext cx="68594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ПРЕДИМСТВА</a:t>
            </a:r>
            <a:endParaRPr lang="en-US" altLang="bg-BG" sz="1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id="{1B26387D-82FE-486C-9E4A-E4F53D1EB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092" y="4444955"/>
            <a:ext cx="68594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ПРОЦЕС</a:t>
            </a:r>
            <a:endParaRPr lang="en-US" altLang="bg-BG" sz="1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B120DA7-9C1E-4E58-AB4F-82F53EAC58F3}"/>
              </a:ext>
            </a:extLst>
          </p:cNvPr>
          <p:cNvSpPr/>
          <p:nvPr/>
        </p:nvSpPr>
        <p:spPr>
          <a:xfrm>
            <a:off x="991092" y="4792204"/>
            <a:ext cx="1798983" cy="351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/>
              <a:t>Краен получател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4FB2760-E774-48CE-B0B7-D5690E5C3013}"/>
              </a:ext>
            </a:extLst>
          </p:cNvPr>
          <p:cNvSpPr/>
          <p:nvPr/>
        </p:nvSpPr>
        <p:spPr>
          <a:xfrm>
            <a:off x="952373" y="5444383"/>
            <a:ext cx="1798983" cy="8801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/>
              <a:t>Искане за кредит и гаранционно покритие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63191EE-AED5-4059-BD2D-5B1FA6486F85}"/>
              </a:ext>
            </a:extLst>
          </p:cNvPr>
          <p:cNvSpPr/>
          <p:nvPr/>
        </p:nvSpPr>
        <p:spPr>
          <a:xfrm>
            <a:off x="2880690" y="4800437"/>
            <a:ext cx="1798983" cy="351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/>
              <a:t>Банка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335121D-F9EE-4918-85E0-DA68392EA898}"/>
              </a:ext>
            </a:extLst>
          </p:cNvPr>
          <p:cNvSpPr/>
          <p:nvPr/>
        </p:nvSpPr>
        <p:spPr>
          <a:xfrm>
            <a:off x="4777044" y="4792486"/>
            <a:ext cx="1798983" cy="351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/>
              <a:t>ФМФИБ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EACC559-8858-4757-BAA5-53E14147D7C5}"/>
              </a:ext>
            </a:extLst>
          </p:cNvPr>
          <p:cNvSpPr/>
          <p:nvPr/>
        </p:nvSpPr>
        <p:spPr>
          <a:xfrm>
            <a:off x="6698821" y="4791885"/>
            <a:ext cx="1798983" cy="351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/>
              <a:t>Банка/ </a:t>
            </a:r>
            <a:r>
              <a:rPr lang="bg-BG" sz="1400" dirty="0" err="1"/>
              <a:t>Кр.получател</a:t>
            </a:r>
            <a:endParaRPr lang="bg-BG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2FBF33C-ABF4-4FEF-AC3F-89EEB4C42A59}"/>
              </a:ext>
            </a:extLst>
          </p:cNvPr>
          <p:cNvSpPr/>
          <p:nvPr/>
        </p:nvSpPr>
        <p:spPr>
          <a:xfrm>
            <a:off x="2879154" y="5444383"/>
            <a:ext cx="1798983" cy="8801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/>
              <a:t>Подаване на искане за издаване на гаранция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E852819-8526-402A-ADD2-6F7B0D0FCA22}"/>
              </a:ext>
            </a:extLst>
          </p:cNvPr>
          <p:cNvSpPr/>
          <p:nvPr/>
        </p:nvSpPr>
        <p:spPr>
          <a:xfrm>
            <a:off x="4777044" y="5444383"/>
            <a:ext cx="1798983" cy="8801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/>
              <a:t>Преглед за допустимост, режим на държавна помощ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6067ABD-C758-4C42-8605-D7FD94ECA98D}"/>
              </a:ext>
            </a:extLst>
          </p:cNvPr>
          <p:cNvSpPr/>
          <p:nvPr/>
        </p:nvSpPr>
        <p:spPr>
          <a:xfrm>
            <a:off x="6698821" y="5444383"/>
            <a:ext cx="1798983" cy="8801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/>
              <a:t>Одобрение и договор за кредит</a:t>
            </a:r>
          </a:p>
        </p:txBody>
      </p:sp>
      <p:pic>
        <p:nvPicPr>
          <p:cNvPr id="51" name="Graphic 50" descr="Checkmark">
            <a:extLst>
              <a:ext uri="{FF2B5EF4-FFF2-40B4-BE49-F238E27FC236}">
                <a16:creationId xmlns:a16="http://schemas.microsoft.com/office/drawing/2014/main" id="{6D27BEDF-DCBA-4AD7-9C60-60D4E0968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09094" y="3651338"/>
            <a:ext cx="364688" cy="364688"/>
          </a:xfrm>
          <a:prstGeom prst="rect">
            <a:avLst/>
          </a:prstGeom>
        </p:spPr>
      </p:pic>
      <p:sp>
        <p:nvSpPr>
          <p:cNvPr id="52" name="Rectangle 2">
            <a:extLst>
              <a:ext uri="{FF2B5EF4-FFF2-40B4-BE49-F238E27FC236}">
                <a16:creationId xmlns:a16="http://schemas.microsoft.com/office/drawing/2014/main" id="{9B4CAEAA-D9B0-4C7D-86E2-67D9523E8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6282" y="3640456"/>
            <a:ext cx="68594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Пряко прилагане на инструмента и активно съдействие от страна на ФМФИБ при обследване на допустимостта на крайните получатели и спазване на регулациите за държавна помощ.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06D19504-514B-48A3-991A-80CFFBEC99B0}"/>
              </a:ext>
            </a:extLst>
          </p:cNvPr>
          <p:cNvSpPr/>
          <p:nvPr/>
        </p:nvSpPr>
        <p:spPr>
          <a:xfrm>
            <a:off x="1648267" y="5152248"/>
            <a:ext cx="484632" cy="396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3C64200F-7DDE-4BF8-B724-618F213ADF26}"/>
              </a:ext>
            </a:extLst>
          </p:cNvPr>
          <p:cNvSpPr/>
          <p:nvPr/>
        </p:nvSpPr>
        <p:spPr>
          <a:xfrm>
            <a:off x="3537865" y="5152248"/>
            <a:ext cx="484632" cy="396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14BED2B7-09FE-453B-9AD9-A164A9468E34}"/>
              </a:ext>
            </a:extLst>
          </p:cNvPr>
          <p:cNvSpPr/>
          <p:nvPr/>
        </p:nvSpPr>
        <p:spPr>
          <a:xfrm>
            <a:off x="5434219" y="5133177"/>
            <a:ext cx="484632" cy="396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127B9C35-78C2-46D3-8565-A731B114C016}"/>
              </a:ext>
            </a:extLst>
          </p:cNvPr>
          <p:cNvSpPr/>
          <p:nvPr/>
        </p:nvSpPr>
        <p:spPr>
          <a:xfrm>
            <a:off x="7355996" y="5133177"/>
            <a:ext cx="484632" cy="396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30434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35435" y="1125539"/>
            <a:ext cx="8050212" cy="5404676"/>
          </a:xfrm>
          <a:prstGeom prst="roundRect">
            <a:avLst>
              <a:gd name="adj" fmla="val 193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ectangle 2">
            <a:extLst>
              <a:ext uri="{FF2B5EF4-FFF2-40B4-BE49-F238E27FC236}">
                <a16:creationId xmlns:a16="http://schemas.microsoft.com/office/drawing/2014/main" id="{AF6A852E-FDC5-4AC7-8C7D-FD881DB5E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377" y="1243479"/>
            <a:ext cx="4687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ВРЕМЕВА РАМКА</a:t>
            </a:r>
            <a:endParaRPr lang="en-US" altLang="bg-B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922" y="172702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Прилагане на ФИ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52600D-9FD5-4C96-AE52-5B9611391FF9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8FAB9D-D13F-4F87-AE42-2413476E9548}"/>
              </a:ext>
            </a:extLst>
          </p:cNvPr>
          <p:cNvSpPr txBox="1"/>
          <p:nvPr/>
        </p:nvSpPr>
        <p:spPr>
          <a:xfrm>
            <a:off x="978405" y="5669636"/>
            <a:ext cx="750846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bg-BG" sz="2400" dirty="0">
                <a:solidFill>
                  <a:schemeClr val="accent1">
                    <a:lumMod val="50000"/>
                  </a:schemeClr>
                </a:solidFill>
              </a:rPr>
              <a:t>ВАШИТЕ ВЪПРОСИ?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C6F665-DB83-4295-A05C-C41118BA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A3DEF0D-255B-477C-8451-C971F6A2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43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BA63147-37A0-4E8E-A5BA-DFFFF95FD9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313052"/>
              </p:ext>
            </p:extLst>
          </p:nvPr>
        </p:nvGraphicFramePr>
        <p:xfrm>
          <a:off x="978405" y="1520478"/>
          <a:ext cx="7508466" cy="3940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81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14697</TotalTime>
  <Words>479</Words>
  <Application>Microsoft Office PowerPoint</Application>
  <PresentationFormat>On-screen Show (4:3)</PresentationFormat>
  <Paragraphs>76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Кристина Стоянова</dc:creator>
  <cp:lastModifiedBy>Dimitar Cherkezov</cp:lastModifiedBy>
  <cp:revision>628</cp:revision>
  <cp:lastPrinted>2019-02-01T07:35:04Z</cp:lastPrinted>
  <dcterms:created xsi:type="dcterms:W3CDTF">2017-11-22T08:21:10Z</dcterms:created>
  <dcterms:modified xsi:type="dcterms:W3CDTF">2021-10-28T07:57:53Z</dcterms:modified>
</cp:coreProperties>
</file>