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  <p:sldMasterId id="2147483865" r:id="rId2"/>
  </p:sldMasterIdLst>
  <p:notesMasterIdLst>
    <p:notesMasterId r:id="rId11"/>
  </p:notesMasterIdLst>
  <p:sldIdLst>
    <p:sldId id="368" r:id="rId3"/>
    <p:sldId id="358" r:id="rId4"/>
    <p:sldId id="363" r:id="rId5"/>
    <p:sldId id="372" r:id="rId6"/>
    <p:sldId id="354" r:id="rId7"/>
    <p:sldId id="347" r:id="rId8"/>
    <p:sldId id="373" r:id="rId9"/>
    <p:sldId id="350" r:id="rId10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aneta Grigorova" initials="A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ED696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8" autoAdjust="0"/>
    <p:restoredTop sz="96395" autoAdjust="0"/>
  </p:normalViewPr>
  <p:slideViewPr>
    <p:cSldViewPr>
      <p:cViewPr varScale="1">
        <p:scale>
          <a:sx n="113" d="100"/>
          <a:sy n="113" d="100"/>
        </p:scale>
        <p:origin x="-17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70"/>
      <c:depthPercent val="7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99FFCC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6812526003852376E-2"/>
                  <c:y val="-0.25201615284633205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203</a:t>
                    </a:r>
                    <a:r>
                      <a:rPr lang="bg-BG" sz="1400" dirty="0" smtClean="0"/>
                      <a:t> </a:t>
                    </a:r>
                    <a:r>
                      <a:rPr lang="en-US" sz="1400" dirty="0" smtClean="0"/>
                      <a:t>969</a:t>
                    </a:r>
                    <a:r>
                      <a:rPr lang="bg-BG" sz="1400" dirty="0" smtClean="0"/>
                      <a:t> </a:t>
                    </a:r>
                    <a:r>
                      <a:rPr lang="en-US" sz="1400" dirty="0" smtClean="0"/>
                      <a:t>300,1</a:t>
                    </a:r>
                    <a:r>
                      <a:rPr lang="bg-BG" sz="1400" dirty="0" smtClean="0"/>
                      <a:t> млн.</a:t>
                    </a:r>
                    <a:r>
                      <a:rPr lang="bg-BG" sz="1400" dirty="0" err="1" smtClean="0"/>
                      <a:t>лв</a:t>
                    </a:r>
                    <a:r>
                      <a:rPr lang="bg-BG" sz="1400" dirty="0" smtClean="0"/>
                      <a:t> БФП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303608576932321E-3"/>
                  <c:y val="-0.21301365300106637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152</a:t>
                    </a:r>
                    <a:r>
                      <a:rPr lang="bg-BG" sz="1400" dirty="0" smtClean="0"/>
                      <a:t> </a:t>
                    </a:r>
                    <a:r>
                      <a:rPr lang="en-US" sz="1400" dirty="0" smtClean="0"/>
                      <a:t>817 350</a:t>
                    </a:r>
                    <a:r>
                      <a:rPr lang="bg-BG" sz="1400" dirty="0" smtClean="0"/>
                      <a:t>,5</a:t>
                    </a:r>
                    <a:r>
                      <a:rPr lang="en-US" sz="1400" dirty="0" smtClean="0"/>
                      <a:t>0</a:t>
                    </a:r>
                  </a:p>
                  <a:p>
                    <a:r>
                      <a:rPr lang="bg-BG" sz="1400" dirty="0" smtClean="0"/>
                      <a:t> млн.</a:t>
                    </a:r>
                    <a:r>
                      <a:rPr lang="bg-BG" sz="1400" dirty="0" err="1" smtClean="0"/>
                      <a:t>лв</a:t>
                    </a:r>
                    <a:r>
                      <a:rPr lang="bg-BG" sz="1400" dirty="0" smtClean="0"/>
                      <a:t> БФП без стратегиите на МИРГ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6607217153863939E-3"/>
                  <c:y val="-0.10800692264842801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91</a:t>
                    </a:r>
                    <a:r>
                      <a:rPr lang="bg-BG" sz="1400" dirty="0" smtClean="0"/>
                      <a:t> </a:t>
                    </a:r>
                    <a:r>
                      <a:rPr lang="en-US" sz="1400" dirty="0" smtClean="0"/>
                      <a:t>570</a:t>
                    </a:r>
                    <a:r>
                      <a:rPr lang="bg-BG" sz="1400" dirty="0" smtClean="0"/>
                      <a:t> 1</a:t>
                    </a:r>
                    <a:r>
                      <a:rPr lang="en-US" sz="1400" dirty="0" smtClean="0"/>
                      <a:t>48,6</a:t>
                    </a:r>
                  </a:p>
                  <a:p>
                    <a:r>
                      <a:rPr lang="bg-BG" sz="1400" dirty="0" smtClean="0"/>
                      <a:t> млн.</a:t>
                    </a:r>
                    <a:r>
                      <a:rPr lang="bg-BG" sz="1400" dirty="0" err="1" smtClean="0"/>
                      <a:t>лв</a:t>
                    </a:r>
                    <a:r>
                      <a:rPr lang="bg-BG" sz="1400" dirty="0" smtClean="0"/>
                      <a:t> БФП</a:t>
                    </a:r>
                  </a:p>
                  <a:p>
                    <a:endParaRPr lang="bg-BG" sz="1400" dirty="0" smtClean="0"/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575902144233062E-3"/>
                  <c:y val="-7.8004999690531401E-2"/>
                </c:manualLayout>
              </c:layout>
              <c:tx>
                <c:rich>
                  <a:bodyPr/>
                  <a:lstStyle/>
                  <a:p>
                    <a:r>
                      <a:rPr lang="bg-BG" dirty="0" smtClean="0"/>
                      <a:t> </a:t>
                    </a:r>
                    <a:r>
                      <a:rPr lang="bg-BG" dirty="0" smtClean="0">
                        <a:latin typeface="Times New Roman"/>
                        <a:cs typeface="Times New Roman"/>
                      </a:rPr>
                      <a:t>≈ </a:t>
                    </a:r>
                    <a:r>
                      <a:rPr lang="bg-BG" dirty="0" smtClean="0"/>
                      <a:t>29, 5 млн.</a:t>
                    </a:r>
                    <a:r>
                      <a:rPr lang="bg-BG" dirty="0" err="1" smtClean="0"/>
                      <a:t>лв</a:t>
                    </a:r>
                    <a:r>
                      <a:rPr lang="bg-BG" dirty="0" smtClean="0"/>
                      <a:t> БФП</a:t>
                    </a:r>
                    <a:endParaRPr lang="bg-BG" baseline="0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321443430772647E-2"/>
                  <c:y val="-0.25501634514212168"/>
                </c:manualLayout>
              </c:layout>
              <c:tx>
                <c:rich>
                  <a:bodyPr/>
                  <a:lstStyle/>
                  <a:p>
                    <a:r>
                      <a:rPr lang="bg-BG" dirty="0" smtClean="0"/>
                      <a:t>337 391 711,1 млн.</a:t>
                    </a:r>
                    <a:r>
                      <a:rPr lang="bg-BG" dirty="0" err="1" smtClean="0"/>
                      <a:t>лв</a:t>
                    </a:r>
                    <a:r>
                      <a:rPr lang="bg-BG" dirty="0" smtClean="0"/>
                      <a:t> БФП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Бюджет ПМДР</c:v>
                </c:pt>
                <c:pt idx="1">
                  <c:v>Договорени</c:v>
                </c:pt>
                <c:pt idx="2">
                  <c:v>Изплатени </c:v>
                </c:pt>
                <c:pt idx="3">
                  <c:v>Проекти в оценка</c:v>
                </c:pt>
                <c:pt idx="4">
                  <c:v>Общо приеми </c:v>
                </c:pt>
              </c:strCache>
            </c:strRef>
          </c:cat>
          <c:val>
            <c:numRef>
              <c:f>Sheet1!$B$2:$B$6</c:f>
              <c:numCache>
                <c:formatCode>#,##0.00</c:formatCode>
                <c:ptCount val="5"/>
                <c:pt idx="0">
                  <c:v>203969300.11000001</c:v>
                </c:pt>
                <c:pt idx="1">
                  <c:v>152817350.5</c:v>
                </c:pt>
                <c:pt idx="2">
                  <c:v>91570148.599999994</c:v>
                </c:pt>
                <c:pt idx="3">
                  <c:v>29309236.670000002</c:v>
                </c:pt>
                <c:pt idx="4">
                  <c:v>337391711.10000002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9478528"/>
        <c:axId val="111783872"/>
        <c:axId val="0"/>
      </c:bar3DChart>
      <c:dateAx>
        <c:axId val="59478528"/>
        <c:scaling>
          <c:orientation val="minMax"/>
        </c:scaling>
        <c:delete val="0"/>
        <c:axPos val="b"/>
        <c:numFmt formatCode="@" sourceLinked="0"/>
        <c:majorTickMark val="in"/>
        <c:minorTickMark val="in"/>
        <c:tickLblPos val="nextTo"/>
        <c:spPr>
          <a:effectLst>
            <a:outerShdw blurRad="165100" dist="50800" dir="4440000" sx="78000" sy="78000" algn="ctr" rotWithShape="0">
              <a:srgbClr val="000000">
                <a:alpha val="58000"/>
              </a:srgbClr>
            </a:outerShdw>
          </a:effectLst>
        </c:spPr>
        <c:crossAx val="111783872"/>
        <c:crosses val="autoZero"/>
        <c:auto val="0"/>
        <c:lblOffset val="100"/>
        <c:baseTimeUnit val="days"/>
      </c:dateAx>
      <c:valAx>
        <c:axId val="111783872"/>
        <c:scaling>
          <c:orientation val="minMax"/>
        </c:scaling>
        <c:delete val="1"/>
        <c:axPos val="l"/>
        <c:majorGridlines/>
        <c:numFmt formatCode="#,##0.00" sourceLinked="1"/>
        <c:majorTickMark val="out"/>
        <c:minorTickMark val="none"/>
        <c:tickLblPos val="nextTo"/>
        <c:crossAx val="59478528"/>
        <c:crossesAt val="3"/>
        <c:crossBetween val="between"/>
      </c:valAx>
      <c:spPr>
        <a:effectLst>
          <a:glow rad="127000">
            <a:srgbClr val="FFC000"/>
          </a:glow>
        </a:effectLst>
      </c:spPr>
    </c:plotArea>
    <c:plotVisOnly val="1"/>
    <c:dispBlanksAs val="gap"/>
    <c:showDLblsOverMax val="0"/>
  </c:chart>
  <c:spPr>
    <a:scene3d>
      <a:camera prst="orthographicFront"/>
      <a:lightRig rig="threePt" dir="t"/>
    </a:scene3d>
    <a:sp3d>
      <a:bevelT h="6350"/>
    </a:sp3d>
  </c:spPr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53511713813552"/>
          <c:y val="0.14150130272263656"/>
          <c:w val="0.83456620005832605"/>
          <c:h val="0.4116840960323405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Изплатени средства по ПС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75308641975308E-2"/>
                  <c:y val="-2.8060326608945396E-3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bg-BG" sz="1600" dirty="0" smtClean="0"/>
                      <a:t>58 %</a:t>
                    </a:r>
                    <a:endParaRPr lang="en-US" sz="16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bg-BG" sz="1600" smtClean="0"/>
                      <a:t>37%</a:t>
                    </a:r>
                    <a:endParaRPr lang="en-US" sz="160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bg-BG" sz="1600" smtClean="0"/>
                      <a:t>60%</a:t>
                    </a:r>
                    <a:endParaRPr lang="en-US" sz="16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43209876543209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bg-BG" sz="1600" dirty="0" smtClean="0"/>
                      <a:t>26%</a:t>
                    </a:r>
                    <a:endParaRPr lang="en-US" sz="16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bg-BG" sz="1600" dirty="0" smtClean="0"/>
                      <a:t>53%</a:t>
                    </a:r>
                    <a:endParaRPr lang="en-US" sz="16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43209876543323E-3"/>
                  <c:y val="5.6118443743353626E-3"/>
                </c:manualLayout>
              </c:layout>
              <c:tx>
                <c:rich>
                  <a:bodyPr/>
                  <a:lstStyle/>
                  <a:p>
                    <a:r>
                      <a:rPr lang="bg-BG" sz="1600" dirty="0" smtClean="0"/>
                      <a:t>18%</a:t>
                    </a:r>
                    <a:endParaRPr lang="en-US" sz="16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bg-BG" sz="1600" smtClean="0"/>
                      <a:t>65%</a:t>
                    </a:r>
                    <a:endParaRPr lang="en-US" sz="16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ПС 1 - 21 млн.лв БФП</c:v>
                </c:pt>
                <c:pt idx="1">
                  <c:v>ПС 2 - 22,4 млн.лв БФП</c:v>
                </c:pt>
                <c:pt idx="2">
                  <c:v>ПС 3 - 13,6 млн.лв.БФП</c:v>
                </c:pt>
                <c:pt idx="3">
                  <c:v>ПС 4 - 9,3 млн.лв.БФП</c:v>
                </c:pt>
                <c:pt idx="4">
                  <c:v>ПС 5 -17 млн.лв. БФП</c:v>
                </c:pt>
                <c:pt idx="5">
                  <c:v>ПС 6 - 1 млн.лв.БФП</c:v>
                </c:pt>
                <c:pt idx="6">
                  <c:v>ТП - 7 млн.лв.БФП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20994777.309999999</c:v>
                </c:pt>
                <c:pt idx="1">
                  <c:v>22454886.649999999</c:v>
                </c:pt>
                <c:pt idx="2">
                  <c:v>13621559.9</c:v>
                </c:pt>
                <c:pt idx="3">
                  <c:v>9397336.2100000009</c:v>
                </c:pt>
                <c:pt idx="4">
                  <c:v>17011176.16</c:v>
                </c:pt>
                <c:pt idx="5">
                  <c:v>1093171.47</c:v>
                </c:pt>
                <c:pt idx="6">
                  <c:v>6997240.9000000004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Бюджет по ПС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ПС 1 - 21 млн.лв БФП</c:v>
                </c:pt>
                <c:pt idx="1">
                  <c:v>ПС 2 - 22,4 млн.лв БФП</c:v>
                </c:pt>
                <c:pt idx="2">
                  <c:v>ПС 3 - 13,6 млн.лв.БФП</c:v>
                </c:pt>
                <c:pt idx="3">
                  <c:v>ПС 4 - 9,3 млн.лв.БФП</c:v>
                </c:pt>
                <c:pt idx="4">
                  <c:v>ПС 5 -17 млн.лв. БФП</c:v>
                </c:pt>
                <c:pt idx="5">
                  <c:v>ПС 6 - 1 млн.лв.БФП</c:v>
                </c:pt>
                <c:pt idx="6">
                  <c:v>ТП - 7 млн.лв.БФП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35918704.079999998</c:v>
                </c:pt>
                <c:pt idx="1">
                  <c:v>60339827.100000001</c:v>
                </c:pt>
                <c:pt idx="2">
                  <c:v>22691866.77</c:v>
                </c:pt>
                <c:pt idx="3">
                  <c:v>36338246.229999997</c:v>
                </c:pt>
                <c:pt idx="4">
                  <c:v>31860785.93</c:v>
                </c:pt>
                <c:pt idx="5">
                  <c:v>6062980</c:v>
                </c:pt>
                <c:pt idx="6">
                  <c:v>10766900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59398144"/>
        <c:axId val="111783296"/>
        <c:axId val="131806464"/>
      </c:bar3DChart>
      <c:catAx>
        <c:axId val="59398144"/>
        <c:scaling>
          <c:orientation val="minMax"/>
        </c:scaling>
        <c:delete val="0"/>
        <c:axPos val="b"/>
        <c:majorTickMark val="out"/>
        <c:minorTickMark val="none"/>
        <c:tickLblPos val="nextTo"/>
        <c:crossAx val="111783296"/>
        <c:crossesAt val="0"/>
        <c:auto val="1"/>
        <c:lblAlgn val="ctr"/>
        <c:lblOffset val="100"/>
        <c:noMultiLvlLbl val="0"/>
      </c:catAx>
      <c:valAx>
        <c:axId val="111783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398144"/>
        <c:crosses val="autoZero"/>
        <c:crossBetween val="between"/>
      </c:valAx>
      <c:serAx>
        <c:axId val="131806464"/>
        <c:scaling>
          <c:orientation val="minMax"/>
        </c:scaling>
        <c:delete val="1"/>
        <c:axPos val="b"/>
        <c:majorTickMark val="out"/>
        <c:minorTickMark val="none"/>
        <c:tickLblPos val="nextTo"/>
        <c:crossAx val="111783296"/>
        <c:crossesAt val="0"/>
      </c:serAx>
      <c:spPr>
        <a:solidFill>
          <a:schemeClr val="accent5">
            <a:lumMod val="20000"/>
            <a:lumOff val="80000"/>
          </a:schemeClr>
        </a:solidFill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C6525-6DAA-4B26-88EE-9C7F036D95E2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4F4DD4AD-EE12-4FBE-AA2F-0CAA1EB6CD89}">
      <dgm:prSet phldrT="[Text]" custT="1"/>
      <dgm:spPr/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Обявени са </a:t>
          </a:r>
          <a:r>
            <a:rPr lang="en-US" sz="2000" b="1" dirty="0" smtClean="0">
              <a:solidFill>
                <a:schemeClr val="tx2"/>
              </a:solidFill>
            </a:rPr>
            <a:t>88</a:t>
          </a:r>
          <a:r>
            <a:rPr lang="bg-BG" sz="2000" b="1" dirty="0" smtClean="0">
              <a:solidFill>
                <a:schemeClr val="tx2"/>
              </a:solidFill>
            </a:rPr>
            <a:t> процедури по стратегиите на МИРГ на обща стойност 39, 45 млн.</a:t>
          </a:r>
          <a:r>
            <a:rPr lang="bg-BG" sz="2000" b="1" dirty="0" err="1" smtClean="0">
              <a:solidFill>
                <a:schemeClr val="tx2"/>
              </a:solidFill>
            </a:rPr>
            <a:t>лв</a:t>
          </a:r>
          <a:r>
            <a:rPr lang="bg-BG" sz="2000" b="1" dirty="0" smtClean="0">
              <a:solidFill>
                <a:schemeClr val="tx2"/>
              </a:solidFill>
            </a:rPr>
            <a:t> БФП</a:t>
          </a:r>
        </a:p>
      </dgm:t>
    </dgm:pt>
    <dgm:pt modelId="{5ECFF15F-E6D3-489C-9CAF-DCC5A3F5DC1A}" type="parTrans" cxnId="{B155734B-B9A3-47A0-BB2A-47843E7F06BA}">
      <dgm:prSet/>
      <dgm:spPr/>
      <dgm:t>
        <a:bodyPr/>
        <a:lstStyle/>
        <a:p>
          <a:endParaRPr lang="en-US"/>
        </a:p>
      </dgm:t>
    </dgm:pt>
    <dgm:pt modelId="{43ECDB3F-0BA6-4894-8A98-6C38257FD150}" type="sibTrans" cxnId="{B155734B-B9A3-47A0-BB2A-47843E7F06BA}">
      <dgm:prSet/>
      <dgm:spPr/>
      <dgm:t>
        <a:bodyPr/>
        <a:lstStyle/>
        <a:p>
          <a:endParaRPr lang="en-US"/>
        </a:p>
      </dgm:t>
    </dgm:pt>
    <dgm:pt modelId="{C04FC5EC-1419-4B44-A5D6-67F8817E3BD3}">
      <dgm:prSet phldrT="[Text]" custT="1"/>
      <dgm:spPr/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Подадени са 184 проектни предложения</a:t>
          </a:r>
          <a:endParaRPr lang="en-US" sz="2000" b="1" dirty="0">
            <a:solidFill>
              <a:schemeClr val="tx2"/>
            </a:solidFill>
          </a:endParaRPr>
        </a:p>
      </dgm:t>
    </dgm:pt>
    <dgm:pt modelId="{B3F5B2B1-115F-43B9-984C-5E72CA1F1A61}" type="parTrans" cxnId="{9C9FD050-0067-4989-B1B9-042AAB5B223A}">
      <dgm:prSet/>
      <dgm:spPr/>
      <dgm:t>
        <a:bodyPr/>
        <a:lstStyle/>
        <a:p>
          <a:endParaRPr lang="en-US"/>
        </a:p>
      </dgm:t>
    </dgm:pt>
    <dgm:pt modelId="{C25DF69A-225B-45F1-9DC2-8165E7F3AE6C}" type="sibTrans" cxnId="{9C9FD050-0067-4989-B1B9-042AAB5B223A}">
      <dgm:prSet/>
      <dgm:spPr/>
      <dgm:t>
        <a:bodyPr/>
        <a:lstStyle/>
        <a:p>
          <a:endParaRPr lang="en-US"/>
        </a:p>
      </dgm:t>
    </dgm:pt>
    <dgm:pt modelId="{DBE13758-4FCA-4E34-9913-6589E1F5EE01}">
      <dgm:prSet phldrT="[Text]" custT="1"/>
      <dgm:spPr/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Сключени са 90 броя АДПБФП, на обща стойност  12,8 млн.</a:t>
          </a:r>
          <a:r>
            <a:rPr lang="bg-BG" sz="2000" b="1" dirty="0" err="1" smtClean="0">
              <a:solidFill>
                <a:schemeClr val="tx2"/>
              </a:solidFill>
            </a:rPr>
            <a:t>лв</a:t>
          </a:r>
          <a:r>
            <a:rPr lang="bg-BG" sz="2000" b="1" dirty="0" smtClean="0">
              <a:solidFill>
                <a:schemeClr val="tx2"/>
              </a:solidFill>
            </a:rPr>
            <a:t> БФП </a:t>
          </a:r>
          <a:endParaRPr lang="en-US" sz="2000" b="1" dirty="0">
            <a:solidFill>
              <a:schemeClr val="tx2"/>
            </a:solidFill>
          </a:endParaRPr>
        </a:p>
      </dgm:t>
    </dgm:pt>
    <dgm:pt modelId="{A5E91A0A-2D7F-4D34-ADFA-8E2C5249E4F1}" type="parTrans" cxnId="{2B026993-5305-4031-A171-C2B0314A8F73}">
      <dgm:prSet/>
      <dgm:spPr/>
      <dgm:t>
        <a:bodyPr/>
        <a:lstStyle/>
        <a:p>
          <a:endParaRPr lang="en-US"/>
        </a:p>
      </dgm:t>
    </dgm:pt>
    <dgm:pt modelId="{1A01C8B1-3BB5-446F-A60D-5BE342541176}" type="sibTrans" cxnId="{2B026993-5305-4031-A171-C2B0314A8F73}">
      <dgm:prSet/>
      <dgm:spPr/>
      <dgm:t>
        <a:bodyPr/>
        <a:lstStyle/>
        <a:p>
          <a:endParaRPr lang="en-US"/>
        </a:p>
      </dgm:t>
    </dgm:pt>
    <dgm:pt modelId="{E1E0BF85-22C0-4115-8245-171AAE6FDB1A}">
      <dgm:prSet phldrT="[Text]" custT="1"/>
      <dgm:spPr/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УО на ПМДР има за цел да договори средствата по ПС 4 до средата на 2022 г.</a:t>
          </a:r>
          <a:endParaRPr lang="en-US" sz="2000" b="1" dirty="0">
            <a:solidFill>
              <a:schemeClr val="tx2"/>
            </a:solidFill>
          </a:endParaRPr>
        </a:p>
      </dgm:t>
    </dgm:pt>
    <dgm:pt modelId="{E495AD6A-10D4-45C0-AE3A-6753067734F1}" type="parTrans" cxnId="{C5A305F6-F0CE-4012-B87A-1509FD0DAAC1}">
      <dgm:prSet/>
      <dgm:spPr/>
      <dgm:t>
        <a:bodyPr/>
        <a:lstStyle/>
        <a:p>
          <a:endParaRPr lang="en-US"/>
        </a:p>
      </dgm:t>
    </dgm:pt>
    <dgm:pt modelId="{BADE1D93-AB5F-44A6-9F82-0DB99D1B398D}" type="sibTrans" cxnId="{C5A305F6-F0CE-4012-B87A-1509FD0DAAC1}">
      <dgm:prSet/>
      <dgm:spPr/>
      <dgm:t>
        <a:bodyPr/>
        <a:lstStyle/>
        <a:p>
          <a:endParaRPr lang="en-US"/>
        </a:p>
      </dgm:t>
    </dgm:pt>
    <dgm:pt modelId="{3CE427D1-CED2-4318-B1C9-48122966771E}" type="pres">
      <dgm:prSet presAssocID="{941C6525-6DAA-4B26-88EE-9C7F036D95E2}" presName="CompostProcess" presStyleCnt="0">
        <dgm:presLayoutVars>
          <dgm:dir/>
          <dgm:resizeHandles val="exact"/>
        </dgm:presLayoutVars>
      </dgm:prSet>
      <dgm:spPr/>
    </dgm:pt>
    <dgm:pt modelId="{B230A9A8-B750-4847-8E80-555A0310AC73}" type="pres">
      <dgm:prSet presAssocID="{941C6525-6DAA-4B26-88EE-9C7F036D95E2}" presName="arrow" presStyleLbl="bgShp" presStyleIdx="0" presStyleCnt="1"/>
      <dgm:spPr/>
    </dgm:pt>
    <dgm:pt modelId="{8B3249EC-C2F7-4CA2-B18A-05705D5865F6}" type="pres">
      <dgm:prSet presAssocID="{941C6525-6DAA-4B26-88EE-9C7F036D95E2}" presName="linearProcess" presStyleCnt="0"/>
      <dgm:spPr/>
    </dgm:pt>
    <dgm:pt modelId="{8A8B6F72-84F2-48C4-91F6-F80126AE1284}" type="pres">
      <dgm:prSet presAssocID="{4F4DD4AD-EE12-4FBE-AA2F-0CAA1EB6CD89}" presName="textNode" presStyleLbl="node1" presStyleIdx="0" presStyleCnt="4" custScaleX="114736" custScaleY="150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131F2-7A91-4319-9BA1-2D84F1B18382}" type="pres">
      <dgm:prSet presAssocID="{43ECDB3F-0BA6-4894-8A98-6C38257FD150}" presName="sibTrans" presStyleCnt="0"/>
      <dgm:spPr/>
    </dgm:pt>
    <dgm:pt modelId="{69F2568C-ABBE-41D6-816D-AC4F8F174007}" type="pres">
      <dgm:prSet presAssocID="{C04FC5EC-1419-4B44-A5D6-67F8817E3BD3}" presName="textNode" presStyleLbl="node1" presStyleIdx="1" presStyleCnt="4" custScaleX="113464" custScaleY="159210" custLinFactNeighborX="8556" custLinFactNeighborY="5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C7FB4-8025-439D-8A77-E71AC719C862}" type="pres">
      <dgm:prSet presAssocID="{C25DF69A-225B-45F1-9DC2-8165E7F3AE6C}" presName="sibTrans" presStyleCnt="0"/>
      <dgm:spPr/>
    </dgm:pt>
    <dgm:pt modelId="{E54E9DD8-8666-4836-9B77-8991B2E6EE67}" type="pres">
      <dgm:prSet presAssocID="{DBE13758-4FCA-4E34-9913-6589E1F5EE01}" presName="textNode" presStyleLbl="node1" presStyleIdx="2" presStyleCnt="4" custScaleX="116292" custScaleY="1592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C2091-4787-48E3-91E4-72BB93CE1A86}" type="pres">
      <dgm:prSet presAssocID="{1A01C8B1-3BB5-446F-A60D-5BE342541176}" presName="sibTrans" presStyleCnt="0"/>
      <dgm:spPr/>
    </dgm:pt>
    <dgm:pt modelId="{4CAE86D8-B553-4CC3-ABEB-04513D0285BD}" type="pres">
      <dgm:prSet presAssocID="{E1E0BF85-22C0-4115-8245-171AAE6FDB1A}" presName="textNode" presStyleLbl="node1" presStyleIdx="3" presStyleCnt="4" custScaleX="112642" custScaleY="1645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A305F6-F0CE-4012-B87A-1509FD0DAAC1}" srcId="{941C6525-6DAA-4B26-88EE-9C7F036D95E2}" destId="{E1E0BF85-22C0-4115-8245-171AAE6FDB1A}" srcOrd="3" destOrd="0" parTransId="{E495AD6A-10D4-45C0-AE3A-6753067734F1}" sibTransId="{BADE1D93-AB5F-44A6-9F82-0DB99D1B398D}"/>
    <dgm:cxn modelId="{51DE8821-9C18-4713-BFAD-E6C6D5B0CAE2}" type="presOf" srcId="{E1E0BF85-22C0-4115-8245-171AAE6FDB1A}" destId="{4CAE86D8-B553-4CC3-ABEB-04513D0285BD}" srcOrd="0" destOrd="0" presId="urn:microsoft.com/office/officeart/2005/8/layout/hProcess9"/>
    <dgm:cxn modelId="{3E236205-995E-4661-82CA-0CF5BF1EE3ED}" type="presOf" srcId="{DBE13758-4FCA-4E34-9913-6589E1F5EE01}" destId="{E54E9DD8-8666-4836-9B77-8991B2E6EE67}" srcOrd="0" destOrd="0" presId="urn:microsoft.com/office/officeart/2005/8/layout/hProcess9"/>
    <dgm:cxn modelId="{E08B7E28-F79A-4A9A-BA40-045E8F3997D7}" type="presOf" srcId="{C04FC5EC-1419-4B44-A5D6-67F8817E3BD3}" destId="{69F2568C-ABBE-41D6-816D-AC4F8F174007}" srcOrd="0" destOrd="0" presId="urn:microsoft.com/office/officeart/2005/8/layout/hProcess9"/>
    <dgm:cxn modelId="{B155734B-B9A3-47A0-BB2A-47843E7F06BA}" srcId="{941C6525-6DAA-4B26-88EE-9C7F036D95E2}" destId="{4F4DD4AD-EE12-4FBE-AA2F-0CAA1EB6CD89}" srcOrd="0" destOrd="0" parTransId="{5ECFF15F-E6D3-489C-9CAF-DCC5A3F5DC1A}" sibTransId="{43ECDB3F-0BA6-4894-8A98-6C38257FD150}"/>
    <dgm:cxn modelId="{58B76647-D1CD-4284-A02C-6104D8A21D71}" type="presOf" srcId="{941C6525-6DAA-4B26-88EE-9C7F036D95E2}" destId="{3CE427D1-CED2-4318-B1C9-48122966771E}" srcOrd="0" destOrd="0" presId="urn:microsoft.com/office/officeart/2005/8/layout/hProcess9"/>
    <dgm:cxn modelId="{20D867E2-791E-4CCA-99CE-DAC26DD99F7F}" type="presOf" srcId="{4F4DD4AD-EE12-4FBE-AA2F-0CAA1EB6CD89}" destId="{8A8B6F72-84F2-48C4-91F6-F80126AE1284}" srcOrd="0" destOrd="0" presId="urn:microsoft.com/office/officeart/2005/8/layout/hProcess9"/>
    <dgm:cxn modelId="{2B026993-5305-4031-A171-C2B0314A8F73}" srcId="{941C6525-6DAA-4B26-88EE-9C7F036D95E2}" destId="{DBE13758-4FCA-4E34-9913-6589E1F5EE01}" srcOrd="2" destOrd="0" parTransId="{A5E91A0A-2D7F-4D34-ADFA-8E2C5249E4F1}" sibTransId="{1A01C8B1-3BB5-446F-A60D-5BE342541176}"/>
    <dgm:cxn modelId="{9C9FD050-0067-4989-B1B9-042AAB5B223A}" srcId="{941C6525-6DAA-4B26-88EE-9C7F036D95E2}" destId="{C04FC5EC-1419-4B44-A5D6-67F8817E3BD3}" srcOrd="1" destOrd="0" parTransId="{B3F5B2B1-115F-43B9-984C-5E72CA1F1A61}" sibTransId="{C25DF69A-225B-45F1-9DC2-8165E7F3AE6C}"/>
    <dgm:cxn modelId="{1D85812F-2343-476B-8849-48DF0584D635}" type="presParOf" srcId="{3CE427D1-CED2-4318-B1C9-48122966771E}" destId="{B230A9A8-B750-4847-8E80-555A0310AC73}" srcOrd="0" destOrd="0" presId="urn:microsoft.com/office/officeart/2005/8/layout/hProcess9"/>
    <dgm:cxn modelId="{04ECBBB1-230F-4EAB-B008-E274B564A261}" type="presParOf" srcId="{3CE427D1-CED2-4318-B1C9-48122966771E}" destId="{8B3249EC-C2F7-4CA2-B18A-05705D5865F6}" srcOrd="1" destOrd="0" presId="urn:microsoft.com/office/officeart/2005/8/layout/hProcess9"/>
    <dgm:cxn modelId="{92B70433-5721-43F7-B36A-F9FDE185F484}" type="presParOf" srcId="{8B3249EC-C2F7-4CA2-B18A-05705D5865F6}" destId="{8A8B6F72-84F2-48C4-91F6-F80126AE1284}" srcOrd="0" destOrd="0" presId="urn:microsoft.com/office/officeart/2005/8/layout/hProcess9"/>
    <dgm:cxn modelId="{EA4ABE21-D808-4562-8C3C-5423198725D0}" type="presParOf" srcId="{8B3249EC-C2F7-4CA2-B18A-05705D5865F6}" destId="{C80131F2-7A91-4319-9BA1-2D84F1B18382}" srcOrd="1" destOrd="0" presId="urn:microsoft.com/office/officeart/2005/8/layout/hProcess9"/>
    <dgm:cxn modelId="{7A49F927-1F69-4312-9660-F4DACBF8B265}" type="presParOf" srcId="{8B3249EC-C2F7-4CA2-B18A-05705D5865F6}" destId="{69F2568C-ABBE-41D6-816D-AC4F8F174007}" srcOrd="2" destOrd="0" presId="urn:microsoft.com/office/officeart/2005/8/layout/hProcess9"/>
    <dgm:cxn modelId="{DD02A9B2-F963-48E5-ADB8-E509F50947B7}" type="presParOf" srcId="{8B3249EC-C2F7-4CA2-B18A-05705D5865F6}" destId="{0C0C7FB4-8025-439D-8A77-E71AC719C862}" srcOrd="3" destOrd="0" presId="urn:microsoft.com/office/officeart/2005/8/layout/hProcess9"/>
    <dgm:cxn modelId="{DC1970EE-D708-48AE-B992-C0C6E27E78F7}" type="presParOf" srcId="{8B3249EC-C2F7-4CA2-B18A-05705D5865F6}" destId="{E54E9DD8-8666-4836-9B77-8991B2E6EE67}" srcOrd="4" destOrd="0" presId="urn:microsoft.com/office/officeart/2005/8/layout/hProcess9"/>
    <dgm:cxn modelId="{B4BDE80E-DF93-45AA-97A1-ED1B73B884C5}" type="presParOf" srcId="{8B3249EC-C2F7-4CA2-B18A-05705D5865F6}" destId="{914C2091-4787-48E3-91E4-72BB93CE1A86}" srcOrd="5" destOrd="0" presId="urn:microsoft.com/office/officeart/2005/8/layout/hProcess9"/>
    <dgm:cxn modelId="{6A1F80D6-E6FA-4FF6-B1D9-28CECD450C7F}" type="presParOf" srcId="{8B3249EC-C2F7-4CA2-B18A-05705D5865F6}" destId="{4CAE86D8-B553-4CC3-ABEB-04513D0285B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0A9A8-B750-4847-8E80-555A0310AC73}">
      <dsp:nvSpPr>
        <dsp:cNvPr id="0" name=""/>
        <dsp:cNvSpPr/>
      </dsp:nvSpPr>
      <dsp:spPr>
        <a:xfrm>
          <a:off x="648071" y="0"/>
          <a:ext cx="7344816" cy="352839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8B6F72-84F2-48C4-91F6-F80126AE1284}">
      <dsp:nvSpPr>
        <dsp:cNvPr id="0" name=""/>
        <dsp:cNvSpPr/>
      </dsp:nvSpPr>
      <dsp:spPr>
        <a:xfrm>
          <a:off x="3782" y="704747"/>
          <a:ext cx="1966429" cy="21188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2"/>
              </a:solidFill>
            </a:rPr>
            <a:t>Обявени са </a:t>
          </a:r>
          <a:r>
            <a:rPr lang="en-US" sz="2000" b="1" kern="1200" dirty="0" smtClean="0">
              <a:solidFill>
                <a:schemeClr val="tx2"/>
              </a:solidFill>
            </a:rPr>
            <a:t>88</a:t>
          </a:r>
          <a:r>
            <a:rPr lang="bg-BG" sz="2000" b="1" kern="1200" dirty="0" smtClean="0">
              <a:solidFill>
                <a:schemeClr val="tx2"/>
              </a:solidFill>
            </a:rPr>
            <a:t> процедури по стратегиите на МИРГ на обща стойност 39, 45 млн.</a:t>
          </a:r>
          <a:r>
            <a:rPr lang="bg-BG" sz="2000" b="1" kern="1200" dirty="0" err="1" smtClean="0">
              <a:solidFill>
                <a:schemeClr val="tx2"/>
              </a:solidFill>
            </a:rPr>
            <a:t>лв</a:t>
          </a:r>
          <a:r>
            <a:rPr lang="bg-BG" sz="2000" b="1" kern="1200" dirty="0" smtClean="0">
              <a:solidFill>
                <a:schemeClr val="tx2"/>
              </a:solidFill>
            </a:rPr>
            <a:t> БФП</a:t>
          </a:r>
        </a:p>
      </dsp:txBody>
      <dsp:txXfrm>
        <a:off x="99775" y="800740"/>
        <a:ext cx="1774443" cy="1926912"/>
      </dsp:txXfrm>
    </dsp:sp>
    <dsp:sp modelId="{69F2568C-ABBE-41D6-816D-AC4F8F174007}">
      <dsp:nvSpPr>
        <dsp:cNvPr id="0" name=""/>
        <dsp:cNvSpPr/>
      </dsp:nvSpPr>
      <dsp:spPr>
        <a:xfrm>
          <a:off x="2259223" y="648081"/>
          <a:ext cx="1944628" cy="22470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2"/>
              </a:solidFill>
            </a:rPr>
            <a:t>Подадени са 184 проектни предложения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2354152" y="743010"/>
        <a:ext cx="1754770" cy="2057163"/>
      </dsp:txXfrm>
    </dsp:sp>
    <dsp:sp modelId="{E54E9DD8-8666-4836-9B77-8991B2E6EE67}">
      <dsp:nvSpPr>
        <dsp:cNvPr id="0" name=""/>
        <dsp:cNvSpPr/>
      </dsp:nvSpPr>
      <dsp:spPr>
        <a:xfrm>
          <a:off x="4447306" y="640685"/>
          <a:ext cx="1993097" cy="22470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2"/>
              </a:solidFill>
            </a:rPr>
            <a:t>Сключени са 90 броя АДПБФП, на обща стойност  12,8 млн.</a:t>
          </a:r>
          <a:r>
            <a:rPr lang="bg-BG" sz="2000" b="1" kern="1200" dirty="0" err="1" smtClean="0">
              <a:solidFill>
                <a:schemeClr val="tx2"/>
              </a:solidFill>
            </a:rPr>
            <a:t>лв</a:t>
          </a:r>
          <a:r>
            <a:rPr lang="bg-BG" sz="2000" b="1" kern="1200" dirty="0" smtClean="0">
              <a:solidFill>
                <a:schemeClr val="tx2"/>
              </a:solidFill>
            </a:rPr>
            <a:t> БФП 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4544601" y="737980"/>
        <a:ext cx="1798507" cy="2052431"/>
      </dsp:txXfrm>
    </dsp:sp>
    <dsp:sp modelId="{4CAE86D8-B553-4CC3-ABEB-04513D0285BD}">
      <dsp:nvSpPr>
        <dsp:cNvPr id="0" name=""/>
        <dsp:cNvSpPr/>
      </dsp:nvSpPr>
      <dsp:spPr>
        <a:xfrm>
          <a:off x="6706636" y="602755"/>
          <a:ext cx="1930540" cy="23228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2"/>
              </a:solidFill>
            </a:rPr>
            <a:t>УО на ПМДР има за цел да договори средствата по ПС 4 до средата на 2022 г.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6800877" y="696996"/>
        <a:ext cx="1742058" cy="2134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AB21-495D-449D-9634-57F7CD74CAE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8300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C0705-215B-479C-A6A4-BFFB79414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0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6175" y="687388"/>
            <a:ext cx="4578350" cy="34337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7081" y="4350346"/>
            <a:ext cx="5496650" cy="4121381"/>
          </a:xfrm>
          <a:prstGeom prst="rect">
            <a:avLst/>
          </a:prstGeom>
        </p:spPr>
        <p:txBody>
          <a:bodyPr spcFirstLastPara="1" wrap="square" lIns="91580" tIns="91580" rIns="91580" bIns="91580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517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891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2338" y="746125"/>
            <a:ext cx="4967287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defTabSz="915954" fontAlgn="base">
              <a:spcBef>
                <a:spcPct val="0"/>
              </a:spcBef>
              <a:spcAft>
                <a:spcPct val="0"/>
              </a:spcAft>
              <a:defRPr/>
            </a:pPr>
            <a:fld id="{FF5768AE-EC08-4353-BE85-711A137A3AF7}" type="slidenum">
              <a:rPr lang="bg-BG">
                <a:solidFill>
                  <a:srgbClr val="000000"/>
                </a:solidFill>
                <a:latin typeface="Calibri" pitchFamily="34" charset="0"/>
              </a:rPr>
              <a:pPr defTabSz="915954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873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8</a:t>
            </a:fld>
            <a:endParaRPr lang="bg-BG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44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048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414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20100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paint_transparent1.png"/>
          <p:cNvPicPr preferRelativeResize="0"/>
          <p:nvPr/>
        </p:nvPicPr>
        <p:blipFill rotWithShape="1">
          <a:blip r:embed="rId3">
            <a:alphaModFix/>
          </a:blip>
          <a:srcRect l="55211"/>
          <a:stretch/>
        </p:blipFill>
        <p:spPr>
          <a:xfrm>
            <a:off x="2" y="0"/>
            <a:ext cx="40956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208125" y="4382967"/>
            <a:ext cx="52503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5043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 descr="paint_transparent4.png"/>
          <p:cNvPicPr preferRelativeResize="0"/>
          <p:nvPr/>
        </p:nvPicPr>
        <p:blipFill rotWithShape="1">
          <a:blip r:embed="rId3">
            <a:alphaModFix/>
          </a:blip>
          <a:srcRect r="49954"/>
          <a:stretch/>
        </p:blipFill>
        <p:spPr>
          <a:xfrm>
            <a:off x="4567926" y="0"/>
            <a:ext cx="4576075" cy="685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/>
          <p:nvPr/>
        </p:nvSpPr>
        <p:spPr>
          <a:xfrm>
            <a:off x="0" y="-200"/>
            <a:ext cx="53007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685800" y="3838333"/>
            <a:ext cx="39147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685800" y="5513939"/>
            <a:ext cx="39147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2382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483350" y="1114833"/>
            <a:ext cx="4177200" cy="46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014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244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406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585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89775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415136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4340497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1699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6155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78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91119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 circ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2487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rectangle">
  <p:cSld name="Blank rectang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 descr="paint_transparent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4297650" y="5930631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999999"/>
                </a:solidFill>
              </a:defRPr>
            </a:lvl1pPr>
            <a:lvl2pPr lvl="1" algn="ctr" rtl="0">
              <a:buNone/>
              <a:defRPr>
                <a:solidFill>
                  <a:srgbClr val="999999"/>
                </a:solidFill>
              </a:defRPr>
            </a:lvl2pPr>
            <a:lvl3pPr lvl="2" algn="ctr" rtl="0">
              <a:buNone/>
              <a:defRPr>
                <a:solidFill>
                  <a:srgbClr val="999999"/>
                </a:solidFill>
              </a:defRPr>
            </a:lvl3pPr>
            <a:lvl4pPr lvl="3" algn="ctr" rtl="0">
              <a:buNone/>
              <a:defRPr>
                <a:solidFill>
                  <a:srgbClr val="999999"/>
                </a:solidFill>
              </a:defRPr>
            </a:lvl4pPr>
            <a:lvl5pPr lvl="4" algn="ctr" rtl="0">
              <a:buNone/>
              <a:defRPr>
                <a:solidFill>
                  <a:srgbClr val="999999"/>
                </a:solidFill>
              </a:defRPr>
            </a:lvl5pPr>
            <a:lvl6pPr lvl="5" algn="ctr" rtl="0">
              <a:buNone/>
              <a:defRPr>
                <a:solidFill>
                  <a:srgbClr val="999999"/>
                </a:solidFill>
              </a:defRPr>
            </a:lvl6pPr>
            <a:lvl7pPr lvl="6" algn="ctr" rtl="0">
              <a:buNone/>
              <a:defRPr>
                <a:solidFill>
                  <a:srgbClr val="999999"/>
                </a:solidFill>
              </a:defRPr>
            </a:lvl7pPr>
            <a:lvl8pPr lvl="7" algn="ctr" rtl="0">
              <a:buNone/>
              <a:defRPr>
                <a:solidFill>
                  <a:srgbClr val="999999"/>
                </a:solidFill>
              </a:defRPr>
            </a:lvl8pPr>
            <a:lvl9pPr lvl="8" algn="ctr" rtl="0">
              <a:buNone/>
              <a:defRPr>
                <a:solidFill>
                  <a:srgbClr val="999999"/>
                </a:solidFill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0750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>
  <p:cSld name="Blank half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  <p:pic>
        <p:nvPicPr>
          <p:cNvPr id="55" name="Google Shape;55;p12" descr="paint_transparent1.png"/>
          <p:cNvPicPr preferRelativeResize="0"/>
          <p:nvPr/>
        </p:nvPicPr>
        <p:blipFill rotWithShape="1">
          <a:blip r:embed="rId3">
            <a:alphaModFix/>
          </a:blip>
          <a:srcRect l="27161"/>
          <a:stretch/>
        </p:blipFill>
        <p:spPr>
          <a:xfrm>
            <a:off x="0" y="0"/>
            <a:ext cx="666055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951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2569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15346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37038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619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50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875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6601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bg-B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3.11.2021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817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4381687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7247561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ДЕСЕТО </a:t>
            </a: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ЗАСЕДАНИЕ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КОМИТЕТА ЗА НАБЛЮДЕНИЕ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ПРОГРАМАТА ЗА МОРСКО ДЕЛО И РИБАРСТВО 2014-2020 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3600" b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4 НОЕМВРИ 2021 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гр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 </a:t>
            </a: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София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3600" i="1" kern="1200" dirty="0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ONLINE</a:t>
            </a:r>
            <a:endParaRPr lang="en-US" sz="3600" i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6050693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spcBef>
                <a:spcPts val="0"/>
              </a:spcBef>
              <a:buClrTx/>
              <a:buSzTx/>
              <a:buNone/>
            </a:pP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НАПРЕДЪК 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</a:pP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ПО ПРОГРАМАТА ЗА МОРСКО ДЕЛО И РИБАРСТВО 2014-2020</a:t>
            </a:r>
            <a:r>
              <a:rPr lang="en-US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г. </a:t>
            </a: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7B72B2-10F0-457F-8DD1-A8AABE4B9CC3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12409" y="1775502"/>
            <a:ext cx="8731744" cy="41382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</a:t>
            </a:r>
            <a:endParaRPr kumimoji="0" lang="bg-BG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62929"/>
            <a:ext cx="3090940" cy="969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600" y="1180057"/>
            <a:ext cx="7099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Общо изпълнение на Програмата за морско дело и рибарство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2014-2020 г.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b="1" noProof="0" dirty="0" smtClean="0">
                <a:solidFill>
                  <a:srgbClr val="1F497D"/>
                </a:solidFill>
                <a:latin typeface="Calibri"/>
              </a:rPr>
              <a:t>Общ бюджет на ПМДР 203 969 300,11 лв. БФП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Chart 4" descr="Изплатени     , договорении.....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472816"/>
              </p:ext>
            </p:extLst>
          </p:nvPr>
        </p:nvGraphicFramePr>
        <p:xfrm>
          <a:off x="1476000" y="2204862"/>
          <a:ext cx="6631229" cy="4233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50312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362" cy="1944216"/>
          </a:xfrm>
        </p:spPr>
        <p:txBody>
          <a:bodyPr/>
          <a:lstStyle/>
          <a:p>
            <a:r>
              <a:rPr lang="bg-BG" dirty="0" smtClean="0"/>
              <a:t/>
            </a:r>
            <a:br>
              <a:rPr lang="bg-BG" dirty="0" smtClean="0"/>
            </a:br>
            <a:r>
              <a:rPr lang="bg-BG" dirty="0"/>
              <a:t/>
            </a:r>
            <a:br>
              <a:rPr lang="bg-BG" dirty="0"/>
            </a:br>
            <a:r>
              <a:rPr lang="bg-BG" sz="2800" b="1" dirty="0" smtClean="0">
                <a:solidFill>
                  <a:schemeClr val="tx2"/>
                </a:solidFill>
              </a:rPr>
              <a:t>Изплатени средства по приоритети на Съюза по ПМДР</a:t>
            </a:r>
            <a:endParaRPr lang="bg-BG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724505"/>
              </p:ext>
            </p:extLst>
          </p:nvPr>
        </p:nvGraphicFramePr>
        <p:xfrm>
          <a:off x="467544" y="2132856"/>
          <a:ext cx="82296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7365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21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4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5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17862" y="1268287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 smtClean="0">
                <a:solidFill>
                  <a:srgbClr val="1F497D"/>
                </a:solidFill>
              </a:rPr>
              <a:t>Изпълнение на правилото </a:t>
            </a:r>
            <a:r>
              <a:rPr lang="en-US" sz="2400" b="1" dirty="0">
                <a:solidFill>
                  <a:srgbClr val="1F497D"/>
                </a:solidFill>
              </a:rPr>
              <a:t>„N+3” </a:t>
            </a:r>
            <a:endParaRPr lang="en-US" sz="2400" b="1" dirty="0" smtClean="0">
              <a:solidFill>
                <a:srgbClr val="1F497D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1F497D"/>
                </a:solidFill>
              </a:rPr>
              <a:t> </a:t>
            </a:r>
            <a:r>
              <a:rPr lang="bg-BG" sz="2400" b="1" dirty="0" smtClean="0">
                <a:solidFill>
                  <a:srgbClr val="1F497D"/>
                </a:solidFill>
              </a:rPr>
              <a:t>за 2021 г.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5420"/>
            <a:ext cx="3090940" cy="96934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85594"/>
              </p:ext>
            </p:extLst>
          </p:nvPr>
        </p:nvGraphicFramePr>
        <p:xfrm>
          <a:off x="996950" y="2060847"/>
          <a:ext cx="7150100" cy="357209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355600"/>
                <a:gridCol w="4838700"/>
                <a:gridCol w="1955800"/>
              </a:tblGrid>
              <a:tr h="266187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„N+3”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2021 г. лева БФП 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текуща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програма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266187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ЦЕЛ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„N+3”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2021 лева БФП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24 029 895,86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187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изплатени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средства в лева БФП 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междинни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+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окончателни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плащания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14 570 789,42</a:t>
                      </a:r>
                      <a:endParaRPr lang="bg-BG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11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изплатени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средства в лева БФП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спрямо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целта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r>
                        <a:rPr lang="bg-BG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11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прогноза за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разплащане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до края на 2021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11 368 141,64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02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общо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изплатени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средства + прогноза за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разплащане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до края на 2021 лева БФП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25 830 287,42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698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изплатени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средства + прогноза за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разплащане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до края на 2021 лева БФП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спрямо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цел 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187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чл.87 от Рег.1303/2013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698"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изплатени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средства + прогноза за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разплащане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до края на 2021 лева БФП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спрямо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цел 2021+чл.87 от Рег.1303/2013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187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Забележка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сумата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прогноза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„N+3”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изчислена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в БФП лева с усреднен % - ЕФМДР 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363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1" y="2060847"/>
            <a:ext cx="7560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/>
              </a:rPr>
              <a:t>	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6</a:t>
            </a:fld>
            <a:endParaRPr lang="bg-BG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3528" y="1268759"/>
            <a:ext cx="84969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Изпълнение на подхода Водено от общностите местно развитие</a:t>
            </a:r>
            <a:r>
              <a:rPr lang="en-US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(</a:t>
            </a:r>
            <a:r>
              <a:rPr lang="bg-BG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ВОМР</a:t>
            </a:r>
            <a:r>
              <a:rPr lang="en-US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r>
              <a:rPr lang="bg-BG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по Програмата за морско дело и рибарство 2014-2020 г. </a:t>
            </a:r>
            <a:r>
              <a:rPr lang="en-US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bg-BG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 стратегиите на Местните инициативни рибарски групи </a:t>
            </a:r>
            <a:r>
              <a:rPr lang="en-US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</a:t>
            </a:r>
            <a:r>
              <a:rPr lang="bg-BG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9 бр.</a:t>
            </a:r>
            <a:r>
              <a:rPr lang="en-US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endParaRPr lang="bg-BG" sz="20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bg-BG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16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795305691"/>
              </p:ext>
            </p:extLst>
          </p:nvPr>
        </p:nvGraphicFramePr>
        <p:xfrm>
          <a:off x="179512" y="2060846"/>
          <a:ext cx="8640960" cy="352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59632" y="0"/>
            <a:ext cx="3090940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40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4" y="179067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016" y="1447800"/>
            <a:ext cx="8744796" cy="50475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bg-BG" b="1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ОСНОВНИ ЦЕЛИ НА УО НА ПМДР ПРЕЗ СЛЕДВАЩИТЕ </a:t>
            </a:r>
            <a:r>
              <a:rPr lang="bg-BG" b="1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МЕСЕЦИ</a:t>
            </a:r>
            <a:endParaRPr lang="en-US" b="1" dirty="0" smtClean="0">
              <a:solidFill>
                <a:srgbClr val="1F497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defRPr/>
            </a:pPr>
            <a:endParaRPr lang="en-US" sz="1600" b="1" dirty="0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  <a:defRPr/>
            </a:pP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края на годината предстои да отворим  още 19 процедури по стратегиите на МИРГ</a:t>
            </a:r>
          </a:p>
          <a:p>
            <a:pPr lvl="0" algn="just">
              <a:defRPr/>
            </a:pPr>
            <a:endParaRPr lang="bg-BG" sz="1600" b="1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  <a:defRPr/>
            </a:pP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През 1-то тримесечие на 2022 г. предстои да отворим 9 процедури по ПМДР (съгласно ИГРП 2022)</a:t>
            </a:r>
          </a:p>
          <a:p>
            <a:pPr lvl="0" algn="just">
              <a:defRPr/>
            </a:pPr>
            <a:endParaRPr kumimoji="0" lang="bg-BG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През 1-то тримесечие на 2022 г. предстои да отворим 40 процедури по стратегиите на МИРГ (съгласно ИГРП на МИРГ за 2022)</a:t>
            </a:r>
          </a:p>
          <a:p>
            <a:pPr algn="just">
              <a:defRPr/>
            </a:pPr>
            <a:endParaRPr lang="bg-BG" sz="1600" b="1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През 1-то тримесечие на 2022 г. предстои да подготвим изменение на ПМДР</a:t>
            </a:r>
          </a:p>
          <a:p>
            <a:pPr algn="just">
              <a:defRPr/>
            </a:pPr>
            <a:endParaRPr lang="bg-BG" sz="1600" b="1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През 1-то тримесечие на 2022 г.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очаква</a:t>
            </a:r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бъде</a:t>
            </a:r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подготвен</a:t>
            </a:r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официално</a:t>
            </a:r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изпратен</a:t>
            </a: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окончателния вариант на ПМДРА 2021-2027 </a:t>
            </a: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Европейската Комисия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bg-BG" sz="1600" b="1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bg-BG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края на 2-то, най-късно началото на 3-то тримесечие на 2022 г. планираме да договорим всички свободни средства по ПМДР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kumimoji="0" lang="bg-BG" sz="16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  <a:defRPr/>
            </a:pPr>
            <a:endParaRPr kumimoji="0" lang="bg-BG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6" y="16099"/>
            <a:ext cx="1645068" cy="12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35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7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7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defRPr/>
              </a:pPr>
              <a:r>
                <a:rPr lang="bg-BG" sz="1000" b="1" dirty="0">
                  <a:solidFill>
                    <a:prstClr val="black"/>
                  </a:solidFill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ea typeface="Calibri"/>
                <a:cs typeface="Calibri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1219200"/>
            <a:ext cx="6351984" cy="444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37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9126</TotalTime>
  <Words>483</Words>
  <Application>Microsoft Office PowerPoint</Application>
  <PresentationFormat>On-screen Show (4:3)</PresentationFormat>
  <Paragraphs>95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1_Office Theme</vt:lpstr>
      <vt:lpstr>Eglamour template</vt:lpstr>
      <vt:lpstr>  </vt:lpstr>
      <vt:lpstr>  </vt:lpstr>
      <vt:lpstr>PowerPoint Presentation</vt:lpstr>
      <vt:lpstr>  Изплатени средства по приоритети на Съюза по ПМДР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Greta D. Dimitrova</dc:creator>
  <cp:lastModifiedBy>Antoaneta Hyubner</cp:lastModifiedBy>
  <cp:revision>585</cp:revision>
  <cp:lastPrinted>2019-05-10T09:10:21Z</cp:lastPrinted>
  <dcterms:created xsi:type="dcterms:W3CDTF">2018-05-28T15:27:15Z</dcterms:created>
  <dcterms:modified xsi:type="dcterms:W3CDTF">2021-11-03T14:21:17Z</dcterms:modified>
</cp:coreProperties>
</file>