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5"/>
  </p:notesMasterIdLst>
  <p:handoutMasterIdLst>
    <p:handoutMasterId r:id="rId16"/>
  </p:handoutMasterIdLst>
  <p:sldIdLst>
    <p:sldId id="257" r:id="rId2"/>
    <p:sldId id="277" r:id="rId3"/>
    <p:sldId id="287" r:id="rId4"/>
    <p:sldId id="286" r:id="rId5"/>
    <p:sldId id="278" r:id="rId6"/>
    <p:sldId id="280" r:id="rId7"/>
    <p:sldId id="283" r:id="rId8"/>
    <p:sldId id="284" r:id="rId9"/>
    <p:sldId id="281" r:id="rId10"/>
    <p:sldId id="282" r:id="rId11"/>
    <p:sldId id="285" r:id="rId12"/>
    <p:sldId id="288" r:id="rId13"/>
    <p:sldId id="269" r:id="rId14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rasimira Dankova" initials="KD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165" autoAdjust="0"/>
  </p:normalViewPr>
  <p:slideViewPr>
    <p:cSldViewPr>
      <p:cViewPr>
        <p:scale>
          <a:sx n="75" d="100"/>
          <a:sy n="75" d="100"/>
        </p:scale>
        <p:origin x="-1445" y="-17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18B3A-41F7-410C-A413-DF093CD91B8D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A25F2-FB2C-41AC-AE36-9C2FAFA8B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80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D7339-BDB8-4942-81F7-88249F83DD37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AACC2-6FEB-4B05-BDD7-4112990C9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55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7753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530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7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7771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93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771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777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777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392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53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439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853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8530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6778E0F-9D3B-40D3-9A3F-63DBA58499A4}" type="datetimeFigureOut">
              <a:rPr lang="en-US" smtClean="0"/>
              <a:t>08.03.2022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820" y="587727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522" y="1683051"/>
            <a:ext cx="8731744" cy="4437936"/>
          </a:xfrm>
        </p:spPr>
        <p:txBody>
          <a:bodyPr>
            <a:noAutofit/>
          </a:bodyPr>
          <a:lstStyle/>
          <a:p>
            <a:pPr algn="ctr"/>
            <a:endParaRPr lang="en-GB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en-GB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r>
              <a:rPr lang="bg-BG" sz="3600" b="1" dirty="0" smtClean="0">
                <a:solidFill>
                  <a:schemeClr val="tx1"/>
                </a:solidFill>
                <a:latin typeface="+mj-lt"/>
              </a:rPr>
              <a:t>ЕВРОПЕЙСКИ ФОНД ЗА  МОРСКО ДЕЛО, РИБАРСТВО  И АКВАКУЛТУРИ </a:t>
            </a:r>
          </a:p>
          <a:p>
            <a:pPr algn="ctr"/>
            <a:r>
              <a:rPr lang="bg-BG" sz="3600" b="1" dirty="0" smtClean="0">
                <a:solidFill>
                  <a:schemeClr val="tx1"/>
                </a:solidFill>
                <a:latin typeface="+mj-lt"/>
              </a:rPr>
              <a:t>2021-2027</a:t>
            </a:r>
            <a:r>
              <a:rPr lang="en-US" sz="3600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bg-BG" sz="3600" b="1" dirty="0" smtClean="0">
                <a:solidFill>
                  <a:schemeClr val="tx1"/>
                </a:solidFill>
                <a:latin typeface="+mj-lt"/>
              </a:rPr>
              <a:t>г.</a:t>
            </a:r>
          </a:p>
          <a:p>
            <a:pPr algn="ctr"/>
            <a:endParaRPr lang="bg-BG" b="1" dirty="0" smtClean="0">
              <a:solidFill>
                <a:schemeClr val="tx1"/>
              </a:solidFill>
              <a:latin typeface="+mj-lt"/>
            </a:endParaRPr>
          </a:p>
          <a:p>
            <a:pPr algn="ctr"/>
            <a:endParaRPr lang="bg-BG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US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179512" y="260648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26842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bg-BG" sz="1000" b="1" dirty="0">
                  <a:solidFill>
                    <a:schemeClr val="bg1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schemeClr val="bg1"/>
                  </a:solidFill>
                </a:rPr>
                <a:t>ЗЕМЕДЕЛИЕТО</a:t>
              </a:r>
              <a:endParaRPr lang="bg-BG" sz="100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1098347" y="1628800"/>
            <a:ext cx="71287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36576" lvl="0" indent="-342900">
              <a:buClr>
                <a:srgbClr val="4F81BD"/>
              </a:buClr>
              <a:buSzPct val="80000"/>
              <a:buFont typeface="Wingdings" panose="05000000000000000000" pitchFamily="2" charset="2"/>
              <a:buChar char="Ø"/>
            </a:pPr>
            <a:endParaRPr lang="en-US" sz="2000" dirty="0" smtClean="0">
              <a:ln>
                <a:solidFill>
                  <a:srgbClr val="1F497D"/>
                </a:solidFill>
              </a:ln>
              <a:solidFill>
                <a:prstClr val="white"/>
              </a:solidFill>
              <a:latin typeface="Arial Black" panose="020B0A04020102020204" pitchFamily="34" charset="0"/>
            </a:endParaRPr>
          </a:p>
          <a:p>
            <a:pPr marL="342900" marR="36576" lvl="0" indent="-342900">
              <a:buClr>
                <a:srgbClr val="4F81BD"/>
              </a:buClr>
              <a:buSzPct val="80000"/>
              <a:buFont typeface="Wingdings" panose="05000000000000000000" pitchFamily="2" charset="2"/>
              <a:buChar char="Ø"/>
            </a:pPr>
            <a:endParaRPr lang="en-US" sz="2000" dirty="0">
              <a:ln>
                <a:solidFill>
                  <a:srgbClr val="1F497D"/>
                </a:solidFill>
              </a:ln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8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156442" y="188640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26842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prstClr val="white"/>
                  </a:solidFill>
                </a:rPr>
                <a:t>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207884"/>
            <a:ext cx="8062912" cy="1296144"/>
          </a:xfrm>
        </p:spPr>
        <p:txBody>
          <a:bodyPr>
            <a:normAutofit fontScale="25000" lnSpcReduction="20000"/>
          </a:bodyPr>
          <a:lstStyle/>
          <a:p>
            <a:pPr algn="ctr"/>
            <a:endParaRPr lang="bg-BG" sz="1500" dirty="0" smtClean="0">
              <a:solidFill>
                <a:schemeClr val="tx1"/>
              </a:solidFill>
            </a:endParaRPr>
          </a:p>
          <a:p>
            <a:pPr lvl="0">
              <a:buClr>
                <a:srgbClr val="4F81BD"/>
              </a:buClr>
            </a:pPr>
            <a:endParaRPr lang="bg-BG" sz="500" b="1" dirty="0" smtClean="0">
              <a:solidFill>
                <a:schemeClr val="tx1"/>
              </a:solidFill>
            </a:endParaRPr>
          </a:p>
          <a:p>
            <a:pPr lvl="0">
              <a:buClr>
                <a:srgbClr val="4F81BD"/>
              </a:buClr>
            </a:pPr>
            <a:endParaRPr lang="bg-BG" sz="500" b="1" dirty="0">
              <a:solidFill>
                <a:schemeClr val="tx1"/>
              </a:solidFill>
            </a:endParaRPr>
          </a:p>
          <a:p>
            <a:pPr lvl="0">
              <a:buClr>
                <a:srgbClr val="4F81BD"/>
              </a:buClr>
            </a:pPr>
            <a:endParaRPr lang="bg-BG" sz="500" b="1" dirty="0" smtClean="0">
              <a:solidFill>
                <a:schemeClr val="tx1"/>
              </a:solidFill>
            </a:endParaRPr>
          </a:p>
          <a:p>
            <a:pPr lvl="0">
              <a:buClr>
                <a:srgbClr val="4F81BD"/>
              </a:buClr>
            </a:pPr>
            <a:endParaRPr lang="bg-BG" sz="500" b="1" dirty="0">
              <a:solidFill>
                <a:schemeClr val="tx1"/>
              </a:solidFill>
            </a:endParaRPr>
          </a:p>
          <a:p>
            <a:pPr lvl="0">
              <a:buClr>
                <a:srgbClr val="4F81BD"/>
              </a:buClr>
            </a:pPr>
            <a:endParaRPr lang="bg-BG" sz="500" b="1" dirty="0" smtClean="0">
              <a:solidFill>
                <a:schemeClr val="tx1"/>
              </a:solidFill>
            </a:endParaRPr>
          </a:p>
          <a:p>
            <a:pPr lvl="0">
              <a:buClr>
                <a:srgbClr val="4F81BD"/>
              </a:buClr>
            </a:pPr>
            <a:endParaRPr lang="bg-BG" sz="500" b="1" dirty="0">
              <a:solidFill>
                <a:schemeClr val="tx1"/>
              </a:solidFill>
            </a:endParaRPr>
          </a:p>
          <a:p>
            <a:pPr lvl="0">
              <a:buClr>
                <a:srgbClr val="4F81BD"/>
              </a:buClr>
            </a:pPr>
            <a:endParaRPr lang="bg-BG" b="1" dirty="0" smtClean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9600" b="1" dirty="0" smtClean="0">
                <a:solidFill>
                  <a:schemeClr val="tx1"/>
                </a:solidFill>
              </a:rPr>
              <a:t>Приоритет 3 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7200" b="1" dirty="0" smtClean="0">
                <a:solidFill>
                  <a:schemeClr val="tx1"/>
                </a:solidFill>
              </a:rPr>
              <a:t>„Осигуряване на условия за устойчива синя икономика в крайбрежните, островните и вътрешните райони и насърчаване на развитието на общностите, занимаващи се с рибарство и аквакултури“</a:t>
            </a:r>
          </a:p>
          <a:p>
            <a:pPr lvl="0">
              <a:buClr>
                <a:srgbClr val="4F81BD"/>
              </a:buClr>
            </a:pPr>
            <a:endParaRPr lang="bg-BG" sz="6400" b="1" dirty="0" smtClean="0">
              <a:solidFill>
                <a:schemeClr val="tx1"/>
              </a:solidFill>
            </a:endParaRPr>
          </a:p>
          <a:p>
            <a:pPr lvl="0" algn="just">
              <a:buClr>
                <a:srgbClr val="4F81BD"/>
              </a:buClr>
            </a:pPr>
            <a:r>
              <a:rPr lang="bg-BG" sz="6400" b="1" dirty="0" smtClean="0">
                <a:solidFill>
                  <a:schemeClr val="tx1"/>
                </a:solidFill>
              </a:rPr>
              <a:t>Бюджет – 24 369 914 евро БФП или 21 % от бюджета на ПМДРА 2021-2027</a:t>
            </a:r>
          </a:p>
          <a:p>
            <a:pPr lvl="0" algn="just">
              <a:buClr>
                <a:srgbClr val="4F81BD"/>
              </a:buClr>
            </a:pPr>
            <a:endParaRPr lang="bg-BG" sz="6400" b="1" dirty="0" smtClean="0">
              <a:solidFill>
                <a:schemeClr val="tx1"/>
              </a:solidFill>
            </a:endParaRPr>
          </a:p>
          <a:p>
            <a:pPr lvl="0" algn="just">
              <a:buClr>
                <a:srgbClr val="4F81BD"/>
              </a:buClr>
            </a:pPr>
            <a:r>
              <a:rPr lang="ru-RU" sz="6400" b="1" dirty="0" smtClean="0">
                <a:solidFill>
                  <a:schemeClr val="tx1"/>
                </a:solidFill>
              </a:rPr>
              <a:t>Специфична цел: </a:t>
            </a:r>
            <a:r>
              <a:rPr lang="bg-BG" sz="6400" dirty="0" smtClean="0">
                <a:solidFill>
                  <a:schemeClr val="tx1"/>
                </a:solidFill>
              </a:rPr>
              <a:t>„Осигуряване на условия за устойчива синя икономика в крайбрежните, островните и вътрешните райони и за насърчаването на устойчивото развитие на общностите, занимаващи се с рибарство и аквакултури“</a:t>
            </a:r>
          </a:p>
          <a:p>
            <a:pPr lvl="0" algn="just">
              <a:buClr>
                <a:srgbClr val="4F81BD"/>
              </a:buClr>
            </a:pPr>
            <a:endParaRPr lang="bg-BG" sz="6400" b="1" dirty="0">
              <a:solidFill>
                <a:schemeClr val="tx1"/>
              </a:solidFill>
            </a:endParaRPr>
          </a:p>
          <a:p>
            <a:pPr lvl="0" algn="just">
              <a:buClr>
                <a:srgbClr val="4F81BD"/>
              </a:buClr>
            </a:pPr>
            <a:r>
              <a:rPr lang="bg-BG" sz="6400" b="1" dirty="0" smtClean="0">
                <a:solidFill>
                  <a:schemeClr val="tx1"/>
                </a:solidFill>
              </a:rPr>
              <a:t>Видове </a:t>
            </a:r>
            <a:r>
              <a:rPr lang="bg-BG" sz="6400" b="1" dirty="0">
                <a:solidFill>
                  <a:prstClr val="black"/>
                </a:solidFill>
              </a:rPr>
              <a:t>операции </a:t>
            </a:r>
            <a:r>
              <a:rPr lang="bg-BG" sz="6400" b="1" dirty="0" smtClean="0">
                <a:solidFill>
                  <a:schemeClr val="tx1"/>
                </a:solidFill>
              </a:rPr>
              <a:t>:</a:t>
            </a:r>
          </a:p>
          <a:p>
            <a:pPr lvl="0" algn="just">
              <a:buClr>
                <a:srgbClr val="4F81BD"/>
              </a:buClr>
            </a:pPr>
            <a:r>
              <a:rPr lang="bg-BG" sz="6400" dirty="0" smtClean="0">
                <a:solidFill>
                  <a:schemeClr val="tx1"/>
                </a:solidFill>
              </a:rPr>
              <a:t>1. Изграждане на капацитет и подготвителни действия в подкрепа на разработването и бъдещото изпълнение на стратегиите за Водено от общностите местно развитие;</a:t>
            </a:r>
          </a:p>
          <a:p>
            <a:pPr lvl="0" algn="just">
              <a:buClr>
                <a:srgbClr val="4F81BD"/>
              </a:buClr>
            </a:pPr>
            <a:r>
              <a:rPr lang="bg-BG" sz="6400" dirty="0" smtClean="0">
                <a:solidFill>
                  <a:schemeClr val="tx1"/>
                </a:solidFill>
              </a:rPr>
              <a:t>2. Изпълнение на стратегиите за Водено от общностите местно развитие (</a:t>
            </a:r>
            <a:r>
              <a:rPr lang="bg-BG" sz="6400" i="1" dirty="0">
                <a:solidFill>
                  <a:schemeClr val="tx1"/>
                </a:solidFill>
              </a:rPr>
              <a:t>текущите разходи и разходите за </a:t>
            </a:r>
            <a:r>
              <a:rPr lang="bg-BG" sz="6400" i="1" dirty="0" err="1">
                <a:solidFill>
                  <a:schemeClr val="tx1"/>
                </a:solidFill>
              </a:rPr>
              <a:t>анимиране</a:t>
            </a:r>
            <a:r>
              <a:rPr lang="bg-BG" sz="6400" i="1" dirty="0">
                <a:solidFill>
                  <a:schemeClr val="tx1"/>
                </a:solidFill>
              </a:rPr>
              <a:t> на територията ще бъдат обособени в отделна операция по препоръка на ЕК</a:t>
            </a:r>
            <a:r>
              <a:rPr lang="bg-BG" sz="6400" dirty="0" smtClean="0">
                <a:solidFill>
                  <a:schemeClr val="tx1"/>
                </a:solidFill>
              </a:rPr>
              <a:t>).</a:t>
            </a:r>
          </a:p>
          <a:p>
            <a:pPr lvl="0" algn="just">
              <a:buClr>
                <a:srgbClr val="4F81BD"/>
              </a:buClr>
            </a:pPr>
            <a:endParaRPr lang="bg-BG" sz="8000" b="1" dirty="0" smtClean="0">
              <a:solidFill>
                <a:schemeClr val="tx1"/>
              </a:solidFill>
            </a:endParaRPr>
          </a:p>
          <a:p>
            <a:pPr lvl="0" algn="just">
              <a:buClr>
                <a:srgbClr val="4F81BD"/>
              </a:buClr>
            </a:pPr>
            <a:endParaRPr lang="bg-BG" sz="6000" b="1" dirty="0" smtClean="0">
              <a:solidFill>
                <a:schemeClr val="tx1"/>
              </a:solidFill>
            </a:endParaRPr>
          </a:p>
          <a:p>
            <a:pPr marR="0" lvl="0" algn="l">
              <a:buClrTx/>
              <a:buSzTx/>
            </a:pPr>
            <a:r>
              <a:rPr lang="bg-BG" sz="3600" dirty="0" smtClean="0">
                <a:ln>
                  <a:noFill/>
                </a:ln>
                <a:solidFill>
                  <a:prstClr val="white"/>
                </a:solidFill>
              </a:rPr>
              <a:t>	</a:t>
            </a:r>
          </a:p>
          <a:p>
            <a:endParaRPr lang="bg-BG" dirty="0">
              <a:solidFill>
                <a:srgbClr val="FFC000"/>
              </a:solidFill>
            </a:endParaRPr>
          </a:p>
          <a:p>
            <a:pPr algn="ctr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en-US" sz="1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35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prstClr val="white"/>
                  </a:solidFill>
                </a:rPr>
                <a:t>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465016"/>
            <a:ext cx="8062912" cy="4196232"/>
          </a:xfrm>
        </p:spPr>
        <p:txBody>
          <a:bodyPr>
            <a:normAutofit/>
          </a:bodyPr>
          <a:lstStyle/>
          <a:p>
            <a:pPr algn="l"/>
            <a:endParaRPr lang="bg-BG" sz="1600" b="1" dirty="0">
              <a:solidFill>
                <a:srgbClr val="FFC000"/>
              </a:solidFill>
            </a:endParaRPr>
          </a:p>
          <a:p>
            <a:pPr marL="0" lvl="2" algn="l">
              <a:spcBef>
                <a:spcPts val="0"/>
              </a:spcBef>
              <a:buClrTx/>
              <a:buSzTx/>
            </a:pPr>
            <a:endParaRPr lang="bg-BG" sz="1600" b="1" dirty="0" smtClean="0">
              <a:solidFill>
                <a:prstClr val="black"/>
              </a:solidFill>
            </a:endParaRPr>
          </a:p>
          <a:p>
            <a:pPr marL="342900" lvl="0" indent="-342900" algn="l">
              <a:buClr>
                <a:srgbClr val="31B6FD"/>
              </a:buClr>
              <a:buFontTx/>
              <a:buChar char="-"/>
            </a:pPr>
            <a:r>
              <a:rPr lang="bg-BG" sz="1800" b="1" dirty="0" smtClean="0">
                <a:solidFill>
                  <a:prstClr val="black"/>
                </a:solidFill>
              </a:rPr>
              <a:t>Бюджет - </a:t>
            </a:r>
            <a:r>
              <a:rPr lang="en-US" sz="1800" b="1" dirty="0">
                <a:solidFill>
                  <a:prstClr val="black"/>
                </a:solidFill>
              </a:rPr>
              <a:t>1 471 </a:t>
            </a:r>
            <a:r>
              <a:rPr lang="en-US" sz="1800" b="1" dirty="0" smtClean="0">
                <a:solidFill>
                  <a:prstClr val="black"/>
                </a:solidFill>
              </a:rPr>
              <a:t>333,33</a:t>
            </a:r>
            <a:r>
              <a:rPr lang="bg-BG" sz="1800" b="1" dirty="0" smtClean="0">
                <a:solidFill>
                  <a:prstClr val="black"/>
                </a:solidFill>
              </a:rPr>
              <a:t> </a:t>
            </a:r>
            <a:r>
              <a:rPr lang="ru-RU" sz="1800" b="1" dirty="0">
                <a:solidFill>
                  <a:prstClr val="black"/>
                </a:solidFill>
              </a:rPr>
              <a:t>евро БФП</a:t>
            </a:r>
            <a:r>
              <a:rPr lang="en-US" sz="1800" b="1" dirty="0">
                <a:solidFill>
                  <a:prstClr val="black"/>
                </a:solidFill>
              </a:rPr>
              <a:t> </a:t>
            </a:r>
            <a:r>
              <a:rPr lang="bg-BG" sz="1800" b="1" dirty="0">
                <a:solidFill>
                  <a:prstClr val="black"/>
                </a:solidFill>
              </a:rPr>
              <a:t>или </a:t>
            </a:r>
            <a:r>
              <a:rPr lang="bg-BG" sz="1800" b="1" dirty="0" smtClean="0">
                <a:solidFill>
                  <a:prstClr val="black"/>
                </a:solidFill>
              </a:rPr>
              <a:t>1 </a:t>
            </a:r>
            <a:r>
              <a:rPr lang="bg-BG" sz="1800" b="1" dirty="0">
                <a:solidFill>
                  <a:prstClr val="black"/>
                </a:solidFill>
              </a:rPr>
              <a:t>% от бюджета на ПМДРА 2021-2027</a:t>
            </a:r>
            <a:endParaRPr lang="ru-RU" sz="1800" b="1" dirty="0">
              <a:solidFill>
                <a:prstClr val="black"/>
              </a:solidFill>
            </a:endParaRPr>
          </a:p>
          <a:p>
            <a:pPr marL="0" lvl="2" algn="l">
              <a:spcBef>
                <a:spcPts val="0"/>
              </a:spcBef>
              <a:buClrTx/>
              <a:buSzTx/>
            </a:pPr>
            <a:endParaRPr lang="en-US" sz="1800" dirty="0">
              <a:solidFill>
                <a:prstClr val="black"/>
              </a:solidFill>
            </a:endParaRPr>
          </a:p>
          <a:p>
            <a:pPr algn="l"/>
            <a:r>
              <a:rPr lang="bg-BG" sz="1600" dirty="0" smtClean="0">
                <a:solidFill>
                  <a:schemeClr val="tx1"/>
                </a:solidFill>
              </a:rPr>
              <a:t>Операции</a:t>
            </a:r>
            <a:r>
              <a:rPr lang="bg-BG" sz="1600" dirty="0">
                <a:solidFill>
                  <a:schemeClr val="tx1"/>
                </a:solidFill>
              </a:rPr>
              <a:t>:</a:t>
            </a:r>
          </a:p>
          <a:p>
            <a:pPr marL="285750" indent="-285750" algn="l">
              <a:buClrTx/>
              <a:buFont typeface="Arial" panose="020B0604020202020204" pitchFamily="34" charset="0"/>
              <a:buChar char="•"/>
            </a:pPr>
            <a:r>
              <a:rPr lang="bg-BG" sz="1600" dirty="0" smtClean="0">
                <a:solidFill>
                  <a:schemeClr val="tx1"/>
                </a:solidFill>
              </a:rPr>
              <a:t>Морско </a:t>
            </a:r>
            <a:r>
              <a:rPr lang="bg-BG" sz="1600" dirty="0">
                <a:solidFill>
                  <a:schemeClr val="tx1"/>
                </a:solidFill>
              </a:rPr>
              <a:t>наблюдение </a:t>
            </a:r>
            <a:r>
              <a:rPr lang="bg-BG" sz="1600" dirty="0" smtClean="0">
                <a:solidFill>
                  <a:schemeClr val="tx1"/>
                </a:solidFill>
              </a:rPr>
              <a:t>– 91% от общия бюджет на приоритета</a:t>
            </a:r>
          </a:p>
          <a:p>
            <a:pPr algn="l">
              <a:buClrTx/>
            </a:pPr>
            <a:r>
              <a:rPr lang="bg-BG" sz="1600" dirty="0">
                <a:solidFill>
                  <a:schemeClr val="tx1"/>
                </a:solidFill>
              </a:rPr>
              <a:t>	</a:t>
            </a:r>
            <a:r>
              <a:rPr lang="ru-RU" sz="1600" dirty="0" err="1">
                <a:solidFill>
                  <a:schemeClr val="tx1"/>
                </a:solidFill>
              </a:rPr>
              <a:t>специализирана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морска</a:t>
            </a:r>
            <a:r>
              <a:rPr lang="ru-RU" sz="1600" dirty="0">
                <a:solidFill>
                  <a:schemeClr val="tx1"/>
                </a:solidFill>
              </a:rPr>
              <a:t> информация в </a:t>
            </a:r>
            <a:r>
              <a:rPr lang="ru-RU" sz="1600" dirty="0" err="1">
                <a:solidFill>
                  <a:schemeClr val="tx1"/>
                </a:solidFill>
              </a:rPr>
              <a:t>мрежата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smtClean="0">
                <a:solidFill>
                  <a:schemeClr val="tx1"/>
                </a:solidFill>
              </a:rPr>
              <a:t>CISE (</a:t>
            </a:r>
            <a:r>
              <a:rPr lang="en-US" sz="1600" dirty="0">
                <a:solidFill>
                  <a:schemeClr val="tx1"/>
                </a:solidFill>
              </a:rPr>
              <a:t>Common information sharing </a:t>
            </a:r>
            <a:r>
              <a:rPr lang="en-US" sz="1600" dirty="0" smtClean="0">
                <a:solidFill>
                  <a:schemeClr val="tx1"/>
                </a:solidFill>
              </a:rPr>
              <a:t>environment</a:t>
            </a:r>
            <a:r>
              <a:rPr lang="bg-BG" sz="1600" dirty="0" smtClean="0">
                <a:solidFill>
                  <a:schemeClr val="tx1"/>
                </a:solidFill>
              </a:rPr>
              <a:t>)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l">
              <a:buClrTx/>
            </a:pPr>
            <a:endParaRPr lang="ru-RU" sz="1600" dirty="0">
              <a:solidFill>
                <a:schemeClr val="tx1"/>
              </a:solidFill>
            </a:endParaRPr>
          </a:p>
          <a:p>
            <a:pPr marL="285750" indent="-285750" algn="l">
              <a:buClrTx/>
              <a:buFont typeface="Arial" panose="020B0604020202020204" pitchFamily="34" charset="0"/>
              <a:buChar char="•"/>
            </a:pPr>
            <a:r>
              <a:rPr lang="bg-BG" sz="1600" dirty="0">
                <a:solidFill>
                  <a:schemeClr val="tx1"/>
                </a:solidFill>
              </a:rPr>
              <a:t>П</a:t>
            </a:r>
            <a:r>
              <a:rPr lang="ru-RU" sz="1600" dirty="0" err="1" smtClean="0">
                <a:solidFill>
                  <a:schemeClr val="tx1"/>
                </a:solidFill>
              </a:rPr>
              <a:t>одобряване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на </a:t>
            </a:r>
            <a:r>
              <a:rPr lang="ru-RU" sz="1600" dirty="0" err="1">
                <a:solidFill>
                  <a:schemeClr val="tx1"/>
                </a:solidFill>
              </a:rPr>
              <a:t>природозащитното</a:t>
            </a:r>
            <a:r>
              <a:rPr lang="ru-RU" sz="1600" dirty="0">
                <a:solidFill>
                  <a:schemeClr val="tx1"/>
                </a:solidFill>
              </a:rPr>
              <a:t> състояние на </a:t>
            </a:r>
            <a:r>
              <a:rPr lang="ru-RU" sz="1600" dirty="0" err="1">
                <a:solidFill>
                  <a:schemeClr val="tx1"/>
                </a:solidFill>
              </a:rPr>
              <a:t>морски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типове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природни</a:t>
            </a:r>
            <a:r>
              <a:rPr lang="ru-RU" sz="1600" dirty="0">
                <a:solidFill>
                  <a:schemeClr val="tx1"/>
                </a:solidFill>
              </a:rPr>
              <a:t> местообитания чрез </a:t>
            </a:r>
            <a:r>
              <a:rPr lang="ru-RU" sz="1600" dirty="0" err="1">
                <a:solidFill>
                  <a:schemeClr val="tx1"/>
                </a:solidFill>
              </a:rPr>
              <a:t>разработване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планове</a:t>
            </a:r>
            <a:r>
              <a:rPr lang="ru-RU" sz="1600" dirty="0">
                <a:solidFill>
                  <a:schemeClr val="tx1"/>
                </a:solidFill>
              </a:rPr>
              <a:t> за управление на </a:t>
            </a:r>
            <a:r>
              <a:rPr lang="ru-RU" sz="1600" dirty="0" err="1">
                <a:solidFill>
                  <a:schemeClr val="tx1"/>
                </a:solidFill>
              </a:rPr>
              <a:t>риболовните</a:t>
            </a:r>
            <a:r>
              <a:rPr lang="ru-RU" sz="1600" dirty="0">
                <a:solidFill>
                  <a:schemeClr val="tx1"/>
                </a:solidFill>
              </a:rPr>
              <a:t> дейности в </a:t>
            </a:r>
            <a:r>
              <a:rPr lang="ru-RU" sz="1600" dirty="0" err="1">
                <a:solidFill>
                  <a:schemeClr val="tx1"/>
                </a:solidFill>
              </a:rPr>
              <a:t>мрежата</a:t>
            </a:r>
            <a:r>
              <a:rPr lang="ru-RU" sz="1600" dirty="0">
                <a:solidFill>
                  <a:schemeClr val="tx1"/>
                </a:solidFill>
              </a:rPr>
              <a:t> от </a:t>
            </a:r>
            <a:r>
              <a:rPr lang="ru-RU" sz="1600" dirty="0" err="1">
                <a:solidFill>
                  <a:schemeClr val="tx1"/>
                </a:solidFill>
              </a:rPr>
              <a:t>морски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защитени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зони</a:t>
            </a:r>
            <a:r>
              <a:rPr lang="ru-RU" sz="1600" dirty="0" smtClean="0">
                <a:solidFill>
                  <a:schemeClr val="tx1"/>
                </a:solidFill>
              </a:rPr>
              <a:t> – 9% от </a:t>
            </a:r>
            <a:r>
              <a:rPr lang="ru-RU" sz="1600" dirty="0" err="1" smtClean="0">
                <a:solidFill>
                  <a:schemeClr val="tx1"/>
                </a:solidFill>
              </a:rPr>
              <a:t>общия</a:t>
            </a:r>
            <a:r>
              <a:rPr lang="ru-RU" sz="1600" dirty="0" smtClean="0">
                <a:solidFill>
                  <a:schemeClr val="tx1"/>
                </a:solidFill>
              </a:rPr>
              <a:t> бюджет на приоритета 	</a:t>
            </a:r>
            <a:r>
              <a:rPr lang="ru-RU" sz="1600" i="1" dirty="0" smtClean="0">
                <a:solidFill>
                  <a:schemeClr val="tx1"/>
                </a:solidFill>
              </a:rPr>
              <a:t>дейност </a:t>
            </a:r>
            <a:r>
              <a:rPr lang="ru-RU" sz="1600" i="1" dirty="0" err="1" smtClean="0">
                <a:solidFill>
                  <a:schemeClr val="tx1"/>
                </a:solidFill>
              </a:rPr>
              <a:t>съгласно</a:t>
            </a:r>
            <a:r>
              <a:rPr lang="ru-RU" sz="1600" i="1" dirty="0" smtClean="0">
                <a:solidFill>
                  <a:schemeClr val="tx1"/>
                </a:solidFill>
              </a:rPr>
              <a:t> НПРД</a:t>
            </a:r>
            <a:endParaRPr lang="en-US" sz="1600" i="1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04130" y="318939"/>
            <a:ext cx="5644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bg-BG" b="1" dirty="0">
                <a:solidFill>
                  <a:prstClr val="black"/>
                </a:solidFill>
              </a:rPr>
              <a:t>Приоритет </a:t>
            </a:r>
            <a:r>
              <a:rPr lang="en-US" b="1" dirty="0" smtClean="0">
                <a:solidFill>
                  <a:prstClr val="black"/>
                </a:solidFill>
              </a:rPr>
              <a:t>4</a:t>
            </a:r>
            <a:r>
              <a:rPr lang="bg-BG" b="1" dirty="0" smtClean="0">
                <a:solidFill>
                  <a:prstClr val="black"/>
                </a:solidFill>
              </a:rPr>
              <a:t> „</a:t>
            </a:r>
            <a:r>
              <a:rPr lang="bg-BG" b="1" i="1" dirty="0">
                <a:solidFill>
                  <a:prstClr val="black"/>
                </a:solidFill>
              </a:rPr>
              <a:t>Укрепване на международното управление на океаните и създаване на </a:t>
            </a:r>
            <a:r>
              <a:rPr lang="bg-BG" b="1" i="1" dirty="0" err="1" smtClean="0">
                <a:solidFill>
                  <a:prstClr val="black"/>
                </a:solidFill>
              </a:rPr>
              <a:t>предпостав</a:t>
            </a:r>
            <a:r>
              <a:rPr lang="en-US" b="1" i="1" dirty="0" smtClean="0">
                <a:solidFill>
                  <a:prstClr val="black"/>
                </a:solidFill>
              </a:rPr>
              <a:t>-</a:t>
            </a:r>
            <a:r>
              <a:rPr lang="bg-BG" b="1" i="1" dirty="0" err="1" smtClean="0">
                <a:solidFill>
                  <a:prstClr val="black"/>
                </a:solidFill>
              </a:rPr>
              <a:t>ки</a:t>
            </a:r>
            <a:r>
              <a:rPr lang="bg-BG" b="1" i="1" dirty="0" smtClean="0">
                <a:solidFill>
                  <a:prstClr val="black"/>
                </a:solidFill>
              </a:rPr>
              <a:t> </a:t>
            </a:r>
            <a:r>
              <a:rPr lang="bg-BG" b="1" i="1" dirty="0">
                <a:solidFill>
                  <a:prstClr val="black"/>
                </a:solidFill>
              </a:rPr>
              <a:t>за безопасността, сигурността, чистотата и </a:t>
            </a:r>
            <a:r>
              <a:rPr lang="bg-BG" b="1" i="1" dirty="0" err="1" smtClean="0">
                <a:solidFill>
                  <a:prstClr val="black"/>
                </a:solidFill>
              </a:rPr>
              <a:t>ус</a:t>
            </a:r>
            <a:r>
              <a:rPr lang="en-US" b="1" i="1" dirty="0" smtClean="0">
                <a:solidFill>
                  <a:prstClr val="black"/>
                </a:solidFill>
              </a:rPr>
              <a:t>-</a:t>
            </a:r>
            <a:r>
              <a:rPr lang="bg-BG" b="1" i="1" dirty="0" err="1" smtClean="0">
                <a:solidFill>
                  <a:prstClr val="black"/>
                </a:solidFill>
              </a:rPr>
              <a:t>тойчивото</a:t>
            </a:r>
            <a:r>
              <a:rPr lang="bg-BG" b="1" i="1" dirty="0" smtClean="0">
                <a:solidFill>
                  <a:prstClr val="black"/>
                </a:solidFill>
              </a:rPr>
              <a:t> </a:t>
            </a:r>
            <a:r>
              <a:rPr lang="bg-BG" b="1" i="1" dirty="0">
                <a:solidFill>
                  <a:prstClr val="black"/>
                </a:solidFill>
              </a:rPr>
              <a:t>стопанисване на моретата и </a:t>
            </a:r>
            <a:r>
              <a:rPr lang="bg-BG" b="1" i="1" dirty="0" smtClean="0">
                <a:solidFill>
                  <a:prstClr val="black"/>
                </a:solidFill>
              </a:rPr>
              <a:t>океаните</a:t>
            </a:r>
            <a:r>
              <a:rPr lang="en-US" b="1" i="1" dirty="0" smtClean="0">
                <a:solidFill>
                  <a:prstClr val="black"/>
                </a:solidFill>
              </a:rPr>
              <a:t> </a:t>
            </a:r>
            <a:r>
              <a:rPr lang="bg-BG" b="1" dirty="0" smtClean="0">
                <a:solidFill>
                  <a:prstClr val="black"/>
                </a:solidFill>
              </a:rPr>
              <a:t>“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42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prstClr val="white"/>
                  </a:solidFill>
                </a:rPr>
                <a:t>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8062912" cy="4248472"/>
          </a:xfrm>
        </p:spPr>
        <p:txBody>
          <a:bodyPr>
            <a:normAutofit/>
          </a:bodyPr>
          <a:lstStyle/>
          <a:p>
            <a:pPr algn="l"/>
            <a:endParaRPr lang="bg-BG" sz="1600" b="1" dirty="0">
              <a:solidFill>
                <a:srgbClr val="FFC000"/>
              </a:solidFill>
            </a:endParaRPr>
          </a:p>
          <a:p>
            <a:pPr marL="342900" lvl="0" indent="-342900" algn="l">
              <a:buClr>
                <a:srgbClr val="31B6FD"/>
              </a:buClr>
              <a:buFontTx/>
              <a:buChar char="-"/>
            </a:pPr>
            <a:r>
              <a:rPr lang="bg-BG" sz="1800" b="1" dirty="0" smtClean="0">
                <a:solidFill>
                  <a:prstClr val="black"/>
                </a:solidFill>
              </a:rPr>
              <a:t>Бюджет - </a:t>
            </a:r>
            <a:r>
              <a:rPr lang="en-US" sz="1800" b="1" dirty="0">
                <a:solidFill>
                  <a:prstClr val="black"/>
                </a:solidFill>
              </a:rPr>
              <a:t>6 795 </a:t>
            </a:r>
            <a:r>
              <a:rPr lang="en-US" sz="1800" b="1" dirty="0" smtClean="0">
                <a:solidFill>
                  <a:prstClr val="black"/>
                </a:solidFill>
              </a:rPr>
              <a:t>576,00</a:t>
            </a:r>
            <a:r>
              <a:rPr lang="bg-BG" sz="1800" b="1" dirty="0" smtClean="0">
                <a:solidFill>
                  <a:prstClr val="black"/>
                </a:solidFill>
              </a:rPr>
              <a:t> </a:t>
            </a:r>
            <a:r>
              <a:rPr lang="ru-RU" sz="1800" b="1" dirty="0" smtClean="0">
                <a:solidFill>
                  <a:prstClr val="black"/>
                </a:solidFill>
              </a:rPr>
              <a:t>евро </a:t>
            </a:r>
            <a:r>
              <a:rPr lang="ru-RU" sz="1800" b="1" dirty="0">
                <a:solidFill>
                  <a:prstClr val="black"/>
                </a:solidFill>
              </a:rPr>
              <a:t>БФП</a:t>
            </a:r>
            <a:r>
              <a:rPr lang="en-US" sz="1800" b="1" dirty="0">
                <a:solidFill>
                  <a:prstClr val="black"/>
                </a:solidFill>
              </a:rPr>
              <a:t> </a:t>
            </a:r>
            <a:r>
              <a:rPr lang="bg-BG" sz="1800" b="1" dirty="0">
                <a:solidFill>
                  <a:prstClr val="black"/>
                </a:solidFill>
              </a:rPr>
              <a:t>или </a:t>
            </a:r>
            <a:r>
              <a:rPr lang="bg-BG" sz="1800" b="1" dirty="0" smtClean="0">
                <a:solidFill>
                  <a:prstClr val="black"/>
                </a:solidFill>
              </a:rPr>
              <a:t>6 </a:t>
            </a:r>
            <a:r>
              <a:rPr lang="bg-BG" sz="1800" b="1" dirty="0">
                <a:solidFill>
                  <a:prstClr val="black"/>
                </a:solidFill>
              </a:rPr>
              <a:t>% от бюджета на ПМДРА 2021-2027</a:t>
            </a:r>
            <a:endParaRPr lang="ru-RU" sz="1800" b="1" dirty="0">
              <a:solidFill>
                <a:prstClr val="black"/>
              </a:solidFill>
            </a:endParaRPr>
          </a:p>
          <a:p>
            <a:pPr marL="0" lvl="2" algn="l">
              <a:spcBef>
                <a:spcPts val="0"/>
              </a:spcBef>
              <a:buClrTx/>
              <a:buSzTx/>
            </a:pPr>
            <a:endParaRPr lang="bg-BG" sz="1800" dirty="0" smtClean="0">
              <a:solidFill>
                <a:prstClr val="black"/>
              </a:solidFill>
            </a:endParaRPr>
          </a:p>
          <a:p>
            <a:pPr marL="0" lvl="2" algn="just">
              <a:spcBef>
                <a:spcPts val="0"/>
              </a:spcBef>
              <a:buClrTx/>
              <a:buSzTx/>
            </a:pPr>
            <a:r>
              <a:rPr lang="ru-RU" sz="1600" dirty="0" err="1">
                <a:solidFill>
                  <a:schemeClr val="tx1"/>
                </a:solidFill>
              </a:rPr>
              <a:t>Техническа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помощ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има</a:t>
            </a:r>
            <a:r>
              <a:rPr lang="ru-RU" sz="1600" dirty="0">
                <a:solidFill>
                  <a:schemeClr val="tx1"/>
                </a:solidFill>
              </a:rPr>
              <a:t> за цел да </a:t>
            </a:r>
            <a:r>
              <a:rPr lang="ru-RU" sz="1600" dirty="0" err="1">
                <a:solidFill>
                  <a:schemeClr val="tx1"/>
                </a:solidFill>
              </a:rPr>
              <a:t>осигури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целесъобразното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изпълнение</a:t>
            </a:r>
            <a:r>
              <a:rPr lang="ru-RU" sz="1600" dirty="0">
                <a:solidFill>
                  <a:schemeClr val="tx1"/>
                </a:solidFill>
              </a:rPr>
              <a:t> на ПМДРА чрез </a:t>
            </a:r>
            <a:r>
              <a:rPr lang="ru-RU" sz="1600" dirty="0" err="1">
                <a:solidFill>
                  <a:schemeClr val="tx1"/>
                </a:solidFill>
              </a:rPr>
              <a:t>прилагането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принципите</a:t>
            </a:r>
            <a:r>
              <a:rPr lang="ru-RU" sz="1600" dirty="0">
                <a:solidFill>
                  <a:schemeClr val="tx1"/>
                </a:solidFill>
              </a:rPr>
              <a:t> на добро управление и </a:t>
            </a:r>
            <a:r>
              <a:rPr lang="ru-RU" sz="1600" dirty="0" err="1">
                <a:solidFill>
                  <a:schemeClr val="tx1"/>
                </a:solidFill>
              </a:rPr>
              <a:t>използване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натрупаният</a:t>
            </a:r>
            <a:r>
              <a:rPr lang="ru-RU" sz="1600" dirty="0">
                <a:solidFill>
                  <a:schemeClr val="tx1"/>
                </a:solidFill>
              </a:rPr>
              <a:t> опит и </a:t>
            </a:r>
            <a:r>
              <a:rPr lang="ru-RU" sz="1600" dirty="0" err="1">
                <a:solidFill>
                  <a:schemeClr val="tx1"/>
                </a:solidFill>
              </a:rPr>
              <a:t>експертиза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през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предходните</a:t>
            </a:r>
            <a:r>
              <a:rPr lang="ru-RU" sz="1600" dirty="0">
                <a:solidFill>
                  <a:schemeClr val="tx1"/>
                </a:solidFill>
              </a:rPr>
              <a:t> два </a:t>
            </a:r>
            <a:r>
              <a:rPr lang="ru-RU" sz="1600" dirty="0" err="1">
                <a:solidFill>
                  <a:schemeClr val="tx1"/>
                </a:solidFill>
              </a:rPr>
              <a:t>програмни</a:t>
            </a:r>
            <a:r>
              <a:rPr lang="ru-RU" sz="1600" dirty="0">
                <a:solidFill>
                  <a:schemeClr val="tx1"/>
                </a:solidFill>
              </a:rPr>
              <a:t> периода, </a:t>
            </a:r>
            <a:r>
              <a:rPr lang="ru-RU" sz="1600" dirty="0" err="1">
                <a:solidFill>
                  <a:schemeClr val="tx1"/>
                </a:solidFill>
              </a:rPr>
              <a:t>както</a:t>
            </a:r>
            <a:r>
              <a:rPr lang="ru-RU" sz="1600" dirty="0">
                <a:solidFill>
                  <a:schemeClr val="tx1"/>
                </a:solidFill>
              </a:rPr>
              <a:t> и да </a:t>
            </a:r>
            <a:r>
              <a:rPr lang="ru-RU" sz="1600" dirty="0" err="1">
                <a:solidFill>
                  <a:schemeClr val="tx1"/>
                </a:solidFill>
              </a:rPr>
              <a:t>обезпечи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адекватетното</a:t>
            </a:r>
            <a:r>
              <a:rPr lang="ru-RU" sz="1600" dirty="0">
                <a:solidFill>
                  <a:schemeClr val="tx1"/>
                </a:solidFill>
              </a:rPr>
              <a:t> и </a:t>
            </a:r>
            <a:r>
              <a:rPr lang="ru-RU" sz="1600" dirty="0" err="1">
                <a:solidFill>
                  <a:schemeClr val="tx1"/>
                </a:solidFill>
              </a:rPr>
              <a:t>навременно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изпълнение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програмата</a:t>
            </a:r>
            <a:r>
              <a:rPr lang="ru-RU" sz="1600" dirty="0">
                <a:solidFill>
                  <a:schemeClr val="tx1"/>
                </a:solidFill>
              </a:rPr>
              <a:t> чрез </a:t>
            </a:r>
            <a:r>
              <a:rPr lang="ru-RU" sz="1600" dirty="0" err="1">
                <a:solidFill>
                  <a:schemeClr val="tx1"/>
                </a:solidFill>
              </a:rPr>
              <a:t>различни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механизми</a:t>
            </a:r>
            <a:r>
              <a:rPr lang="ru-RU" sz="1600" dirty="0">
                <a:solidFill>
                  <a:schemeClr val="tx1"/>
                </a:solidFill>
              </a:rPr>
              <a:t> и </a:t>
            </a:r>
            <a:r>
              <a:rPr lang="ru-RU" sz="1600" dirty="0" err="1">
                <a:solidFill>
                  <a:schemeClr val="tx1"/>
                </a:solidFill>
              </a:rPr>
              <a:t>инструменти</a:t>
            </a:r>
            <a:r>
              <a:rPr lang="ru-RU" sz="1600" dirty="0">
                <a:solidFill>
                  <a:schemeClr val="tx1"/>
                </a:solidFill>
              </a:rPr>
              <a:t> за :</a:t>
            </a:r>
          </a:p>
          <a:p>
            <a:pPr marL="0" lvl="2" algn="just">
              <a:spcBef>
                <a:spcPts val="0"/>
              </a:spcBef>
              <a:buClrTx/>
              <a:buSzTx/>
            </a:pPr>
            <a:endParaRPr lang="ru-RU" sz="1600" dirty="0">
              <a:solidFill>
                <a:schemeClr val="tx1"/>
              </a:solidFill>
            </a:endParaRPr>
          </a:p>
          <a:p>
            <a:pPr marL="0" lvl="2" algn="just">
              <a:spcBef>
                <a:spcPts val="0"/>
              </a:spcBef>
              <a:buClrTx/>
              <a:buSzTx/>
            </a:pPr>
            <a:r>
              <a:rPr lang="ru-RU" sz="1600" b="1" dirty="0">
                <a:solidFill>
                  <a:schemeClr val="tx1"/>
                </a:solidFill>
              </a:rPr>
              <a:t>1</a:t>
            </a:r>
            <a:r>
              <a:rPr lang="ru-RU" sz="1600" dirty="0">
                <a:solidFill>
                  <a:schemeClr val="tx1"/>
                </a:solidFill>
              </a:rPr>
              <a:t>.Повишаване </a:t>
            </a:r>
            <a:r>
              <a:rPr lang="ru-RU" sz="1600" dirty="0" err="1">
                <a:solidFill>
                  <a:schemeClr val="tx1"/>
                </a:solidFill>
              </a:rPr>
              <a:t>ефективността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Управляващия</a:t>
            </a:r>
            <a:r>
              <a:rPr lang="ru-RU" sz="1600" dirty="0">
                <a:solidFill>
                  <a:schemeClr val="tx1"/>
                </a:solidFill>
              </a:rPr>
              <a:t> орган на ПМДРА</a:t>
            </a:r>
            <a:r>
              <a:rPr lang="ru-RU" sz="1600" dirty="0" smtClean="0">
                <a:solidFill>
                  <a:schemeClr val="tx1"/>
                </a:solidFill>
              </a:rPr>
              <a:t>;</a:t>
            </a:r>
          </a:p>
          <a:p>
            <a:pPr marL="0" lvl="2" algn="just">
              <a:spcBef>
                <a:spcPts val="0"/>
              </a:spcBef>
              <a:buClrTx/>
              <a:buSzTx/>
            </a:pPr>
            <a:endParaRPr lang="ru-RU" sz="1600" dirty="0">
              <a:solidFill>
                <a:schemeClr val="tx1"/>
              </a:solidFill>
            </a:endParaRPr>
          </a:p>
          <a:p>
            <a:pPr marL="0" lvl="2" algn="just">
              <a:spcBef>
                <a:spcPts val="0"/>
              </a:spcBef>
              <a:buClrTx/>
              <a:buSzTx/>
            </a:pPr>
            <a:r>
              <a:rPr lang="ru-RU" sz="1600" b="1" dirty="0">
                <a:solidFill>
                  <a:schemeClr val="tx1"/>
                </a:solidFill>
              </a:rPr>
              <a:t>2</a:t>
            </a:r>
            <a:r>
              <a:rPr lang="ru-RU" sz="1600" dirty="0">
                <a:solidFill>
                  <a:schemeClr val="tx1"/>
                </a:solidFill>
              </a:rPr>
              <a:t>.Изграждане на </a:t>
            </a:r>
            <a:r>
              <a:rPr lang="ru-RU" sz="1600" dirty="0" err="1">
                <a:solidFill>
                  <a:schemeClr val="tx1"/>
                </a:solidFill>
              </a:rPr>
              <a:t>капацитет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операторите</a:t>
            </a:r>
            <a:r>
              <a:rPr lang="ru-RU" sz="1600" dirty="0">
                <a:solidFill>
                  <a:schemeClr val="tx1"/>
                </a:solidFill>
              </a:rPr>
              <a:t> в сектор „</a:t>
            </a:r>
            <a:r>
              <a:rPr lang="ru-RU" sz="1600" dirty="0" err="1">
                <a:solidFill>
                  <a:schemeClr val="tx1"/>
                </a:solidFill>
              </a:rPr>
              <a:t>Рибарство</a:t>
            </a:r>
            <a:r>
              <a:rPr lang="ru-RU" sz="1600" dirty="0">
                <a:solidFill>
                  <a:schemeClr val="tx1"/>
                </a:solidFill>
              </a:rPr>
              <a:t>“ за </a:t>
            </a:r>
            <a:r>
              <a:rPr lang="ru-RU" sz="1600" dirty="0" err="1">
                <a:solidFill>
                  <a:schemeClr val="tx1"/>
                </a:solidFill>
              </a:rPr>
              <a:t>улесняване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достъпа</a:t>
            </a:r>
            <a:r>
              <a:rPr lang="ru-RU" sz="1600" dirty="0">
                <a:solidFill>
                  <a:schemeClr val="tx1"/>
                </a:solidFill>
              </a:rPr>
              <a:t> и </a:t>
            </a:r>
            <a:r>
              <a:rPr lang="ru-RU" sz="1600" dirty="0" err="1">
                <a:solidFill>
                  <a:schemeClr val="tx1"/>
                </a:solidFill>
              </a:rPr>
              <a:t>оптималното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използване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подкрепата</a:t>
            </a:r>
            <a:r>
              <a:rPr lang="ru-RU" sz="1600" dirty="0">
                <a:solidFill>
                  <a:schemeClr val="tx1"/>
                </a:solidFill>
              </a:rPr>
              <a:t> от ПМДР</a:t>
            </a:r>
            <a:r>
              <a:rPr lang="ru-RU" sz="1600" dirty="0" smtClean="0">
                <a:solidFill>
                  <a:schemeClr val="tx1"/>
                </a:solidFill>
              </a:rPr>
              <a:t>;</a:t>
            </a:r>
          </a:p>
          <a:p>
            <a:pPr marL="0" lvl="2" algn="just">
              <a:spcBef>
                <a:spcPts val="0"/>
              </a:spcBef>
              <a:buClrTx/>
              <a:buSzTx/>
            </a:pPr>
            <a:endParaRPr lang="ru-RU" sz="1600" dirty="0">
              <a:solidFill>
                <a:schemeClr val="tx1"/>
              </a:solidFill>
            </a:endParaRPr>
          </a:p>
          <a:p>
            <a:pPr marL="0" lvl="2" algn="just">
              <a:spcBef>
                <a:spcPts val="0"/>
              </a:spcBef>
              <a:buClrTx/>
              <a:buSzTx/>
            </a:pPr>
            <a:r>
              <a:rPr lang="ru-RU" sz="1600" b="1" dirty="0">
                <a:solidFill>
                  <a:schemeClr val="tx1"/>
                </a:solidFill>
              </a:rPr>
              <a:t>3. </a:t>
            </a:r>
            <a:r>
              <a:rPr lang="ru-RU" sz="1600" dirty="0" err="1">
                <a:solidFill>
                  <a:schemeClr val="tx1"/>
                </a:solidFill>
              </a:rPr>
              <a:t>Осигуряване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информираност</a:t>
            </a:r>
            <a:r>
              <a:rPr lang="ru-RU" sz="1600" dirty="0">
                <a:solidFill>
                  <a:schemeClr val="tx1"/>
                </a:solidFill>
              </a:rPr>
              <a:t> и </a:t>
            </a:r>
            <a:r>
              <a:rPr lang="ru-RU" sz="1600" dirty="0" err="1">
                <a:solidFill>
                  <a:schemeClr val="tx1"/>
                </a:solidFill>
              </a:rPr>
              <a:t>публичност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относно</a:t>
            </a:r>
            <a:r>
              <a:rPr lang="ru-RU" sz="1600" dirty="0">
                <a:solidFill>
                  <a:schemeClr val="tx1"/>
                </a:solidFill>
              </a:rPr>
              <a:t> ПМДРА 2021-2027 г.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04130" y="318939"/>
            <a:ext cx="564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ctr"/>
            <a:r>
              <a:rPr lang="bg-BG" b="1" dirty="0"/>
              <a:t>Техническа помощ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7065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8062912" cy="1872208"/>
          </a:xfrm>
        </p:spPr>
        <p:txBody>
          <a:bodyPr/>
          <a:lstStyle/>
          <a:p>
            <a:pPr algn="ctr"/>
            <a:r>
              <a:rPr lang="bg-BG" sz="4100" b="1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</a:rPr>
              <a:t>Благодаря за </a:t>
            </a:r>
            <a:r>
              <a:rPr lang="bg-BG" sz="4100" b="1" dirty="0">
                <a:ln>
                  <a:noFill/>
                </a:ln>
                <a:solidFill>
                  <a:schemeClr val="tx1"/>
                </a:solidFill>
                <a:effectLst/>
                <a:latin typeface="Calibri"/>
              </a:rPr>
              <a:t>вниманието!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520" y="5553236"/>
            <a:ext cx="8062912" cy="1008112"/>
          </a:xfrm>
        </p:spPr>
        <p:txBody>
          <a:bodyPr>
            <a:normAutofit fontScale="92500" lnSpcReduction="10000"/>
          </a:bodyPr>
          <a:lstStyle/>
          <a:p>
            <a:pPr marR="0" lvl="0" algn="l">
              <a:buClrTx/>
              <a:buSzTx/>
            </a:pPr>
            <a:r>
              <a:rPr lang="en-US" sz="3200" b="1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Calibri"/>
              </a:rPr>
              <a:t>www.mzh.government.bg</a:t>
            </a:r>
          </a:p>
          <a:p>
            <a:pPr marR="0" lvl="0" algn="l">
              <a:buClrTx/>
              <a:buSzTx/>
            </a:pPr>
            <a:r>
              <a:rPr lang="en-US" sz="3200" b="1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latin typeface="Calibri"/>
              </a:rPr>
              <a:t>www.eufunds.bg</a:t>
            </a:r>
            <a:endParaRPr lang="bg-BG" sz="3200" b="1" dirty="0">
              <a:ln>
                <a:noFill/>
              </a:ln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endParaRPr lang="en-US" dirty="0"/>
          </a:p>
        </p:txBody>
      </p:sp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26842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bg-BG" sz="1000" b="1" dirty="0">
                  <a:solidFill>
                    <a:schemeClr val="bg1"/>
                  </a:solidFill>
                </a:rPr>
                <a:t>М</a:t>
              </a:r>
              <a:r>
                <a:rPr lang="bg-BG" sz="1000" b="1" dirty="0" smtClean="0">
                  <a:solidFill>
                    <a:schemeClr val="bg1"/>
                  </a:solidFill>
                </a:rPr>
                <a:t>ИНИСТЕРСТВО НА  ЗЕМЕДЕЛИЕТО</a:t>
              </a:r>
              <a:endParaRPr lang="bg-BG" sz="1000" dirty="0">
                <a:solidFill>
                  <a:schemeClr val="bg1"/>
                </a:solidFill>
                <a:effectLst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4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228450" y="216024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26842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prstClr val="white"/>
                  </a:solidFill>
                </a:rPr>
                <a:t>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465016"/>
            <a:ext cx="8062912" cy="4772296"/>
          </a:xfrm>
        </p:spPr>
        <p:txBody>
          <a:bodyPr>
            <a:normAutofit/>
          </a:bodyPr>
          <a:lstStyle/>
          <a:p>
            <a:pPr lvl="0" algn="ctr"/>
            <a:endParaRPr lang="ru-RU" b="1" dirty="0" smtClean="0">
              <a:solidFill>
                <a:schemeClr val="tx1"/>
              </a:solidFill>
            </a:endParaRPr>
          </a:p>
          <a:p>
            <a:pPr lvl="0" algn="ctr"/>
            <a:r>
              <a:rPr lang="ru-RU" b="1" dirty="0" err="1" smtClean="0">
                <a:solidFill>
                  <a:schemeClr val="tx1"/>
                </a:solidFill>
              </a:rPr>
              <a:t>Европейско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законодателство</a:t>
            </a:r>
            <a:endParaRPr lang="ru-RU" b="1" dirty="0">
              <a:solidFill>
                <a:schemeClr val="tx1"/>
              </a:solidFill>
            </a:endParaRPr>
          </a:p>
          <a:p>
            <a:pPr marL="342900" lvl="0" indent="-342900" algn="just">
              <a:buClr>
                <a:srgbClr val="4F81BD"/>
              </a:buClr>
              <a:buFont typeface="Wingdings" panose="05000000000000000000" pitchFamily="2" charset="2"/>
              <a:buChar char="§"/>
            </a:pP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(ЕС) 2021/1060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Европейския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парламент и на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Съвета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</a:t>
            </a:r>
            <a:r>
              <a:rPr lang="ru-RU" sz="1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юни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2021 година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установяване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общоприложимите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разпоредби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Европейския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фонд 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регионално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развитие,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Европейския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социален фонд плюс,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Кохезионния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фонд, Фонда за справедлив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преход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Европейския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фонд 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дело,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рибарство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аквакултури,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както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на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финансовите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 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тях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за фонд „Убежище, миграция и интеграция“, фонд „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Вътрешна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сигурност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и Инструмента 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подкрепа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управлението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границите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визовата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политика </a:t>
            </a: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(ЕС) 2021/1060 </a:t>
            </a:r>
            <a:r>
              <a:rPr lang="en-US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bg-BG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4F81BD"/>
              </a:buClr>
              <a:buFont typeface="Wingdings" panose="05000000000000000000" pitchFamily="2" charset="2"/>
              <a:buChar char="§"/>
            </a:pP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(ЕС) 2021/1139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Европейския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парламент и на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Съвета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юли 2021 година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създаване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Европейския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фонд 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морско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дело,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рибарство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аквакултури. </a:t>
            </a:r>
            <a:endParaRPr lang="en-US" sz="18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Clr>
                <a:srgbClr val="4F81BD"/>
              </a:buClr>
              <a:buFont typeface="Wingdings" panose="05000000000000000000" pitchFamily="2" charset="2"/>
              <a:buChar char="§"/>
            </a:pPr>
            <a:r>
              <a:rPr lang="bg-BG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 2022 г. са одобрени и част от делегираните регламенти.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g-BG" sz="2400" dirty="0">
              <a:solidFill>
                <a:srgbClr val="FFC000"/>
              </a:solidFill>
            </a:endParaRPr>
          </a:p>
          <a:p>
            <a:pPr algn="ctr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en-US" sz="14400" b="1" dirty="0">
              <a:solidFill>
                <a:srgbClr val="FFC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7544" y="270892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4674637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228450" y="216024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26842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prstClr val="white"/>
                  </a:solidFill>
                </a:rPr>
                <a:t>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465016"/>
            <a:ext cx="8062912" cy="4772296"/>
          </a:xfrm>
        </p:spPr>
        <p:txBody>
          <a:bodyPr>
            <a:normAutofit fontScale="92500" lnSpcReduction="20000"/>
          </a:bodyPr>
          <a:lstStyle/>
          <a:p>
            <a:pPr lvl="0" algn="ctr"/>
            <a:endParaRPr lang="ru-RU" b="1" dirty="0" smtClean="0">
              <a:solidFill>
                <a:schemeClr val="tx1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Предприети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действия за подготовка на </a:t>
            </a:r>
            <a:r>
              <a:rPr lang="ru-RU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Програма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за </a:t>
            </a:r>
            <a:r>
              <a:rPr lang="ru-RU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морско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дело, </a:t>
            </a:r>
            <a:r>
              <a:rPr lang="ru-RU" sz="2400" dirty="0" err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рибарство</a:t>
            </a:r>
            <a:r>
              <a:rPr lang="ru-RU" sz="24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itchFamily="18" charset="0"/>
              </a:rPr>
              <a:t> и аквакултури 2021 – 2027 (ПМДРА)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2400" dirty="0">
              <a:solidFill>
                <a:srgbClr val="F79646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Palatino Linotype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Проучвания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</a:t>
            </a:r>
            <a:r>
              <a:rPr lang="ru-RU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изготвяне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</a:t>
            </a:r>
            <a:r>
              <a:rPr lang="en-US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на ПМДРА: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Изготвен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Многогодишен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национален стратегически план 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аквакултурите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</a:t>
            </a: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България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2021-2027;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sz="1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Изготвен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Ситуационен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анализ 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състоянието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сектор „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Рибарство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в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България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bg-BG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Изготвен </a:t>
            </a:r>
            <a:r>
              <a:rPr lang="bg-BG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Анализ на прилагането на ВОМР на национално ниво;</a:t>
            </a:r>
          </a:p>
          <a:p>
            <a:pPr marL="285750" lvl="0" indent="-28575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bg-BG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Изготвена </a:t>
            </a:r>
            <a:r>
              <a:rPr lang="bg-BG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предварителна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оценка за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прилагане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финансови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инструменти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ПМДРА</a:t>
            </a:r>
            <a:r>
              <a:rPr lang="bg-BG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 </a:t>
            </a:r>
            <a:r>
              <a:rPr lang="ru-RU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заседания на </a:t>
            </a:r>
            <a:r>
              <a:rPr lang="bg-BG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Тематичната работна група </a:t>
            </a:r>
            <a:r>
              <a:rPr lang="bg-BG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разработване на </a:t>
            </a:r>
            <a:r>
              <a:rPr lang="bg-BG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ПМДРА </a:t>
            </a:r>
            <a:r>
              <a:rPr lang="bg-BG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2021-2027 г</a:t>
            </a:r>
            <a:r>
              <a:rPr lang="bg-BG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bg-BG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3. </a:t>
            </a:r>
            <a:r>
              <a:rPr lang="bg-BG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Изготвен </a:t>
            </a:r>
            <a:r>
              <a:rPr lang="bg-BG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 ПМДРА 2021-2027, </a:t>
            </a:r>
            <a:r>
              <a:rPr lang="bg-BG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който неофициално е изпратен, разгледан от ЕК, получени на 31.01.2022 г. коментари (от ЕК), които предстои да бъдат отразени през следващите 40 дни.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bg-BG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bg-BG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bg-BG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26.01.2022 г. до колегите от МОСВ е получено писмо за официално одобрение на</a:t>
            </a:r>
            <a:r>
              <a:rPr lang="bg-BG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Националната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рамка за </a:t>
            </a:r>
            <a:r>
              <a:rPr lang="ru-RU" sz="1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приоритетни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действия за Натура 2000 за </a:t>
            </a:r>
            <a:r>
              <a:rPr lang="ru-RU" sz="18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програмен</a:t>
            </a:r>
            <a:r>
              <a:rPr lang="ru-RU" sz="1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период 2021 – 2027 г. </a:t>
            </a:r>
            <a:r>
              <a:rPr lang="ru-RU" sz="1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която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трябва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 се </a:t>
            </a:r>
            <a:r>
              <a:rPr lang="ru-RU" sz="1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съобразим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</a:t>
            </a:r>
            <a:r>
              <a:rPr lang="ru-RU" sz="1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надграждането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1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програмата</a:t>
            </a:r>
            <a:r>
              <a:rPr lang="ru-RU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bg-BG" sz="2400" dirty="0">
              <a:solidFill>
                <a:srgbClr val="FFC000"/>
              </a:solidFill>
            </a:endParaRPr>
          </a:p>
          <a:p>
            <a:pPr algn="ctr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en-US" sz="14400" b="1" dirty="0">
              <a:solidFill>
                <a:srgbClr val="FFC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7544" y="270892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54070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228450" y="216024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26842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prstClr val="white"/>
                  </a:solidFill>
                </a:rPr>
                <a:t>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465016"/>
            <a:ext cx="8062912" cy="4196232"/>
          </a:xfrm>
        </p:spPr>
        <p:txBody>
          <a:bodyPr>
            <a:normAutofit lnSpcReduction="10000"/>
          </a:bodyPr>
          <a:lstStyle/>
          <a:p>
            <a:pPr lvl="0" algn="ctr"/>
            <a:endParaRPr lang="ru-RU" b="1" dirty="0" smtClean="0">
              <a:solidFill>
                <a:schemeClr val="tx1"/>
              </a:solidFill>
            </a:endParaRPr>
          </a:p>
          <a:p>
            <a:pPr lvl="0"/>
            <a:r>
              <a:rPr lang="ru-RU" b="1" dirty="0" smtClean="0">
                <a:solidFill>
                  <a:schemeClr val="tx1"/>
                </a:solidFill>
              </a:rPr>
              <a:t>ПМДРА 2021-2027 </a:t>
            </a:r>
            <a:r>
              <a:rPr lang="ru-RU" b="1" dirty="0" err="1" smtClean="0">
                <a:solidFill>
                  <a:schemeClr val="tx1"/>
                </a:solidFill>
              </a:rPr>
              <a:t>ще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 smtClean="0">
                <a:solidFill>
                  <a:schemeClr val="tx1"/>
                </a:solidFill>
              </a:rPr>
              <a:t>оказва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подкрепа</a:t>
            </a:r>
            <a:r>
              <a:rPr lang="ru-RU" b="1" dirty="0">
                <a:solidFill>
                  <a:schemeClr val="tx1"/>
                </a:solidFill>
              </a:rPr>
              <a:t> за </a:t>
            </a:r>
            <a:r>
              <a:rPr lang="ru-RU" b="1" dirty="0" err="1">
                <a:solidFill>
                  <a:schemeClr val="tx1"/>
                </a:solidFill>
              </a:rPr>
              <a:t>следните</a:t>
            </a:r>
            <a:r>
              <a:rPr lang="ru-RU" b="1" dirty="0">
                <a:solidFill>
                  <a:schemeClr val="tx1"/>
                </a:solidFill>
              </a:rPr>
              <a:t> цели на </a:t>
            </a:r>
            <a:r>
              <a:rPr lang="ru-RU" b="1" dirty="0" err="1" smtClean="0">
                <a:solidFill>
                  <a:schemeClr val="tx1"/>
                </a:solidFill>
              </a:rPr>
              <a:t>политиката</a:t>
            </a:r>
            <a:r>
              <a:rPr lang="ru-RU" b="1" dirty="0" smtClean="0">
                <a:solidFill>
                  <a:schemeClr val="tx1"/>
                </a:solidFill>
              </a:rPr>
              <a:t>:</a:t>
            </a:r>
          </a:p>
          <a:p>
            <a:pPr lvl="0" algn="just"/>
            <a:endParaRPr lang="ru-RU" sz="2400" b="1" dirty="0">
              <a:solidFill>
                <a:schemeClr val="tx1"/>
              </a:solidFill>
            </a:endParaRPr>
          </a:p>
          <a:p>
            <a:pPr marL="457200" lvl="0" indent="-457200" algn="just">
              <a:buAutoNum type="arabicPeriod"/>
            </a:pPr>
            <a:r>
              <a:rPr lang="ru-RU" b="1" dirty="0" smtClean="0">
                <a:solidFill>
                  <a:schemeClr val="tx1"/>
                </a:solidFill>
              </a:rPr>
              <a:t>1. </a:t>
            </a:r>
            <a:r>
              <a:rPr lang="ru-RU" b="1" dirty="0" err="1" smtClean="0">
                <a:solidFill>
                  <a:schemeClr val="tx1"/>
                </a:solidFill>
              </a:rPr>
              <a:t>По-зелена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err="1">
                <a:solidFill>
                  <a:schemeClr val="tx1"/>
                </a:solidFill>
              </a:rPr>
              <a:t>нисковъглеродна</a:t>
            </a:r>
            <a:r>
              <a:rPr lang="ru-RU" b="1" dirty="0">
                <a:solidFill>
                  <a:schemeClr val="tx1"/>
                </a:solidFill>
              </a:rPr>
              <a:t> и устойчива Европа с </a:t>
            </a:r>
            <a:r>
              <a:rPr lang="ru-RU" b="1" dirty="0" err="1">
                <a:solidFill>
                  <a:schemeClr val="tx1"/>
                </a:solidFill>
              </a:rPr>
              <a:t>икономика</a:t>
            </a:r>
            <a:r>
              <a:rPr lang="ru-RU" b="1" dirty="0">
                <a:solidFill>
                  <a:schemeClr val="tx1"/>
                </a:solidFill>
              </a:rPr>
              <a:t> в </a:t>
            </a:r>
            <a:r>
              <a:rPr lang="ru-RU" b="1" dirty="0" err="1">
                <a:solidFill>
                  <a:schemeClr val="tx1"/>
                </a:solidFill>
              </a:rPr>
              <a:t>преход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към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нулеви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нетни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въглеродни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емисии</a:t>
            </a:r>
            <a:r>
              <a:rPr lang="ru-RU" b="1" dirty="0">
                <a:solidFill>
                  <a:schemeClr val="tx1"/>
                </a:solidFill>
              </a:rPr>
              <a:t> чрез </a:t>
            </a:r>
            <a:r>
              <a:rPr lang="ru-RU" b="1" dirty="0" err="1">
                <a:solidFill>
                  <a:schemeClr val="tx1"/>
                </a:solidFill>
              </a:rPr>
              <a:t>насърчаване</a:t>
            </a:r>
            <a:r>
              <a:rPr lang="ru-RU" b="1" dirty="0">
                <a:solidFill>
                  <a:schemeClr val="tx1"/>
                </a:solidFill>
              </a:rPr>
              <a:t> на чист и справедлив </a:t>
            </a:r>
            <a:r>
              <a:rPr lang="ru-RU" b="1" dirty="0" err="1">
                <a:solidFill>
                  <a:schemeClr val="tx1"/>
                </a:solidFill>
              </a:rPr>
              <a:t>енергиен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преход</a:t>
            </a:r>
            <a:r>
              <a:rPr lang="ru-RU" b="1" dirty="0">
                <a:solidFill>
                  <a:schemeClr val="tx1"/>
                </a:solidFill>
              </a:rPr>
              <a:t>, зелени и сини инвестиции, </a:t>
            </a:r>
            <a:r>
              <a:rPr lang="ru-RU" b="1" dirty="0" err="1">
                <a:solidFill>
                  <a:schemeClr val="tx1"/>
                </a:solidFill>
              </a:rPr>
              <a:t>кръгова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икономика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err="1">
                <a:solidFill>
                  <a:schemeClr val="tx1"/>
                </a:solidFill>
              </a:rPr>
              <a:t>смекчаване</a:t>
            </a:r>
            <a:r>
              <a:rPr lang="ru-RU" b="1" dirty="0">
                <a:solidFill>
                  <a:schemeClr val="tx1"/>
                </a:solidFill>
              </a:rPr>
              <a:t> на </a:t>
            </a:r>
            <a:r>
              <a:rPr lang="ru-RU" b="1" dirty="0" err="1">
                <a:solidFill>
                  <a:schemeClr val="tx1"/>
                </a:solidFill>
              </a:rPr>
              <a:t>последиците</a:t>
            </a:r>
            <a:r>
              <a:rPr lang="ru-RU" b="1" dirty="0">
                <a:solidFill>
                  <a:schemeClr val="tx1"/>
                </a:solidFill>
              </a:rPr>
              <a:t> от </a:t>
            </a:r>
            <a:r>
              <a:rPr lang="ru-RU" b="1" dirty="0" err="1">
                <a:solidFill>
                  <a:schemeClr val="tx1"/>
                </a:solidFill>
              </a:rPr>
              <a:t>изменението</a:t>
            </a:r>
            <a:r>
              <a:rPr lang="ru-RU" b="1" dirty="0">
                <a:solidFill>
                  <a:schemeClr val="tx1"/>
                </a:solidFill>
              </a:rPr>
              <a:t> на климата и </a:t>
            </a:r>
            <a:r>
              <a:rPr lang="ru-RU" b="1" dirty="0" err="1">
                <a:solidFill>
                  <a:schemeClr val="tx1"/>
                </a:solidFill>
              </a:rPr>
              <a:t>приспособяване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към</a:t>
            </a:r>
            <a:r>
              <a:rPr lang="ru-RU" b="1" dirty="0">
                <a:solidFill>
                  <a:schemeClr val="tx1"/>
                </a:solidFill>
              </a:rPr>
              <a:t> него, превенция и управление на риска и устойчива </a:t>
            </a:r>
            <a:r>
              <a:rPr lang="ru-RU" b="1" dirty="0" err="1">
                <a:solidFill>
                  <a:schemeClr val="tx1"/>
                </a:solidFill>
              </a:rPr>
              <a:t>градска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мобилност</a:t>
            </a:r>
            <a:r>
              <a:rPr lang="ru-RU" b="1" dirty="0" smtClean="0">
                <a:solidFill>
                  <a:schemeClr val="tx1"/>
                </a:solidFill>
              </a:rPr>
              <a:t>;</a:t>
            </a:r>
          </a:p>
          <a:p>
            <a:pPr marL="457200" lvl="0" algn="just"/>
            <a:r>
              <a:rPr lang="ru-RU" b="1" dirty="0" smtClean="0">
                <a:solidFill>
                  <a:schemeClr val="tx1"/>
                </a:solidFill>
              </a:rPr>
              <a:t>2.Европа </a:t>
            </a:r>
            <a:r>
              <a:rPr lang="ru-RU" b="1" dirty="0" err="1">
                <a:solidFill>
                  <a:schemeClr val="tx1"/>
                </a:solidFill>
              </a:rPr>
              <a:t>по-близо</a:t>
            </a:r>
            <a:r>
              <a:rPr lang="ru-RU" b="1" dirty="0">
                <a:solidFill>
                  <a:schemeClr val="tx1"/>
                </a:solidFill>
              </a:rPr>
              <a:t> до </a:t>
            </a:r>
            <a:r>
              <a:rPr lang="ru-RU" b="1" dirty="0" err="1">
                <a:solidFill>
                  <a:schemeClr val="tx1"/>
                </a:solidFill>
              </a:rPr>
              <a:t>гражданите</a:t>
            </a:r>
            <a:r>
              <a:rPr lang="ru-RU" b="1" dirty="0">
                <a:solidFill>
                  <a:schemeClr val="tx1"/>
                </a:solidFill>
              </a:rPr>
              <a:t> чрез </a:t>
            </a:r>
            <a:r>
              <a:rPr lang="ru-RU" b="1" dirty="0" err="1">
                <a:solidFill>
                  <a:schemeClr val="tx1"/>
                </a:solidFill>
              </a:rPr>
              <a:t>насърчаване</a:t>
            </a:r>
            <a:r>
              <a:rPr lang="ru-RU" b="1" dirty="0">
                <a:solidFill>
                  <a:schemeClr val="tx1"/>
                </a:solidFill>
              </a:rPr>
              <a:t> на </a:t>
            </a:r>
            <a:r>
              <a:rPr lang="ru-RU" b="1" dirty="0" err="1">
                <a:solidFill>
                  <a:schemeClr val="tx1"/>
                </a:solidFill>
              </a:rPr>
              <a:t>устойчивото</a:t>
            </a:r>
            <a:r>
              <a:rPr lang="ru-RU" b="1" dirty="0">
                <a:solidFill>
                  <a:schemeClr val="tx1"/>
                </a:solidFill>
              </a:rPr>
              <a:t> и </a:t>
            </a:r>
            <a:r>
              <a:rPr lang="ru-RU" b="1" dirty="0" err="1">
                <a:solidFill>
                  <a:schemeClr val="tx1"/>
                </a:solidFill>
              </a:rPr>
              <a:t>интегрирано</a:t>
            </a:r>
            <a:r>
              <a:rPr lang="ru-RU" b="1" dirty="0">
                <a:solidFill>
                  <a:schemeClr val="tx1"/>
                </a:solidFill>
              </a:rPr>
              <a:t> развитие на </a:t>
            </a:r>
            <a:r>
              <a:rPr lang="ru-RU" b="1" dirty="0" err="1">
                <a:solidFill>
                  <a:schemeClr val="tx1"/>
                </a:solidFill>
              </a:rPr>
              <a:t>всички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видове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територии</a:t>
            </a:r>
            <a:r>
              <a:rPr lang="ru-RU" b="1" dirty="0">
                <a:solidFill>
                  <a:schemeClr val="tx1"/>
                </a:solidFill>
              </a:rPr>
              <a:t> и </a:t>
            </a:r>
            <a:r>
              <a:rPr lang="ru-RU" b="1" dirty="0" err="1">
                <a:solidFill>
                  <a:schemeClr val="tx1"/>
                </a:solidFill>
              </a:rPr>
              <a:t>местни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err="1">
                <a:solidFill>
                  <a:schemeClr val="tx1"/>
                </a:solidFill>
              </a:rPr>
              <a:t>инициативи</a:t>
            </a:r>
            <a:r>
              <a:rPr lang="ru-RU" b="1" dirty="0">
                <a:solidFill>
                  <a:schemeClr val="tx1"/>
                </a:solidFill>
              </a:rPr>
              <a:t>.</a:t>
            </a:r>
            <a:endParaRPr lang="bg-BG" b="1" dirty="0">
              <a:solidFill>
                <a:schemeClr val="tx1"/>
              </a:solidFill>
            </a:endParaRPr>
          </a:p>
          <a:p>
            <a:pPr algn="ctr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en-US" sz="1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991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179512" y="260648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26842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prstClr val="white"/>
                  </a:solidFill>
                </a:rPr>
                <a:t>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465016"/>
            <a:ext cx="8528848" cy="5132336"/>
          </a:xfrm>
        </p:spPr>
        <p:txBody>
          <a:bodyPr>
            <a:normAutofit/>
          </a:bodyPr>
          <a:lstStyle/>
          <a:p>
            <a:pPr algn="ctr"/>
            <a:endParaRPr lang="en-US" b="1" dirty="0" smtClean="0">
              <a:solidFill>
                <a:schemeClr val="tx1"/>
              </a:solidFill>
            </a:endParaRPr>
          </a:p>
          <a:p>
            <a:pPr algn="ctr"/>
            <a:r>
              <a:rPr lang="bg-BG" b="1" dirty="0" smtClean="0">
                <a:solidFill>
                  <a:schemeClr val="tx1"/>
                </a:solidFill>
              </a:rPr>
              <a:t>БЮДЖЕТ </a:t>
            </a:r>
            <a:r>
              <a:rPr lang="bg-BG" b="1" dirty="0">
                <a:solidFill>
                  <a:schemeClr val="tx1"/>
                </a:solidFill>
              </a:rPr>
              <a:t>И РАЗПРЕДЕЛЕНИЕ НА РЕСУРСИТЕ</a:t>
            </a:r>
          </a:p>
          <a:p>
            <a:pPr algn="ctr"/>
            <a:endParaRPr lang="bg-BG" b="1" dirty="0">
              <a:solidFill>
                <a:srgbClr val="FFC000"/>
              </a:solidFill>
            </a:endParaRPr>
          </a:p>
          <a:p>
            <a:pPr marL="522288" algn="l"/>
            <a:r>
              <a:rPr lang="bg-BG" sz="1800" b="1" dirty="0" smtClean="0">
                <a:solidFill>
                  <a:schemeClr val="tx1"/>
                </a:solidFill>
              </a:rPr>
              <a:t>Предвиден бюджет </a:t>
            </a:r>
            <a:r>
              <a:rPr lang="bg-BG" sz="1800" b="1" dirty="0">
                <a:solidFill>
                  <a:schemeClr val="tx1"/>
                </a:solidFill>
              </a:rPr>
              <a:t>за Република България </a:t>
            </a:r>
            <a:r>
              <a:rPr lang="bg-BG" sz="1800" b="1" dirty="0" smtClean="0">
                <a:solidFill>
                  <a:schemeClr val="tx1"/>
                </a:solidFill>
              </a:rPr>
              <a:t>–</a:t>
            </a:r>
            <a:r>
              <a:rPr lang="bg-BG" sz="1800" b="1" dirty="0">
                <a:solidFill>
                  <a:schemeClr val="tx1"/>
                </a:solidFill>
              </a:rPr>
              <a:t>84 944 </a:t>
            </a:r>
            <a:r>
              <a:rPr lang="bg-BG" sz="1800" b="1" dirty="0" smtClean="0">
                <a:solidFill>
                  <a:schemeClr val="tx1"/>
                </a:solidFill>
              </a:rPr>
              <a:t>698,00 млн. евро</a:t>
            </a:r>
            <a:r>
              <a:rPr lang="bg-BG" sz="1800" b="1" dirty="0">
                <a:solidFill>
                  <a:schemeClr val="tx1"/>
                </a:solidFill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</a:rPr>
              <a:t>E</a:t>
            </a:r>
            <a:r>
              <a:rPr lang="bg-BG" sz="1800" b="1" dirty="0" smtClean="0">
                <a:solidFill>
                  <a:schemeClr val="tx1"/>
                </a:solidFill>
              </a:rPr>
              <a:t>ФМДРА и съответно </a:t>
            </a:r>
            <a:r>
              <a:rPr lang="bg-BG" sz="1800" b="1" dirty="0">
                <a:solidFill>
                  <a:schemeClr val="tx1"/>
                </a:solidFill>
              </a:rPr>
              <a:t>30 353 </a:t>
            </a:r>
            <a:r>
              <a:rPr lang="bg-BG" sz="1800" b="1" dirty="0" smtClean="0">
                <a:solidFill>
                  <a:schemeClr val="tx1"/>
                </a:solidFill>
              </a:rPr>
              <a:t>646,00 </a:t>
            </a:r>
            <a:r>
              <a:rPr lang="bg-BG" sz="1800" b="1" dirty="0">
                <a:solidFill>
                  <a:prstClr val="black"/>
                </a:solidFill>
              </a:rPr>
              <a:t>млн. евро </a:t>
            </a:r>
            <a:r>
              <a:rPr lang="bg-BG" sz="1800" b="1" dirty="0" smtClean="0">
                <a:solidFill>
                  <a:prstClr val="black"/>
                </a:solidFill>
              </a:rPr>
              <a:t>НБ </a:t>
            </a:r>
            <a:r>
              <a:rPr lang="bg-BG" sz="1800" b="1" dirty="0">
                <a:solidFill>
                  <a:prstClr val="black"/>
                </a:solidFill>
              </a:rPr>
              <a:t>или общо 115 298 </a:t>
            </a:r>
            <a:r>
              <a:rPr lang="bg-BG" sz="1800" b="1" dirty="0" smtClean="0">
                <a:solidFill>
                  <a:prstClr val="black"/>
                </a:solidFill>
              </a:rPr>
              <a:t>345,46</a:t>
            </a:r>
            <a:r>
              <a:rPr lang="bg-BG" sz="1800" b="1" dirty="0">
                <a:solidFill>
                  <a:prstClr val="black"/>
                </a:solidFill>
              </a:rPr>
              <a:t> млн. евро или 225 500 </a:t>
            </a:r>
            <a:r>
              <a:rPr lang="bg-BG" sz="1800" b="1" dirty="0" smtClean="0">
                <a:solidFill>
                  <a:prstClr val="black"/>
                </a:solidFill>
              </a:rPr>
              <a:t>504,05</a:t>
            </a:r>
            <a:r>
              <a:rPr lang="en-US" sz="1800" b="1" dirty="0" smtClean="0">
                <a:solidFill>
                  <a:prstClr val="black"/>
                </a:solidFill>
              </a:rPr>
              <a:t> </a:t>
            </a:r>
            <a:r>
              <a:rPr lang="bg-BG" sz="1800" b="1" dirty="0" smtClean="0">
                <a:solidFill>
                  <a:prstClr val="black"/>
                </a:solidFill>
              </a:rPr>
              <a:t>млн. лева безвъзмездна финансова помощ</a:t>
            </a:r>
          </a:p>
          <a:p>
            <a:pPr marL="522288" algn="l"/>
            <a:endParaRPr lang="bg-BG" sz="1800" b="1" dirty="0">
              <a:solidFill>
                <a:prstClr val="black"/>
              </a:solidFill>
            </a:endParaRPr>
          </a:p>
          <a:p>
            <a:pPr marL="865188" indent="-342900" algn="l">
              <a:buFont typeface="Wingdings" panose="05000000000000000000" pitchFamily="2" charset="2"/>
              <a:buChar char="§"/>
            </a:pPr>
            <a:endParaRPr lang="bg-BG" sz="1800" b="1" dirty="0">
              <a:solidFill>
                <a:prstClr val="black"/>
              </a:solidFill>
            </a:endParaRPr>
          </a:p>
          <a:p>
            <a:pPr marL="865188" indent="-342900" algn="l">
              <a:buFont typeface="Wingdings" panose="05000000000000000000" pitchFamily="2" charset="2"/>
              <a:buChar char="§"/>
            </a:pPr>
            <a:endParaRPr lang="bg-BG" sz="1800" b="1" dirty="0">
              <a:solidFill>
                <a:schemeClr val="tx1"/>
              </a:solidFill>
            </a:endParaRPr>
          </a:p>
          <a:p>
            <a:pPr marL="865188" indent="-342900" algn="l">
              <a:buFont typeface="Wingdings" panose="05000000000000000000" pitchFamily="2" charset="2"/>
              <a:buChar char="§"/>
            </a:pPr>
            <a:endParaRPr lang="bg-BG" sz="1800" b="1" dirty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2015775"/>
              </p:ext>
            </p:extLst>
          </p:nvPr>
        </p:nvGraphicFramePr>
        <p:xfrm>
          <a:off x="1259632" y="3501006"/>
          <a:ext cx="6768752" cy="2736305"/>
        </p:xfrm>
        <a:graphic>
          <a:graphicData uri="http://schemas.openxmlformats.org/drawingml/2006/table">
            <a:tbl>
              <a:tblPr/>
              <a:tblGrid>
                <a:gridCol w="2440094"/>
                <a:gridCol w="4328658"/>
              </a:tblGrid>
              <a:tr h="506624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Финансов план по </a:t>
                      </a:r>
                      <a:r>
                        <a:rPr lang="ru-RU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години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на ПМДРА 2021-2027 в евро ЕФМДРА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bg-BG"/>
                    </a:p>
                  </a:txBody>
                  <a:tcPr/>
                </a:tc>
              </a:tr>
              <a:tr h="277061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61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16 475 793,00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61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15 927 688,00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61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15 361 685,00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61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13 917 577,00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61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11 540 245,00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061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11 721 710,00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0254"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ОБЩО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bg-BG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84 944 698,00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513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156442" y="188640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26842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prstClr val="white"/>
                  </a:solidFill>
                </a:rPr>
                <a:t>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988840"/>
            <a:ext cx="8062912" cy="4342962"/>
          </a:xfrm>
        </p:spPr>
        <p:txBody>
          <a:bodyPr>
            <a:normAutofit fontScale="25000" lnSpcReduction="20000"/>
          </a:bodyPr>
          <a:lstStyle/>
          <a:p>
            <a:pPr algn="ctr"/>
            <a:endParaRPr lang="bg-BG" sz="1500" dirty="0" smtClean="0">
              <a:solidFill>
                <a:schemeClr val="tx1"/>
              </a:solidFill>
            </a:endParaRPr>
          </a:p>
          <a:p>
            <a:pPr lvl="0" algn="just">
              <a:buClr>
                <a:srgbClr val="4F81BD"/>
              </a:buClr>
            </a:pPr>
            <a:r>
              <a:rPr lang="bg-BG" sz="7200" b="1" dirty="0" smtClean="0">
                <a:ln>
                  <a:solidFill>
                    <a:srgbClr val="1F497D"/>
                  </a:solidFill>
                </a:ln>
                <a:solidFill>
                  <a:schemeClr val="tx1"/>
                </a:solidFill>
              </a:rPr>
              <a:t>1. </a:t>
            </a:r>
            <a:r>
              <a:rPr lang="bg-BG" sz="8000" b="1" dirty="0" smtClean="0">
                <a:solidFill>
                  <a:schemeClr val="tx1"/>
                </a:solidFill>
              </a:rPr>
              <a:t>Насърчаване на устойчивото рибарство и възстановяването и опазването на водните биологични ресурси;</a:t>
            </a:r>
          </a:p>
          <a:p>
            <a:pPr lvl="0" algn="just">
              <a:buClr>
                <a:srgbClr val="4F81BD"/>
              </a:buClr>
            </a:pPr>
            <a:endParaRPr lang="bg-BG" sz="6000" b="1" dirty="0" smtClean="0">
              <a:solidFill>
                <a:schemeClr val="tx1"/>
              </a:solidFill>
            </a:endParaRPr>
          </a:p>
          <a:p>
            <a:pPr lvl="0" algn="just">
              <a:buClr>
                <a:srgbClr val="4F81BD"/>
              </a:buClr>
            </a:pPr>
            <a:r>
              <a:rPr lang="bg-BG" sz="8000" b="1" dirty="0" smtClean="0">
                <a:solidFill>
                  <a:schemeClr val="tx1"/>
                </a:solidFill>
              </a:rPr>
              <a:t>2. Насърчаване на устойчивите дейности, свързани с </a:t>
            </a:r>
            <a:r>
              <a:rPr lang="bg-BG" sz="8000" b="1" dirty="0" err="1" smtClean="0">
                <a:solidFill>
                  <a:schemeClr val="tx1"/>
                </a:solidFill>
              </a:rPr>
              <a:t>аквакултурите</a:t>
            </a:r>
            <a:r>
              <a:rPr lang="bg-BG" sz="8000" b="1" dirty="0" smtClean="0">
                <a:solidFill>
                  <a:schemeClr val="tx1"/>
                </a:solidFill>
              </a:rPr>
              <a:t>, и на преработването и предлагането на пазара на продукти от риболов и аквакултури, като по този начин се допринася за продоволствената сигурност в Съюза;</a:t>
            </a:r>
          </a:p>
          <a:p>
            <a:pPr lvl="0" algn="just">
              <a:buClr>
                <a:srgbClr val="4F81BD"/>
              </a:buClr>
            </a:pPr>
            <a:endParaRPr lang="bg-BG" sz="6000" b="1" dirty="0" smtClean="0">
              <a:solidFill>
                <a:schemeClr val="tx1"/>
              </a:solidFill>
            </a:endParaRPr>
          </a:p>
          <a:p>
            <a:pPr lvl="0" algn="just">
              <a:buClr>
                <a:srgbClr val="4F81BD"/>
              </a:buClr>
            </a:pPr>
            <a:r>
              <a:rPr lang="bg-BG" sz="8000" b="1" dirty="0" smtClean="0">
                <a:solidFill>
                  <a:schemeClr val="tx1"/>
                </a:solidFill>
              </a:rPr>
              <a:t>3. Осигуряване на условия за устойчива синя икономика в крайбрежните, островните и вътрешните райони и насърчаване на развитието на общностите, занимаващи се с рибарство и аквакултури;</a:t>
            </a:r>
          </a:p>
          <a:p>
            <a:pPr lvl="0" algn="just">
              <a:buClr>
                <a:srgbClr val="4F81BD"/>
              </a:buClr>
            </a:pPr>
            <a:endParaRPr lang="bg-BG" sz="6000" b="1" dirty="0" smtClean="0">
              <a:solidFill>
                <a:schemeClr val="tx1"/>
              </a:solidFill>
            </a:endParaRPr>
          </a:p>
          <a:p>
            <a:pPr lvl="0" algn="just">
              <a:buClr>
                <a:srgbClr val="4F81BD"/>
              </a:buClr>
            </a:pPr>
            <a:r>
              <a:rPr lang="bg-BG" sz="8000" b="1" dirty="0" smtClean="0">
                <a:solidFill>
                  <a:schemeClr val="tx1"/>
                </a:solidFill>
              </a:rPr>
              <a:t>4. Укрепване на международното управление на океаните и осигуряване на условия за безопасност, сигурност, чистота и устойчиво стопанисване на моретата и океаните.</a:t>
            </a:r>
          </a:p>
          <a:p>
            <a:pPr marR="0" lvl="0" algn="l">
              <a:buClrTx/>
              <a:buSzTx/>
            </a:pPr>
            <a:r>
              <a:rPr lang="bg-BG" sz="3600" dirty="0" smtClean="0">
                <a:ln>
                  <a:noFill/>
                </a:ln>
                <a:solidFill>
                  <a:prstClr val="white"/>
                </a:solidFill>
              </a:rPr>
              <a:t>	</a:t>
            </a:r>
          </a:p>
          <a:p>
            <a:endParaRPr lang="bg-BG" dirty="0">
              <a:solidFill>
                <a:srgbClr val="FFC000"/>
              </a:solidFill>
            </a:endParaRPr>
          </a:p>
          <a:p>
            <a:pPr algn="ctr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en-US" sz="14400" b="1" dirty="0">
              <a:solidFill>
                <a:srgbClr val="FFC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4522" y="1328619"/>
            <a:ext cx="788791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4F81BD"/>
              </a:buClr>
            </a:pPr>
            <a:r>
              <a:rPr lang="ru-RU" sz="3000" b="1" dirty="0">
                <a:ln>
                  <a:solidFill>
                    <a:srgbClr val="1F497D"/>
                  </a:solidFill>
                </a:ln>
                <a:solidFill>
                  <a:prstClr val="white"/>
                </a:solidFill>
              </a:rPr>
              <a:t>ПРИОРИТЕТИ</a:t>
            </a:r>
          </a:p>
        </p:txBody>
      </p:sp>
    </p:spTree>
    <p:extLst>
      <p:ext uri="{BB962C8B-B14F-4D97-AF65-F5344CB8AC3E}">
        <p14:creationId xmlns:p14="http://schemas.microsoft.com/office/powerpoint/2010/main" val="1751122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prstClr val="white"/>
                  </a:solidFill>
                </a:rPr>
                <a:t>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1520" y="1465016"/>
            <a:ext cx="8744872" cy="4592276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Tx/>
              <a:buChar char="-"/>
            </a:pPr>
            <a:r>
              <a:rPr lang="bg-BG" sz="1700" b="1" dirty="0">
                <a:solidFill>
                  <a:prstClr val="black"/>
                </a:solidFill>
              </a:rPr>
              <a:t>Бюджет </a:t>
            </a:r>
            <a:r>
              <a:rPr lang="ru-RU" sz="1600" dirty="0" smtClean="0">
                <a:solidFill>
                  <a:schemeClr val="tx1"/>
                </a:solidFill>
              </a:rPr>
              <a:t>- </a:t>
            </a:r>
            <a:r>
              <a:rPr lang="ru-RU" sz="1600" b="1" dirty="0">
                <a:solidFill>
                  <a:schemeClr val="tx1"/>
                </a:solidFill>
              </a:rPr>
              <a:t>33 293 847,56 </a:t>
            </a:r>
            <a:r>
              <a:rPr lang="ru-RU" sz="1600" b="1" dirty="0" smtClean="0">
                <a:solidFill>
                  <a:schemeClr val="tx1"/>
                </a:solidFill>
              </a:rPr>
              <a:t>евро БФП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  <a:r>
              <a:rPr lang="bg-BG" sz="1600" b="1" dirty="0" smtClean="0">
                <a:solidFill>
                  <a:schemeClr val="tx1"/>
                </a:solidFill>
              </a:rPr>
              <a:t>или 29 % от бюджета на ПМДРА 2021-2027</a:t>
            </a:r>
            <a:endParaRPr lang="ru-RU" sz="1600" b="1" dirty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r>
              <a:rPr lang="bg-BG" sz="1600" b="1" dirty="0">
                <a:solidFill>
                  <a:prstClr val="black"/>
                </a:solidFill>
              </a:rPr>
              <a:t>Специфична цел </a:t>
            </a:r>
            <a:r>
              <a:rPr lang="bg-BG" sz="1600" b="1" dirty="0" smtClean="0">
                <a:solidFill>
                  <a:prstClr val="black"/>
                </a:solidFill>
              </a:rPr>
              <a:t>1.1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Укрепване на икономически, социално и екологично устойчиви </a:t>
            </a:r>
            <a:r>
              <a:rPr lang="ru-RU" sz="1600" dirty="0" err="1">
                <a:solidFill>
                  <a:schemeClr val="tx1"/>
                </a:solidFill>
              </a:rPr>
              <a:t>риболовни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дейности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 algn="l">
              <a:buFontTx/>
              <a:buChar char="-"/>
            </a:pPr>
            <a:r>
              <a:rPr lang="ru-RU" sz="1600" b="1" dirty="0" err="1">
                <a:solidFill>
                  <a:prstClr val="black"/>
                </a:solidFill>
              </a:rPr>
              <a:t>Видове</a:t>
            </a:r>
            <a:r>
              <a:rPr lang="ru-RU" sz="1600" b="1" dirty="0">
                <a:solidFill>
                  <a:prstClr val="black"/>
                </a:solidFill>
              </a:rPr>
              <a:t> </a:t>
            </a:r>
            <a:r>
              <a:rPr lang="ru-RU" sz="1600" b="1" dirty="0" smtClean="0">
                <a:solidFill>
                  <a:prstClr val="black"/>
                </a:solidFill>
              </a:rPr>
              <a:t>операции:</a:t>
            </a:r>
            <a:endParaRPr lang="ru-RU" sz="1600" b="1" dirty="0">
              <a:solidFill>
                <a:prstClr val="black"/>
              </a:solidFill>
            </a:endParaRPr>
          </a:p>
          <a:p>
            <a:pPr marL="800100" lvl="1" indent="-342900" algn="l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sz="1600" dirty="0" err="1">
                <a:solidFill>
                  <a:schemeClr val="tx1"/>
                </a:solidFill>
              </a:rPr>
              <a:t>Подобряване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инфраструктурата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рибарските</a:t>
            </a:r>
            <a:r>
              <a:rPr lang="ru-RU" sz="1600" dirty="0">
                <a:solidFill>
                  <a:schemeClr val="tx1"/>
                </a:solidFill>
              </a:rPr>
              <a:t> пристанища, </a:t>
            </a:r>
            <a:r>
              <a:rPr lang="ru-RU" sz="1600" dirty="0" err="1">
                <a:solidFill>
                  <a:schemeClr val="tx1"/>
                </a:solidFill>
              </a:rPr>
              <a:t>рибните</a:t>
            </a:r>
            <a:r>
              <a:rPr lang="ru-RU" sz="1600" dirty="0">
                <a:solidFill>
                  <a:schemeClr val="tx1"/>
                </a:solidFill>
              </a:rPr>
              <a:t> борси, </a:t>
            </a:r>
            <a:r>
              <a:rPr lang="ru-RU" sz="1600" dirty="0" err="1">
                <a:solidFill>
                  <a:schemeClr val="tx1"/>
                </a:solidFill>
              </a:rPr>
              <a:t>местата</a:t>
            </a:r>
            <a:r>
              <a:rPr lang="ru-RU" sz="1600" dirty="0">
                <a:solidFill>
                  <a:schemeClr val="tx1"/>
                </a:solidFill>
              </a:rPr>
              <a:t> на разтоварване и </a:t>
            </a:r>
            <a:r>
              <a:rPr lang="ru-RU" sz="1600" dirty="0" err="1">
                <a:solidFill>
                  <a:schemeClr val="tx1"/>
                </a:solidFill>
              </a:rPr>
              <a:t>покритите</a:t>
            </a:r>
            <a:r>
              <a:rPr lang="ru-RU" sz="1600" dirty="0">
                <a:solidFill>
                  <a:schemeClr val="tx1"/>
                </a:solidFill>
              </a:rPr>
              <a:t> лодкостоянки, с цел да се </a:t>
            </a:r>
            <a:r>
              <a:rPr lang="ru-RU" sz="1600" dirty="0" err="1">
                <a:solidFill>
                  <a:schemeClr val="tx1"/>
                </a:solidFill>
              </a:rPr>
              <a:t>улесни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разтоварването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и </a:t>
            </a:r>
            <a:r>
              <a:rPr lang="ru-RU" sz="1600" dirty="0" err="1">
                <a:solidFill>
                  <a:schemeClr val="tx1"/>
                </a:solidFill>
              </a:rPr>
              <a:t>съхранението</a:t>
            </a:r>
            <a:r>
              <a:rPr lang="ru-RU" sz="1600" dirty="0">
                <a:solidFill>
                  <a:schemeClr val="tx1"/>
                </a:solidFill>
              </a:rPr>
              <a:t> на нежелания </a:t>
            </a:r>
            <a:r>
              <a:rPr lang="ru-RU" sz="1600" dirty="0" smtClean="0">
                <a:solidFill>
                  <a:schemeClr val="tx1"/>
                </a:solidFill>
              </a:rPr>
              <a:t>улов – 30%  от </a:t>
            </a:r>
            <a:r>
              <a:rPr lang="ru-RU" sz="1600" dirty="0" err="1" smtClean="0">
                <a:solidFill>
                  <a:schemeClr val="tx1"/>
                </a:solidFill>
              </a:rPr>
              <a:t>общия</a:t>
            </a:r>
            <a:r>
              <a:rPr lang="ru-RU" sz="1600" dirty="0" smtClean="0">
                <a:solidFill>
                  <a:schemeClr val="tx1"/>
                </a:solidFill>
              </a:rPr>
              <a:t> бюджет на приоритета</a:t>
            </a:r>
            <a:endParaRPr lang="ru-RU" sz="1600" dirty="0">
              <a:solidFill>
                <a:schemeClr val="tx1"/>
              </a:solidFill>
            </a:endParaRPr>
          </a:p>
          <a:p>
            <a:pPr marL="800100" lvl="1" indent="-342900" algn="l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sz="1600" dirty="0">
                <a:solidFill>
                  <a:schemeClr val="tx1"/>
                </a:solidFill>
              </a:rPr>
              <a:t>Подкрепа за </a:t>
            </a:r>
            <a:r>
              <a:rPr lang="ru-RU" sz="1600" dirty="0" err="1">
                <a:solidFill>
                  <a:schemeClr val="tx1"/>
                </a:solidFill>
              </a:rPr>
              <a:t>подобряване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икономическия</a:t>
            </a:r>
            <a:r>
              <a:rPr lang="ru-RU" sz="1600" dirty="0">
                <a:solidFill>
                  <a:schemeClr val="tx1"/>
                </a:solidFill>
              </a:rPr>
              <a:t> и </a:t>
            </a:r>
            <a:r>
              <a:rPr lang="ru-RU" sz="1600" dirty="0" err="1">
                <a:solidFill>
                  <a:schemeClr val="tx1"/>
                </a:solidFill>
              </a:rPr>
              <a:t>социалния</a:t>
            </a:r>
            <a:r>
              <a:rPr lang="ru-RU" sz="1600" dirty="0">
                <a:solidFill>
                  <a:schemeClr val="tx1"/>
                </a:solidFill>
              </a:rPr>
              <a:t> статус на </a:t>
            </a:r>
            <a:r>
              <a:rPr lang="ru-RU" sz="1600" dirty="0" err="1">
                <a:solidFill>
                  <a:schemeClr val="tx1"/>
                </a:solidFill>
              </a:rPr>
              <a:t>операторите</a:t>
            </a:r>
            <a:r>
              <a:rPr lang="ru-RU" sz="1600" dirty="0">
                <a:solidFill>
                  <a:schemeClr val="tx1"/>
                </a:solidFill>
              </a:rPr>
              <a:t> в </a:t>
            </a:r>
            <a:r>
              <a:rPr lang="ru-RU" sz="1600" dirty="0" err="1" smtClean="0">
                <a:solidFill>
                  <a:schemeClr val="tx1"/>
                </a:solidFill>
              </a:rPr>
              <a:t>риболова</a:t>
            </a:r>
            <a:r>
              <a:rPr lang="ru-RU" sz="1600" dirty="0" smtClean="0">
                <a:solidFill>
                  <a:schemeClr val="tx1"/>
                </a:solidFill>
              </a:rPr>
              <a:t> – 8% </a:t>
            </a:r>
            <a:r>
              <a:rPr lang="ru-RU" sz="1600" dirty="0">
                <a:solidFill>
                  <a:schemeClr val="tx1"/>
                </a:solidFill>
              </a:rPr>
              <a:t>от </a:t>
            </a:r>
            <a:r>
              <a:rPr lang="ru-RU" sz="1600" dirty="0" err="1">
                <a:solidFill>
                  <a:schemeClr val="tx1"/>
                </a:solidFill>
              </a:rPr>
              <a:t>общия</a:t>
            </a:r>
            <a:r>
              <a:rPr lang="ru-RU" sz="1600" dirty="0">
                <a:solidFill>
                  <a:schemeClr val="tx1"/>
                </a:solidFill>
              </a:rPr>
              <a:t> бюджет на приоритета</a:t>
            </a:r>
          </a:p>
          <a:p>
            <a:pPr algn="l">
              <a:buClr>
                <a:schemeClr val="tx1"/>
              </a:buClr>
            </a:pP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- </a:t>
            </a:r>
            <a:r>
              <a:rPr lang="ru-RU" sz="1600" dirty="0" err="1" smtClean="0">
                <a:solidFill>
                  <a:schemeClr val="tx1"/>
                </a:solidFill>
              </a:rPr>
              <a:t>подобряване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на условията на труд и инвестиции в </a:t>
            </a:r>
            <a:r>
              <a:rPr lang="ru-RU" sz="1600" dirty="0" err="1">
                <a:solidFill>
                  <a:schemeClr val="tx1"/>
                </a:solidFill>
              </a:rPr>
              <a:t>човешкия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капитал;</a:t>
            </a:r>
          </a:p>
          <a:p>
            <a:pPr algn="l">
              <a:buClr>
                <a:schemeClr val="tx1"/>
              </a:buClr>
            </a:pP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- </a:t>
            </a:r>
            <a:r>
              <a:rPr lang="ru-RU" sz="1600" dirty="0" err="1">
                <a:solidFill>
                  <a:schemeClr val="tx1"/>
                </a:solidFill>
              </a:rPr>
              <a:t>добавяне</a:t>
            </a:r>
            <a:r>
              <a:rPr lang="ru-RU" sz="1600" dirty="0">
                <a:solidFill>
                  <a:schemeClr val="tx1"/>
                </a:solidFill>
              </a:rPr>
              <a:t> на стойност и качество към </a:t>
            </a:r>
            <a:r>
              <a:rPr lang="ru-RU" sz="1600" dirty="0" smtClean="0">
                <a:solidFill>
                  <a:schemeClr val="tx1"/>
                </a:solidFill>
              </a:rPr>
              <a:t>уловите;</a:t>
            </a:r>
          </a:p>
          <a:p>
            <a:pPr algn="l">
              <a:buClr>
                <a:schemeClr val="tx1"/>
              </a:buClr>
            </a:pP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- диверсификация </a:t>
            </a:r>
            <a:r>
              <a:rPr lang="ru-RU" sz="1600" dirty="0">
                <a:solidFill>
                  <a:schemeClr val="tx1"/>
                </a:solidFill>
              </a:rPr>
              <a:t>на дейности в </a:t>
            </a:r>
            <a:r>
              <a:rPr lang="ru-RU" sz="1600" dirty="0" err="1">
                <a:solidFill>
                  <a:schemeClr val="tx1"/>
                </a:solidFill>
              </a:rPr>
              <a:t>местната</a:t>
            </a:r>
            <a:r>
              <a:rPr lang="ru-RU" sz="1600" dirty="0">
                <a:solidFill>
                  <a:schemeClr val="tx1"/>
                </a:solidFill>
              </a:rPr>
              <a:t> синя </a:t>
            </a:r>
            <a:r>
              <a:rPr lang="ru-RU" sz="1600" dirty="0" err="1" smtClean="0">
                <a:solidFill>
                  <a:schemeClr val="tx1"/>
                </a:solidFill>
              </a:rPr>
              <a:t>икономика</a:t>
            </a:r>
            <a:r>
              <a:rPr lang="ru-RU" sz="1600" dirty="0" smtClean="0">
                <a:solidFill>
                  <a:schemeClr val="tx1"/>
                </a:solidFill>
              </a:rPr>
              <a:t>;</a:t>
            </a:r>
          </a:p>
          <a:p>
            <a:pPr marL="444500" algn="l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 	</a:t>
            </a:r>
            <a:r>
              <a:rPr lang="ru-RU" sz="1600" dirty="0" err="1" smtClean="0">
                <a:solidFill>
                  <a:schemeClr val="tx1"/>
                </a:solidFill>
              </a:rPr>
              <a:t>първо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придобиване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риболовен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кораб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- </a:t>
            </a:r>
            <a:r>
              <a:rPr lang="ru-RU" sz="1600" i="1" dirty="0" smtClean="0">
                <a:solidFill>
                  <a:schemeClr val="tx1"/>
                </a:solidFill>
              </a:rPr>
              <a:t>подлежи на </a:t>
            </a:r>
            <a:r>
              <a:rPr lang="ru-RU" sz="1600" i="1" dirty="0" err="1" smtClean="0">
                <a:solidFill>
                  <a:schemeClr val="tx1"/>
                </a:solidFill>
              </a:rPr>
              <a:t>обсъждане</a:t>
            </a:r>
            <a:r>
              <a:rPr lang="ru-RU" sz="1600" i="1" dirty="0" smtClean="0">
                <a:solidFill>
                  <a:schemeClr val="tx1"/>
                </a:solidFill>
              </a:rPr>
              <a:t> с ЕК, </a:t>
            </a:r>
            <a:r>
              <a:rPr lang="ru-RU" sz="1600" i="1" dirty="0" err="1" smtClean="0">
                <a:solidFill>
                  <a:schemeClr val="tx1"/>
                </a:solidFill>
              </a:rPr>
              <a:t>възможно</a:t>
            </a:r>
            <a:r>
              <a:rPr lang="ru-RU" sz="1600" i="1" dirty="0" smtClean="0">
                <a:solidFill>
                  <a:schemeClr val="tx1"/>
                </a:solidFill>
              </a:rPr>
              <a:t> 	е 	</a:t>
            </a:r>
            <a:r>
              <a:rPr lang="ru-RU" sz="1600" i="1" dirty="0" err="1" smtClean="0">
                <a:solidFill>
                  <a:schemeClr val="tx1"/>
                </a:solidFill>
              </a:rPr>
              <a:t>операцията</a:t>
            </a:r>
            <a:r>
              <a:rPr lang="ru-RU" sz="1600" i="1" dirty="0" smtClean="0">
                <a:solidFill>
                  <a:schemeClr val="tx1"/>
                </a:solidFill>
              </a:rPr>
              <a:t> да </a:t>
            </a:r>
            <a:r>
              <a:rPr lang="ru-RU" sz="1600" i="1" dirty="0" err="1" smtClean="0">
                <a:solidFill>
                  <a:schemeClr val="tx1"/>
                </a:solidFill>
              </a:rPr>
              <a:t>отпадне</a:t>
            </a:r>
            <a:endParaRPr lang="ru-RU" sz="1600" i="1" dirty="0">
              <a:solidFill>
                <a:schemeClr val="tx1"/>
              </a:solidFill>
            </a:endParaRPr>
          </a:p>
          <a:p>
            <a:pPr marL="342900" lvl="1" indent="-342900" algn="l">
              <a:buFontTx/>
              <a:buChar char="-"/>
            </a:pPr>
            <a:r>
              <a:rPr lang="bg-BG" sz="1600" b="1" dirty="0">
                <a:solidFill>
                  <a:prstClr val="black"/>
                </a:solidFill>
              </a:rPr>
              <a:t>Специфична цел </a:t>
            </a:r>
            <a:r>
              <a:rPr lang="bg-BG" sz="1600" b="1" dirty="0" smtClean="0">
                <a:solidFill>
                  <a:prstClr val="black"/>
                </a:solidFill>
              </a:rPr>
              <a:t>1.</a:t>
            </a:r>
            <a:r>
              <a:rPr lang="ru-RU" sz="1600" b="1" dirty="0" smtClean="0">
                <a:solidFill>
                  <a:schemeClr val="tx1"/>
                </a:solidFill>
              </a:rPr>
              <a:t>2</a:t>
            </a:r>
            <a:r>
              <a:rPr lang="ru-RU" sz="1600" dirty="0" smtClean="0">
                <a:solidFill>
                  <a:schemeClr val="tx1"/>
                </a:solidFill>
              </a:rPr>
              <a:t> Повишаване </a:t>
            </a:r>
            <a:r>
              <a:rPr lang="ru-RU" sz="1600" dirty="0">
                <a:solidFill>
                  <a:schemeClr val="tx1"/>
                </a:solidFill>
              </a:rPr>
              <a:t>на енергийната ефективност и намаляване на емисиите на CO2 чрез подмяна или модернизация на </a:t>
            </a:r>
            <a:r>
              <a:rPr lang="ru-RU" sz="1600" dirty="0" err="1" smtClean="0">
                <a:solidFill>
                  <a:schemeClr val="tx1"/>
                </a:solidFill>
              </a:rPr>
              <a:t>двигателите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на </a:t>
            </a:r>
            <a:r>
              <a:rPr lang="ru-RU" sz="1600" dirty="0" err="1">
                <a:solidFill>
                  <a:schemeClr val="tx1"/>
                </a:solidFill>
              </a:rPr>
              <a:t>риболовните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кораби – 2% </a:t>
            </a:r>
            <a:r>
              <a:rPr lang="ru-RU" sz="1600" dirty="0">
                <a:solidFill>
                  <a:schemeClr val="tx1"/>
                </a:solidFill>
              </a:rPr>
              <a:t>от </a:t>
            </a:r>
            <a:r>
              <a:rPr lang="ru-RU" sz="1600" dirty="0" err="1">
                <a:solidFill>
                  <a:schemeClr val="tx1"/>
                </a:solidFill>
              </a:rPr>
              <a:t>общия</a:t>
            </a:r>
            <a:r>
              <a:rPr lang="ru-RU" sz="1600" dirty="0">
                <a:solidFill>
                  <a:schemeClr val="tx1"/>
                </a:solidFill>
              </a:rPr>
              <a:t> бюджет на </a:t>
            </a:r>
            <a:r>
              <a:rPr lang="ru-RU" sz="1600" dirty="0" smtClean="0">
                <a:solidFill>
                  <a:schemeClr val="tx1"/>
                </a:solidFill>
              </a:rPr>
              <a:t>приоритета</a:t>
            </a:r>
          </a:p>
          <a:p>
            <a:pPr marL="0" lvl="1" algn="l"/>
            <a:r>
              <a:rPr lang="ru-RU" sz="1600" i="1" dirty="0">
                <a:solidFill>
                  <a:schemeClr val="tx1"/>
                </a:solidFill>
              </a:rPr>
              <a:t>	</a:t>
            </a:r>
            <a:r>
              <a:rPr lang="ru-RU" sz="1600" i="1" dirty="0" smtClean="0">
                <a:solidFill>
                  <a:schemeClr val="tx1"/>
                </a:solidFill>
              </a:rPr>
              <a:t>подлежи </a:t>
            </a:r>
            <a:r>
              <a:rPr lang="ru-RU" sz="1600" i="1" dirty="0">
                <a:solidFill>
                  <a:schemeClr val="tx1"/>
                </a:solidFill>
              </a:rPr>
              <a:t>на </a:t>
            </a:r>
            <a:r>
              <a:rPr lang="ru-RU" sz="1600" i="1" dirty="0" err="1">
                <a:solidFill>
                  <a:schemeClr val="tx1"/>
                </a:solidFill>
              </a:rPr>
              <a:t>обсъждане</a:t>
            </a:r>
            <a:r>
              <a:rPr lang="ru-RU" sz="1600" i="1" dirty="0">
                <a:solidFill>
                  <a:schemeClr val="tx1"/>
                </a:solidFill>
              </a:rPr>
              <a:t> с ЕК, </a:t>
            </a:r>
            <a:r>
              <a:rPr lang="ru-RU" sz="1600" i="1" dirty="0" err="1">
                <a:solidFill>
                  <a:schemeClr val="tx1"/>
                </a:solidFill>
              </a:rPr>
              <a:t>възможно</a:t>
            </a:r>
            <a:r>
              <a:rPr lang="ru-RU" sz="1600" i="1" dirty="0">
                <a:solidFill>
                  <a:schemeClr val="tx1"/>
                </a:solidFill>
              </a:rPr>
              <a:t> </a:t>
            </a:r>
            <a:r>
              <a:rPr lang="ru-RU" sz="1600" i="1" dirty="0" smtClean="0">
                <a:solidFill>
                  <a:schemeClr val="tx1"/>
                </a:solidFill>
              </a:rPr>
              <a:t>е </a:t>
            </a:r>
            <a:r>
              <a:rPr lang="ru-RU" sz="1600" i="1" dirty="0" err="1">
                <a:solidFill>
                  <a:schemeClr val="tx1"/>
                </a:solidFill>
              </a:rPr>
              <a:t>операцията</a:t>
            </a:r>
            <a:r>
              <a:rPr lang="ru-RU" sz="1600" i="1" dirty="0">
                <a:solidFill>
                  <a:schemeClr val="tx1"/>
                </a:solidFill>
              </a:rPr>
              <a:t> да </a:t>
            </a:r>
            <a:r>
              <a:rPr lang="ru-RU" sz="1600" i="1" dirty="0" err="1" smtClean="0">
                <a:solidFill>
                  <a:schemeClr val="tx1"/>
                </a:solidFill>
              </a:rPr>
              <a:t>отпадне</a:t>
            </a:r>
            <a:r>
              <a:rPr lang="ru-RU" sz="1600" i="1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chemeClr val="tx1"/>
              </a:solidFill>
            </a:endParaRPr>
          </a:p>
          <a:p>
            <a:pPr algn="l"/>
            <a:endParaRPr lang="bg-BG" sz="2000" b="1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04130" y="318939"/>
            <a:ext cx="578814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b="1" dirty="0">
                <a:solidFill>
                  <a:prstClr val="black"/>
                </a:solidFill>
              </a:rPr>
              <a:t>Приоритет </a:t>
            </a:r>
            <a:r>
              <a:rPr lang="bg-BG" b="1" dirty="0" smtClean="0">
                <a:solidFill>
                  <a:prstClr val="black"/>
                </a:solidFill>
              </a:rPr>
              <a:t>1</a:t>
            </a:r>
          </a:p>
          <a:p>
            <a:pPr algn="ctr"/>
            <a:r>
              <a:rPr lang="bg-BG" b="1" dirty="0" smtClean="0">
                <a:solidFill>
                  <a:prstClr val="black"/>
                </a:solidFill>
              </a:rPr>
              <a:t> „ Насърчаване </a:t>
            </a:r>
            <a:r>
              <a:rPr lang="bg-BG" b="1" dirty="0">
                <a:solidFill>
                  <a:prstClr val="black"/>
                </a:solidFill>
              </a:rPr>
              <a:t>на устойчивото рибарство и на възстановяването и опазването на водните биологични </a:t>
            </a:r>
            <a:r>
              <a:rPr lang="bg-BG" b="1" dirty="0" smtClean="0">
                <a:solidFill>
                  <a:prstClr val="black"/>
                </a:solidFill>
              </a:rPr>
              <a:t>ресурси“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84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prstClr val="white"/>
                  </a:solidFill>
                </a:rPr>
                <a:t>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465017"/>
            <a:ext cx="8062912" cy="4988319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bg-BG" sz="1600" b="1" dirty="0">
                <a:solidFill>
                  <a:prstClr val="black"/>
                </a:solidFill>
              </a:rPr>
              <a:t>Специфична цел </a:t>
            </a:r>
            <a:r>
              <a:rPr lang="bg-BG" sz="1600" b="1" dirty="0" smtClean="0">
                <a:solidFill>
                  <a:prstClr val="black"/>
                </a:solidFill>
              </a:rPr>
              <a:t>1.</a:t>
            </a:r>
            <a:r>
              <a:rPr lang="ru-RU" sz="1600" b="1" dirty="0" smtClean="0">
                <a:solidFill>
                  <a:schemeClr val="tx1"/>
                </a:solidFill>
              </a:rPr>
              <a:t>3 </a:t>
            </a:r>
            <a:r>
              <a:rPr lang="ru-RU" sz="1600" dirty="0" err="1" smtClean="0">
                <a:solidFill>
                  <a:schemeClr val="tx1"/>
                </a:solidFill>
              </a:rPr>
              <a:t>Насърчаване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на </a:t>
            </a:r>
            <a:r>
              <a:rPr lang="ru-RU" sz="1600" dirty="0" err="1">
                <a:solidFill>
                  <a:schemeClr val="tx1"/>
                </a:solidFill>
              </a:rPr>
              <a:t>адаптирането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риболовния</a:t>
            </a:r>
            <a:r>
              <a:rPr lang="ru-RU" sz="1600" dirty="0">
                <a:solidFill>
                  <a:schemeClr val="tx1"/>
                </a:solidFill>
              </a:rPr>
              <a:t> капацитет към </a:t>
            </a:r>
            <a:r>
              <a:rPr lang="ru-RU" sz="1600" dirty="0" err="1">
                <a:solidFill>
                  <a:schemeClr val="tx1"/>
                </a:solidFill>
              </a:rPr>
              <a:t>възможностите</a:t>
            </a:r>
            <a:r>
              <a:rPr lang="ru-RU" sz="1600" dirty="0">
                <a:solidFill>
                  <a:schemeClr val="tx1"/>
                </a:solidFill>
              </a:rPr>
              <a:t> за </a:t>
            </a:r>
            <a:r>
              <a:rPr lang="ru-RU" sz="1600" dirty="0" err="1">
                <a:solidFill>
                  <a:schemeClr val="tx1"/>
                </a:solidFill>
              </a:rPr>
              <a:t>риболов</a:t>
            </a:r>
            <a:r>
              <a:rPr lang="ru-RU" sz="1600" dirty="0">
                <a:solidFill>
                  <a:schemeClr val="tx1"/>
                </a:solidFill>
              </a:rPr>
              <a:t> и </a:t>
            </a:r>
            <a:r>
              <a:rPr lang="ru-RU" sz="1600" dirty="0" err="1">
                <a:solidFill>
                  <a:schemeClr val="tx1"/>
                </a:solidFill>
              </a:rPr>
              <a:t>допринасяне</a:t>
            </a:r>
            <a:r>
              <a:rPr lang="ru-RU" sz="1600" dirty="0">
                <a:solidFill>
                  <a:schemeClr val="tx1"/>
                </a:solidFill>
              </a:rPr>
              <a:t> за </a:t>
            </a:r>
            <a:r>
              <a:rPr lang="ru-RU" sz="1600" dirty="0" err="1">
                <a:solidFill>
                  <a:schemeClr val="tx1"/>
                </a:solidFill>
              </a:rPr>
              <a:t>постигането</a:t>
            </a:r>
            <a:r>
              <a:rPr lang="ru-RU" sz="1600" dirty="0">
                <a:solidFill>
                  <a:schemeClr val="tx1"/>
                </a:solidFill>
              </a:rPr>
              <a:t> на справедлив жизнен стандарт в случай на дадено временно </a:t>
            </a:r>
            <a:r>
              <a:rPr lang="ru-RU" sz="1600" dirty="0" err="1">
                <a:solidFill>
                  <a:schemeClr val="tx1"/>
                </a:solidFill>
              </a:rPr>
              <a:t>преустановяване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риболовните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дейности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pPr marL="342900" lvl="0" indent="-342900" algn="l">
              <a:buClr>
                <a:srgbClr val="31B6FD"/>
              </a:buClr>
              <a:buFontTx/>
              <a:buChar char="-"/>
            </a:pPr>
            <a:r>
              <a:rPr lang="ru-RU" sz="1800" b="1" dirty="0" err="1">
                <a:solidFill>
                  <a:prstClr val="black"/>
                </a:solidFill>
              </a:rPr>
              <a:t>Видове</a:t>
            </a:r>
            <a:r>
              <a:rPr lang="ru-RU" sz="1800" b="1" dirty="0">
                <a:solidFill>
                  <a:prstClr val="black"/>
                </a:solidFill>
              </a:rPr>
              <a:t> операции:</a:t>
            </a:r>
          </a:p>
          <a:p>
            <a:pPr marL="742950" lvl="1" indent="-285750" algn="l">
              <a:buClrTx/>
              <a:buFont typeface="Arial" panose="020B0604020202020204" pitchFamily="34" charset="0"/>
              <a:buChar char="•"/>
            </a:pPr>
            <a:r>
              <a:rPr lang="ru-RU" sz="1600" dirty="0" err="1" smtClean="0">
                <a:solidFill>
                  <a:schemeClr val="tx1"/>
                </a:solidFill>
              </a:rPr>
              <a:t>Окончателно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преустановяване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риболовни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дейности – 11% </a:t>
            </a:r>
            <a:r>
              <a:rPr lang="ru-RU" sz="1600" dirty="0">
                <a:solidFill>
                  <a:schemeClr val="tx1"/>
                </a:solidFill>
              </a:rPr>
              <a:t>от </a:t>
            </a:r>
            <a:r>
              <a:rPr lang="ru-RU" sz="1600" dirty="0" err="1">
                <a:solidFill>
                  <a:schemeClr val="tx1"/>
                </a:solidFill>
              </a:rPr>
              <a:t>общия</a:t>
            </a:r>
            <a:r>
              <a:rPr lang="ru-RU" sz="1600" dirty="0">
                <a:solidFill>
                  <a:schemeClr val="tx1"/>
                </a:solidFill>
              </a:rPr>
              <a:t> бюджет на </a:t>
            </a:r>
            <a:r>
              <a:rPr lang="ru-RU" sz="1600" dirty="0" smtClean="0">
                <a:solidFill>
                  <a:schemeClr val="tx1"/>
                </a:solidFill>
              </a:rPr>
              <a:t>приоритета;</a:t>
            </a:r>
          </a:p>
          <a:p>
            <a:pPr marL="742950" lvl="1" indent="-285750" algn="l">
              <a:buClrTx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Временно </a:t>
            </a:r>
            <a:r>
              <a:rPr lang="ru-RU" sz="1600" dirty="0" err="1">
                <a:solidFill>
                  <a:schemeClr val="tx1"/>
                </a:solidFill>
              </a:rPr>
              <a:t>преустановяване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риболовни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дейности – 3% </a:t>
            </a:r>
            <a:r>
              <a:rPr lang="ru-RU" sz="1600" dirty="0">
                <a:solidFill>
                  <a:schemeClr val="tx1"/>
                </a:solidFill>
              </a:rPr>
              <a:t>от </a:t>
            </a:r>
            <a:r>
              <a:rPr lang="ru-RU" sz="1600" dirty="0" err="1">
                <a:solidFill>
                  <a:schemeClr val="tx1"/>
                </a:solidFill>
              </a:rPr>
              <a:t>общия</a:t>
            </a:r>
            <a:r>
              <a:rPr lang="ru-RU" sz="1600" dirty="0">
                <a:solidFill>
                  <a:schemeClr val="tx1"/>
                </a:solidFill>
              </a:rPr>
              <a:t> бюджет на </a:t>
            </a:r>
            <a:r>
              <a:rPr lang="ru-RU" sz="1600" dirty="0" smtClean="0">
                <a:solidFill>
                  <a:schemeClr val="tx1"/>
                </a:solidFill>
              </a:rPr>
              <a:t>приоритета.</a:t>
            </a:r>
            <a:endParaRPr lang="ru-RU" sz="1600" dirty="0">
              <a:solidFill>
                <a:schemeClr val="tx1"/>
              </a:solidFill>
            </a:endParaRPr>
          </a:p>
          <a:p>
            <a:pPr algn="l"/>
            <a:r>
              <a:rPr lang="bg-BG" sz="1600" b="1" dirty="0">
                <a:solidFill>
                  <a:prstClr val="black"/>
                </a:solidFill>
              </a:rPr>
              <a:t>Специфична цел </a:t>
            </a:r>
            <a:r>
              <a:rPr lang="bg-BG" sz="1600" b="1" dirty="0" smtClean="0">
                <a:solidFill>
                  <a:prstClr val="black"/>
                </a:solidFill>
              </a:rPr>
              <a:t>1.</a:t>
            </a:r>
            <a:r>
              <a:rPr lang="bg-BG" sz="1600" b="1" dirty="0" smtClean="0">
                <a:solidFill>
                  <a:schemeClr val="tx1"/>
                </a:solidFill>
              </a:rPr>
              <a:t>4</a:t>
            </a:r>
            <a:r>
              <a:rPr lang="bg-BG" sz="1600" dirty="0">
                <a:solidFill>
                  <a:schemeClr val="tx1"/>
                </a:solidFill>
              </a:rPr>
              <a:t> </a:t>
            </a:r>
            <a:r>
              <a:rPr lang="bg-BG" sz="1600" dirty="0" smtClean="0">
                <a:solidFill>
                  <a:schemeClr val="tx1"/>
                </a:solidFill>
              </a:rPr>
              <a:t> </a:t>
            </a:r>
            <a:r>
              <a:rPr lang="bg-BG" sz="1600" dirty="0">
                <a:solidFill>
                  <a:schemeClr val="tx1"/>
                </a:solidFill>
              </a:rPr>
              <a:t>Насърчаване на ефективен контрол и правоприлагане в областта на рибарството, както и на надеждни данни за вземането на решения, основани на </a:t>
            </a:r>
            <a:r>
              <a:rPr lang="bg-BG" sz="1600" dirty="0" smtClean="0">
                <a:solidFill>
                  <a:schemeClr val="tx1"/>
                </a:solidFill>
              </a:rPr>
              <a:t>знанието (най-малко 15 % от бюджета на ЕФМДРА съгласно чл.5 , ал.4 от </a:t>
            </a:r>
            <a:r>
              <a:rPr lang="bg-BG" sz="1600" dirty="0" err="1" smtClean="0">
                <a:solidFill>
                  <a:schemeClr val="tx1"/>
                </a:solidFill>
              </a:rPr>
              <a:t>Регл</a:t>
            </a:r>
            <a:r>
              <a:rPr lang="bg-BG" sz="1600" dirty="0" smtClean="0">
                <a:solidFill>
                  <a:schemeClr val="tx1"/>
                </a:solidFill>
              </a:rPr>
              <a:t>.2021/1139):</a:t>
            </a:r>
          </a:p>
          <a:p>
            <a:pPr marL="742950" lvl="1" indent="-285750" algn="l">
              <a:buClrTx/>
              <a:buFont typeface="Arial" panose="020B0604020202020204" pitchFamily="34" charset="0"/>
              <a:buChar char="•"/>
            </a:pPr>
            <a:r>
              <a:rPr lang="bg-BG" sz="1600" dirty="0" smtClean="0">
                <a:solidFill>
                  <a:schemeClr val="tx1"/>
                </a:solidFill>
              </a:rPr>
              <a:t>Контрол и правоприлагане – 26%</a:t>
            </a:r>
            <a:r>
              <a:rPr lang="ru-RU" sz="1600" dirty="0">
                <a:solidFill>
                  <a:schemeClr val="tx1"/>
                </a:solidFill>
              </a:rPr>
              <a:t>от </a:t>
            </a:r>
            <a:r>
              <a:rPr lang="ru-RU" sz="1600" dirty="0" err="1">
                <a:solidFill>
                  <a:schemeClr val="tx1"/>
                </a:solidFill>
              </a:rPr>
              <a:t>общия</a:t>
            </a:r>
            <a:r>
              <a:rPr lang="ru-RU" sz="1600" dirty="0">
                <a:solidFill>
                  <a:schemeClr val="tx1"/>
                </a:solidFill>
              </a:rPr>
              <a:t> бюджет на </a:t>
            </a:r>
            <a:r>
              <a:rPr lang="ru-RU" sz="1600" dirty="0" smtClean="0">
                <a:solidFill>
                  <a:schemeClr val="tx1"/>
                </a:solidFill>
              </a:rPr>
              <a:t>приоритета;</a:t>
            </a:r>
            <a:endParaRPr lang="bg-BG" sz="1600" dirty="0" smtClean="0">
              <a:solidFill>
                <a:schemeClr val="tx1"/>
              </a:solidFill>
            </a:endParaRPr>
          </a:p>
          <a:p>
            <a:pPr marL="742950" lvl="1" indent="-285750" algn="l">
              <a:buClrTx/>
              <a:buFont typeface="Arial" panose="020B0604020202020204" pitchFamily="34" charset="0"/>
              <a:buChar char="•"/>
            </a:pPr>
            <a:r>
              <a:rPr lang="ru-RU" sz="1600" dirty="0" err="1" smtClean="0">
                <a:solidFill>
                  <a:schemeClr val="tx1"/>
                </a:solidFill>
              </a:rPr>
              <a:t>Събиране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и </a:t>
            </a:r>
            <a:r>
              <a:rPr lang="ru-RU" sz="1600" dirty="0" err="1">
                <a:solidFill>
                  <a:schemeClr val="tx1"/>
                </a:solidFill>
              </a:rPr>
              <a:t>обработване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данни</a:t>
            </a:r>
            <a:r>
              <a:rPr lang="ru-RU" sz="1600" dirty="0">
                <a:solidFill>
                  <a:schemeClr val="tx1"/>
                </a:solidFill>
              </a:rPr>
              <a:t> за управление на </a:t>
            </a:r>
            <a:r>
              <a:rPr lang="ru-RU" sz="1600" dirty="0" err="1">
                <a:solidFill>
                  <a:schemeClr val="tx1"/>
                </a:solidFill>
              </a:rPr>
              <a:t>рибарството</a:t>
            </a:r>
            <a:r>
              <a:rPr lang="ru-RU" sz="1600" dirty="0">
                <a:solidFill>
                  <a:schemeClr val="tx1"/>
                </a:solidFill>
              </a:rPr>
              <a:t> и аквакултурите и за </a:t>
            </a:r>
            <a:r>
              <a:rPr lang="ru-RU" sz="1600" dirty="0" err="1">
                <a:solidFill>
                  <a:schemeClr val="tx1"/>
                </a:solidFill>
              </a:rPr>
              <a:t>научни</a:t>
            </a:r>
            <a:r>
              <a:rPr lang="ru-RU" sz="1600" dirty="0">
                <a:solidFill>
                  <a:schemeClr val="tx1"/>
                </a:solidFill>
              </a:rPr>
              <a:t> цели </a:t>
            </a:r>
            <a:r>
              <a:rPr lang="ru-RU" sz="1600" dirty="0" smtClean="0">
                <a:solidFill>
                  <a:schemeClr val="tx1"/>
                </a:solidFill>
              </a:rPr>
              <a:t>– 13% </a:t>
            </a:r>
            <a:r>
              <a:rPr lang="ru-RU" sz="1600" dirty="0">
                <a:solidFill>
                  <a:schemeClr val="tx1"/>
                </a:solidFill>
              </a:rPr>
              <a:t>от </a:t>
            </a:r>
            <a:r>
              <a:rPr lang="ru-RU" sz="1600" dirty="0" err="1">
                <a:solidFill>
                  <a:schemeClr val="tx1"/>
                </a:solidFill>
              </a:rPr>
              <a:t>общия</a:t>
            </a:r>
            <a:r>
              <a:rPr lang="ru-RU" sz="1600" dirty="0">
                <a:solidFill>
                  <a:schemeClr val="tx1"/>
                </a:solidFill>
              </a:rPr>
              <a:t> бюджет на </a:t>
            </a:r>
            <a:r>
              <a:rPr lang="ru-RU" sz="1600" dirty="0" smtClean="0">
                <a:solidFill>
                  <a:schemeClr val="tx1"/>
                </a:solidFill>
              </a:rPr>
              <a:t>приоритета</a:t>
            </a:r>
            <a:endParaRPr lang="ru-RU" sz="1600" dirty="0">
              <a:solidFill>
                <a:schemeClr val="tx1"/>
              </a:solidFill>
            </a:endParaRPr>
          </a:p>
          <a:p>
            <a:pPr algn="l">
              <a:buClrTx/>
            </a:pPr>
            <a:r>
              <a:rPr lang="bg-BG" sz="1600" b="1" dirty="0">
                <a:solidFill>
                  <a:prstClr val="black"/>
                </a:solidFill>
              </a:rPr>
              <a:t>Специфична цел </a:t>
            </a:r>
            <a:r>
              <a:rPr lang="bg-BG" sz="1600" b="1" dirty="0" smtClean="0">
                <a:solidFill>
                  <a:prstClr val="black"/>
                </a:solidFill>
              </a:rPr>
              <a:t>1.6 </a:t>
            </a:r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Допринасяне за опазването и възстановяването на водното биологично разнообразие и на </a:t>
            </a:r>
            <a:r>
              <a:rPr lang="ru-RU" sz="1600" dirty="0" err="1">
                <a:solidFill>
                  <a:schemeClr val="tx1"/>
                </a:solidFill>
              </a:rPr>
              <a:t>водните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</a:rPr>
              <a:t>екосистеми</a:t>
            </a:r>
            <a:r>
              <a:rPr lang="ru-RU" sz="1600" dirty="0" smtClean="0">
                <a:solidFill>
                  <a:schemeClr val="tx1"/>
                </a:solidFill>
              </a:rPr>
              <a:t>.</a:t>
            </a:r>
          </a:p>
          <a:p>
            <a:pPr marL="342900" lvl="0" indent="-342900" algn="l">
              <a:buClr>
                <a:srgbClr val="31B6FD"/>
              </a:buClr>
              <a:buFontTx/>
              <a:buChar char="-"/>
            </a:pPr>
            <a:r>
              <a:rPr lang="ru-RU" sz="1800" b="1" dirty="0" err="1">
                <a:solidFill>
                  <a:prstClr val="black"/>
                </a:solidFill>
              </a:rPr>
              <a:t>Видове</a:t>
            </a:r>
            <a:r>
              <a:rPr lang="ru-RU" sz="1800" b="1" dirty="0">
                <a:solidFill>
                  <a:prstClr val="black"/>
                </a:solidFill>
              </a:rPr>
              <a:t> операции:</a:t>
            </a:r>
          </a:p>
          <a:p>
            <a:pPr marL="742950" lvl="1" indent="-285750" algn="l">
              <a:buClrTx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Специфично </a:t>
            </a:r>
            <a:r>
              <a:rPr lang="ru-RU" sz="1600" dirty="0" err="1">
                <a:solidFill>
                  <a:schemeClr val="tx1"/>
                </a:solidFill>
              </a:rPr>
              <a:t>оборудване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риболовния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кораб</a:t>
            </a:r>
            <a:r>
              <a:rPr lang="ru-RU" sz="1600" dirty="0">
                <a:solidFill>
                  <a:schemeClr val="tx1"/>
                </a:solidFill>
              </a:rPr>
              <a:t>, дейности и </a:t>
            </a:r>
            <a:r>
              <a:rPr lang="ru-RU" sz="1600" dirty="0" err="1">
                <a:solidFill>
                  <a:schemeClr val="tx1"/>
                </a:solidFill>
              </a:rPr>
              <a:t>иновации</a:t>
            </a:r>
            <a:r>
              <a:rPr lang="ru-RU" sz="1600" dirty="0">
                <a:solidFill>
                  <a:schemeClr val="tx1"/>
                </a:solidFill>
              </a:rPr>
              <a:t>, </a:t>
            </a:r>
            <a:r>
              <a:rPr lang="ru-RU" sz="1600" dirty="0" err="1">
                <a:solidFill>
                  <a:schemeClr val="tx1"/>
                </a:solidFill>
              </a:rPr>
              <a:t>целящи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err="1">
                <a:solidFill>
                  <a:schemeClr val="tx1"/>
                </a:solidFill>
              </a:rPr>
              <a:t>опазването</a:t>
            </a:r>
            <a:r>
              <a:rPr lang="ru-RU" sz="1600" dirty="0">
                <a:solidFill>
                  <a:schemeClr val="tx1"/>
                </a:solidFill>
              </a:rPr>
              <a:t> на </a:t>
            </a:r>
            <a:r>
              <a:rPr lang="ru-RU" sz="1600" dirty="0" err="1">
                <a:solidFill>
                  <a:schemeClr val="tx1"/>
                </a:solidFill>
              </a:rPr>
              <a:t>околната</a:t>
            </a:r>
            <a:r>
              <a:rPr lang="ru-RU" sz="1600" dirty="0">
                <a:solidFill>
                  <a:schemeClr val="tx1"/>
                </a:solidFill>
              </a:rPr>
              <a:t> среда и на </a:t>
            </a:r>
            <a:r>
              <a:rPr lang="ru-RU" sz="1600" dirty="0" err="1" smtClean="0">
                <a:solidFill>
                  <a:schemeClr val="tx1"/>
                </a:solidFill>
              </a:rPr>
              <a:t>биоразнообразието</a:t>
            </a:r>
            <a:r>
              <a:rPr lang="ru-RU" sz="1600" dirty="0" smtClean="0">
                <a:solidFill>
                  <a:schemeClr val="tx1"/>
                </a:solidFill>
              </a:rPr>
              <a:t> – 7% </a:t>
            </a:r>
            <a:r>
              <a:rPr lang="ru-RU" sz="1600" dirty="0">
                <a:solidFill>
                  <a:schemeClr val="tx1"/>
                </a:solidFill>
              </a:rPr>
              <a:t>от </a:t>
            </a:r>
            <a:r>
              <a:rPr lang="ru-RU" sz="1600" dirty="0" err="1">
                <a:solidFill>
                  <a:schemeClr val="tx1"/>
                </a:solidFill>
              </a:rPr>
              <a:t>общия</a:t>
            </a:r>
            <a:r>
              <a:rPr lang="ru-RU" sz="1600" dirty="0">
                <a:solidFill>
                  <a:schemeClr val="tx1"/>
                </a:solidFill>
              </a:rPr>
              <a:t> бюджет на </a:t>
            </a:r>
            <a:r>
              <a:rPr lang="ru-RU" sz="1600" dirty="0" smtClean="0">
                <a:solidFill>
                  <a:schemeClr val="tx1"/>
                </a:solidFill>
              </a:rPr>
              <a:t>приоритета;</a:t>
            </a:r>
          </a:p>
          <a:p>
            <a:pPr marL="742950" lvl="1" indent="-285750" algn="l">
              <a:buClrTx/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Защита </a:t>
            </a:r>
            <a:r>
              <a:rPr lang="ru-RU" sz="1600" dirty="0">
                <a:solidFill>
                  <a:schemeClr val="tx1"/>
                </a:solidFill>
              </a:rPr>
              <a:t>на </a:t>
            </a:r>
            <a:r>
              <a:rPr lang="ru-RU" sz="1600" dirty="0" err="1">
                <a:solidFill>
                  <a:schemeClr val="tx1"/>
                </a:solidFill>
              </a:rPr>
              <a:t>екологичното</a:t>
            </a:r>
            <a:r>
              <a:rPr lang="ru-RU" sz="1600" dirty="0">
                <a:solidFill>
                  <a:schemeClr val="tx1"/>
                </a:solidFill>
              </a:rPr>
              <a:t> състояние на </a:t>
            </a:r>
            <a:r>
              <a:rPr lang="ru-RU" sz="1600" dirty="0" err="1">
                <a:solidFill>
                  <a:schemeClr val="tx1"/>
                </a:solidFill>
              </a:rPr>
              <a:t>морската</a:t>
            </a:r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среда </a:t>
            </a:r>
            <a:r>
              <a:rPr lang="ru-RU" sz="1600" i="1" dirty="0" smtClean="0">
                <a:solidFill>
                  <a:schemeClr val="tx1"/>
                </a:solidFill>
              </a:rPr>
              <a:t>– 1%</a:t>
            </a:r>
            <a:r>
              <a:rPr lang="ru-RU" sz="1600" dirty="0">
                <a:solidFill>
                  <a:schemeClr val="tx1"/>
                </a:solidFill>
              </a:rPr>
              <a:t>от </a:t>
            </a:r>
            <a:r>
              <a:rPr lang="ru-RU" sz="1600" dirty="0" err="1">
                <a:solidFill>
                  <a:schemeClr val="tx1"/>
                </a:solidFill>
              </a:rPr>
              <a:t>общия</a:t>
            </a:r>
            <a:r>
              <a:rPr lang="ru-RU" sz="1600" dirty="0">
                <a:solidFill>
                  <a:schemeClr val="tx1"/>
                </a:solidFill>
              </a:rPr>
              <a:t> бюджет на </a:t>
            </a:r>
            <a:r>
              <a:rPr lang="ru-RU" sz="1600" dirty="0" smtClean="0">
                <a:solidFill>
                  <a:schemeClr val="tx1"/>
                </a:solidFill>
              </a:rPr>
              <a:t>приоритета.</a:t>
            </a:r>
            <a:endParaRPr lang="ru-RU" sz="1600" i="1" dirty="0" smtClean="0">
              <a:solidFill>
                <a:schemeClr val="tx1"/>
              </a:solidFill>
            </a:endParaRPr>
          </a:p>
          <a:p>
            <a:pPr lvl="1" algn="l">
              <a:buClrTx/>
            </a:pPr>
            <a:r>
              <a:rPr lang="ru-RU" sz="1600" i="1" dirty="0">
                <a:solidFill>
                  <a:schemeClr val="tx1"/>
                </a:solidFill>
              </a:rPr>
              <a:t>	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ru-RU" sz="1600" i="1" dirty="0" err="1" smtClean="0">
                <a:solidFill>
                  <a:schemeClr val="tx1"/>
                </a:solidFill>
              </a:rPr>
              <a:t>съгласно</a:t>
            </a:r>
            <a:r>
              <a:rPr lang="ru-RU" sz="1600" i="1" dirty="0" smtClean="0">
                <a:solidFill>
                  <a:schemeClr val="tx1"/>
                </a:solidFill>
              </a:rPr>
              <a:t> </a:t>
            </a:r>
            <a:r>
              <a:rPr lang="ru-RU" sz="1600" i="1" dirty="0" err="1" smtClean="0">
                <a:solidFill>
                  <a:schemeClr val="tx1"/>
                </a:solidFill>
              </a:rPr>
              <a:t>одобреното</a:t>
            </a:r>
            <a:r>
              <a:rPr lang="ru-RU" sz="1600" i="1" dirty="0" smtClean="0">
                <a:solidFill>
                  <a:schemeClr val="tx1"/>
                </a:solidFill>
              </a:rPr>
              <a:t> НПРД </a:t>
            </a:r>
            <a:r>
              <a:rPr lang="ru-RU" sz="1600" i="1" dirty="0" err="1" smtClean="0">
                <a:solidFill>
                  <a:schemeClr val="tx1"/>
                </a:solidFill>
              </a:rPr>
              <a:t>ще</a:t>
            </a:r>
            <a:r>
              <a:rPr lang="ru-RU" sz="1600" i="1" dirty="0" smtClean="0">
                <a:solidFill>
                  <a:schemeClr val="tx1"/>
                </a:solidFill>
              </a:rPr>
              <a:t> се добавят </a:t>
            </a:r>
            <a:r>
              <a:rPr lang="ru-RU" sz="1600" i="1" dirty="0" err="1" smtClean="0">
                <a:solidFill>
                  <a:schemeClr val="tx1"/>
                </a:solidFill>
              </a:rPr>
              <a:t>допълнителни</a:t>
            </a:r>
            <a:r>
              <a:rPr lang="ru-RU" sz="1600" i="1" dirty="0" smtClean="0">
                <a:solidFill>
                  <a:schemeClr val="tx1"/>
                </a:solidFill>
              </a:rPr>
              <a:t> дейности</a:t>
            </a:r>
            <a:endParaRPr lang="ru-RU" sz="1600" i="1" dirty="0">
              <a:solidFill>
                <a:schemeClr val="tx1"/>
              </a:solidFill>
            </a:endParaRPr>
          </a:p>
          <a:p>
            <a:pPr marL="285750" indent="-285750" algn="l">
              <a:buClrTx/>
              <a:buFont typeface="Arial" panose="020B0604020202020204" pitchFamily="34" charset="0"/>
              <a:buChar char="•"/>
            </a:pPr>
            <a:endParaRPr lang="ru-RU" sz="1400" dirty="0" smtClean="0">
              <a:solidFill>
                <a:schemeClr val="tx1"/>
              </a:solidFill>
            </a:endParaRPr>
          </a:p>
          <a:p>
            <a:pPr algn="l"/>
            <a:r>
              <a:rPr lang="ru-RU" sz="1600" dirty="0" smtClean="0">
                <a:solidFill>
                  <a:schemeClr val="tx1"/>
                </a:solidFill>
              </a:rPr>
              <a:t> </a:t>
            </a:r>
            <a:endParaRPr lang="bg-BG" sz="1600" dirty="0">
              <a:solidFill>
                <a:schemeClr val="tx1"/>
              </a:solidFill>
            </a:endParaRPr>
          </a:p>
          <a:p>
            <a:pPr lvl="0" algn="just">
              <a:buClr>
                <a:srgbClr val="4F81BD"/>
              </a:buClr>
            </a:pPr>
            <a:endParaRPr lang="en-US" sz="7200" b="1" dirty="0" smtClean="0">
              <a:ln>
                <a:solidFill>
                  <a:srgbClr val="1F497D"/>
                </a:solidFill>
              </a:ln>
              <a:solidFill>
                <a:schemeClr val="tx1"/>
              </a:solidFill>
            </a:endParaRPr>
          </a:p>
          <a:p>
            <a:pPr lvl="0" algn="just">
              <a:buClr>
                <a:srgbClr val="4F81BD"/>
              </a:buClr>
            </a:pPr>
            <a:endParaRPr lang="en-US" sz="7200" b="1" dirty="0">
              <a:ln>
                <a:solidFill>
                  <a:srgbClr val="1F497D"/>
                </a:solidFill>
              </a:ln>
              <a:solidFill>
                <a:schemeClr val="tx1"/>
              </a:solidFill>
            </a:endParaRPr>
          </a:p>
          <a:p>
            <a:endParaRPr lang="bg-BG" dirty="0">
              <a:solidFill>
                <a:srgbClr val="FFC000"/>
              </a:solidFill>
            </a:endParaRPr>
          </a:p>
          <a:p>
            <a:pPr algn="ctr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en-US" sz="1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72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156442" y="188640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53247" y="188640"/>
            <a:ext cx="2361897" cy="1337180"/>
            <a:chOff x="6488931" y="86880"/>
            <a:chExt cx="2843808" cy="1606067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88931" y="1132602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</a:t>
              </a:r>
              <a:r>
                <a:rPr lang="bg-BG" sz="1000" b="1" dirty="0" smtClean="0">
                  <a:solidFill>
                    <a:prstClr val="white"/>
                  </a:solidFill>
                </a:rPr>
                <a:t>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95536" y="976749"/>
            <a:ext cx="8062912" cy="1448118"/>
          </a:xfrm>
        </p:spPr>
        <p:txBody>
          <a:bodyPr>
            <a:normAutofit fontScale="25000" lnSpcReduction="20000"/>
          </a:bodyPr>
          <a:lstStyle/>
          <a:p>
            <a:pPr algn="ctr"/>
            <a:endParaRPr lang="bg-BG" sz="1500" dirty="0" smtClean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9600" b="1" dirty="0" smtClean="0">
                <a:solidFill>
                  <a:schemeClr val="tx1"/>
                </a:solidFill>
              </a:rPr>
              <a:t>Приоритет </a:t>
            </a:r>
            <a:r>
              <a:rPr lang="bg-BG" sz="9600" b="1" dirty="0">
                <a:solidFill>
                  <a:schemeClr val="tx1"/>
                </a:solidFill>
              </a:rPr>
              <a:t>2 </a:t>
            </a:r>
            <a:endParaRPr lang="bg-BG" sz="9600" b="1" dirty="0" smtClean="0">
              <a:solidFill>
                <a:schemeClr val="tx1"/>
              </a:solidFill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7200" b="1" dirty="0" smtClean="0">
                <a:solidFill>
                  <a:schemeClr val="tx1"/>
                </a:solidFill>
              </a:rPr>
              <a:t>„Насърчаване на устойчивите дейности, свързани с </a:t>
            </a:r>
            <a:r>
              <a:rPr lang="bg-BG" sz="7200" b="1" dirty="0" err="1" smtClean="0">
                <a:solidFill>
                  <a:schemeClr val="tx1"/>
                </a:solidFill>
              </a:rPr>
              <a:t>аквакултурите</a:t>
            </a:r>
            <a:r>
              <a:rPr lang="bg-BG" sz="7200" b="1" dirty="0" smtClean="0">
                <a:solidFill>
                  <a:schemeClr val="tx1"/>
                </a:solidFill>
              </a:rPr>
              <a:t>, и на преработването и предлагането на пазара на продукти от риболов и аквакултури, като по този начин се допринася за продоволствената сигурност в Съюза“</a:t>
            </a:r>
            <a:endParaRPr lang="bg-BG" sz="7200" b="1" dirty="0">
              <a:solidFill>
                <a:schemeClr val="tx1"/>
              </a:solidFill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endParaRPr lang="bg-BG" b="1" dirty="0" smtClean="0">
              <a:solidFill>
                <a:schemeClr val="tx1"/>
              </a:solidFill>
            </a:endParaRPr>
          </a:p>
          <a:p>
            <a:pPr lvl="0" algn="just">
              <a:lnSpc>
                <a:spcPct val="120000"/>
              </a:lnSpc>
              <a:buClr>
                <a:srgbClr val="4F81BD"/>
              </a:buClr>
            </a:pPr>
            <a:r>
              <a:rPr lang="bg-BG" sz="6400" b="1" dirty="0" smtClean="0">
                <a:solidFill>
                  <a:schemeClr val="tx1"/>
                </a:solidFill>
              </a:rPr>
              <a:t>Бюджет – 49 467 675 евро БФП или  43 % от бюджета на ПМДРА 2021-2027</a:t>
            </a:r>
            <a:endParaRPr lang="en-US" sz="6400" b="1" dirty="0" smtClean="0">
              <a:solidFill>
                <a:schemeClr val="tx1"/>
              </a:solidFill>
            </a:endParaRPr>
          </a:p>
          <a:p>
            <a:pPr lvl="0" algn="just">
              <a:lnSpc>
                <a:spcPct val="120000"/>
              </a:lnSpc>
              <a:buClr>
                <a:srgbClr val="4F81BD"/>
              </a:buClr>
            </a:pPr>
            <a:endParaRPr lang="bg-BG" b="1" dirty="0" smtClean="0">
              <a:solidFill>
                <a:schemeClr val="tx1"/>
              </a:solidFill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6400" b="1" dirty="0" smtClean="0">
                <a:solidFill>
                  <a:schemeClr val="tx1"/>
                </a:solidFill>
              </a:rPr>
              <a:t>Специфична цел 2.1: </a:t>
            </a:r>
            <a:r>
              <a:rPr lang="bg-BG" sz="6400" dirty="0" smtClean="0">
                <a:solidFill>
                  <a:schemeClr val="tx1"/>
                </a:solidFill>
              </a:rPr>
              <a:t>„Насърчаване на устойчивите дейности, свързани с </a:t>
            </a:r>
            <a:r>
              <a:rPr lang="bg-BG" sz="6400" dirty="0" err="1" smtClean="0">
                <a:solidFill>
                  <a:schemeClr val="tx1"/>
                </a:solidFill>
              </a:rPr>
              <a:t>аквакултурите</a:t>
            </a:r>
            <a:r>
              <a:rPr lang="bg-BG" sz="6400" dirty="0" smtClean="0">
                <a:solidFill>
                  <a:schemeClr val="tx1"/>
                </a:solidFill>
              </a:rPr>
              <a:t>, по-специално чрез укрепване на конкурентоспособността на производството на аквакултури, като същевременно се гарантира, че дейностите са екологично устойчиви в дългосрочен план“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6400" b="1" dirty="0" smtClean="0">
                <a:solidFill>
                  <a:schemeClr val="tx1"/>
                </a:solidFill>
              </a:rPr>
              <a:t>Видове операции: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6400" dirty="0" smtClean="0">
                <a:solidFill>
                  <a:schemeClr val="tx1"/>
                </a:solidFill>
              </a:rPr>
              <a:t>1. Продуктивни инвестиции и иновации в </a:t>
            </a:r>
            <a:r>
              <a:rPr lang="bg-BG" sz="6400" dirty="0" err="1" smtClean="0">
                <a:solidFill>
                  <a:schemeClr val="tx1"/>
                </a:solidFill>
              </a:rPr>
              <a:t>аквакултурите</a:t>
            </a:r>
            <a:r>
              <a:rPr lang="bg-BG" sz="6400" dirty="0" smtClean="0">
                <a:solidFill>
                  <a:schemeClr val="tx1"/>
                </a:solidFill>
              </a:rPr>
              <a:t> – 58 %;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6400" dirty="0" smtClean="0">
                <a:solidFill>
                  <a:schemeClr val="tx1"/>
                </a:solidFill>
              </a:rPr>
              <a:t>2. </a:t>
            </a:r>
            <a:r>
              <a:rPr lang="bg-BG" sz="6400" dirty="0" err="1" smtClean="0">
                <a:solidFill>
                  <a:schemeClr val="tx1"/>
                </a:solidFill>
              </a:rPr>
              <a:t>Аквакултури</a:t>
            </a:r>
            <a:r>
              <a:rPr lang="bg-BG" sz="6400" dirty="0" smtClean="0">
                <a:solidFill>
                  <a:schemeClr val="tx1"/>
                </a:solidFill>
              </a:rPr>
              <a:t>, осигуряващи екологични услуги – 12 %;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endParaRPr lang="bg-BG" b="1" dirty="0" smtClean="0">
              <a:solidFill>
                <a:schemeClr val="tx1"/>
              </a:solidFill>
            </a:endParaRP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6400" b="1" dirty="0" smtClean="0">
                <a:solidFill>
                  <a:schemeClr val="tx1"/>
                </a:solidFill>
              </a:rPr>
              <a:t>Специфична цел 2.2: </a:t>
            </a:r>
            <a:r>
              <a:rPr lang="bg-BG" sz="6400" dirty="0" smtClean="0">
                <a:solidFill>
                  <a:schemeClr val="tx1"/>
                </a:solidFill>
              </a:rPr>
              <a:t>„Насърчаване на предлагането на пазара, качеството и добавената стойност на продуктите от риболов и аквакултури, както и преработването на тези продукти“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6400" b="1" dirty="0">
                <a:solidFill>
                  <a:schemeClr val="tx1"/>
                </a:solidFill>
              </a:rPr>
              <a:t>Видове дейности: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6400" dirty="0" smtClean="0">
                <a:solidFill>
                  <a:schemeClr val="tx1"/>
                </a:solidFill>
              </a:rPr>
              <a:t>1. </a:t>
            </a:r>
            <a:r>
              <a:rPr lang="ru-RU" sz="6400" dirty="0" err="1" smtClean="0">
                <a:solidFill>
                  <a:schemeClr val="tx1"/>
                </a:solidFill>
              </a:rPr>
              <a:t>Преработка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на </a:t>
            </a:r>
            <a:r>
              <a:rPr lang="ru-RU" sz="6400" dirty="0" err="1">
                <a:solidFill>
                  <a:schemeClr val="tx1"/>
                </a:solidFill>
              </a:rPr>
              <a:t>продукти</a:t>
            </a:r>
            <a:r>
              <a:rPr lang="ru-RU" sz="6400" dirty="0">
                <a:solidFill>
                  <a:schemeClr val="tx1"/>
                </a:solidFill>
              </a:rPr>
              <a:t> от </a:t>
            </a:r>
            <a:r>
              <a:rPr lang="ru-RU" sz="6400" dirty="0" err="1">
                <a:solidFill>
                  <a:schemeClr val="tx1"/>
                </a:solidFill>
              </a:rPr>
              <a:t>риболов</a:t>
            </a:r>
            <a:r>
              <a:rPr lang="ru-RU" sz="6400" dirty="0">
                <a:solidFill>
                  <a:schemeClr val="tx1"/>
                </a:solidFill>
              </a:rPr>
              <a:t> и </a:t>
            </a:r>
            <a:r>
              <a:rPr lang="ru-RU" sz="6400" dirty="0" smtClean="0">
                <a:solidFill>
                  <a:schemeClr val="tx1"/>
                </a:solidFill>
              </a:rPr>
              <a:t>аквакултури</a:t>
            </a:r>
            <a:r>
              <a:rPr lang="en-US" sz="6400" dirty="0" smtClean="0">
                <a:solidFill>
                  <a:schemeClr val="tx1"/>
                </a:solidFill>
              </a:rPr>
              <a:t> – 27 %</a:t>
            </a:r>
            <a:r>
              <a:rPr lang="ru-RU" sz="6400" dirty="0" smtClean="0">
                <a:solidFill>
                  <a:schemeClr val="tx1"/>
                </a:solidFill>
              </a:rPr>
              <a:t>;</a:t>
            </a:r>
            <a:endParaRPr lang="bg-BG" sz="6400" dirty="0" smtClean="0">
              <a:solidFill>
                <a:schemeClr val="tx1"/>
              </a:solidFill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6400" dirty="0" smtClean="0">
                <a:solidFill>
                  <a:schemeClr val="tx1"/>
                </a:solidFill>
              </a:rPr>
              <a:t>2. Предлагане </a:t>
            </a:r>
            <a:r>
              <a:rPr lang="bg-BG" sz="6400" dirty="0">
                <a:solidFill>
                  <a:schemeClr val="tx1"/>
                </a:solidFill>
              </a:rPr>
              <a:t>на </a:t>
            </a:r>
            <a:r>
              <a:rPr lang="bg-BG" sz="6400" dirty="0" smtClean="0">
                <a:solidFill>
                  <a:schemeClr val="tx1"/>
                </a:solidFill>
              </a:rPr>
              <a:t>пазара</a:t>
            </a:r>
            <a:r>
              <a:rPr lang="en-US" sz="6400" dirty="0" smtClean="0">
                <a:solidFill>
                  <a:schemeClr val="tx1"/>
                </a:solidFill>
              </a:rPr>
              <a:t> – 2 %</a:t>
            </a:r>
            <a:r>
              <a:rPr lang="bg-BG" sz="6400" dirty="0" smtClean="0">
                <a:solidFill>
                  <a:schemeClr val="tx1"/>
                </a:solidFill>
              </a:rPr>
              <a:t>;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Clr>
                <a:srgbClr val="4F81BD"/>
              </a:buClr>
            </a:pPr>
            <a:r>
              <a:rPr lang="bg-BG" sz="6400" dirty="0" smtClean="0">
                <a:solidFill>
                  <a:schemeClr val="tx1"/>
                </a:solidFill>
              </a:rPr>
              <a:t>3. </a:t>
            </a:r>
            <a:r>
              <a:rPr lang="ru-RU" sz="6400" dirty="0" err="1" smtClean="0">
                <a:solidFill>
                  <a:schemeClr val="tx1"/>
                </a:solidFill>
              </a:rPr>
              <a:t>Планове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за производство и </a:t>
            </a:r>
            <a:r>
              <a:rPr lang="ru-RU" sz="6400" dirty="0" err="1">
                <a:solidFill>
                  <a:schemeClr val="tx1"/>
                </a:solidFill>
              </a:rPr>
              <a:t>предлагане</a:t>
            </a:r>
            <a:r>
              <a:rPr lang="ru-RU" sz="6400" dirty="0">
                <a:solidFill>
                  <a:schemeClr val="tx1"/>
                </a:solidFill>
              </a:rPr>
              <a:t> на </a:t>
            </a:r>
            <a:r>
              <a:rPr lang="ru-RU" sz="6400" dirty="0" err="1" smtClean="0">
                <a:solidFill>
                  <a:schemeClr val="tx1"/>
                </a:solidFill>
              </a:rPr>
              <a:t>пазара</a:t>
            </a:r>
            <a:r>
              <a:rPr lang="en-US" sz="6400" dirty="0" smtClean="0">
                <a:solidFill>
                  <a:schemeClr val="tx1"/>
                </a:solidFill>
              </a:rPr>
              <a:t> – 1 %</a:t>
            </a:r>
            <a:r>
              <a:rPr lang="ru-RU" sz="6400" dirty="0" smtClean="0">
                <a:solidFill>
                  <a:schemeClr val="tx1"/>
                </a:solidFill>
              </a:rPr>
              <a:t>.</a:t>
            </a:r>
            <a:endParaRPr lang="bg-BG" sz="6400" dirty="0" smtClean="0">
              <a:solidFill>
                <a:schemeClr val="tx1"/>
              </a:solidFill>
            </a:endParaRPr>
          </a:p>
          <a:p>
            <a:pPr lvl="0" algn="just">
              <a:buClr>
                <a:srgbClr val="4F81BD"/>
              </a:buClr>
            </a:pPr>
            <a:endParaRPr lang="bg-BG" sz="6400" b="1" dirty="0" smtClean="0">
              <a:solidFill>
                <a:schemeClr val="tx1"/>
              </a:solidFill>
            </a:endParaRPr>
          </a:p>
          <a:p>
            <a:pPr marR="0" lvl="0" algn="l">
              <a:buClrTx/>
              <a:buSzTx/>
            </a:pPr>
            <a:r>
              <a:rPr lang="bg-BG" sz="3600" dirty="0" smtClean="0">
                <a:ln>
                  <a:noFill/>
                </a:ln>
                <a:solidFill>
                  <a:prstClr val="white"/>
                </a:solidFill>
              </a:rPr>
              <a:t>	</a:t>
            </a:r>
          </a:p>
          <a:p>
            <a:endParaRPr lang="bg-BG" dirty="0">
              <a:solidFill>
                <a:srgbClr val="FFC000"/>
              </a:solidFill>
            </a:endParaRPr>
          </a:p>
          <a:p>
            <a:pPr algn="ctr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en-US" sz="1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657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2223</TotalTime>
  <Words>1460</Words>
  <Application>Microsoft Office PowerPoint</Application>
  <PresentationFormat>On-screen Show (4:3)</PresentationFormat>
  <Paragraphs>238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Благодаря за вниманието!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Greta D. Dimitrova</dc:creator>
  <cp:lastModifiedBy>Nevena Todorova</cp:lastModifiedBy>
  <cp:revision>223</cp:revision>
  <cp:lastPrinted>2019-07-19T09:00:32Z</cp:lastPrinted>
  <dcterms:created xsi:type="dcterms:W3CDTF">2018-05-28T15:27:15Z</dcterms:created>
  <dcterms:modified xsi:type="dcterms:W3CDTF">2022-03-08T12:45:25Z</dcterms:modified>
</cp:coreProperties>
</file>