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8"/>
  </p:notesMasterIdLst>
  <p:handoutMasterIdLst>
    <p:handoutMasterId r:id="rId39"/>
  </p:handoutMasterIdLst>
  <p:sldIdLst>
    <p:sldId id="256" r:id="rId2"/>
    <p:sldId id="257" r:id="rId3"/>
    <p:sldId id="281" r:id="rId4"/>
    <p:sldId id="277" r:id="rId5"/>
    <p:sldId id="282" r:id="rId6"/>
    <p:sldId id="278" r:id="rId7"/>
    <p:sldId id="283" r:id="rId8"/>
    <p:sldId id="284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  <p:sldId id="303" r:id="rId28"/>
    <p:sldId id="304" r:id="rId29"/>
    <p:sldId id="305" r:id="rId30"/>
    <p:sldId id="306" r:id="rId31"/>
    <p:sldId id="307" r:id="rId32"/>
    <p:sldId id="308" r:id="rId33"/>
    <p:sldId id="309" r:id="rId34"/>
    <p:sldId id="310" r:id="rId35"/>
    <p:sldId id="311" r:id="rId36"/>
    <p:sldId id="269" r:id="rId37"/>
  </p:sldIdLst>
  <p:sldSz cx="9144000" cy="6858000" type="screen4x3"/>
  <p:notesSz cx="6805613" cy="9944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rasimira Dankova" initials="KD" lastIdx="4" clrIdx="0"/>
  <p:cmAuthor id="1" name="Rayna Georgieva" initials="RG" lastIdx="2" clrIdx="1">
    <p:extLst>
      <p:ext uri="{19B8F6BF-5375-455C-9EA6-DF929625EA0E}">
        <p15:presenceInfo xmlns:p15="http://schemas.microsoft.com/office/powerpoint/2012/main" userId="Rayna Georgiev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165" autoAdjust="0"/>
  </p:normalViewPr>
  <p:slideViewPr>
    <p:cSldViewPr>
      <p:cViewPr varScale="1">
        <p:scale>
          <a:sx n="81" d="100"/>
          <a:sy n="81" d="100"/>
        </p:scale>
        <p:origin x="917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018B3A-41F7-410C-A413-DF093CD91B8D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A25F2-FB2C-41AC-AE36-9C2FAFA8BE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280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D7339-BDB8-4942-81F7-88249F83DD37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3537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450" y="9445625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AACC2-6FEB-4B05-BDD7-4112990C9A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155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78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932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6333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361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042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475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1481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653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790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32982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282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7753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0744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593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975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310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31221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350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2254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342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53856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26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9796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8157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583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1472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26100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2840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5325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6593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7771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854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4392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445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254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AACC2-6FEB-4B05-BDD7-4112990C9A3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0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6778E0F-9D3B-40D3-9A3F-63DBA58499A4}" type="datetimeFigureOut">
              <a:rPr lang="en-US" smtClean="0"/>
              <a:t>3/5/2022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7BD355E-BA2B-4581-959F-A23616AFF496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8105">
            <a:off x="6969367" y="4992549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107504" y="153678"/>
            <a:ext cx="1440160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69915" y="188640"/>
            <a:ext cx="2361897" cy="1440160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bg-BG" sz="1000" b="1" dirty="0"/>
                <a:t>МИНИСТЕРСТВО НА  ЗЕМЕДЕЛИЕТО</a:t>
              </a:r>
              <a:endParaRPr lang="bg-BG" sz="1000" dirty="0">
                <a:effectLst/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40544" y="1423125"/>
            <a:ext cx="8062912" cy="2952328"/>
          </a:xfrm>
        </p:spPr>
        <p:txBody>
          <a:bodyPr>
            <a:normAutofit/>
          </a:bodyPr>
          <a:lstStyle/>
          <a:p>
            <a:endParaRPr lang="bg-BG" dirty="0"/>
          </a:p>
          <a:p>
            <a:endParaRPr lang="bg-BG" dirty="0"/>
          </a:p>
          <a:p>
            <a:pPr algn="ctr"/>
            <a:r>
              <a:rPr lang="bg-BG" sz="3200" b="1" dirty="0">
                <a:solidFill>
                  <a:schemeClr val="tx2"/>
                </a:solidFill>
              </a:rPr>
              <a:t>Доклад за екологична оценка на</a:t>
            </a:r>
          </a:p>
          <a:p>
            <a:pPr algn="ctr"/>
            <a:r>
              <a:rPr lang="bg-BG" sz="3200" b="1" dirty="0">
                <a:solidFill>
                  <a:schemeClr val="tx2"/>
                </a:solidFill>
              </a:rPr>
              <a:t>Програма за морско дело, рибарство и аквакултури 2021-2027 г.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CBEC6E-8951-4F4A-8332-FE2692DED330}"/>
              </a:ext>
            </a:extLst>
          </p:cNvPr>
          <p:cNvSpPr txBox="1"/>
          <p:nvPr/>
        </p:nvSpPr>
        <p:spPr>
          <a:xfrm>
            <a:off x="3779912" y="5892130"/>
            <a:ext cx="18356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9 </a:t>
            </a:r>
            <a:r>
              <a:rPr lang="bg-BG" sz="2000" b="1" dirty="0">
                <a:solidFill>
                  <a:schemeClr val="tx2"/>
                </a:solidFill>
              </a:rPr>
              <a:t>Март, 2022 г.</a:t>
            </a:r>
            <a:endParaRPr lang="en-GB" sz="2000" b="1" dirty="0">
              <a:solidFill>
                <a:schemeClr val="tx2"/>
              </a:solidFill>
            </a:endParaRPr>
          </a:p>
        </p:txBody>
      </p:sp>
      <p:pic>
        <p:nvPicPr>
          <p:cNvPr id="5" name="Picture 4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F1AB9AB8-42F9-4F71-9093-E1A834C7410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890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9481" y="1527067"/>
            <a:ext cx="8528848" cy="4412256"/>
          </a:xfrm>
        </p:spPr>
        <p:txBody>
          <a:bodyPr>
            <a:normAutofit lnSpcReduction="10000"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50000" algn="just">
              <a:lnSpc>
                <a:spcPct val="14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500" b="1" dirty="0" err="1">
                <a:solidFill>
                  <a:schemeClr val="tx2"/>
                </a:solidFill>
              </a:rPr>
              <a:t>Екологичните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проблеми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bg1"/>
                </a:solidFill>
              </a:rPr>
              <a:t>ландшафта</a:t>
            </a:r>
            <a:r>
              <a:rPr lang="en-GB" sz="1500" b="1" dirty="0">
                <a:solidFill>
                  <a:schemeClr val="tx2"/>
                </a:solidFill>
              </a:rPr>
              <a:t> в </a:t>
            </a:r>
            <a:r>
              <a:rPr lang="en-GB" sz="1500" b="1" dirty="0" err="1">
                <a:solidFill>
                  <a:schemeClr val="tx2"/>
                </a:solidFill>
              </a:rPr>
              <a:t>обхвата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на</a:t>
            </a:r>
            <a:r>
              <a:rPr lang="bg-BG" sz="1500" b="1" dirty="0">
                <a:solidFill>
                  <a:schemeClr val="tx2"/>
                </a:solidFill>
              </a:rPr>
              <a:t> Черноморския район са - голямото разрастване през втората половина на ХХ в. на индустриалните зони по крайбрежието; презастрояването; замърсяване с плаващи по водната повърхност отпадъци; п</a:t>
            </a:r>
            <a:r>
              <a:rPr lang="en-GB" sz="1500" b="1" dirty="0" err="1">
                <a:solidFill>
                  <a:schemeClr val="tx2"/>
                </a:solidFill>
              </a:rPr>
              <a:t>ромяна</a:t>
            </a:r>
            <a:r>
              <a:rPr lang="en-GB" sz="1500" b="1" dirty="0">
                <a:solidFill>
                  <a:schemeClr val="tx2"/>
                </a:solidFill>
              </a:rPr>
              <a:t> в </a:t>
            </a:r>
            <a:r>
              <a:rPr lang="en-GB" sz="1500" b="1" dirty="0" err="1">
                <a:solidFill>
                  <a:schemeClr val="tx2"/>
                </a:solidFill>
              </a:rPr>
              <a:t>цвета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морската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вода</a:t>
            </a:r>
            <a:r>
              <a:rPr lang="en-GB" sz="1500" b="1" dirty="0">
                <a:solidFill>
                  <a:schemeClr val="tx2"/>
                </a:solidFill>
              </a:rPr>
              <a:t> (</a:t>
            </a:r>
            <a:r>
              <a:rPr lang="en-GB" sz="1500" b="1" dirty="0" err="1">
                <a:solidFill>
                  <a:schemeClr val="tx2"/>
                </a:solidFill>
              </a:rPr>
              <a:t>цъфтеж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водата</a:t>
            </a:r>
            <a:r>
              <a:rPr lang="en-GB" sz="1500" b="1" dirty="0">
                <a:solidFill>
                  <a:schemeClr val="tx2"/>
                </a:solidFill>
              </a:rPr>
              <a:t>)</a:t>
            </a:r>
            <a:r>
              <a:rPr lang="bg-BG" sz="1500" b="1" dirty="0">
                <a:solidFill>
                  <a:schemeClr val="tx2"/>
                </a:solidFill>
              </a:rPr>
              <a:t>,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вследствие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замърсяване</a:t>
            </a:r>
            <a:r>
              <a:rPr lang="en-GB" sz="1500" b="1" dirty="0">
                <a:solidFill>
                  <a:schemeClr val="tx2"/>
                </a:solidFill>
              </a:rPr>
              <a:t> и </a:t>
            </a:r>
            <a:r>
              <a:rPr lang="en-GB" sz="1500" b="1" dirty="0" err="1">
                <a:solidFill>
                  <a:schemeClr val="tx2"/>
                </a:solidFill>
              </a:rPr>
              <a:t>последваща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антропогенна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еутрофикация</a:t>
            </a:r>
            <a:r>
              <a:rPr lang="en-GB" sz="1500" b="1" dirty="0">
                <a:solidFill>
                  <a:schemeClr val="tx2"/>
                </a:solidFill>
              </a:rPr>
              <a:t>.</a:t>
            </a:r>
          </a:p>
          <a:p>
            <a:pPr indent="450000" algn="just">
              <a:lnSpc>
                <a:spcPct val="14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1500" b="1" dirty="0">
                <a:solidFill>
                  <a:schemeClr val="bg1"/>
                </a:solidFill>
              </a:rPr>
              <a:t>Защитените зони </a:t>
            </a:r>
            <a:r>
              <a:rPr lang="bg-BG" sz="1500" b="1" dirty="0">
                <a:solidFill>
                  <a:schemeClr val="tx2"/>
                </a:solidFill>
              </a:rPr>
              <a:t>включват общо 282 135 ha морски пространства, или 6,9% от общата им площ. От защитените зони в морските пространства преобладават тези по Директивата за местообитанията с площ от 247 687 ha. По черноморското крайбрежие са обявени 19 защитени зони по Директива 2009/147 за опазване на дивите птици. Общата площ на ЗЗ възлиза на 416 536,86 ha.</a:t>
            </a:r>
          </a:p>
          <a:p>
            <a:pPr indent="450000" algn="just">
              <a:lnSpc>
                <a:spcPct val="14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1500" b="1" dirty="0">
                <a:solidFill>
                  <a:schemeClr val="tx2"/>
                </a:solidFill>
              </a:rPr>
              <a:t>Необходими са инвестиции за </a:t>
            </a:r>
            <a:r>
              <a:rPr lang="bg-BG" sz="1500" b="1" dirty="0">
                <a:solidFill>
                  <a:schemeClr val="bg1"/>
                </a:solidFill>
              </a:rPr>
              <a:t>дълготрайни материални активи </a:t>
            </a:r>
            <a:r>
              <a:rPr lang="bg-BG" sz="1500" b="1" dirty="0">
                <a:solidFill>
                  <a:schemeClr val="tx2"/>
                </a:solidFill>
              </a:rPr>
              <a:t>в сектора, с оглед въвеждане на иновации, ресурсна ефективност, обновяване. </a:t>
            </a:r>
            <a:endParaRPr lang="en-GB" sz="1500" b="1" dirty="0">
              <a:solidFill>
                <a:schemeClr val="tx2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ru-RU" altLang="bg-BG" sz="16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	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192" y="486045"/>
            <a:ext cx="8460432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Анализ на текущото състояние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околната среда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9F27F3AE-BB74-456F-9337-F6C9DA5C947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226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9481" y="1527067"/>
            <a:ext cx="8528848" cy="4412256"/>
          </a:xfrm>
        </p:spPr>
        <p:txBody>
          <a:bodyPr>
            <a:normAutofit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50000" algn="just">
              <a:lnSpc>
                <a:spcPct val="14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500" b="1" dirty="0" err="1">
                <a:solidFill>
                  <a:schemeClr val="tx2"/>
                </a:solidFill>
              </a:rPr>
              <a:t>България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разполага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със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завидно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богатство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от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bg1"/>
                </a:solidFill>
              </a:rPr>
              <a:t>културно-исторически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паметници</a:t>
            </a:r>
            <a:r>
              <a:rPr lang="en-US" sz="1500" b="1" dirty="0">
                <a:solidFill>
                  <a:schemeClr val="tx2"/>
                </a:solidFill>
              </a:rPr>
              <a:t>. 167 </a:t>
            </a:r>
            <a:r>
              <a:rPr lang="en-US" sz="1500" b="1" dirty="0" err="1">
                <a:solidFill>
                  <a:schemeClr val="tx2"/>
                </a:solidFill>
              </a:rPr>
              <a:t>от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регистрираните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паметници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на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културата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са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със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световно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значение</a:t>
            </a:r>
            <a:r>
              <a:rPr lang="en-US" sz="1500" b="1" dirty="0">
                <a:solidFill>
                  <a:schemeClr val="tx2"/>
                </a:solidFill>
              </a:rPr>
              <a:t>. </a:t>
            </a:r>
            <a:r>
              <a:rPr lang="en-US" sz="1500" b="1" dirty="0" err="1">
                <a:solidFill>
                  <a:schemeClr val="tx2"/>
                </a:solidFill>
              </a:rPr>
              <a:t>Страната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ни</a:t>
            </a:r>
            <a:r>
              <a:rPr lang="en-US" sz="1500" b="1" dirty="0">
                <a:solidFill>
                  <a:schemeClr val="tx2"/>
                </a:solidFill>
              </a:rPr>
              <a:t> е </a:t>
            </a:r>
            <a:r>
              <a:rPr lang="en-US" sz="1500" b="1" dirty="0" err="1">
                <a:solidFill>
                  <a:schemeClr val="tx2"/>
                </a:solidFill>
              </a:rPr>
              <a:t>включена</a:t>
            </a:r>
            <a:r>
              <a:rPr lang="en-US" sz="1500" b="1" dirty="0">
                <a:solidFill>
                  <a:schemeClr val="tx2"/>
                </a:solidFill>
              </a:rPr>
              <a:t> в </a:t>
            </a:r>
            <a:r>
              <a:rPr lang="en-US" sz="1500" b="1" dirty="0" err="1">
                <a:solidFill>
                  <a:schemeClr val="tx2"/>
                </a:solidFill>
              </a:rPr>
              <a:t>индикативния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списък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на</a:t>
            </a:r>
            <a:r>
              <a:rPr lang="en-US" sz="1500" b="1" dirty="0">
                <a:solidFill>
                  <a:schemeClr val="tx2"/>
                </a:solidFill>
              </a:rPr>
              <a:t> ЮНЕСКО с 14 </a:t>
            </a:r>
            <a:r>
              <a:rPr lang="en-US" sz="1500" b="1" dirty="0" err="1">
                <a:solidFill>
                  <a:schemeClr val="tx2"/>
                </a:solidFill>
              </a:rPr>
              <a:t>исторически</a:t>
            </a:r>
            <a:r>
              <a:rPr lang="en-US" sz="1500" b="1" dirty="0">
                <a:solidFill>
                  <a:schemeClr val="tx2"/>
                </a:solidFill>
              </a:rPr>
              <a:t>, 7 </a:t>
            </a:r>
            <a:r>
              <a:rPr lang="en-US" sz="1500" b="1" dirty="0" err="1">
                <a:solidFill>
                  <a:schemeClr val="tx2"/>
                </a:solidFill>
              </a:rPr>
              <a:t>културни</a:t>
            </a:r>
            <a:r>
              <a:rPr lang="en-US" sz="1500" b="1" dirty="0">
                <a:solidFill>
                  <a:schemeClr val="tx2"/>
                </a:solidFill>
              </a:rPr>
              <a:t> и 2 </a:t>
            </a:r>
            <a:r>
              <a:rPr lang="en-US" sz="1500" b="1" dirty="0" err="1">
                <a:solidFill>
                  <a:schemeClr val="tx2"/>
                </a:solidFill>
              </a:rPr>
              <a:t>природни</a:t>
            </a:r>
            <a:r>
              <a:rPr lang="en-US" sz="1500" b="1" dirty="0">
                <a:solidFill>
                  <a:schemeClr val="tx2"/>
                </a:solidFill>
              </a:rPr>
              <a:t> </a:t>
            </a:r>
            <a:r>
              <a:rPr lang="en-US" sz="1500" b="1" dirty="0" err="1">
                <a:solidFill>
                  <a:schemeClr val="tx2"/>
                </a:solidFill>
              </a:rPr>
              <a:t>обекта</a:t>
            </a:r>
            <a:r>
              <a:rPr lang="en-US" sz="1500" b="1" dirty="0">
                <a:solidFill>
                  <a:schemeClr val="tx2"/>
                </a:solidFill>
              </a:rPr>
              <a:t>.</a:t>
            </a:r>
            <a:r>
              <a:rPr lang="bg-BG" sz="1500" b="1" dirty="0">
                <a:solidFill>
                  <a:schemeClr val="tx2"/>
                </a:solidFill>
              </a:rPr>
              <a:t> Налице са екологични проблеми,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касаещи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подводното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културно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наследство</a:t>
            </a:r>
            <a:r>
              <a:rPr lang="bg-BG" sz="1500" b="1" dirty="0">
                <a:solidFill>
                  <a:schemeClr val="tx2"/>
                </a:solidFill>
              </a:rPr>
              <a:t>, които са </a:t>
            </a:r>
            <a:r>
              <a:rPr lang="en-GB" sz="1500" b="1" dirty="0" err="1">
                <a:solidFill>
                  <a:schemeClr val="tx2"/>
                </a:solidFill>
              </a:rPr>
              <a:t>причинили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частичното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или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пълното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унищожаване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редица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археологически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паметници</a:t>
            </a:r>
            <a:r>
              <a:rPr lang="en-GB" sz="1500" b="1" dirty="0">
                <a:solidFill>
                  <a:schemeClr val="tx2"/>
                </a:solidFill>
              </a:rPr>
              <a:t> в </a:t>
            </a:r>
            <a:r>
              <a:rPr lang="en-GB" sz="1500" b="1" dirty="0" err="1">
                <a:solidFill>
                  <a:schemeClr val="tx2"/>
                </a:solidFill>
              </a:rPr>
              <a:t>миналото</a:t>
            </a:r>
            <a:r>
              <a:rPr lang="en-GB" sz="1500" b="1" dirty="0">
                <a:solidFill>
                  <a:schemeClr val="tx2"/>
                </a:solidFill>
              </a:rPr>
              <a:t>, а </a:t>
            </a:r>
            <a:r>
              <a:rPr lang="en-GB" sz="1500" b="1" dirty="0" err="1">
                <a:solidFill>
                  <a:schemeClr val="tx2"/>
                </a:solidFill>
              </a:rPr>
              <a:t>днес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продължават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да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са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реална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заплаха</a:t>
            </a:r>
            <a:r>
              <a:rPr lang="en-GB" sz="1500" b="1" dirty="0">
                <a:solidFill>
                  <a:schemeClr val="tx2"/>
                </a:solidFill>
              </a:rPr>
              <a:t>.</a:t>
            </a:r>
            <a:endParaRPr lang="bg-BG" sz="1500" b="1" dirty="0">
              <a:solidFill>
                <a:schemeClr val="tx2"/>
              </a:solidFill>
            </a:endParaRPr>
          </a:p>
          <a:p>
            <a:pPr indent="450000" algn="just">
              <a:lnSpc>
                <a:spcPct val="14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1500" b="1" dirty="0">
                <a:solidFill>
                  <a:schemeClr val="tx2"/>
                </a:solidFill>
              </a:rPr>
              <a:t>По отношение на </a:t>
            </a:r>
            <a:r>
              <a:rPr lang="bg-BG" sz="1500" b="1" dirty="0">
                <a:solidFill>
                  <a:schemeClr val="bg1"/>
                </a:solidFill>
              </a:rPr>
              <a:t>вредните физични фактори </a:t>
            </a:r>
            <a:r>
              <a:rPr lang="bg-BG" sz="1500" b="1" dirty="0">
                <a:solidFill>
                  <a:schemeClr val="tx2"/>
                </a:solidFill>
              </a:rPr>
              <a:t>- в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разглежданата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крайбрежна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зона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съществен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екологичен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проблем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предизвиква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автомобилният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транспорт</a:t>
            </a:r>
            <a:r>
              <a:rPr lang="en-GB" sz="1500" b="1" dirty="0">
                <a:solidFill>
                  <a:schemeClr val="tx2"/>
                </a:solidFill>
              </a:rPr>
              <a:t>, </a:t>
            </a:r>
            <a:r>
              <a:rPr lang="en-GB" sz="1500" b="1" dirty="0" err="1">
                <a:solidFill>
                  <a:schemeClr val="tx2"/>
                </a:solidFill>
              </a:rPr>
              <a:t>който</a:t>
            </a:r>
            <a:r>
              <a:rPr lang="en-GB" sz="1500" b="1" dirty="0">
                <a:solidFill>
                  <a:schemeClr val="tx2"/>
                </a:solidFill>
              </a:rPr>
              <a:t> е </a:t>
            </a:r>
            <a:r>
              <a:rPr lang="en-GB" sz="1500" b="1" dirty="0" err="1">
                <a:solidFill>
                  <a:schemeClr val="tx2"/>
                </a:solidFill>
              </a:rPr>
              <a:t>най-значим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източник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шум</a:t>
            </a:r>
            <a:r>
              <a:rPr lang="en-GB" sz="1500" b="1" dirty="0">
                <a:solidFill>
                  <a:schemeClr val="tx2"/>
                </a:solidFill>
              </a:rPr>
              <a:t> с </a:t>
            </a:r>
            <a:r>
              <a:rPr lang="en-GB" sz="1500" b="1" dirty="0" err="1">
                <a:solidFill>
                  <a:schemeClr val="tx2"/>
                </a:solidFill>
              </a:rPr>
              <a:t>наднормено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въздействие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върху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значителна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част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от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населението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по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черноморското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крайбрежие</a:t>
            </a:r>
            <a:r>
              <a:rPr lang="en-GB" sz="1500" b="1" dirty="0">
                <a:solidFill>
                  <a:schemeClr val="tx2"/>
                </a:solidFill>
              </a:rPr>
              <a:t> (</a:t>
            </a:r>
            <a:r>
              <a:rPr lang="en-GB" sz="1500" b="1" dirty="0" err="1">
                <a:solidFill>
                  <a:schemeClr val="tx2"/>
                </a:solidFill>
              </a:rPr>
              <a:t>основно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градовете</a:t>
            </a:r>
            <a:r>
              <a:rPr lang="en-GB" sz="1500" b="1" dirty="0">
                <a:solidFill>
                  <a:schemeClr val="tx2"/>
                </a:solidFill>
              </a:rPr>
              <a:t> </a:t>
            </a:r>
            <a:r>
              <a:rPr lang="en-GB" sz="1500" b="1" dirty="0" err="1">
                <a:solidFill>
                  <a:schemeClr val="tx2"/>
                </a:solidFill>
              </a:rPr>
              <a:t>Варна</a:t>
            </a:r>
            <a:r>
              <a:rPr lang="en-GB" sz="1500" b="1" dirty="0">
                <a:solidFill>
                  <a:schemeClr val="tx2"/>
                </a:solidFill>
              </a:rPr>
              <a:t> и </a:t>
            </a:r>
            <a:r>
              <a:rPr lang="en-GB" sz="1500" b="1" dirty="0" err="1">
                <a:solidFill>
                  <a:schemeClr val="tx2"/>
                </a:solidFill>
              </a:rPr>
              <a:t>Бургас</a:t>
            </a:r>
            <a:r>
              <a:rPr lang="en-GB" sz="1500" b="1" dirty="0">
                <a:solidFill>
                  <a:schemeClr val="tx2"/>
                </a:solidFill>
              </a:rPr>
              <a:t>).</a:t>
            </a: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ru-RU" altLang="bg-BG" sz="16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	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192" y="486045"/>
            <a:ext cx="8460432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Анализ на текущото състояние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околната среда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6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5113CDBB-E9F7-4153-B4C8-3A8F9637212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335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9481" y="1527067"/>
            <a:ext cx="8528848" cy="4412256"/>
          </a:xfrm>
        </p:spPr>
        <p:txBody>
          <a:bodyPr>
            <a:normAutofit fontScale="85000" lnSpcReduction="10000"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</a:pPr>
            <a:r>
              <a:rPr lang="bg-BG" sz="1800" b="1" dirty="0">
                <a:solidFill>
                  <a:schemeClr val="bg1"/>
                </a:solidFill>
              </a:rPr>
              <a:t>Оценките на състава на </a:t>
            </a:r>
            <a:r>
              <a:rPr lang="bg-BG" sz="1800" b="1" dirty="0">
                <a:solidFill>
                  <a:schemeClr val="tx2">
                    <a:lumMod val="75000"/>
                  </a:schemeClr>
                </a:solidFill>
              </a:rPr>
              <a:t>отпадъците</a:t>
            </a:r>
            <a:r>
              <a:rPr lang="bg-BG" sz="1800" b="1" dirty="0">
                <a:solidFill>
                  <a:schemeClr val="bg1"/>
                </a:solidFill>
              </a:rPr>
              <a:t> от бреговете в различните морски региони, показват, че синтетичните материали имат най-голям дял в общото замърсяване с отпадъци. Корабоплаването е смятано за основен източник на отпадъци и най- важният източник на морски отпадъци от базирани в морето дейности.</a:t>
            </a:r>
          </a:p>
          <a:p>
            <a:pPr indent="450000" algn="just">
              <a:lnSpc>
                <a:spcPct val="134000"/>
              </a:lnSpc>
              <a:spcBef>
                <a:spcPts val="0"/>
              </a:spcBef>
            </a:pPr>
            <a:r>
              <a:rPr lang="en-GB" sz="1800" b="1" dirty="0" err="1">
                <a:solidFill>
                  <a:schemeClr val="bg1"/>
                </a:solidFill>
              </a:rPr>
              <a:t>Планирането</a:t>
            </a:r>
            <a:r>
              <a:rPr lang="en-GB" sz="1800" b="1" dirty="0">
                <a:solidFill>
                  <a:schemeClr val="bg1"/>
                </a:solidFill>
              </a:rPr>
              <a:t> и </a:t>
            </a:r>
            <a:r>
              <a:rPr lang="en-GB" sz="1800" b="1" dirty="0" err="1">
                <a:solidFill>
                  <a:schemeClr val="bg1"/>
                </a:solidFill>
              </a:rPr>
              <a:t>проектирането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на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обекти</a:t>
            </a:r>
            <a:r>
              <a:rPr lang="bg-BG" sz="1800" b="1" dirty="0">
                <a:solidFill>
                  <a:schemeClr val="bg1"/>
                </a:solidFill>
              </a:rPr>
              <a:t>, в т.ч. разширение и модернизация на съществуващи такива</a:t>
            </a:r>
            <a:r>
              <a:rPr lang="en-GB" sz="1800" b="1" dirty="0">
                <a:solidFill>
                  <a:schemeClr val="bg1"/>
                </a:solidFill>
              </a:rPr>
              <a:t> в </a:t>
            </a:r>
            <a:r>
              <a:rPr lang="en-GB" sz="1800" b="1" dirty="0" err="1">
                <a:solidFill>
                  <a:schemeClr val="bg1"/>
                </a:solidFill>
              </a:rPr>
              <a:t>изпълнение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на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bg-BG" sz="1800" b="1" dirty="0">
                <a:solidFill>
                  <a:schemeClr val="bg1"/>
                </a:solidFill>
              </a:rPr>
              <a:t>програмата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следва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да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съобразява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съществуващите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предприятия</a:t>
            </a:r>
            <a:r>
              <a:rPr lang="en-GB" sz="1800" b="1" dirty="0">
                <a:solidFill>
                  <a:schemeClr val="bg1"/>
                </a:solidFill>
              </a:rPr>
              <a:t> с </a:t>
            </a:r>
            <a:r>
              <a:rPr lang="en-GB" sz="1800" b="1" dirty="0" err="1">
                <a:solidFill>
                  <a:schemeClr val="bg1"/>
                </a:solidFill>
              </a:rPr>
              <a:t>нисък</a:t>
            </a:r>
            <a:r>
              <a:rPr lang="en-GB" sz="1800" b="1" dirty="0">
                <a:solidFill>
                  <a:schemeClr val="bg1"/>
                </a:solidFill>
              </a:rPr>
              <a:t> и </a:t>
            </a:r>
            <a:r>
              <a:rPr lang="en-GB" sz="1800" b="1" dirty="0" err="1">
                <a:solidFill>
                  <a:schemeClr val="bg1"/>
                </a:solidFill>
              </a:rPr>
              <a:t>висок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рисков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потенциал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от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възникване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на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голяма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авария</a:t>
            </a:r>
            <a:r>
              <a:rPr lang="en-GB" sz="1800" b="1" dirty="0">
                <a:solidFill>
                  <a:schemeClr val="bg1"/>
                </a:solidFill>
              </a:rPr>
              <a:t> с </a:t>
            </a:r>
            <a:r>
              <a:rPr lang="en-GB" sz="1800" b="1" dirty="0" err="1">
                <a:solidFill>
                  <a:schemeClr val="bg1"/>
                </a:solidFill>
              </a:rPr>
              <a:t>опасни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химични</a:t>
            </a:r>
            <a:r>
              <a:rPr lang="en-GB" sz="1800" b="1" dirty="0">
                <a:solidFill>
                  <a:schemeClr val="bg1"/>
                </a:solidFill>
              </a:rPr>
              <a:t> </a:t>
            </a:r>
            <a:r>
              <a:rPr lang="en-GB" sz="1800" b="1" dirty="0" err="1">
                <a:solidFill>
                  <a:schemeClr val="bg1"/>
                </a:solidFill>
              </a:rPr>
              <a:t>вещества</a:t>
            </a:r>
            <a:r>
              <a:rPr lang="en-GB" sz="1800" b="1" dirty="0">
                <a:solidFill>
                  <a:schemeClr val="bg1"/>
                </a:solidFill>
              </a:rPr>
              <a:t>.</a:t>
            </a:r>
          </a:p>
          <a:p>
            <a:pPr indent="450000" algn="just">
              <a:lnSpc>
                <a:spcPct val="134000"/>
              </a:lnSpc>
              <a:spcBef>
                <a:spcPts val="0"/>
              </a:spcBef>
            </a:pPr>
            <a:r>
              <a:rPr lang="bg-BG" sz="1800" b="1" dirty="0">
                <a:solidFill>
                  <a:schemeClr val="tx2"/>
                </a:solidFill>
              </a:rPr>
              <a:t>По отношение на </a:t>
            </a:r>
            <a:r>
              <a:rPr lang="bg-BG" sz="1800" b="1" dirty="0">
                <a:solidFill>
                  <a:schemeClr val="bg1"/>
                </a:solidFill>
              </a:rPr>
              <a:t>населението и здравния статус на населението </a:t>
            </a:r>
            <a:r>
              <a:rPr lang="bg-BG" sz="1800" b="1" dirty="0">
                <a:solidFill>
                  <a:schemeClr val="tx2"/>
                </a:solidFill>
              </a:rPr>
              <a:t>- тенденциите по основните демографски показатели се запазват в последните години, като се наблюдава прогресивно намаляване на населението, застаряване на населението, ниска раждаемост, висока смъртност и отрицателен естествен прираст, ниска продължителност на живота. Водещите причини за умирания се запазват както през последните години - болести на органите на кръвообращението и новообразувания.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ru-RU" altLang="bg-BG" sz="16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	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192" y="486045"/>
            <a:ext cx="8460432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Анализ на текущото състояние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околната среда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7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F22AE2D8-865A-41A5-879C-A2ACD28FD12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50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42209" y="86880"/>
            <a:ext cx="8059581" cy="5009567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 fontAlgn="auto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ru-RU" altLang="bg-BG" sz="2400" dirty="0">
                <a:solidFill>
                  <a:schemeClr val="bg1"/>
                </a:solidFill>
              </a:rPr>
              <a:t>Анализът на избора на </a:t>
            </a:r>
            <a:r>
              <a:rPr lang="ru-RU" altLang="bg-BG" sz="2400" b="1" dirty="0">
                <a:solidFill>
                  <a:schemeClr val="tx2"/>
                </a:solidFill>
              </a:rPr>
              <a:t>„нулевата алтернатива“ </a:t>
            </a:r>
            <a:r>
              <a:rPr lang="ru-RU" altLang="bg-BG" sz="2400" dirty="0">
                <a:solidFill>
                  <a:schemeClr val="bg1"/>
                </a:solidFill>
              </a:rPr>
              <a:t>или отказът от прилагането на ПМДРА 2021-2027 г. показва: </a:t>
            </a:r>
          </a:p>
          <a:p>
            <a:pPr indent="450000" algn="just" fontAlgn="auto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ru-RU" altLang="bg-BG" sz="2400" b="1" dirty="0">
                <a:solidFill>
                  <a:schemeClr val="tx2"/>
                </a:solidFill>
              </a:rPr>
              <a:t>Неблагоприятно развитие и/или пропуснати ползи </a:t>
            </a:r>
            <a:r>
              <a:rPr lang="ru-RU" altLang="bg-BG" sz="2400" dirty="0">
                <a:solidFill>
                  <a:schemeClr val="bg1"/>
                </a:solidFill>
              </a:rPr>
              <a:t>се очакват по отношение на климата и климатичните изменения, повърхностните води, биологичното разнообразие, материални активи, отпадъци и население и човешко здраве. </a:t>
            </a:r>
          </a:p>
          <a:p>
            <a:pPr indent="450000" algn="just" fontAlgn="auto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ru-RU" altLang="bg-BG" sz="2400" b="1" dirty="0">
                <a:solidFill>
                  <a:schemeClr val="tx2"/>
                </a:solidFill>
              </a:rPr>
              <a:t>Без промяна (с неутрално въздействие, запазване на тенденциите)</a:t>
            </a:r>
            <a:r>
              <a:rPr lang="ru-RU" altLang="bg-BG" sz="2400" dirty="0">
                <a:solidFill>
                  <a:schemeClr val="bg1"/>
                </a:solidFill>
              </a:rPr>
              <a:t> се очаква да е развитието по отношение на останалите компоненти и фактори на средата.</a:t>
            </a: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ru-RU" altLang="bg-BG" sz="16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23902" y="534795"/>
            <a:ext cx="8460432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Развитие на аспектите на околната среда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при «нулева алтернатива»</a:t>
            </a: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0ADD8B3F-37D9-4539-B1F8-01C3BCB160C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831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23043" y="1070830"/>
            <a:ext cx="8059581" cy="5302486"/>
          </a:xfrm>
        </p:spPr>
        <p:txBody>
          <a:bodyPr>
            <a:normAutofit fontScale="25000" lnSpcReduction="20000"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  <a:defRPr/>
            </a:pPr>
            <a:r>
              <a:rPr lang="bg-BG" sz="6400" b="1" dirty="0">
                <a:solidFill>
                  <a:schemeClr val="tx2"/>
                </a:solidFill>
              </a:rPr>
              <a:t>ПМДРА 2021-2027 г. не определя конкретни територии за реализиране на предвидените дейности, но засегнати от инвестициите ще бъдат основно райони от страната, в които се извършват и има потенциал да бъдат развити </a:t>
            </a:r>
            <a:r>
              <a:rPr lang="bg-BG" sz="6400" b="1" dirty="0">
                <a:solidFill>
                  <a:schemeClr val="bg1"/>
                </a:solidFill>
              </a:rPr>
              <a:t>дейности по морско дело, рибарство и аквакултури –Черноморско крайбрежие, р. Дунав и вътрешни водоеми</a:t>
            </a:r>
            <a:r>
              <a:rPr lang="bg-BG" sz="6400" b="1" dirty="0">
                <a:solidFill>
                  <a:schemeClr val="tx2"/>
                </a:solidFill>
              </a:rPr>
              <a:t>, и в съответствие с подхода на предпазливостта като потенциално засегнати се разглеждат всички такива райони на територията на страната.</a:t>
            </a: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  <a:defRPr/>
            </a:pPr>
            <a:r>
              <a:rPr lang="bg-BG" sz="6400" b="1" dirty="0">
                <a:solidFill>
                  <a:schemeClr val="tx2"/>
                </a:solidFill>
              </a:rPr>
              <a:t>Конкретни потенциално засегнати от инвестициите територии са обособените чрез подхода </a:t>
            </a:r>
            <a:r>
              <a:rPr lang="bg-BG" sz="6400" b="1" dirty="0">
                <a:solidFill>
                  <a:schemeClr val="bg1"/>
                </a:solidFill>
              </a:rPr>
              <a:t>ВОМР местни инициативни рибарски групи </a:t>
            </a:r>
            <a:r>
              <a:rPr lang="en-US" sz="6400" b="1" dirty="0">
                <a:solidFill>
                  <a:schemeClr val="bg1"/>
                </a:solidFill>
              </a:rPr>
              <a:t>(</a:t>
            </a:r>
            <a:r>
              <a:rPr lang="bg-BG" sz="6400" b="1" dirty="0">
                <a:solidFill>
                  <a:schemeClr val="bg1"/>
                </a:solidFill>
              </a:rPr>
              <a:t>МИРГ</a:t>
            </a:r>
            <a:r>
              <a:rPr lang="en-US" sz="6400" b="1" dirty="0">
                <a:solidFill>
                  <a:schemeClr val="bg1"/>
                </a:solidFill>
              </a:rPr>
              <a:t>)</a:t>
            </a:r>
            <a:r>
              <a:rPr lang="bg-BG" sz="6400" b="1" dirty="0">
                <a:solidFill>
                  <a:schemeClr val="tx2"/>
                </a:solidFill>
              </a:rPr>
              <a:t>.</a:t>
            </a: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  <a:defRPr/>
            </a:pPr>
            <a:r>
              <a:rPr lang="ru-RU" altLang="bg-BG" sz="6400" b="1" dirty="0">
                <a:solidFill>
                  <a:schemeClr val="tx2"/>
                </a:solidFill>
              </a:rPr>
              <a:t>Анализът посочва принципни възможности за засягане на компоненти и фактори на средата в разглежданата територия, които са регулируеми с подходящи мерки.</a:t>
            </a: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  <a:defRPr/>
            </a:pPr>
            <a:r>
              <a:rPr lang="ru-RU" altLang="bg-BG" sz="6400" b="1" dirty="0">
                <a:solidFill>
                  <a:schemeClr val="tx2"/>
                </a:solidFill>
              </a:rPr>
              <a:t>Извършен е анализ и </a:t>
            </a:r>
            <a:r>
              <a:rPr lang="bg-BG" altLang="bg-BG" sz="6400" b="1" dirty="0">
                <a:solidFill>
                  <a:schemeClr val="tx2"/>
                </a:solidFill>
              </a:rPr>
              <a:t>съгласно </a:t>
            </a:r>
            <a:r>
              <a:rPr lang="ru-RU" altLang="bg-BG" sz="6400" b="1" dirty="0">
                <a:solidFill>
                  <a:schemeClr val="tx2"/>
                </a:solidFill>
              </a:rPr>
              <a:t>Техническите насоки на Европейска комисия за интегриране на принципа за </a:t>
            </a:r>
            <a:r>
              <a:rPr lang="ru-RU" altLang="bg-BG" sz="6400" b="1" dirty="0">
                <a:solidFill>
                  <a:schemeClr val="bg1"/>
                </a:solidFill>
              </a:rPr>
              <a:t>„ненанасяне на значителни вреди“ съгласно </a:t>
            </a:r>
            <a:r>
              <a:rPr lang="ru-RU" altLang="bg-BG" sz="6400" b="1" dirty="0">
                <a:solidFill>
                  <a:schemeClr val="tx2"/>
                </a:solidFill>
              </a:rPr>
              <a:t>Регламента за Механизма за възстановяване и устойчивост</a:t>
            </a:r>
            <a:r>
              <a:rPr lang="bg-BG" altLang="bg-BG" sz="6400" b="1" dirty="0">
                <a:solidFill>
                  <a:schemeClr val="tx2"/>
                </a:solidFill>
              </a:rPr>
              <a:t>, съгласно който не се очаква нанасянето на значителни вреди в резултат на ПМДРА 2021-2027 г.. </a:t>
            </a:r>
            <a:endParaRPr lang="ru-RU" altLang="bg-BG" sz="6400" b="1" dirty="0">
              <a:solidFill>
                <a:schemeClr val="tx2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ru-RU" altLang="bg-BG" sz="16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5084" y="485817"/>
            <a:ext cx="8460432" cy="113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0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Характеристика на околната среда за територии,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0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които вероятно ще бъдат значително засегнати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0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 реализацията на ПМДРА 2021-2027 г.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BD58CC77-A370-4A1A-BD1A-A8D68C41FF7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4242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49891" y="1468634"/>
            <a:ext cx="8059581" cy="5302486"/>
          </a:xfrm>
        </p:spPr>
        <p:txBody>
          <a:bodyPr>
            <a:normAutofit/>
          </a:bodyPr>
          <a:lstStyle/>
          <a:p>
            <a:pPr indent="450000" algn="just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bg-BG" sz="1500" b="1" dirty="0">
                <a:solidFill>
                  <a:schemeClr val="tx2"/>
                </a:solidFill>
              </a:rPr>
              <a:t>Екологичните проблеми, свързани със сектор „Рибарство“ имат две страни и посоки на проявление: </a:t>
            </a:r>
            <a:endParaRPr lang="en-GB" sz="1500" b="1" dirty="0">
              <a:solidFill>
                <a:schemeClr val="tx2"/>
              </a:solidFill>
            </a:endParaRPr>
          </a:p>
          <a:p>
            <a:pPr lvl="0" indent="450000" algn="just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bg-BG" sz="1500" b="1" dirty="0">
                <a:solidFill>
                  <a:schemeClr val="bg1"/>
                </a:solidFill>
              </a:rPr>
              <a:t>Екологични проблеми, произтичащи от развитието на сектора  </a:t>
            </a:r>
            <a:r>
              <a:rPr lang="bg-BG" sz="1500" b="1" dirty="0">
                <a:solidFill>
                  <a:schemeClr val="tx2"/>
                </a:solidFill>
              </a:rPr>
              <a:t>(свързват се със следните компоненти и фактори: Води, Биологично разнообразие, Материални активи, Отпадъци, Здраво-хигиенни аспекти).</a:t>
            </a:r>
          </a:p>
          <a:p>
            <a:pPr indent="450000" algn="just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bg-BG" sz="1500" b="1" i="1" dirty="0">
                <a:solidFill>
                  <a:schemeClr val="tx2"/>
                </a:solidFill>
              </a:rPr>
              <a:t>Дейностите по програмата, в съответствие с приоритетите и специфичните цели, са с висока степен на екологична насоченост, поради което, при правилното им, законосъобразно изпълнение, не се очаква задълбочаване на съществуващите и/или възникване на нови екологични проблеми в резултат на развитието на сектор „Рибарство“. </a:t>
            </a:r>
            <a:endParaRPr lang="en-GB" sz="1500" b="1" i="1" dirty="0">
              <a:solidFill>
                <a:schemeClr val="tx2"/>
              </a:solidFill>
            </a:endParaRPr>
          </a:p>
          <a:p>
            <a:pPr lvl="0" indent="450000" algn="just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bg-BG" sz="1500" b="1" dirty="0">
                <a:solidFill>
                  <a:schemeClr val="bg1"/>
                </a:solidFill>
              </a:rPr>
              <a:t>Екологични проблеми, създаващи ограничения за/лимитиращи развитието на сектора</a:t>
            </a:r>
            <a:r>
              <a:rPr lang="bg-BG" sz="1500" b="1" dirty="0">
                <a:solidFill>
                  <a:schemeClr val="tx2"/>
                </a:solidFill>
              </a:rPr>
              <a:t> (Климат и изменение на климата; Води). </a:t>
            </a:r>
          </a:p>
          <a:p>
            <a:pPr indent="450000" algn="just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bg-BG" sz="1500" b="1" i="1" dirty="0">
                <a:solidFill>
                  <a:schemeClr val="tx2"/>
                </a:solidFill>
              </a:rPr>
              <a:t>За справяне с установените лимитиращи развитието на сектора екологични проблеми, ПМДРА 2021-2027 г. предвижда дейности за диверсификация на дейностите, с цел ограничаване лимитиращото действие на сезонността, въвеждане на иновации за повишаване на ресурсната и енергийна ефективност. </a:t>
            </a:r>
            <a:endParaRPr lang="en-GB" sz="1500" b="1" i="1" dirty="0">
              <a:solidFill>
                <a:schemeClr val="tx2"/>
              </a:solidFill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92771" y="708292"/>
            <a:ext cx="8460432" cy="641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0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Съществуващи екологични проблеми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F21F8DB3-24A1-4A2D-977C-3B9EAA38F37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097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542209" y="1785275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b="1" dirty="0">
                <a:solidFill>
                  <a:schemeClr val="tx2"/>
                </a:solidFill>
              </a:rPr>
              <a:t>Проектът на ПМДРА 2021-2027 г. съобразява относимите цели по опазване на околната среда на международно и национално ниво.</a:t>
            </a: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b="1" dirty="0">
                <a:solidFill>
                  <a:schemeClr val="tx2"/>
                </a:solidFill>
              </a:rPr>
              <a:t>ПМДРА 2021-2027 г. интегрира цели, свързани с </a:t>
            </a:r>
            <a:r>
              <a:rPr lang="bg-BG" b="1" dirty="0">
                <a:solidFill>
                  <a:schemeClr val="bg1"/>
                </a:solidFill>
              </a:rPr>
              <a:t>ограничаване на изменението на климата, кръгова икономика, опазване на водите и биоразнообразието, отпадъците, въздуха, опазване на човешкото здраве и осигуряване на добро качество на живот. </a:t>
            </a:r>
            <a:endParaRPr lang="en-GB" b="1" dirty="0">
              <a:solidFill>
                <a:schemeClr val="bg1"/>
              </a:solidFill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C5FFA7C2-7E19-4B92-966F-D11A36833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787" y="478913"/>
            <a:ext cx="8302431" cy="986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Цели по опазване на околната среда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начин, по който са взети предвид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 проекта на ПМДРА 2021-2027 г.</a:t>
            </a:r>
          </a:p>
        </p:txBody>
      </p:sp>
      <p:pic>
        <p:nvPicPr>
          <p:cNvPr id="15" name="Picture 14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5027D89A-15D4-4092-9F4E-10FCD7CEBB1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337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350923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b="1" dirty="0">
                <a:solidFill>
                  <a:schemeClr val="tx2"/>
                </a:solidFill>
              </a:rPr>
              <a:t>Оценката, в съответствие с нивото на подробност на ПМДРА 2021-2027 г., е направена на стратегическо ниво </a:t>
            </a:r>
            <a:r>
              <a:rPr lang="en-US" b="1" dirty="0">
                <a:solidFill>
                  <a:schemeClr val="tx2"/>
                </a:solidFill>
              </a:rPr>
              <a:t>(</a:t>
            </a:r>
            <a:r>
              <a:rPr lang="bg-BG" b="1" dirty="0">
                <a:solidFill>
                  <a:schemeClr val="tx2"/>
                </a:solidFill>
              </a:rPr>
              <a:t>приоритети и специфични цели</a:t>
            </a:r>
            <a:r>
              <a:rPr lang="en-US" b="1" dirty="0">
                <a:solidFill>
                  <a:schemeClr val="tx2"/>
                </a:solidFill>
              </a:rPr>
              <a:t>)</a:t>
            </a:r>
            <a:r>
              <a:rPr lang="bg-BG" b="1" dirty="0">
                <a:solidFill>
                  <a:schemeClr val="tx2"/>
                </a:solidFill>
              </a:rPr>
              <a:t> и на ниво „дейности“. </a:t>
            </a: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b="1" dirty="0">
                <a:solidFill>
                  <a:schemeClr val="bg1"/>
                </a:solidFill>
              </a:rPr>
              <a:t>Оценка на въздействието на приоритетите и специфичните цели в проекта на ПМДРА 2021-2027 г.:</a:t>
            </a: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C984D8C-A969-4E6C-A514-A2F6B3F66B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7089991"/>
              </p:ext>
            </p:extLst>
          </p:nvPr>
        </p:nvGraphicFramePr>
        <p:xfrm>
          <a:off x="1588770" y="3981429"/>
          <a:ext cx="5966460" cy="14433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11750632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400" dirty="0">
                          <a:effectLst/>
                        </a:rPr>
                        <a:t>Приоритет 1: „Насърчаване на устойчивото рибарство и опазването на водните биологични ресурси”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27952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400" dirty="0" err="1">
                          <a:effectLst/>
                        </a:rPr>
                        <a:t>Обобщение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за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въздействието</a:t>
                      </a:r>
                      <a:r>
                        <a:rPr lang="en-US" sz="1400" dirty="0">
                          <a:effectLst/>
                        </a:rPr>
                        <a:t>: </a:t>
                      </a:r>
                      <a:r>
                        <a:rPr lang="bg-BG" sz="1400" dirty="0">
                          <a:effectLst/>
                        </a:rPr>
                        <a:t>Приоритет 1 не води до отрицателни въздействия. Свързан е с дългосрочни преки и непреки положителни въздействия за повечето компоненти и фактори на средата. За останалите компоненти и фактори не се очаква въздействие.</a:t>
                      </a:r>
                      <a:endParaRPr lang="en-GB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4535509"/>
                  </a:ext>
                </a:extLst>
              </a:tr>
            </a:tbl>
          </a:graphicData>
        </a:graphic>
      </p:graphicFrame>
      <p:pic>
        <p:nvPicPr>
          <p:cNvPr id="17" name="Picture 16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E64CA435-FF45-46CF-9B60-8BAE42799F3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980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1830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350923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EDEAB17-0713-45EA-9A11-5676CAC4DA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9595001"/>
              </p:ext>
            </p:extLst>
          </p:nvPr>
        </p:nvGraphicFramePr>
        <p:xfrm>
          <a:off x="2195736" y="1679397"/>
          <a:ext cx="5894453" cy="7920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94453">
                  <a:extLst>
                    <a:ext uri="{9D8B030D-6E8A-4147-A177-3AD203B41FA5}">
                      <a16:colId xmlns:a16="http://schemas.microsoft.com/office/drawing/2014/main" val="2499162976"/>
                    </a:ext>
                  </a:extLst>
                </a:gridCol>
              </a:tblGrid>
              <a:tr h="533423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СЦ 1.1: </a:t>
                      </a:r>
                      <a:r>
                        <a:rPr lang="en-GB" sz="1200" dirty="0" err="1">
                          <a:effectLst/>
                        </a:rPr>
                        <a:t>Укрепване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на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икономически</a:t>
                      </a:r>
                      <a:r>
                        <a:rPr lang="en-GB" sz="1200" dirty="0">
                          <a:effectLst/>
                        </a:rPr>
                        <a:t>, </a:t>
                      </a:r>
                      <a:r>
                        <a:rPr lang="en-GB" sz="1200" dirty="0" err="1">
                          <a:effectLst/>
                        </a:rPr>
                        <a:t>социално</a:t>
                      </a:r>
                      <a:r>
                        <a:rPr lang="en-GB" sz="1200" dirty="0">
                          <a:effectLst/>
                        </a:rPr>
                        <a:t> и </a:t>
                      </a:r>
                      <a:r>
                        <a:rPr lang="en-GB" sz="1200" dirty="0" err="1">
                          <a:effectLst/>
                        </a:rPr>
                        <a:t>екологично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устойчиви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риболовни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дейности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22452920"/>
                  </a:ext>
                </a:extLst>
              </a:tr>
              <a:tr h="2586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Аналогично на въздействието на Приоритет 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449009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CC937AA-579B-419E-A7EB-A550C8709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028972"/>
              </p:ext>
            </p:extLst>
          </p:nvPr>
        </p:nvGraphicFramePr>
        <p:xfrm>
          <a:off x="370243" y="2589090"/>
          <a:ext cx="5966460" cy="123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8927595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СЦ 1.2: Повишаване на енергийната ефективност и намаляване на емисиите на CO</a:t>
                      </a:r>
                      <a:r>
                        <a:rPr lang="bg-BG" sz="1200" baseline="-25000" dirty="0">
                          <a:effectLst/>
                        </a:rPr>
                        <a:t>2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574044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Въздействието на СЦ 1.2. е положително за повечето компоненти и фактори на средата. За останалите компоненти и фактори не се очаква въздействие. Не се очакват отрицателни въздействия от изпълнение на специфичната цел.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567027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B6C5294-060B-4F81-913C-03C186831F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189290"/>
              </p:ext>
            </p:extLst>
          </p:nvPr>
        </p:nvGraphicFramePr>
        <p:xfrm>
          <a:off x="2560665" y="3943930"/>
          <a:ext cx="5966460" cy="1026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35658898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СЦ 1.3: Насърчаване на адаптирането на риболовния капацитет към възможностите за риболов и допринасяне за постигането на справедлив жизнен стандарт в случай на дадено временно преустановяване на риболовните дейности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61838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Въздействието е положително за повечето компоненти и фактори на средата. Не се очакват отрицателни въздействия.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613397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B1DEDC1-374A-4DF8-B773-3CC4BE1F50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1675886"/>
              </p:ext>
            </p:extLst>
          </p:nvPr>
        </p:nvGraphicFramePr>
        <p:xfrm>
          <a:off x="335067" y="5145327"/>
          <a:ext cx="5966460" cy="123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13295460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СЦ 1.4: Насърчаване на ефективен контрол в областта на рибарството и на надеждни данни за вземането на решения, основани на знанието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73131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Очаква се положително въздействие за компонентите, имащи отношение към специфичната цел, като за останалите компоненти не се очаква въздействие. Реализирането на СЦ 1.4 не е свързано с отрицателни въздействия.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47116178"/>
                  </a:ext>
                </a:extLst>
              </a:tr>
            </a:tbl>
          </a:graphicData>
        </a:graphic>
      </p:graphicFrame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6C12F9EC-C8BF-436D-A6C4-07AD6D342B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85486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36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C6C0B3C-60A9-4D74-868B-55874F3231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989265"/>
              </p:ext>
            </p:extLst>
          </p:nvPr>
        </p:nvGraphicFramePr>
        <p:xfrm>
          <a:off x="804334" y="1519268"/>
          <a:ext cx="5966460" cy="123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23907887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СЦ 1.5: : Допринасяне за защитата  и възстановяването на водното биологично разнообразие и водните екосистеми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31799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Очаква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се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положително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компонентите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имащи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отношение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към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специфичната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цел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като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останалите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компоненти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не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се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очаква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</a:t>
                      </a:r>
                      <a:r>
                        <a:rPr lang="en-US" sz="1200" dirty="0">
                          <a:effectLst/>
                        </a:rPr>
                        <a:t>. </a:t>
                      </a:r>
                      <a:r>
                        <a:rPr lang="en-US" sz="1200" dirty="0" err="1">
                          <a:effectLst/>
                        </a:rPr>
                        <a:t>Реализирането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на</a:t>
                      </a:r>
                      <a:r>
                        <a:rPr lang="en-US" sz="1200" dirty="0">
                          <a:effectLst/>
                        </a:rPr>
                        <a:t> СЦ 1.</a:t>
                      </a:r>
                      <a:r>
                        <a:rPr lang="bg-BG" sz="1200" dirty="0">
                          <a:effectLst/>
                        </a:rPr>
                        <a:t>5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не</a:t>
                      </a:r>
                      <a:r>
                        <a:rPr lang="en-US" sz="1200" dirty="0">
                          <a:effectLst/>
                        </a:rPr>
                        <a:t> е </a:t>
                      </a:r>
                      <a:r>
                        <a:rPr lang="en-US" sz="1200" dirty="0" err="1">
                          <a:effectLst/>
                        </a:rPr>
                        <a:t>свързано</a:t>
                      </a:r>
                      <a:r>
                        <a:rPr lang="en-US" sz="1200" dirty="0">
                          <a:effectLst/>
                        </a:rPr>
                        <a:t> с </a:t>
                      </a:r>
                      <a:r>
                        <a:rPr lang="en-US" sz="1200" dirty="0" err="1">
                          <a:effectLst/>
                        </a:rPr>
                        <a:t>отрицателни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въздействия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3092013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80D3022-9661-4FBC-B53A-7DE5D6262E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337351"/>
              </p:ext>
            </p:extLst>
          </p:nvPr>
        </p:nvGraphicFramePr>
        <p:xfrm>
          <a:off x="2716164" y="2845753"/>
          <a:ext cx="5966460" cy="1026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399361317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Приоритет 2: „Насърчаване на устойчивите дейности, свързани с аквакултурите, и на преработването и предлагането на пазара  на продукти от риболов и аквакултури“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3297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За повечето аспекти на средата въздействието е положително. Не се очаква отрицателно въздействие.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6992420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CD61963-E6C2-4FF4-98BB-976BCA541F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3731006"/>
              </p:ext>
            </p:extLst>
          </p:nvPr>
        </p:nvGraphicFramePr>
        <p:xfrm>
          <a:off x="467544" y="3975415"/>
          <a:ext cx="5966460" cy="1026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15218501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СЦ 2.1: </a:t>
                      </a:r>
                      <a:r>
                        <a:rPr lang="en-GB" sz="1200">
                          <a:effectLst/>
                        </a:rPr>
                        <a:t>Насърчаване на устойчиви и икономически жизнеспособни дейности, свързани с аквакултурите, в съответствие с член 34, параграф 1 от Регламент (ЕС) № 1380/2013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42133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Очаква се положително въздействие за повечето компоненти и фактори на средата, без отрицателни въздействия.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1783872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903200DD-02F6-4E97-A9B6-8D8B1E6FC8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729817"/>
              </p:ext>
            </p:extLst>
          </p:nvPr>
        </p:nvGraphicFramePr>
        <p:xfrm>
          <a:off x="2627784" y="5091588"/>
          <a:ext cx="5966460" cy="1026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351645856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СЦ 2.2: Насърчаване на предлагането на пазара, качеството на продуктите и добавената стойност на продуктите от риболов и аквакутури, както и преработването на тези продукти.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343039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en-US" sz="1200" dirty="0" err="1">
                          <a:effectLst/>
                        </a:rPr>
                        <a:t>Очаква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се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положително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повечето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компоненти</a:t>
                      </a:r>
                      <a:r>
                        <a:rPr lang="en-US" sz="1200" dirty="0">
                          <a:effectLst/>
                        </a:rPr>
                        <a:t> и </a:t>
                      </a:r>
                      <a:r>
                        <a:rPr lang="en-US" sz="1200" dirty="0" err="1">
                          <a:effectLst/>
                        </a:rPr>
                        <a:t>фактори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на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средата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без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отрицателни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въздействия</a:t>
                      </a:r>
                      <a:r>
                        <a:rPr lang="en-US" sz="1200" dirty="0">
                          <a:effectLst/>
                        </a:rPr>
                        <a:t>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2238079"/>
                  </a:ext>
                </a:extLst>
              </a:tr>
            </a:tbl>
          </a:graphicData>
        </a:graphic>
      </p:graphicFrame>
      <p:pic>
        <p:nvPicPr>
          <p:cNvPr id="17" name="Picture 16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CD16F04F-6EA2-4EB7-BCDC-325478AF597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690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820" y="587727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522" y="1683051"/>
            <a:ext cx="8731744" cy="4437936"/>
          </a:xfrm>
        </p:spPr>
        <p:txBody>
          <a:bodyPr>
            <a:noAutofit/>
          </a:bodyPr>
          <a:lstStyle/>
          <a:p>
            <a:pPr algn="ctr"/>
            <a:endParaRPr lang="en-GB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bg-BG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bg-BG" b="1" dirty="0">
              <a:solidFill>
                <a:schemeClr val="tx1"/>
              </a:solidFill>
              <a:latin typeface="+mj-lt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bg-BG" sz="1000" b="1" dirty="0"/>
                <a:t>МИНИСТЕРСТВО НА  ЗЕМЕДЕЛИЕТО</a:t>
              </a:r>
              <a:endParaRPr lang="bg-BG" sz="1000" dirty="0">
                <a:effectLst/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746941" y="1774397"/>
            <a:ext cx="7650117" cy="4845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576"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SzPct val="80000"/>
              <a:defRPr/>
            </a:pPr>
            <a:r>
              <a:rPr lang="bg-BG" sz="1400" b="1" dirty="0">
                <a:solidFill>
                  <a:schemeClr val="tx2"/>
                </a:solidFill>
              </a:rPr>
              <a:t>Докладът за екологична оценка </a:t>
            </a:r>
            <a:r>
              <a:rPr lang="en-US" sz="1400" b="1" dirty="0">
                <a:solidFill>
                  <a:schemeClr val="tx2"/>
                </a:solidFill>
              </a:rPr>
              <a:t>(</a:t>
            </a:r>
            <a:r>
              <a:rPr lang="bg-BG" sz="1400" b="1" dirty="0">
                <a:solidFill>
                  <a:schemeClr val="tx2"/>
                </a:solidFill>
              </a:rPr>
              <a:t>ДЕО</a:t>
            </a:r>
            <a:r>
              <a:rPr lang="en-US" sz="1400" b="1" dirty="0">
                <a:solidFill>
                  <a:schemeClr val="tx2"/>
                </a:solidFill>
              </a:rPr>
              <a:t>)</a:t>
            </a:r>
            <a:r>
              <a:rPr lang="bg-BG" sz="1400" b="1" dirty="0">
                <a:solidFill>
                  <a:schemeClr val="tx2"/>
                </a:solidFill>
              </a:rPr>
              <a:t> на Програма за морско дело, рибарство и аквакултури (ПМДРА) 2021-2027 г. е изготвен в съответствие с глава шеста на Закона за опазване на околната среда </a:t>
            </a:r>
            <a:r>
              <a:rPr lang="en-US" sz="1400" b="1" dirty="0">
                <a:solidFill>
                  <a:schemeClr val="tx2"/>
                </a:solidFill>
              </a:rPr>
              <a:t>(</a:t>
            </a:r>
            <a:r>
              <a:rPr lang="bg-BG" sz="1400" b="1" dirty="0">
                <a:solidFill>
                  <a:schemeClr val="tx2"/>
                </a:solidFill>
              </a:rPr>
              <a:t>ЗООС</a:t>
            </a:r>
            <a:r>
              <a:rPr lang="en-US" sz="1400" b="1" dirty="0">
                <a:solidFill>
                  <a:schemeClr val="tx2"/>
                </a:solidFill>
              </a:rPr>
              <a:t>)</a:t>
            </a:r>
            <a:r>
              <a:rPr lang="bg-BG" sz="1400" b="1" dirty="0">
                <a:solidFill>
                  <a:schemeClr val="tx2"/>
                </a:solidFill>
              </a:rPr>
              <a:t>, Наредбата за условията и реда за извършване на екологична оценка на планове и програми </a:t>
            </a:r>
            <a:r>
              <a:rPr lang="en-US" sz="1400" b="1" dirty="0">
                <a:solidFill>
                  <a:schemeClr val="tx2"/>
                </a:solidFill>
              </a:rPr>
              <a:t>(</a:t>
            </a:r>
            <a:r>
              <a:rPr lang="bg-BG" sz="1400" b="1" dirty="0">
                <a:solidFill>
                  <a:schemeClr val="tx2"/>
                </a:solidFill>
              </a:rPr>
              <a:t>Наредбата за ЕО</a:t>
            </a:r>
            <a:r>
              <a:rPr lang="en-US" sz="1400" b="1" dirty="0">
                <a:solidFill>
                  <a:schemeClr val="tx2"/>
                </a:solidFill>
              </a:rPr>
              <a:t>)</a:t>
            </a:r>
            <a:r>
              <a:rPr lang="bg-BG" sz="1400" b="1" dirty="0">
                <a:solidFill>
                  <a:schemeClr val="tx2"/>
                </a:solidFill>
              </a:rPr>
              <a:t> и приложимите други нормативни актове</a:t>
            </a:r>
            <a:r>
              <a:rPr lang="en-GB" sz="1400" b="1" dirty="0">
                <a:solidFill>
                  <a:schemeClr val="tx2"/>
                </a:solidFill>
              </a:rPr>
              <a:t>.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bg-BG" sz="1400" b="1" dirty="0">
                <a:solidFill>
                  <a:schemeClr val="tx2"/>
                </a:solidFill>
              </a:rPr>
              <a:t>Основните цели</a:t>
            </a:r>
            <a:r>
              <a:rPr lang="en-US" sz="1400" b="1" dirty="0">
                <a:solidFill>
                  <a:schemeClr val="tx2"/>
                </a:solidFill>
              </a:rPr>
              <a:t> </a:t>
            </a:r>
            <a:r>
              <a:rPr lang="en-US" sz="1400" b="1" dirty="0" err="1">
                <a:solidFill>
                  <a:schemeClr val="tx2"/>
                </a:solidFill>
              </a:rPr>
              <a:t>на</a:t>
            </a:r>
            <a:r>
              <a:rPr lang="en-US" sz="1400" b="1" dirty="0">
                <a:solidFill>
                  <a:schemeClr val="tx2"/>
                </a:solidFill>
              </a:rPr>
              <a:t> ДЕО </a:t>
            </a:r>
            <a:r>
              <a:rPr lang="bg-BG" sz="1400" b="1" dirty="0">
                <a:solidFill>
                  <a:schemeClr val="tx2"/>
                </a:solidFill>
              </a:rPr>
              <a:t>са насочени към интегриране на екологичните съображения в проекта на ПМДРА 2021-2027 г.  в процеса на нейното изготвяне, чрез</a:t>
            </a:r>
            <a:r>
              <a:rPr lang="en-US" sz="1400" b="1" dirty="0">
                <a:solidFill>
                  <a:schemeClr val="tx2"/>
                </a:solidFill>
              </a:rPr>
              <a:t>:</a:t>
            </a:r>
            <a:endParaRPr lang="en-GB" sz="1400" b="1" dirty="0">
              <a:solidFill>
                <a:schemeClr val="tx2"/>
              </a:solidFill>
            </a:endParaRPr>
          </a:p>
          <a:p>
            <a:pPr lvl="0"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анализ на текущото състояние и проблеми на околната среда, в т.ч. по отношение на човешкото здраве при обвързването им с предмета на ПМДРА 2021-2027 г.;</a:t>
            </a:r>
          </a:p>
          <a:p>
            <a:pPr lvl="0"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оценка на евентуалните въздействия, в т.ч. значителни, върху околната среда и здравето на хората в резултат на предвижданията на проекта на ПМДРА 2021-2027 г., като въз основа на това се мотивира изборът на най-благоприятната за околната среда и здравето на хората алтернатива за реализирането на програмата;</a:t>
            </a:r>
          </a:p>
          <a:p>
            <a:pPr lvl="0"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предлагане на мерки за предотвратяване, намаляване и възможно най-пълно компенсиране на неблагоприятните последици и на мерки за наблюдение и контрол на въздействието върху околната среда и човешкото здраве при изпълнението на ПМДРА 2021-2027 г.</a:t>
            </a:r>
            <a:endParaRPr lang="en-GB" sz="1400" b="1" dirty="0">
              <a:solidFill>
                <a:schemeClr val="tx2"/>
              </a:solidFill>
            </a:endParaRPr>
          </a:p>
          <a:p>
            <a:pPr marR="36576" lvl="0" algn="just" ea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>
                  <a:lumMod val="75000"/>
                </a:schemeClr>
              </a:buClr>
              <a:buSzPct val="80000"/>
              <a:defRPr/>
            </a:pPr>
            <a:endParaRPr lang="en-US" sz="1600" dirty="0"/>
          </a:p>
          <a:p>
            <a:pPr marL="342900" marR="36576" lvl="0" indent="-342900">
              <a:buClr>
                <a:srgbClr val="4F81BD"/>
              </a:buClr>
              <a:buSzPct val="80000"/>
              <a:buFont typeface="Wingdings" panose="05000000000000000000" pitchFamily="2" charset="2"/>
              <a:buChar char="Ø"/>
            </a:pPr>
            <a:endParaRPr lang="en-US" sz="2000" dirty="0">
              <a:ln>
                <a:solidFill>
                  <a:srgbClr val="1F497D"/>
                </a:solidFill>
              </a:ln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44702284-0F41-4C1A-9C82-DAB1B9BCC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670483"/>
            <a:ext cx="7715250" cy="764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Същност и цели на Доклада за </a:t>
            </a:r>
          </a:p>
          <a:p>
            <a:pPr algn="ctr" eaLnBrk="1" hangingPunct="1">
              <a:lnSpc>
                <a:spcPct val="80000"/>
              </a:lnSpc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екологична оценка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ДЕО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9D459CE7-6C6F-4613-90B5-ED812F5EC8C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36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DF394A5-F7ED-4CEE-944F-8A6FE57393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837639"/>
              </p:ext>
            </p:extLst>
          </p:nvPr>
        </p:nvGraphicFramePr>
        <p:xfrm>
          <a:off x="467544" y="1874020"/>
          <a:ext cx="5966460" cy="19697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76534821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Приоритет 3: „Осигуряване на условия за устойчива синя икономика в крайбрежните, островните, вътрешните райони и насърчаване на развитието на общностите, занимаващи се с рибарство и аквакултури“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78504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Повечето въздействия са положителни, като риск от отрицателно въздействие е възможен за елементите на биологичното разнообразие, защитените зони и територии, при несъобразяване на дейностите с наличието им, както и за водни тела – при несъобразяване на дейностите с параметрите, капацитета и особеностите на водното тяло.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677657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15BFD0C-DFD6-44A3-89C0-52E6540685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792882"/>
              </p:ext>
            </p:extLst>
          </p:nvPr>
        </p:nvGraphicFramePr>
        <p:xfrm>
          <a:off x="2693668" y="4274347"/>
          <a:ext cx="5966460" cy="1026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394273473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СЦ 3.1: Интервенции, които допринасят за осигуряването на условия за устойчива синя икономика в крайбрежните, островните и вътрешните райони и за насърчаването на устойчивото развитие на общностите, занимаващи се с рибарство и аквакултури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26282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Аналогично на въздействието на Приоритет 3.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3658070"/>
                  </a:ext>
                </a:extLst>
              </a:tr>
            </a:tbl>
          </a:graphicData>
        </a:graphic>
      </p:graphicFrame>
      <p:pic>
        <p:nvPicPr>
          <p:cNvPr id="15" name="Picture 14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F6E005C5-525A-43A5-AF98-572EAE9FD2E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471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5D19C98-8070-4489-97DC-E10532EE47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9487935"/>
              </p:ext>
            </p:extLst>
          </p:nvPr>
        </p:nvGraphicFramePr>
        <p:xfrm>
          <a:off x="668035" y="1843831"/>
          <a:ext cx="5966460" cy="123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415497663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Приоритет 4: „Повишаване на ефективността на международното управление на океаните и създаване на предпоставки за безопасността, сигурността, чистотата и устойчивото стопанисване на моретата и океаните“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92368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Значително положително въздействие, в сравнение с въздействието на текущото състояние на моретата и океаните. Не се очакват отрицателни въздействия.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1544133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A3CC283-7886-499B-9AB4-74488FF648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506412"/>
              </p:ext>
            </p:extLst>
          </p:nvPr>
        </p:nvGraphicFramePr>
        <p:xfrm>
          <a:off x="2942486" y="3268348"/>
          <a:ext cx="5966460" cy="123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41626480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736600" algn="l"/>
                        </a:tabLst>
                      </a:pPr>
                      <a:r>
                        <a:rPr lang="bg-BG" sz="1200" dirty="0">
                          <a:effectLst/>
                        </a:rPr>
                        <a:t>СЦ 4.1: Укрепване на международното управление на океаните и създаване на предпоставки за безопасността, сигурността, чистотата и устойчивото стопанисване на моретата и океаните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15161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Положително въздействие, в сравнение с въздействието на текущото състояние на моретата и океаните. Не се очакват отрицателни въздействия.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71488342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D705E67-965A-4678-B42E-CEB10D2333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812518"/>
              </p:ext>
            </p:extLst>
          </p:nvPr>
        </p:nvGraphicFramePr>
        <p:xfrm>
          <a:off x="834755" y="4807410"/>
          <a:ext cx="5966460" cy="816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7951193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Приоритет : „Техническа помощ“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7070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Очаква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се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косвено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положително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от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реализацията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на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Приоритет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Техническа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помощ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върху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околната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среда</a:t>
                      </a:r>
                      <a:r>
                        <a:rPr lang="en-US" sz="1200" dirty="0">
                          <a:effectLst/>
                        </a:rPr>
                        <a:t>, в </a:t>
                      </a:r>
                      <a:r>
                        <a:rPr lang="en-US" sz="1200" dirty="0" err="1">
                          <a:effectLst/>
                        </a:rPr>
                        <a:t>т.ч</a:t>
                      </a:r>
                      <a:r>
                        <a:rPr lang="en-US" sz="1200" dirty="0">
                          <a:effectLst/>
                        </a:rPr>
                        <a:t>. </a:t>
                      </a:r>
                      <a:r>
                        <a:rPr lang="en-US" sz="1200" dirty="0" err="1">
                          <a:effectLst/>
                        </a:rPr>
                        <a:t>човешкото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здраве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като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цяло</a:t>
                      </a:r>
                      <a:r>
                        <a:rPr lang="en-US" sz="1200" dirty="0">
                          <a:effectLst/>
                        </a:rPr>
                        <a:t>, </a:t>
                      </a:r>
                      <a:r>
                        <a:rPr lang="en-US" sz="1200" dirty="0" err="1">
                          <a:effectLst/>
                        </a:rPr>
                        <a:t>предвид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bg-BG" sz="1200" dirty="0">
                          <a:effectLst/>
                        </a:rPr>
                        <a:t>че същият цели гарантиране на доброто изпълнение на програмата.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2989556"/>
                  </a:ext>
                </a:extLst>
              </a:tr>
            </a:tbl>
          </a:graphicData>
        </a:graphic>
      </p:graphicFrame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8052F556-B600-42CD-B2D8-5CD398DAC72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5098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771689" y="1449302"/>
            <a:ext cx="7272808" cy="46636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r>
              <a:rPr lang="bg-BG" sz="2000" b="1" dirty="0">
                <a:solidFill>
                  <a:schemeClr val="bg1"/>
                </a:solidFill>
              </a:rPr>
              <a:t>Оценка на въздействието на предвидените дейности в проекта на ПМДРА 2021-2027 г.</a:t>
            </a:r>
          </a:p>
          <a:p>
            <a:pPr marL="1828800" lvl="5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r>
              <a:rPr lang="bg-BG" b="1" i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Дейности по Приоритет 1</a:t>
            </a:r>
            <a:endParaRPr lang="en-GB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en-GB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4865DAD-007E-4905-A0DE-600853A64C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8008510"/>
              </p:ext>
            </p:extLst>
          </p:nvPr>
        </p:nvGraphicFramePr>
        <p:xfrm>
          <a:off x="804334" y="2816802"/>
          <a:ext cx="5966460" cy="36451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114526528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GB" sz="1200" dirty="0">
                          <a:effectLst/>
                        </a:rPr>
                        <a:t>-	</a:t>
                      </a:r>
                      <a:r>
                        <a:rPr lang="en-GB" sz="1200" dirty="0" err="1">
                          <a:effectLst/>
                        </a:rPr>
                        <a:t>Подобряване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на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инфраструктурата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на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рибарските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пристанища</a:t>
                      </a:r>
                      <a:r>
                        <a:rPr lang="en-GB" sz="1200" dirty="0">
                          <a:effectLst/>
                        </a:rPr>
                        <a:t>, </a:t>
                      </a:r>
                      <a:r>
                        <a:rPr lang="en-GB" sz="1200" dirty="0" err="1">
                          <a:effectLst/>
                        </a:rPr>
                        <a:t>рибните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борси</a:t>
                      </a:r>
                      <a:r>
                        <a:rPr lang="en-GB" sz="1200" dirty="0">
                          <a:effectLst/>
                        </a:rPr>
                        <a:t>, </a:t>
                      </a:r>
                      <a:r>
                        <a:rPr lang="en-GB" sz="1200" dirty="0" err="1">
                          <a:effectLst/>
                        </a:rPr>
                        <a:t>местата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на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разтоварване</a:t>
                      </a:r>
                      <a:r>
                        <a:rPr lang="en-GB" sz="1200" dirty="0">
                          <a:effectLst/>
                        </a:rPr>
                        <a:t> и </a:t>
                      </a:r>
                      <a:r>
                        <a:rPr lang="en-GB" sz="1200" dirty="0" err="1">
                          <a:effectLst/>
                        </a:rPr>
                        <a:t>покритите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лодкостоянки</a:t>
                      </a:r>
                      <a:r>
                        <a:rPr lang="en-GB" sz="1200" dirty="0">
                          <a:effectLst/>
                        </a:rPr>
                        <a:t>, с </a:t>
                      </a:r>
                      <a:r>
                        <a:rPr lang="en-GB" sz="1200" dirty="0" err="1">
                          <a:effectLst/>
                        </a:rPr>
                        <a:t>цел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да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се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улесни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разтоварването</a:t>
                      </a:r>
                      <a:r>
                        <a:rPr lang="en-GB" sz="1200" dirty="0">
                          <a:effectLst/>
                        </a:rPr>
                        <a:t> и </a:t>
                      </a:r>
                      <a:r>
                        <a:rPr lang="en-GB" sz="1200" dirty="0" err="1">
                          <a:effectLst/>
                        </a:rPr>
                        <a:t>съхранението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на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нежелания</a:t>
                      </a:r>
                      <a:r>
                        <a:rPr lang="en-GB" sz="1200" dirty="0">
                          <a:effectLst/>
                        </a:rPr>
                        <a:t> </a:t>
                      </a:r>
                      <a:r>
                        <a:rPr lang="en-GB" sz="1200" dirty="0" err="1">
                          <a:effectLst/>
                        </a:rPr>
                        <a:t>улов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20493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Дейността въздейства различно на двата етапа от нейната реализация – строителство и експлоатация. 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Строителният етап е свързан с незначително, временно, за повечето компоненти и фактори напълно обратимо въздействие, характерно за всеки един строителен обект. 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Етапът на експлоатация е свързан като цяло с положително въздействие върху компонентите и факторите на средата, при съобразяване на най-близките чувствителни територии и обекти, в т.ч. зони за защита на водите, риск от наводнения, свлачищни и срутищни процеси, зони и обекти, подлежащи на здравна защита. 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Реализирането на дейностите следва да се предхожда от изискуемите по нормативна уредба процедури по ОВОС/ЕО по реда на глава шеста на ЗООС и ОС съгласно чл.31 на ЗБР.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50036689"/>
                  </a:ext>
                </a:extLst>
              </a:tr>
            </a:tbl>
          </a:graphicData>
        </a:graphic>
      </p:graphicFrame>
      <p:pic>
        <p:nvPicPr>
          <p:cNvPr id="15" name="Picture 14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7054AB2F-1EBF-452E-85C9-CB427A56610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65" y="6472586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892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6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813700" y="1632948"/>
            <a:ext cx="7272808" cy="3351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en-GB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97F7B4A-5A02-43F8-B3A1-5EA29359B3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8718809"/>
              </p:ext>
            </p:extLst>
          </p:nvPr>
        </p:nvGraphicFramePr>
        <p:xfrm>
          <a:off x="467544" y="1644453"/>
          <a:ext cx="5966460" cy="1026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8242619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Подкрепа за подобряване на икономическия и социалния статус на операторите в риболова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42178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</a:t>
                      </a:r>
                      <a:r>
                        <a:rPr lang="bg-BG" sz="1200" dirty="0">
                          <a:effectLst/>
                        </a:rPr>
                        <a:t> За повечето компоненти на околната среда въздействието е положително, за останалите компоненти не се очаква въздействие. Не се очакват отрицателни въздействия от дейността.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6358045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947F28F-2B46-469D-B085-62B9A401D9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9507047"/>
              </p:ext>
            </p:extLst>
          </p:nvPr>
        </p:nvGraphicFramePr>
        <p:xfrm>
          <a:off x="2627784" y="2763340"/>
          <a:ext cx="5966460" cy="816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419207691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Подмяна или обновяване на основен или допълнителен двигател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3412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За повечето компоненти и фактори въздействието е положително, за останалите не се очаква въздействие. Не се очакват отрицателни въздействия от дейността.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970276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14572AE-7D5D-4634-8068-21A7DEF80D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494248"/>
              </p:ext>
            </p:extLst>
          </p:nvPr>
        </p:nvGraphicFramePr>
        <p:xfrm>
          <a:off x="501372" y="3635957"/>
          <a:ext cx="5966460" cy="816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27446289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Компенсации за окончателно преустановяване на риболовни дейности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85845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За повечето компоненти и фактори въздействието е положително, за останалите не се очаква въздействие. Не се очакват отрицателни въздействия от дейността.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236098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FBDF6A4-E3F6-4E5E-ABB8-5EFA2B5387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0949286"/>
              </p:ext>
            </p:extLst>
          </p:nvPr>
        </p:nvGraphicFramePr>
        <p:xfrm>
          <a:off x="2843808" y="4639210"/>
          <a:ext cx="5966460" cy="918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7796843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Компенсации за временно преустановяване на риболовни дейности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32752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Очакват се временни, положителни въздействия за повечето компоненти и фактори, а за останалите не се очаква въздействие. Не се очаква отрицателно въздействие.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7928763"/>
                  </a:ext>
                </a:extLst>
              </a:tr>
            </a:tbl>
          </a:graphicData>
        </a:graphic>
      </p:graphicFrame>
      <p:pic>
        <p:nvPicPr>
          <p:cNvPr id="15" name="Picture 14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501614E2-6FE9-4DC2-A996-F562CBE9B3A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438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7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813700" y="1632948"/>
            <a:ext cx="7272808" cy="3351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bg-BG" sz="2000" b="1" dirty="0">
              <a:solidFill>
                <a:schemeClr val="bg1"/>
              </a:solidFill>
            </a:endParaRPr>
          </a:p>
          <a:p>
            <a:pPr marL="0" lvl="1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endParaRPr lang="en-GB" sz="2000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D676561-EB2B-4B97-8331-AB3D8C88DB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329588"/>
              </p:ext>
            </p:extLst>
          </p:nvPr>
        </p:nvGraphicFramePr>
        <p:xfrm>
          <a:off x="467544" y="1867676"/>
          <a:ext cx="5966460" cy="816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21932596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Контрол и правоприлагане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806363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За повечето компоненти и фактори въздействието е положително, за останалите не се очаква въздействие. Не се очакват отрицателни въздействия от дейността.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8436457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8D75648-162F-4A43-A100-3CACC453D0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486818"/>
              </p:ext>
            </p:extLst>
          </p:nvPr>
        </p:nvGraphicFramePr>
        <p:xfrm>
          <a:off x="2716164" y="2975980"/>
          <a:ext cx="5966460" cy="816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78390494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Събиране и обработване на данни за управление на рибарството и аквакултурите за научни цели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0934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 </a:t>
                      </a:r>
                      <a:r>
                        <a:rPr lang="bg-BG" sz="1200" dirty="0">
                          <a:effectLst/>
                        </a:rPr>
                        <a:t>За повечето компоненти и фактори не се очаква въздействие. За останалите въздействието е непряко и вторично положително.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065052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53AEB30-32AF-49CA-B66B-B9F02A2949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9341131"/>
              </p:ext>
            </p:extLst>
          </p:nvPr>
        </p:nvGraphicFramePr>
        <p:xfrm>
          <a:off x="467544" y="4118206"/>
          <a:ext cx="5966460" cy="1026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291207386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Специфично оборудване на риболовния кораб, дейности и иновации, целящи опазването на околната среда и на биоразнообразието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7901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 За повечето компоненти и фактори се очаква положително въздействие. За останалите не се очаква въздействие. Дейността не е свързана с риск от отрицателни въздействия.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4914954"/>
                  </a:ext>
                </a:extLst>
              </a:tr>
            </a:tbl>
          </a:graphicData>
        </a:graphic>
      </p:graphicFrame>
      <p:pic>
        <p:nvPicPr>
          <p:cNvPr id="17" name="Picture 16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8A0A1C9A-A666-4049-94F6-DEAAAE4B75F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4164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8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813700" y="1632948"/>
            <a:ext cx="7272808" cy="4522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bg-BG" sz="1800" b="1" i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Дейности по Приоритет 2</a:t>
            </a: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en-GB" sz="1800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86095E7-43DA-42B1-89E1-6092C6A060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168704"/>
              </p:ext>
            </p:extLst>
          </p:nvPr>
        </p:nvGraphicFramePr>
        <p:xfrm>
          <a:off x="467544" y="2038422"/>
          <a:ext cx="5966460" cy="16578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1103102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Дейности по продуктивни инвестиции и иновации в аквакултурите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5183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Като цяло въздействието на дейностите е положително, тъй като е насочено към подобряване на дейностите в сектора на аквакултурите. Новите дейности, свързани с диверсификацията следва да се предхождат от подробни оценки на евентуалното въздействие върху околната среда и човешкото здраве – в рамките на нормативно изискващите се процедури по ОВОС, ЕО и ОС, за да не се допуснат значителни неблагоприятни въздействия в конкретните места, избрани за реализиране на инвестиции.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1125741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AB06AF3-2B82-42CF-98F5-7F66E719B3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547731"/>
              </p:ext>
            </p:extLst>
          </p:nvPr>
        </p:nvGraphicFramePr>
        <p:xfrm>
          <a:off x="2680078" y="3791300"/>
          <a:ext cx="5966460" cy="10269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418347161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Дейности по аквакултури, осигуряващи екологични услуги 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78696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Въздействието е значително положително за биологичното разнообразие и защитените зони, предвид изричната насоченост на поддейностите. Непряко положително или без въздействие е за останалите компоненти и фактори.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8965119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DFDE0D-A316-425D-BAFA-0CBA8D9A0C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610162"/>
              </p:ext>
            </p:extLst>
          </p:nvPr>
        </p:nvGraphicFramePr>
        <p:xfrm>
          <a:off x="467544" y="4974903"/>
          <a:ext cx="5966460" cy="17594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135240787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Дейности по преработка на продукти от риболов и аквакултури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13669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Дейността ще има положително въздействие, в сравнение с въздействието на съществуващите предприятия за преработка, поради подобрения на технологиите, нови технологии, повишаване на безопасността и осигуряване на здравословни условия на труд, намаляване на отпадъците. 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За новите обекти, с оглед недопускане на значителни въздействия, следва да се провеждат изискуемите процедури по ЕО, ОВОС и ОС, в рамките на които да се определи подходящо местоположение и параметри на предприятията.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4287832"/>
                  </a:ext>
                </a:extLst>
              </a:tr>
            </a:tbl>
          </a:graphicData>
        </a:graphic>
      </p:graphicFrame>
      <p:pic>
        <p:nvPicPr>
          <p:cNvPr id="17" name="Picture 16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23D00107-49C9-455C-840D-28F5B8C6F08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848" y="5510890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67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5805264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9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813700" y="1632948"/>
            <a:ext cx="7272808" cy="5210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bg-BG" sz="1800" b="1" i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Дейности по Приоритет 2</a:t>
            </a: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bg-BG" sz="1800" b="1" i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Дейности по Приоритет 3</a:t>
            </a: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en-GB" sz="1800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14D9C35-B44E-45AE-A74F-32B7C42094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064098"/>
              </p:ext>
            </p:extLst>
          </p:nvPr>
        </p:nvGraphicFramePr>
        <p:xfrm>
          <a:off x="668035" y="2126803"/>
          <a:ext cx="5966460" cy="816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9491341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Дейности по предлагане на пазара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742301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Дейността е свързана с непряко положително въздействие върху животинския свят и човешкото здраве. За останалите компоненти и фактори не се очаква въздействие.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7825028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0D5E417-77E9-4D06-8ADE-A7803A323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438620"/>
              </p:ext>
            </p:extLst>
          </p:nvPr>
        </p:nvGraphicFramePr>
        <p:xfrm>
          <a:off x="1946154" y="3132199"/>
          <a:ext cx="5966460" cy="3959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17605977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Дейности, свързани с планове за производство и предлагане на пазара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823090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Не се очаква въздействие от дейността.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2993465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E72768A-126C-4784-B609-BA370D148C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0589"/>
              </p:ext>
            </p:extLst>
          </p:nvPr>
        </p:nvGraphicFramePr>
        <p:xfrm>
          <a:off x="981803" y="4017159"/>
          <a:ext cx="5966460" cy="28110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8805091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Дейности, свързани с изграждане на капацитет и подготвителни действия в подкрепа на разработването и бъдещото изпълнение на стратегиите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8169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Дейностите за обучение и проучвания и анализи на територията, за която ще се прилага съответната стратегия, ще имат непряко положително въздействие върху околната среда и здравето на хората като цяло, тъй като ще допринесат за взимане на компетентни, адекватни решения за съдържанието на стратегиите, а проучването на територията ще осигури информация за евентуални рискове и ще допринесе за избягването на противоречия и конфликти с чувствителни територии, обекти и райони, в т.ч. защитени зони, защитени територии, зони за защита на водите, зони с риск от наводнения, зони и обекти, подлежащи на здравна защита. Така още на най-ранен етап ще се ограничат възможностите за неблагоприятно въздействие върху околната среда и човешкото здраве.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Останалите дейности нямат отношение към околната среда и човешкото здраве.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10142"/>
                  </a:ext>
                </a:extLst>
              </a:tr>
            </a:tbl>
          </a:graphicData>
        </a:graphic>
      </p:graphicFrame>
      <p:pic>
        <p:nvPicPr>
          <p:cNvPr id="17" name="Picture 16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C3B11109-036E-44C6-832C-4C2EB76407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7526" y="5027436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2695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10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813700" y="1632948"/>
            <a:ext cx="7272808" cy="3489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bg-BG" sz="1800" b="1" i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Дейности по Приоритет 3</a:t>
            </a: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en-GB" sz="1800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E72768A-126C-4784-B609-BA370D148C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67851"/>
              </p:ext>
            </p:extLst>
          </p:nvPr>
        </p:nvGraphicFramePr>
        <p:xfrm>
          <a:off x="1747942" y="2611411"/>
          <a:ext cx="5966460" cy="28110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88050912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Дейности, свързани с изграждане на капацитет и подготвителни действия в подкрепа на разработването и бъдещото изпълнение на стратегиите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8169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Дейностите за обучение и проучвания и анализи на територията, за която ще се прилага съответната стратегия, ще имат непряко положително въздействие върху околната среда и здравето на хората като цяло, тъй като ще допринесат за взимане на компетентни, адекватни решения за съдържанието на стратегиите, а проучването на територията ще осигури информация за евентуални рискове и ще допринесе за избягването на противоречия и конфликти с чувствителни територии, обекти и райони, в т.ч. защитени зони, защитени територии, зони за защита на водите, зони с риск от наводнения, зони и обекти, подлежащи на здравна защита. Така още на най-ранен етап ще се ограничат възможностите за неблагоприятно въздействие върху околната среда и човешкото здраве.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Останалите дейности нямат отношение към околната среда и човешкото здраве.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10142"/>
                  </a:ext>
                </a:extLst>
              </a:tr>
            </a:tbl>
          </a:graphicData>
        </a:graphic>
      </p:graphicFrame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6C9359EF-01D8-4449-8025-EFAAECCD260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724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11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813700" y="1632948"/>
            <a:ext cx="7272808" cy="34899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bg-BG" sz="1800" b="1" i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Дейности по Приоритет 3</a:t>
            </a: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en-GB" sz="1800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BD45796-D95B-4B16-8E3F-07F6CC9F80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612145"/>
              </p:ext>
            </p:extLst>
          </p:nvPr>
        </p:nvGraphicFramePr>
        <p:xfrm>
          <a:off x="1968871" y="2446342"/>
          <a:ext cx="5206258" cy="345122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06258">
                  <a:extLst>
                    <a:ext uri="{9D8B030D-6E8A-4147-A177-3AD203B41FA5}">
                      <a16:colId xmlns:a16="http://schemas.microsoft.com/office/drawing/2014/main" val="3983821429"/>
                    </a:ext>
                  </a:extLst>
                </a:gridCol>
              </a:tblGrid>
              <a:tr h="355451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000">
                          <a:effectLst/>
                        </a:rPr>
                        <a:t>Дейности, свързани с изпълнение на стратегиите за водено от общностите местно развитие</a:t>
                      </a:r>
                      <a:endParaRPr lang="en-GB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42" marR="59842" marT="0" marB="0"/>
                </a:tc>
                <a:extLst>
                  <a:ext uri="{0D108BD9-81ED-4DB2-BD59-A6C34878D82A}">
                    <a16:rowId xmlns:a16="http://schemas.microsoft.com/office/drawing/2014/main" val="2469595950"/>
                  </a:ext>
                </a:extLst>
              </a:tr>
              <a:tr h="309577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000" dirty="0">
                          <a:effectLst/>
                        </a:rPr>
                        <a:t>В рамките на стратегиите ще се изпълняват дейности:</a:t>
                      </a:r>
                      <a:endParaRPr lang="en-GB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000" dirty="0">
                          <a:effectLst/>
                        </a:rPr>
                        <a:t>•	изпълнението на операции, избрани в рамките на стратегията за местно развитие (за насърчаване на диверсификацията в местните общности, за насърчаване на икономически, човешки, социални и културни ценности, за подобряване на опазването на околната среда и оползотворяване на възможностите на местните общности, за добавяне на стойност и насърчаване на иновациите на всички етапи от веригата за доставка на продукти от риболов и аквакултури и др.);</a:t>
                      </a:r>
                      <a:endParaRPr lang="en-GB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000" dirty="0">
                          <a:effectLst/>
                        </a:rPr>
                        <a:t>•	подготовка и изпълнение на дейности за сътрудничество;</a:t>
                      </a:r>
                      <a:endParaRPr lang="en-GB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000" dirty="0">
                          <a:effectLst/>
                        </a:rPr>
                        <a:t>•	управление, мониторинг и оценка на стратегията и нейното популяризиране.</a:t>
                      </a:r>
                      <a:endParaRPr lang="en-GB" sz="10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000" dirty="0">
                          <a:effectLst/>
                        </a:rPr>
                        <a:t>Като цяло тези дейности не са свързани със значително отрицателно въздействие върху околната среда, но в зависимост от конкретно подбраните дейности на конкретна територия може да възникнат неблагоприятни въздействия. В тази връзка въздействието на дейностите, включени във всяка стратегия следва да се оцени кумулативно, за конкретния район и неговите особености. </a:t>
                      </a:r>
                      <a:endParaRPr lang="en-GB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842" marR="59842" marT="0" marB="0"/>
                </a:tc>
                <a:extLst>
                  <a:ext uri="{0D108BD9-81ED-4DB2-BD59-A6C34878D82A}">
                    <a16:rowId xmlns:a16="http://schemas.microsoft.com/office/drawing/2014/main" val="3941111840"/>
                  </a:ext>
                </a:extLst>
              </a:tr>
            </a:tbl>
          </a:graphicData>
        </a:graphic>
      </p:graphicFrame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E5A87022-235D-491B-9F66-B7BB3FEF969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699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12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813700" y="1632948"/>
            <a:ext cx="7272808" cy="38341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bg-BG" sz="1800" b="1" i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Дейности по Приоритет 4</a:t>
            </a: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en-GB" sz="1800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B50932A-E216-4CD7-B6A1-C9B4191E95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8318404"/>
              </p:ext>
            </p:extLst>
          </p:nvPr>
        </p:nvGraphicFramePr>
        <p:xfrm>
          <a:off x="813700" y="2569953"/>
          <a:ext cx="5966460" cy="918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229311828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Дейности, свързани с морско наблюдение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84164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endParaRPr lang="en-GB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 dirty="0">
                          <a:effectLst/>
                        </a:rPr>
                        <a:t>Очаква се непряко положително въздействие за част от компонентите и факторите на средата, като за останалите не се очаква въздействие. 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8693288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3AABF99-114E-46B0-9F18-429602FB2C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011619"/>
              </p:ext>
            </p:extLst>
          </p:nvPr>
        </p:nvGraphicFramePr>
        <p:xfrm>
          <a:off x="2401096" y="3736124"/>
          <a:ext cx="5966460" cy="12372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966460">
                  <a:extLst>
                    <a:ext uri="{9D8B030D-6E8A-4147-A177-3AD203B41FA5}">
                      <a16:colId xmlns:a16="http://schemas.microsoft.com/office/drawing/2014/main" val="113574356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20320"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bg-BG" sz="1200">
                          <a:effectLst/>
                        </a:rPr>
                        <a:t>Дейности, свързани с подобряване на природозащитното състояние на морски типове природни местообитания чрез разработване на планове за управление на риболовните дейности в мрежата от морски защитени зони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17446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en-US" sz="1200" dirty="0" err="1">
                          <a:effectLst/>
                        </a:rPr>
                        <a:t>Обобщение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за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err="1">
                          <a:effectLst/>
                        </a:rPr>
                        <a:t>въздействието</a:t>
                      </a:r>
                      <a:r>
                        <a:rPr lang="en-US" sz="1200" dirty="0">
                          <a:effectLst/>
                        </a:rPr>
                        <a:t>: </a:t>
                      </a:r>
                      <a:r>
                        <a:rPr lang="bg-BG" sz="1200" dirty="0">
                          <a:effectLst/>
                        </a:rPr>
                        <a:t>Дейността е свързана с пряко положително въздействие върху водите, биологичното разнообразие и защитените зони. Не се очаква въздействие върху останалите компоненти и фактори на средата.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2410513"/>
                  </a:ext>
                </a:extLst>
              </a:tr>
            </a:tbl>
          </a:graphicData>
        </a:graphic>
      </p:graphicFrame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4573B61E-5196-4112-9229-371F2924650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38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820" y="587727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522" y="1683051"/>
            <a:ext cx="8731744" cy="4437936"/>
          </a:xfrm>
        </p:spPr>
        <p:txBody>
          <a:bodyPr>
            <a:noAutofit/>
          </a:bodyPr>
          <a:lstStyle/>
          <a:p>
            <a:pPr algn="ctr"/>
            <a:endParaRPr lang="en-GB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en-GB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bg-BG" b="1" dirty="0">
              <a:solidFill>
                <a:schemeClr val="tx1"/>
              </a:solidFill>
              <a:latin typeface="+mj-lt"/>
            </a:endParaRPr>
          </a:p>
          <a:p>
            <a:pPr algn="ctr"/>
            <a:endParaRPr lang="bg-BG" b="1" dirty="0">
              <a:solidFill>
                <a:schemeClr val="tx1"/>
              </a:solidFill>
              <a:latin typeface="+mj-lt"/>
            </a:endParaRPr>
          </a:p>
          <a:p>
            <a:pPr marL="342900" indent="-342900" algn="ctr">
              <a:buFont typeface="Wingdings" panose="05000000000000000000" pitchFamily="2" charset="2"/>
              <a:buChar char="ü"/>
            </a:pPr>
            <a:endParaRPr lang="en-US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bg-BG" sz="1000" b="1" dirty="0"/>
                <a:t>МИНИСТЕРСТВО НА  ЗЕМЕДЕЛИЕТО</a:t>
              </a:r>
              <a:endParaRPr lang="bg-BG" sz="1000" dirty="0">
                <a:effectLst/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644523" y="1440035"/>
            <a:ext cx="7650117" cy="506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Описание на основните цели на ПМДРА 2021-2027 г. и връзката й с други планове и програми;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Анализ на съществуващото състояние на околната среда;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Прогноза за развитие на аспектите на околната среда, в т.ч. човешкото здраве, без прилагане на ПМДРА 2021-2027 г. </a:t>
            </a:r>
            <a:r>
              <a:rPr lang="en-US" sz="1400" b="1" dirty="0">
                <a:solidFill>
                  <a:schemeClr val="tx2"/>
                </a:solidFill>
              </a:rPr>
              <a:t>(</a:t>
            </a:r>
            <a:r>
              <a:rPr lang="bg-BG" sz="1400" b="1" dirty="0">
                <a:solidFill>
                  <a:schemeClr val="tx2"/>
                </a:solidFill>
              </a:rPr>
              <a:t>равносилно на „нулева“ алтернатива</a:t>
            </a:r>
            <a:r>
              <a:rPr lang="en-US" sz="1400" b="1" dirty="0">
                <a:solidFill>
                  <a:schemeClr val="tx2"/>
                </a:solidFill>
              </a:rPr>
              <a:t>)</a:t>
            </a:r>
            <a:r>
              <a:rPr lang="bg-BG" sz="1400" b="1" dirty="0">
                <a:solidFill>
                  <a:schemeClr val="tx2"/>
                </a:solidFill>
              </a:rPr>
              <a:t>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Характеристика на териториите, които вероятно ще бъдат значително засегнати от ПМДРА 2021-2027 г. 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Анализ на съществуващите екологични проблеми и връзката им с ПМДРА 2021-2027 г. 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Цели по опазване на околната среда и начин на взимането им предвид в ПМДРА 2021-2027 г. 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Вероятни значителни въздействия на ПМДРА 2021-2027 г. върху околната среда и здравето на хората;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Предложение за мерки за ограничаване на отрицателните въздействия от ПМДРА 2021-2027 г. върху околната среда и човешкото здраве и мерки по наблюдение и контрол;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Оценка на алтернативите на ПМДРА 2021-2027 г. и мотивиране на избраната алтернатива;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Методи за извършване на ЕО, източници на информация, срещнати трудности;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Справка за резултатите от консултациите по заданието и по доклада за ЕО;</a:t>
            </a:r>
          </a:p>
          <a:p>
            <a:pPr indent="450000" algn="just" eaLnBrk="0" hangingPunct="0">
              <a:lnSpc>
                <a:spcPct val="114000"/>
              </a:lnSpc>
              <a:spcAft>
                <a:spcPct val="0"/>
              </a:spcAft>
              <a:buClr>
                <a:schemeClr val="accent1">
                  <a:lumMod val="75000"/>
                </a:schemeClr>
              </a:buClr>
              <a:buFont typeface="Courier New" panose="02070309020205020404" pitchFamily="49" charset="0"/>
              <a:buChar char="o"/>
              <a:defRPr/>
            </a:pPr>
            <a:r>
              <a:rPr lang="bg-BG" sz="1400" b="1" dirty="0">
                <a:solidFill>
                  <a:schemeClr val="tx2"/>
                </a:solidFill>
              </a:rPr>
              <a:t>Заключение.</a:t>
            </a:r>
          </a:p>
          <a:p>
            <a:pPr marR="36576" lvl="0">
              <a:buClr>
                <a:srgbClr val="4F81BD"/>
              </a:buClr>
              <a:buSzPct val="80000"/>
            </a:pPr>
            <a:endParaRPr lang="en-US" sz="2000" dirty="0">
              <a:ln>
                <a:solidFill>
                  <a:srgbClr val="1F497D"/>
                </a:solidFill>
              </a:ln>
              <a:solidFill>
                <a:prstClr val="white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TextBox 1">
            <a:extLst>
              <a:ext uri="{FF2B5EF4-FFF2-40B4-BE49-F238E27FC236}">
                <a16:creationId xmlns:a16="http://schemas.microsoft.com/office/drawing/2014/main" id="{44702284-0F41-4C1A-9C82-DAB1B9BCC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670483"/>
            <a:ext cx="7715250" cy="39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Обхват на ДЕО</a:t>
            </a:r>
            <a:endParaRPr lang="en-US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14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5658EA76-9BA4-44C5-A82A-DB175CA223C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865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въздействията на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ПМДРА 2021-2027 г.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13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931580" y="2143838"/>
            <a:ext cx="7502716" cy="58074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r>
              <a:rPr lang="bg-BG" sz="1800" b="1" i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Дейности по Приоритет </a:t>
            </a:r>
            <a:r>
              <a:rPr lang="bg-BG" b="1" i="1" dirty="0">
                <a:solidFill>
                  <a:srgbClr val="2F549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„Техническа помощ“</a:t>
            </a: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2" indent="450000" algn="just">
              <a:lnSpc>
                <a:spcPct val="124000"/>
              </a:lnSpc>
              <a:spcAft>
                <a:spcPts val="800"/>
              </a:spcAft>
              <a:buClr>
                <a:schemeClr val="accent1"/>
              </a:buClr>
              <a:buSzPct val="100000"/>
              <a:buFont typeface="Courier New" panose="02070309020205020404" pitchFamily="49" charset="0"/>
              <a:buChar char="o"/>
            </a:pPr>
            <a:r>
              <a:rPr lang="bg-BG" sz="2000" b="1" dirty="0">
                <a:solidFill>
                  <a:schemeClr val="tx2"/>
                </a:solidFill>
              </a:rPr>
              <a:t>Очаква се непряко положително въздействие върху околната среда и човешкото здраве, свързано с гарантиране на доброто изпълнение на програмата, която като цяло е с комплексно положително въздействие. </a:t>
            </a: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sz="1800" b="1" i="1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bg-BG" b="1" i="1" dirty="0">
              <a:solidFill>
                <a:srgbClr val="2F5496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15000"/>
              </a:lnSpc>
              <a:spcBef>
                <a:spcPts val="200"/>
              </a:spcBef>
              <a:spcAft>
                <a:spcPts val="0"/>
              </a:spcAft>
            </a:pPr>
            <a:endParaRPr lang="en-GB" sz="1800" b="1" dirty="0">
              <a:solidFill>
                <a:srgbClr val="2F5496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B22FC08C-DDE2-4031-AAA6-B7415DB8852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8471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57B6E539-3CC1-4A8E-890A-753C245E80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865" y="660285"/>
            <a:ext cx="8302431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Предложени  мерки в ДЕО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820642" y="1519268"/>
            <a:ext cx="7502716" cy="42870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446400" algn="just" fontAlgn="auto">
              <a:lnSpc>
                <a:spcPct val="114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bg-BG" sz="1600" b="1" dirty="0">
                <a:solidFill>
                  <a:schemeClr val="bg1"/>
                </a:solidFill>
              </a:rPr>
              <a:t>В ДЕО е направено предложение за 2 типа мерки: </a:t>
            </a:r>
          </a:p>
          <a:p>
            <a:pPr marL="0" indent="446400" algn="just" fontAlgn="auto">
              <a:lnSpc>
                <a:spcPct val="114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bg-BG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Мерки за ограничаване на отрицателните въздействия: </a:t>
            </a:r>
            <a:r>
              <a:rPr lang="ru-RU" altLang="bg-BG" sz="1600" b="1" dirty="0">
                <a:solidFill>
                  <a:schemeClr val="bg1"/>
                </a:solidFill>
              </a:rPr>
              <a:t>Анализите и оценката на предполагаемото въздействие при изпълнението на ПМДРА 2021-2027 г. налагат идентифицирането на мерки, при прилагането на които ще се осигури предотвратяване, ограничаване и възможно най-пълно компенсиране на неблагоприятните въздействия върху околната среда и човешкото здраве. </a:t>
            </a:r>
          </a:p>
          <a:p>
            <a:pPr marL="0" indent="446400" algn="just" fontAlgn="auto">
              <a:lnSpc>
                <a:spcPct val="114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bg-BG" sz="1600" b="1" dirty="0">
                <a:solidFill>
                  <a:schemeClr val="bg1"/>
                </a:solidFill>
              </a:rPr>
              <a:t>Резултатите от оценката на въздействието на ПМДРА 2021-2027 г. върху околната среда и човешкото здраве </a:t>
            </a:r>
            <a:r>
              <a:rPr lang="ru-RU" altLang="bg-BG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показват необходимост от мерки за окончателния вариант на ПМДРА 2021-2027 г.</a:t>
            </a:r>
            <a:r>
              <a:rPr lang="ru-RU" altLang="bg-BG" sz="1600" b="1" dirty="0">
                <a:solidFill>
                  <a:schemeClr val="tx2"/>
                </a:solidFill>
              </a:rPr>
              <a:t>.</a:t>
            </a:r>
          </a:p>
          <a:p>
            <a:pPr marL="0" indent="446400" algn="just" fontAlgn="auto">
              <a:lnSpc>
                <a:spcPct val="114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bg-BG" sz="1600" b="1" dirty="0">
                <a:solidFill>
                  <a:schemeClr val="bg1"/>
                </a:solidFill>
              </a:rPr>
              <a:t>Мерките, които са препоръчани за изпълнение </a:t>
            </a:r>
            <a:r>
              <a:rPr lang="ru-RU" altLang="bg-BG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време на прилагането на ПМДРА 2021-2027 г.</a:t>
            </a:r>
            <a:r>
              <a:rPr lang="ru-RU" altLang="bg-BG" sz="1600" b="1" dirty="0">
                <a:solidFill>
                  <a:schemeClr val="bg1"/>
                </a:solidFill>
              </a:rPr>
              <a:t> са описани в т.7.2 на ДЕО мотивирано, с очакваните резултати от прилагането им.</a:t>
            </a:r>
          </a:p>
          <a:p>
            <a:pPr marL="0" indent="446400" algn="just" fontAlgn="auto">
              <a:lnSpc>
                <a:spcPct val="114000"/>
              </a:lnSpc>
              <a:buClr>
                <a:schemeClr val="accent1">
                  <a:lumMod val="75000"/>
                </a:schemeClr>
              </a:buClr>
              <a:buNone/>
              <a:defRPr/>
            </a:pPr>
            <a:r>
              <a:rPr lang="ru-RU" altLang="bg-BG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Мерки по наблюдение и контрол </a:t>
            </a:r>
            <a:r>
              <a:rPr lang="ru-RU" altLang="bg-BG" sz="1600" b="1" dirty="0">
                <a:solidFill>
                  <a:schemeClr val="bg1"/>
                </a:solidFill>
              </a:rPr>
              <a:t>– </a:t>
            </a:r>
            <a:r>
              <a:rPr lang="ru-RU" altLang="bg-BG" sz="1600" b="1" dirty="0">
                <a:solidFill>
                  <a:schemeClr val="tx2"/>
                </a:solidFill>
              </a:rPr>
              <a:t>т.10 на ДЕО - чрез тях се извършва наблюдението и контролът на прогнозираните и на възможни непредвидени отрицателни въздействия при прилагането на ПМДРА 2021-2027 г..</a:t>
            </a: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ACA7558E-FC32-4B38-9AF4-C0F50403236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26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971600" y="2037850"/>
            <a:ext cx="7502716" cy="2782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bg-BG" sz="1600" b="1" dirty="0">
                <a:solidFill>
                  <a:schemeClr val="bg1"/>
                </a:solidFill>
              </a:rPr>
              <a:t>Предоставеният от Възложителя проект на ПМДРА 2021-2027 г. не съдържа алтернативи. </a:t>
            </a:r>
            <a:endParaRPr lang="en-GB" sz="1600" b="1" dirty="0">
              <a:solidFill>
                <a:schemeClr val="bg1"/>
              </a:solidFill>
            </a:endParaRPr>
          </a:p>
          <a:p>
            <a:pPr indent="446400" algn="just">
              <a:lnSpc>
                <a:spcPct val="114000"/>
              </a:lnSpc>
              <a:spcAft>
                <a:spcPts val="8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bg-BG" sz="1600" b="1" dirty="0">
                <a:solidFill>
                  <a:schemeClr val="bg1"/>
                </a:solidFill>
              </a:rPr>
              <a:t>Анализът на </a:t>
            </a:r>
            <a:r>
              <a:rPr lang="bg-BG" sz="1600" b="1" dirty="0">
                <a:solidFill>
                  <a:schemeClr val="tx2"/>
                </a:solidFill>
              </a:rPr>
              <a:t>„нулевата алтернатива“, </a:t>
            </a:r>
            <a:r>
              <a:rPr lang="bg-BG" sz="1600" b="1" dirty="0">
                <a:solidFill>
                  <a:schemeClr val="bg1"/>
                </a:solidFill>
              </a:rPr>
              <a:t>направен в т.2.2 на ДЕО, показва, че тя е с по-неблагоприятно въздействие от алтернативата за реализиране на програмата. </a:t>
            </a:r>
            <a:endParaRPr lang="en-GB" sz="1600" b="1" dirty="0">
              <a:solidFill>
                <a:schemeClr val="bg1"/>
              </a:solidFill>
            </a:endParaRPr>
          </a:p>
          <a:p>
            <a:pPr indent="446400" algn="just">
              <a:lnSpc>
                <a:spcPct val="114000"/>
              </a:lnSpc>
              <a:spcAft>
                <a:spcPts val="8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bg-BG" sz="1600" b="1" dirty="0">
                <a:solidFill>
                  <a:schemeClr val="bg1"/>
                </a:solidFill>
              </a:rPr>
              <a:t>Алтернативата за реализиране на ПМДРА 2021-2027 г. е като цяло с </a:t>
            </a:r>
            <a:r>
              <a:rPr lang="bg-BG" sz="1600" b="1" dirty="0">
                <a:solidFill>
                  <a:schemeClr val="tx2"/>
                </a:solidFill>
              </a:rPr>
              <a:t>комплексно положително въздействие върху околната среда, в т.ч. върху населението и човешкото здраве</a:t>
            </a:r>
            <a:r>
              <a:rPr lang="bg-BG" sz="1600" b="1" dirty="0">
                <a:solidFill>
                  <a:schemeClr val="bg1"/>
                </a:solidFill>
              </a:rPr>
              <a:t>, тъй като програмата е с преобладаваща екологична насоченост. </a:t>
            </a:r>
            <a:endParaRPr lang="ru-RU" altLang="bg-BG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">
            <a:extLst>
              <a:ext uri="{FF2B5EF4-FFF2-40B4-BE49-F238E27FC236}">
                <a16:creationId xmlns:a16="http://schemas.microsoft.com/office/drawing/2014/main" id="{CE334061-1D1C-49AF-BCAA-3435562EBD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9" y="801238"/>
            <a:ext cx="830243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0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Оценка на алтернативите на ПМДРА 2021-2027 г.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0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мотивиране на избраната алтернатива</a:t>
            </a:r>
          </a:p>
        </p:txBody>
      </p:sp>
      <p:pic>
        <p:nvPicPr>
          <p:cNvPr id="17" name="Picture 16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3B27FE30-49DF-41EE-A6A5-13D0E5765C0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1262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936571" y="3122754"/>
            <a:ext cx="7502716" cy="12761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ru-RU" sz="1600" b="1" dirty="0">
                <a:solidFill>
                  <a:schemeClr val="bg1"/>
                </a:solidFill>
              </a:rPr>
              <a:t>В </a:t>
            </a:r>
            <a:r>
              <a:rPr lang="ru-RU" sz="1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т.9</a:t>
            </a:r>
            <a:r>
              <a:rPr lang="ru-RU" sz="1600" b="1" dirty="0">
                <a:solidFill>
                  <a:schemeClr val="bg1"/>
                </a:solidFill>
              </a:rPr>
              <a:t> на ДЕО са описани методологията на изготвяне на доклада и използваните основни методически документи, нормативна уредба и източници на информация, в т.ч. трудностите при събиране на информацията.</a:t>
            </a:r>
            <a:endParaRPr lang="en-US" sz="1600" b="1" dirty="0">
              <a:solidFill>
                <a:schemeClr val="bg1"/>
              </a:solidFill>
            </a:endParaRPr>
          </a:p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endParaRPr lang="ru-RU" altLang="bg-BG" sz="1600" b="1" dirty="0">
              <a:solidFill>
                <a:schemeClr val="bg1"/>
              </a:solidFill>
            </a:endParaRPr>
          </a:p>
        </p:txBody>
      </p:sp>
      <p:sp>
        <p:nvSpPr>
          <p:cNvPr id="16" name="TextBox 1">
            <a:extLst>
              <a:ext uri="{FF2B5EF4-FFF2-40B4-BE49-F238E27FC236}">
                <a16:creationId xmlns:a16="http://schemas.microsoft.com/office/drawing/2014/main" id="{449E2DF3-E60A-4782-BCCB-822D79817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856" y="534154"/>
            <a:ext cx="8302431" cy="885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16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Методи за извършване на екологичната оценка,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16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използвана нормативна база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16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и документи и трудности при събиране 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16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необходимата за това информация </a:t>
            </a:r>
          </a:p>
        </p:txBody>
      </p:sp>
      <p:pic>
        <p:nvPicPr>
          <p:cNvPr id="17" name="Picture 16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400E1B97-96D7-451E-8EAA-6F297578407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3814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820642" y="1785099"/>
            <a:ext cx="7502716" cy="4033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ru-RU" altLang="bg-BG" sz="1600" b="1" dirty="0">
                <a:solidFill>
                  <a:schemeClr val="bg1"/>
                </a:solidFill>
              </a:rPr>
              <a:t>В </a:t>
            </a:r>
            <a:r>
              <a:rPr lang="ru-RU" altLang="bg-BG" sz="1600" b="1" dirty="0">
                <a:solidFill>
                  <a:schemeClr val="tx2"/>
                </a:solidFill>
              </a:rPr>
              <a:t>т.12 </a:t>
            </a:r>
            <a:r>
              <a:rPr lang="ru-RU" altLang="bg-BG" sz="1600" b="1" dirty="0">
                <a:solidFill>
                  <a:schemeClr val="bg1"/>
                </a:solidFill>
              </a:rPr>
              <a:t>на ДЕО е представена информация за всички постъпили становища в резултат на проведените на предходния етап от процедурата по екологична оценка </a:t>
            </a:r>
            <a:r>
              <a:rPr lang="ru-RU" altLang="bg-BG" sz="1600" b="1" dirty="0">
                <a:solidFill>
                  <a:schemeClr val="tx2"/>
                </a:solidFill>
              </a:rPr>
              <a:t>консултации по Заданието за определяне на обхвата и съдържание на Доклада за екологична оценка</a:t>
            </a:r>
            <a:r>
              <a:rPr lang="ru-RU" altLang="bg-BG" sz="1600" b="1" dirty="0">
                <a:solidFill>
                  <a:schemeClr val="bg1"/>
                </a:solidFill>
              </a:rPr>
              <a:t>. </a:t>
            </a:r>
          </a:p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endParaRPr lang="ru-RU" altLang="bg-BG" sz="1600" b="1" dirty="0">
              <a:solidFill>
                <a:schemeClr val="bg1"/>
              </a:solidFill>
            </a:endParaRPr>
          </a:p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ru-RU" altLang="bg-BG" sz="1600" b="1" dirty="0">
                <a:solidFill>
                  <a:schemeClr val="bg1"/>
                </a:solidFill>
              </a:rPr>
              <a:t>В процеса на проведените </a:t>
            </a:r>
            <a:r>
              <a:rPr lang="ru-RU" altLang="bg-BG" sz="1600" b="1" dirty="0">
                <a:solidFill>
                  <a:schemeClr val="tx2"/>
                </a:solidFill>
              </a:rPr>
              <a:t>консултации по Доклада за екологична оценка </a:t>
            </a:r>
            <a:r>
              <a:rPr lang="ru-RU" altLang="bg-BG" sz="1600" b="1" dirty="0">
                <a:solidFill>
                  <a:schemeClr val="bg1"/>
                </a:solidFill>
              </a:rPr>
              <a:t>(през периода 10.12.2021 – 21.02.2022 г., към настоящия момент все още не са постъпили становища от: МОСВ, РИОСВ-София, РИОСВ-Монтана, РИОСВ-Шумен, РИОСВ-Бургас, РИОСВ-Стара Загора и РИОСВ-Пазарджик.</a:t>
            </a:r>
          </a:p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ru-RU" altLang="bg-BG" sz="1600" b="1" dirty="0">
                <a:solidFill>
                  <a:schemeClr val="tx2"/>
                </a:solidFill>
              </a:rPr>
              <a:t>Постъпилите становища са положителни, като цяло не съдържат бележки и препоръки към ДЕО, които да доведат до промени на извършените анализи и оценки, а по-скоро технически препоръки.</a:t>
            </a:r>
          </a:p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endParaRPr lang="ru-RU" altLang="bg-BG" sz="1600" b="1" dirty="0">
              <a:solidFill>
                <a:schemeClr val="bg1"/>
              </a:solidFill>
            </a:endParaRPr>
          </a:p>
        </p:txBody>
      </p:sp>
      <p:sp>
        <p:nvSpPr>
          <p:cNvPr id="14" name="TextBox 1">
            <a:extLst>
              <a:ext uri="{FF2B5EF4-FFF2-40B4-BE49-F238E27FC236}">
                <a16:creationId xmlns:a16="http://schemas.microsoft.com/office/drawing/2014/main" id="{832DA3C5-71F5-46ED-8F87-5FFCC36E9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25" y="795621"/>
            <a:ext cx="8302431" cy="39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Справка за </a:t>
            </a:r>
            <a:r>
              <a:rPr lang="ru-RU" altLang="en-US" sz="2400" b="1" dirty="0" err="1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проведените</a:t>
            </a: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altLang="en-US" sz="2400" b="1" dirty="0" err="1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консултации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5" name="Picture 14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D7666D4A-F8E5-48D8-B614-BDE0A4FD064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7576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0794" y="6065912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-320861" y="-1017850"/>
            <a:ext cx="8059581" cy="5302486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bg-BG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b="1" dirty="0">
              <a:solidFill>
                <a:schemeClr val="bg1"/>
              </a:solidFill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48310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8310" algn="just">
              <a:lnSpc>
                <a:spcPct val="115000"/>
              </a:lnSpc>
            </a:pPr>
            <a:endParaRPr lang="en-GB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E27C06-D5A0-4D86-A013-3C782347D0AA}"/>
              </a:ext>
            </a:extLst>
          </p:cNvPr>
          <p:cNvSpPr txBox="1"/>
          <p:nvPr/>
        </p:nvSpPr>
        <p:spPr>
          <a:xfrm>
            <a:off x="707956" y="1731973"/>
            <a:ext cx="7502716" cy="3879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ru-RU" sz="2400" b="1" dirty="0">
                <a:solidFill>
                  <a:schemeClr val="tx2"/>
                </a:solidFill>
              </a:rPr>
              <a:t>Въз основа на направените анализи, прогнози и оценки, реализирането на ПМДРА 2021-2027 г., при изпълнение на препоръчаните мерки в т.7 на ДЕО, е предпочитано от гледна точка на въздействието върху околната среда и човешкото здраве пред „нулевата“ алтернатива. </a:t>
            </a:r>
          </a:p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r>
              <a:rPr lang="ru-RU" sz="2400" b="1" dirty="0">
                <a:solidFill>
                  <a:schemeClr val="tx2"/>
                </a:solidFill>
              </a:rPr>
              <a:t>Предвижданията на програмата са в съответствие с принципа за ненанасяне на значителни вреди. </a:t>
            </a:r>
          </a:p>
          <a:p>
            <a:pPr indent="446400" algn="just">
              <a:lnSpc>
                <a:spcPct val="114000"/>
              </a:lnSpc>
              <a:spcAft>
                <a:spcPts val="600"/>
              </a:spcAft>
              <a:buClr>
                <a:schemeClr val="accent1">
                  <a:lumMod val="75000"/>
                </a:schemeClr>
              </a:buClr>
              <a:defRPr/>
            </a:pPr>
            <a:endParaRPr lang="ru-RU" altLang="bg-BG" sz="1600" b="1" dirty="0">
              <a:solidFill>
                <a:schemeClr val="bg1"/>
              </a:solidFill>
            </a:endParaRPr>
          </a:p>
        </p:txBody>
      </p:sp>
      <p:sp>
        <p:nvSpPr>
          <p:cNvPr id="15" name="TextBox 1">
            <a:extLst>
              <a:ext uri="{FF2B5EF4-FFF2-40B4-BE49-F238E27FC236}">
                <a16:creationId xmlns:a16="http://schemas.microsoft.com/office/drawing/2014/main" id="{9F0300BA-346B-4DF5-A30B-C5CE8388A6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25" y="758076"/>
            <a:ext cx="8302431" cy="39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Заключение на ДЕО</a:t>
            </a:r>
          </a:p>
        </p:txBody>
      </p:sp>
      <p:pic>
        <p:nvPicPr>
          <p:cNvPr id="16" name="Picture 15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9A8B51BA-AADF-454E-93C2-75319646927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6112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1556792"/>
            <a:ext cx="8062912" cy="1872208"/>
          </a:xfrm>
        </p:spPr>
        <p:txBody>
          <a:bodyPr/>
          <a:lstStyle/>
          <a:p>
            <a:pPr algn="ctr"/>
            <a:r>
              <a:rPr lang="bg-BG" sz="4100" b="1" dirty="0">
                <a:ln>
                  <a:noFill/>
                </a:ln>
                <a:solidFill>
                  <a:schemeClr val="tx2"/>
                </a:solidFill>
                <a:effectLst/>
                <a:latin typeface="Calibri"/>
              </a:rPr>
              <a:t>Благодаря за вниманието!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8062912" cy="1008112"/>
          </a:xfrm>
        </p:spPr>
        <p:txBody>
          <a:bodyPr>
            <a:normAutofit fontScale="92500" lnSpcReduction="10000"/>
          </a:bodyPr>
          <a:lstStyle/>
          <a:p>
            <a:pPr marR="0" lvl="0" algn="l">
              <a:buClrTx/>
              <a:buSzTx/>
            </a:pPr>
            <a:r>
              <a:rPr lang="en-US" sz="3200" b="1" dirty="0">
                <a:ln>
                  <a:noFill/>
                </a:ln>
                <a:solidFill>
                  <a:srgbClr val="92D050"/>
                </a:solidFill>
                <a:latin typeface="Calibri"/>
              </a:rPr>
              <a:t>www.mzh.government.bg</a:t>
            </a:r>
          </a:p>
          <a:p>
            <a:pPr marR="0" lvl="0" algn="l">
              <a:buClrTx/>
              <a:buSzTx/>
            </a:pPr>
            <a:r>
              <a:rPr lang="en-US" sz="3200" b="1" dirty="0">
                <a:ln>
                  <a:noFill/>
                </a:ln>
                <a:solidFill>
                  <a:srgbClr val="92D050"/>
                </a:solidFill>
                <a:latin typeface="Calibri"/>
              </a:rPr>
              <a:t>www.eufunds.bg</a:t>
            </a:r>
            <a:endParaRPr lang="bg-BG" sz="3200" b="1" dirty="0">
              <a:ln>
                <a:noFill/>
              </a:ln>
              <a:solidFill>
                <a:srgbClr val="92D050"/>
              </a:solidFill>
              <a:latin typeface="Calibri"/>
            </a:endParaRPr>
          </a:p>
          <a:p>
            <a:endParaRPr lang="en-US" dirty="0"/>
          </a:p>
        </p:txBody>
      </p:sp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bg-BG" sz="1000" b="1" dirty="0"/>
                <a:t>МИНИСТЕРСТВО НА  ЗЕМЕДЕЛИЕТО, ХРАНИТЕ И ГОРИТЕ</a:t>
              </a:r>
              <a:endParaRPr lang="bg-BG" sz="1000" dirty="0">
                <a:effectLst/>
                <a:latin typeface="Calibri"/>
                <a:ea typeface="Calibri"/>
                <a:cs typeface="Calibri"/>
              </a:endParaRPr>
            </a:p>
          </p:txBody>
        </p:sp>
      </p:grpSp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6560DB22-91B3-43ED-B5FF-9E1AE2D06FF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434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940391"/>
            <a:ext cx="8062912" cy="4196232"/>
          </a:xfrm>
        </p:spPr>
        <p:txBody>
          <a:bodyPr>
            <a:normAutofit/>
          </a:bodyPr>
          <a:lstStyle/>
          <a:p>
            <a:pPr indent="450215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bg-BG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</a:rPr>
              <a:t>През програмен период 2021-2027 г  ПМДРА ще изпълнява две от целите на политиката на ЕК (ЦП):</a:t>
            </a:r>
            <a:endParaRPr lang="en-GB" sz="1600" b="1" dirty="0">
              <a:solidFill>
                <a:schemeClr val="tx2"/>
              </a:solidFill>
              <a:effectLst/>
              <a:latin typeface="Candara" panose="020E0502030303020204" pitchFamily="34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ЦП 2 „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По-зелена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нисковъглеродна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Европа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чрез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насърчаване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чист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справедлив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енергиен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преход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зелени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сини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инвестиции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кръгова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икономика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приспособяване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към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изменението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климата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превенция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управление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риска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 и </a:t>
            </a:r>
            <a:endParaRPr lang="en-GB" sz="1600" b="1" dirty="0">
              <a:solidFill>
                <a:schemeClr val="tx2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ЦП 5 „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Европа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по-близо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гражданите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чрез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насърчаване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устойчивото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интегрирано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градските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селските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крайбрежните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райони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местните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инициативи</a:t>
            </a:r>
            <a:r>
              <a:rPr lang="en-GB" sz="16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“.</a:t>
            </a:r>
            <a:endParaRPr lang="en-GB" sz="1600" b="1" dirty="0">
              <a:solidFill>
                <a:schemeClr val="tx2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bg-BG" sz="2400" b="1" dirty="0">
              <a:solidFill>
                <a:srgbClr val="FFC000"/>
              </a:solidFill>
            </a:endParaRPr>
          </a:p>
          <a:p>
            <a:pPr algn="ctr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en-US" sz="14400" b="1" dirty="0">
              <a:solidFill>
                <a:srgbClr val="FFC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D52B642-DC39-420C-B347-5C06773A7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616" y="486045"/>
            <a:ext cx="8578008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Цели на 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ПМДРА 2021-2027 г. и връзка с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други планове и програми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2DB96366-2AE8-4961-B234-94DEDDB3785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463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13544" y="1559156"/>
            <a:ext cx="8062912" cy="4988320"/>
          </a:xfrm>
        </p:spPr>
        <p:txBody>
          <a:bodyPr>
            <a:normAutofit fontScale="85000" lnSpcReduction="10000"/>
          </a:bodyPr>
          <a:lstStyle/>
          <a:p>
            <a:pPr indent="450215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bg-BG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 оглед да изпълни целите на политиката на ЕК, УО на ПМДРА (Министерство на земеделието) ще предоставя подкрепа за дейности по всеки един приоритет от ЕФМДРА:</a:t>
            </a:r>
            <a:endParaRPr lang="en-GB" sz="1800" b="1" dirty="0">
              <a:solidFill>
                <a:schemeClr val="tx2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1: „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Насърчаване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устойчивото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рибарство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опазването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водните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биологични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ресурси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”;</a:t>
            </a:r>
            <a:endParaRPr lang="en-GB" sz="1800" b="1" dirty="0">
              <a:solidFill>
                <a:schemeClr val="tx2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2: „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Насърчаване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устойчивите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дейности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свързани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аквакултурите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преработването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предлагането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пазара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продукти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риболов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аквакултури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“;</a:t>
            </a:r>
            <a:endParaRPr lang="en-GB" sz="1800" b="1" dirty="0">
              <a:solidFill>
                <a:schemeClr val="tx2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3: „</a:t>
            </a:r>
            <a:r>
              <a:rPr lang="bg-BG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Осигуряване на условия за устойчива синя икономика в крайбрежните, островните, вътрешните райони и насърчаване на развитието на общностите, занимаващи се с рибарство и аквакултури</a:t>
            </a:r>
            <a:r>
              <a:rPr lang="bg-BG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“;</a:t>
            </a:r>
            <a:endParaRPr lang="en-GB" sz="1800" b="1" dirty="0">
              <a:solidFill>
                <a:schemeClr val="tx2"/>
              </a:solidFill>
              <a:effectLst/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GB" sz="1800" b="1" dirty="0" err="1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Приоритет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4: „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bg-BG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Укрепване на международното управление на океаните и създаване на предпоставки за безопасността, сигурността и чистотата и устойчивото стопанисване на моретата и океаните</a:t>
            </a:r>
            <a:r>
              <a:rPr lang="bg-BG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>
                <a:solidFill>
                  <a:schemeClr val="tx2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“.</a:t>
            </a:r>
            <a:endParaRPr lang="bg-BG" sz="1800" b="1" dirty="0">
              <a:solidFill>
                <a:schemeClr val="tx2"/>
              </a:solidFill>
              <a:latin typeface="Candara" panose="020E0502030303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altLang="bg-BG" sz="1800" b="1" dirty="0">
                <a:solidFill>
                  <a:schemeClr val="tx2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Анализирани са планове, стратегии и програми на международно, европейско, национално, регионално и местно ниво, които имат връзка с ПМДРА 2021-2027 г., с оглед съобразяване с тези документи и недопускане на противоречия. 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endParaRPr lang="en-GB" sz="19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endParaRPr lang="bg-BG" sz="2400" dirty="0">
              <a:solidFill>
                <a:srgbClr val="FFC000"/>
              </a:solidFill>
            </a:endParaRPr>
          </a:p>
          <a:p>
            <a:pPr algn="ctr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bg-BG" sz="14400" b="1" dirty="0">
              <a:solidFill>
                <a:srgbClr val="FFC000"/>
              </a:solidFill>
            </a:endParaRPr>
          </a:p>
          <a:p>
            <a:pPr algn="l"/>
            <a:endParaRPr lang="en-US" sz="14400" b="1" dirty="0">
              <a:solidFill>
                <a:srgbClr val="FFC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D52B642-DC39-420C-B347-5C06773A7F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616" y="486045"/>
            <a:ext cx="8578008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ru-RU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Цели на 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ПМДРА 2021-2027 г. и връзка с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други планове и програми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C968750E-B73B-4381-8736-CDF4D940F9E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3550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9481" y="1589959"/>
            <a:ext cx="8528848" cy="4268240"/>
          </a:xfrm>
        </p:spPr>
        <p:txBody>
          <a:bodyPr>
            <a:normAutofit fontScale="85000" lnSpcReduction="10000"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</a:pPr>
            <a:r>
              <a:rPr lang="ru-RU" altLang="bg-BG" sz="1700" b="1" dirty="0">
                <a:solidFill>
                  <a:schemeClr val="tx2"/>
                </a:solidFill>
                <a:cs typeface="Times New Roman" panose="02020603050405020304" pitchFamily="18" charset="0"/>
              </a:rPr>
              <a:t>В ДЕО е оценено текущото състояние на околната среда. Резултатите от оценката показват: </a:t>
            </a:r>
          </a:p>
          <a:p>
            <a:pPr indent="450000" algn="just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700" b="1" dirty="0" err="1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Климатичните</a:t>
            </a:r>
            <a:r>
              <a:rPr lang="en-GB" sz="1700" b="1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елементи</a:t>
            </a:r>
            <a:r>
              <a:rPr lang="en-GB" sz="1700" b="1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валежи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температура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изпарение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пряко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влияят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върху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речния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отток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което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отразява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върху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сектор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„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Рибарство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“. </a:t>
            </a:r>
            <a:r>
              <a:rPr lang="bg-BG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Основните дейности в сектора – риболов и производство на аквакултури се характеризират с ясно изразена зависимост от сезоните.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Различните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прогнозни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сценарии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климатични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промени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оказват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влияние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различна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степен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във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всички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случаи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това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влияние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оценява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като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неблагоприятно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Единно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е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становището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страната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попада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зона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засушаване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Намалява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общото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количество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валежите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речният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отток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bg-BG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което е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особено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чувствително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изразено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в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Черноморския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700" b="1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район</a:t>
            </a:r>
            <a:r>
              <a:rPr lang="en-GB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bg-BG" sz="1700" b="1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bg-BG" sz="1700" b="1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bg-BG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Замърсяването с ФПЧ</a:t>
            </a:r>
            <a:r>
              <a:rPr lang="bg-BG" sz="1700" b="1" baseline="-250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10</a:t>
            </a:r>
            <a:r>
              <a:rPr lang="bg-BG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 продължава да бъде основен проблем за </a:t>
            </a:r>
            <a:r>
              <a:rPr lang="bg-BG" sz="1700" b="1" dirty="0">
                <a:solidFill>
                  <a:schemeClr val="bg1"/>
                </a:solidFill>
                <a:effectLst/>
                <a:ea typeface="Calibri" panose="020F0502020204030204" pitchFamily="34" charset="0"/>
              </a:rPr>
              <a:t>качеството на атмосферния въздух</a:t>
            </a:r>
            <a:r>
              <a:rPr lang="bg-BG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 в страната и процентът на населението, живеещо при нива на замърсяване с ФПЧ</a:t>
            </a:r>
            <a:r>
              <a:rPr lang="bg-BG" sz="1700" b="1" baseline="-25000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10</a:t>
            </a:r>
            <a:r>
              <a:rPr lang="bg-BG" sz="1700" b="1" dirty="0">
                <a:solidFill>
                  <a:schemeClr val="tx2"/>
                </a:solidFill>
                <a:effectLst/>
                <a:ea typeface="Calibri" panose="020F0502020204030204" pitchFamily="34" charset="0"/>
              </a:rPr>
              <a:t> над допустимите норми е много висок – 78.6 % от 3.3 млн. население, живеещо в населени места, в които се контролира този замърсител. Съгласно анализа може да се заключи, че дейностите в сектор „Рибарство“ не са значим източник на емисии на вредни вещества в атмосферния въздух. </a:t>
            </a:r>
            <a:endParaRPr lang="en-GB" sz="1700" b="1" dirty="0">
              <a:solidFill>
                <a:schemeClr val="tx2"/>
              </a:solidFill>
              <a:effectLst/>
              <a:ea typeface="Calibri" panose="020F0502020204030204" pitchFamily="34" charset="0"/>
            </a:endParaRPr>
          </a:p>
          <a:p>
            <a:pPr marL="285750" indent="-285750" algn="just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sz="1800" b="1" dirty="0">
              <a:solidFill>
                <a:schemeClr val="tx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endParaRPr lang="ru-RU" altLang="bg-BG" sz="16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	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192" y="486045"/>
            <a:ext cx="8460432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Анализ на текущото състояние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околната среда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6199FDBD-D8EE-44B2-AAF5-3F9E9C010A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131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7544" y="1465017"/>
            <a:ext cx="8528848" cy="4268240"/>
          </a:xfrm>
        </p:spPr>
        <p:txBody>
          <a:bodyPr>
            <a:normAutofit fontScale="92500"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GB" sz="1600" b="1" dirty="0" err="1">
                <a:solidFill>
                  <a:schemeClr val="tx2"/>
                </a:solidFill>
              </a:rPr>
              <a:t>Плановете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за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управление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речните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басейни</a:t>
            </a:r>
            <a:r>
              <a:rPr lang="en-GB" sz="1600" b="1" dirty="0">
                <a:solidFill>
                  <a:schemeClr val="tx2"/>
                </a:solidFill>
              </a:rPr>
              <a:t> (ПУРБ) </a:t>
            </a:r>
            <a:r>
              <a:rPr lang="bg-BG" sz="1600" b="1" dirty="0">
                <a:solidFill>
                  <a:schemeClr val="tx2"/>
                </a:solidFill>
              </a:rPr>
              <a:t>за периода 2016-2021 г.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показват</a:t>
            </a:r>
            <a:r>
              <a:rPr lang="en-GB" sz="1600" b="1" dirty="0">
                <a:solidFill>
                  <a:schemeClr val="tx2"/>
                </a:solidFill>
              </a:rPr>
              <a:t>, </a:t>
            </a:r>
            <a:r>
              <a:rPr lang="en-GB" sz="1600" b="1" dirty="0" err="1">
                <a:solidFill>
                  <a:schemeClr val="tx2"/>
                </a:solidFill>
              </a:rPr>
              <a:t>че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близо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една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трета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от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всички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bg1"/>
                </a:solidFill>
              </a:rPr>
              <a:t>повърхностни</a:t>
            </a:r>
            <a:r>
              <a:rPr lang="en-GB" sz="1600" b="1" dirty="0">
                <a:solidFill>
                  <a:schemeClr val="bg1"/>
                </a:solidFill>
              </a:rPr>
              <a:t> </a:t>
            </a:r>
            <a:r>
              <a:rPr lang="en-GB" sz="1600" b="1" dirty="0" err="1">
                <a:solidFill>
                  <a:schemeClr val="bg1"/>
                </a:solidFill>
              </a:rPr>
              <a:t>водни</a:t>
            </a:r>
            <a:r>
              <a:rPr lang="en-GB" sz="1600" b="1" dirty="0">
                <a:solidFill>
                  <a:schemeClr val="bg1"/>
                </a:solidFill>
              </a:rPr>
              <a:t> </a:t>
            </a:r>
            <a:r>
              <a:rPr lang="en-GB" sz="1600" b="1" dirty="0" err="1">
                <a:solidFill>
                  <a:schemeClr val="bg1"/>
                </a:solidFill>
              </a:rPr>
              <a:t>обекти</a:t>
            </a:r>
            <a:r>
              <a:rPr lang="en-GB" sz="1600" b="1" dirty="0">
                <a:solidFill>
                  <a:schemeClr val="bg1"/>
                </a:solidFill>
              </a:rPr>
              <a:t> </a:t>
            </a:r>
            <a:r>
              <a:rPr lang="en-GB" sz="1600" b="1" dirty="0">
                <a:solidFill>
                  <a:schemeClr val="tx2"/>
                </a:solidFill>
              </a:rPr>
              <a:t>(297 </a:t>
            </a:r>
            <a:r>
              <a:rPr lang="en-GB" sz="1600" b="1" dirty="0" err="1">
                <a:solidFill>
                  <a:schemeClr val="tx2"/>
                </a:solidFill>
              </a:rPr>
              <a:t>от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общо</a:t>
            </a:r>
            <a:r>
              <a:rPr lang="en-GB" sz="1600" b="1" dirty="0">
                <a:solidFill>
                  <a:schemeClr val="tx2"/>
                </a:solidFill>
              </a:rPr>
              <a:t> 955</a:t>
            </a:r>
            <a:r>
              <a:rPr lang="bg-BG" sz="1600" b="1" dirty="0">
                <a:solidFill>
                  <a:schemeClr val="tx2"/>
                </a:solidFill>
              </a:rPr>
              <a:t> - </a:t>
            </a:r>
            <a:r>
              <a:rPr lang="en-GB" sz="1600" b="1" dirty="0">
                <a:solidFill>
                  <a:schemeClr val="tx2"/>
                </a:solidFill>
              </a:rPr>
              <a:t>31%) </a:t>
            </a:r>
            <a:r>
              <a:rPr lang="en-GB" sz="1600" b="1" dirty="0" err="1">
                <a:solidFill>
                  <a:schemeClr val="tx2"/>
                </a:solidFill>
              </a:rPr>
              <a:t>отговарят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набелязаната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цел</a:t>
            </a:r>
            <a:r>
              <a:rPr lang="en-GB" sz="1600" b="1" dirty="0">
                <a:solidFill>
                  <a:schemeClr val="tx2"/>
                </a:solidFill>
              </a:rPr>
              <a:t> "</a:t>
            </a:r>
            <a:r>
              <a:rPr lang="en-GB" sz="1600" b="1" dirty="0" err="1">
                <a:solidFill>
                  <a:schemeClr val="tx2"/>
                </a:solidFill>
              </a:rPr>
              <a:t>добър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екологичен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статус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водните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тела</a:t>
            </a:r>
            <a:r>
              <a:rPr lang="en-GB" sz="1600" b="1" dirty="0">
                <a:solidFill>
                  <a:schemeClr val="tx2"/>
                </a:solidFill>
              </a:rPr>
              <a:t>". </a:t>
            </a:r>
            <a:r>
              <a:rPr lang="en-GB" sz="1600" b="1" dirty="0" err="1">
                <a:solidFill>
                  <a:schemeClr val="tx2"/>
                </a:solidFill>
              </a:rPr>
              <a:t>Въпреки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това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съществуват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значителни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разлики</a:t>
            </a:r>
            <a:r>
              <a:rPr lang="en-GB" sz="1600" b="1" dirty="0">
                <a:solidFill>
                  <a:schemeClr val="tx2"/>
                </a:solidFill>
              </a:rPr>
              <a:t>, </a:t>
            </a:r>
            <a:r>
              <a:rPr lang="en-GB" sz="1600" b="1" dirty="0" err="1">
                <a:solidFill>
                  <a:schemeClr val="tx2"/>
                </a:solidFill>
              </a:rPr>
              <a:t>вариращи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между</a:t>
            </a:r>
            <a:r>
              <a:rPr lang="en-GB" sz="1600" b="1" dirty="0">
                <a:solidFill>
                  <a:schemeClr val="tx2"/>
                </a:solidFill>
              </a:rPr>
              <a:t> 41% в </a:t>
            </a:r>
            <a:r>
              <a:rPr lang="en-GB" sz="1600" b="1" dirty="0" err="1">
                <a:solidFill>
                  <a:schemeClr val="tx2"/>
                </a:solidFill>
              </a:rPr>
              <a:t>Дунавски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речен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басейн</a:t>
            </a:r>
            <a:r>
              <a:rPr lang="en-GB" sz="1600" b="1" dirty="0">
                <a:solidFill>
                  <a:schemeClr val="tx2"/>
                </a:solidFill>
              </a:rPr>
              <a:t> и </a:t>
            </a:r>
            <a:r>
              <a:rPr lang="en-GB" sz="1600" b="1" dirty="0" err="1">
                <a:solidFill>
                  <a:schemeClr val="tx2"/>
                </a:solidFill>
              </a:rPr>
              <a:t>едва</a:t>
            </a:r>
            <a:r>
              <a:rPr lang="en-GB" sz="1600" b="1" dirty="0">
                <a:solidFill>
                  <a:schemeClr val="tx2"/>
                </a:solidFill>
              </a:rPr>
              <a:t> 5% в </a:t>
            </a:r>
            <a:r>
              <a:rPr lang="en-GB" sz="1600" b="1" dirty="0" err="1">
                <a:solidFill>
                  <a:schemeClr val="tx2"/>
                </a:solidFill>
              </a:rPr>
              <a:t>Черноморски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район</a:t>
            </a:r>
            <a:r>
              <a:rPr lang="en-GB" sz="1600" b="1" dirty="0">
                <a:solidFill>
                  <a:schemeClr val="tx2"/>
                </a:solidFill>
              </a:rPr>
              <a:t>.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национално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равнище</a:t>
            </a:r>
            <a:r>
              <a:rPr lang="en-GB" sz="1600" b="1" dirty="0">
                <a:solidFill>
                  <a:schemeClr val="tx2"/>
                </a:solidFill>
              </a:rPr>
              <a:t> 34% </a:t>
            </a:r>
            <a:r>
              <a:rPr lang="en-GB" sz="1600" b="1" dirty="0" err="1">
                <a:solidFill>
                  <a:schemeClr val="tx2"/>
                </a:solidFill>
              </a:rPr>
              <a:t>от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повърхностните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водни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тела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имат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добро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химич</a:t>
            </a:r>
            <a:r>
              <a:rPr lang="bg-BG" sz="1600" b="1" dirty="0">
                <a:solidFill>
                  <a:schemeClr val="tx2"/>
                </a:solidFill>
              </a:rPr>
              <a:t>н</a:t>
            </a:r>
            <a:r>
              <a:rPr lang="en-GB" sz="1600" b="1" dirty="0">
                <a:solidFill>
                  <a:schemeClr val="tx2"/>
                </a:solidFill>
              </a:rPr>
              <a:t>о </a:t>
            </a:r>
            <a:r>
              <a:rPr lang="en-GB" sz="1600" b="1" dirty="0" err="1">
                <a:solidFill>
                  <a:schemeClr val="tx2"/>
                </a:solidFill>
              </a:rPr>
              <a:t>състояние</a:t>
            </a:r>
            <a:r>
              <a:rPr lang="en-GB" sz="1600" b="1" dirty="0">
                <a:solidFill>
                  <a:schemeClr val="tx2"/>
                </a:solidFill>
              </a:rPr>
              <a:t>. </a:t>
            </a:r>
            <a:endParaRPr lang="bg-BG" sz="1600" b="1" dirty="0">
              <a:solidFill>
                <a:schemeClr val="tx2"/>
              </a:solidFill>
            </a:endParaRPr>
          </a:p>
          <a:p>
            <a:pPr indent="450000" algn="just">
              <a:lnSpc>
                <a:spcPct val="12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GB" sz="1600" b="1" dirty="0" err="1">
                <a:solidFill>
                  <a:schemeClr val="tx2"/>
                </a:solidFill>
              </a:rPr>
              <a:t>Доколкото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регистрирани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необичайни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климатични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събития</a:t>
            </a:r>
            <a:r>
              <a:rPr lang="en-GB" sz="1600" b="1" dirty="0">
                <a:solidFill>
                  <a:schemeClr val="tx2"/>
                </a:solidFill>
              </a:rPr>
              <a:t>, </a:t>
            </a:r>
            <a:r>
              <a:rPr lang="en-GB" sz="1600" b="1" dirty="0" err="1">
                <a:solidFill>
                  <a:schemeClr val="tx2"/>
                </a:solidFill>
              </a:rPr>
              <a:t>водещи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до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значителна</a:t>
            </a:r>
            <a:r>
              <a:rPr lang="en-GB" sz="1600" b="1" dirty="0">
                <a:solidFill>
                  <a:schemeClr val="tx2"/>
                </a:solidFill>
              </a:rPr>
              <a:t> и </a:t>
            </a:r>
            <a:r>
              <a:rPr lang="en-GB" sz="1600" b="1" dirty="0" err="1">
                <a:solidFill>
                  <a:schemeClr val="tx2"/>
                </a:solidFill>
              </a:rPr>
              <a:t>трайна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промяна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качествата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водите</a:t>
            </a:r>
            <a:r>
              <a:rPr lang="en-GB" sz="1600" b="1" dirty="0">
                <a:solidFill>
                  <a:schemeClr val="tx2"/>
                </a:solidFill>
              </a:rPr>
              <a:t> в </a:t>
            </a:r>
            <a:r>
              <a:rPr lang="en-GB" sz="1600" b="1" dirty="0" err="1">
                <a:solidFill>
                  <a:schemeClr val="tx2"/>
                </a:solidFill>
              </a:rPr>
              <a:t>традиционните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зони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риболов</a:t>
            </a:r>
            <a:r>
              <a:rPr lang="en-GB" sz="1600" b="1" dirty="0">
                <a:solidFill>
                  <a:schemeClr val="tx2"/>
                </a:solidFill>
              </a:rPr>
              <a:t> и </a:t>
            </a:r>
            <a:r>
              <a:rPr lang="en-GB" sz="1600" b="1" dirty="0" err="1">
                <a:solidFill>
                  <a:schemeClr val="tx2"/>
                </a:solidFill>
              </a:rPr>
              <a:t>морски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аквакултури</a:t>
            </a:r>
            <a:r>
              <a:rPr lang="en-GB" sz="1600" b="1" dirty="0">
                <a:solidFill>
                  <a:schemeClr val="tx2"/>
                </a:solidFill>
              </a:rPr>
              <a:t>, </a:t>
            </a:r>
            <a:r>
              <a:rPr lang="en-GB" sz="1600" b="1" dirty="0" err="1">
                <a:solidFill>
                  <a:schemeClr val="tx2"/>
                </a:solidFill>
              </a:rPr>
              <a:t>то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може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да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очаква</a:t>
            </a:r>
            <a:r>
              <a:rPr lang="en-GB" sz="1600" b="1" dirty="0">
                <a:solidFill>
                  <a:schemeClr val="tx2"/>
                </a:solidFill>
              </a:rPr>
              <a:t> и </a:t>
            </a:r>
            <a:r>
              <a:rPr lang="en-GB" sz="1600" b="1" dirty="0" err="1">
                <a:solidFill>
                  <a:schemeClr val="tx2"/>
                </a:solidFill>
              </a:rPr>
              <a:t>изразено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влияние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тези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фактори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върху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текущите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дейности</a:t>
            </a:r>
            <a:r>
              <a:rPr lang="bg-BG" sz="1600" b="1" dirty="0">
                <a:solidFill>
                  <a:schemeClr val="tx2"/>
                </a:solidFill>
              </a:rPr>
              <a:t>,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свързани</a:t>
            </a:r>
            <a:r>
              <a:rPr lang="en-GB" sz="1600" b="1" dirty="0">
                <a:solidFill>
                  <a:schemeClr val="tx2"/>
                </a:solidFill>
              </a:rPr>
              <a:t> с </a:t>
            </a:r>
            <a:r>
              <a:rPr lang="en-GB" sz="1600" b="1" dirty="0" err="1">
                <a:solidFill>
                  <a:schemeClr val="tx2"/>
                </a:solidFill>
              </a:rPr>
              <a:t>риболова</a:t>
            </a:r>
            <a:r>
              <a:rPr lang="en-GB" sz="1600" b="1" dirty="0">
                <a:solidFill>
                  <a:schemeClr val="tx2"/>
                </a:solidFill>
              </a:rPr>
              <a:t> и </a:t>
            </a:r>
            <a:r>
              <a:rPr lang="en-GB" sz="1600" b="1" dirty="0" err="1">
                <a:solidFill>
                  <a:schemeClr val="tx2"/>
                </a:solidFill>
              </a:rPr>
              <a:t>морското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дело</a:t>
            </a:r>
            <a:r>
              <a:rPr lang="en-GB" sz="1600" b="1" dirty="0">
                <a:solidFill>
                  <a:schemeClr val="tx2"/>
                </a:solidFill>
              </a:rPr>
              <a:t>.</a:t>
            </a:r>
            <a:r>
              <a:rPr lang="bg-BG" sz="1600" b="1" dirty="0">
                <a:solidFill>
                  <a:schemeClr val="tx2"/>
                </a:solidFill>
              </a:rPr>
              <a:t> ПМДРА 2021-2027 г. предвижда инвестиции в човешкия капитал, свързани с разпространение на научни знания сред операторите в риболова за по-добро разбиране на ефектите от изменението на климата върху управлението на риболова (напр. по отношение на въздействието на миграцията на рибните запаси и инвазивните видове).</a:t>
            </a:r>
            <a:endParaRPr lang="en-GB" sz="1600" b="1" dirty="0">
              <a:solidFill>
                <a:schemeClr val="tx2"/>
              </a:solidFill>
            </a:endParaRPr>
          </a:p>
          <a:p>
            <a:pPr marL="285750" indent="-285750" algn="just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endParaRPr lang="ru-RU" altLang="bg-BG" sz="16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	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192" y="486045"/>
            <a:ext cx="8460432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Анализ на текущото състояние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околната среда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2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68CF6D43-22B9-484E-8F05-7D6C9DF0FCD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3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661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9481" y="1527067"/>
            <a:ext cx="8528848" cy="4412256"/>
          </a:xfrm>
        </p:spPr>
        <p:txBody>
          <a:bodyPr>
            <a:normAutofit fontScale="55000" lnSpcReduction="20000"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2600" b="1" dirty="0">
                <a:solidFill>
                  <a:schemeClr val="tx2"/>
                </a:solidFill>
              </a:rPr>
              <a:t>Д</a:t>
            </a:r>
            <a:r>
              <a:rPr lang="en-GB" sz="2600" b="1" dirty="0">
                <a:solidFill>
                  <a:schemeClr val="tx2"/>
                </a:solidFill>
              </a:rPr>
              <a:t>о </a:t>
            </a:r>
            <a:r>
              <a:rPr lang="en-GB" sz="2600" b="1" dirty="0" err="1">
                <a:solidFill>
                  <a:schemeClr val="tx2"/>
                </a:solidFill>
              </a:rPr>
              <a:t>момента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няма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данни</a:t>
            </a:r>
            <a:r>
              <a:rPr lang="en-GB" sz="2600" b="1" dirty="0">
                <a:solidFill>
                  <a:schemeClr val="tx2"/>
                </a:solidFill>
              </a:rPr>
              <a:t>, </a:t>
            </a:r>
            <a:r>
              <a:rPr lang="en-GB" sz="2600" b="1" dirty="0" err="1">
                <a:solidFill>
                  <a:schemeClr val="tx2"/>
                </a:solidFill>
              </a:rPr>
              <a:t>които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да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сочат</a:t>
            </a:r>
            <a:r>
              <a:rPr lang="en-GB" sz="2600" b="1" dirty="0">
                <a:solidFill>
                  <a:schemeClr val="tx2"/>
                </a:solidFill>
              </a:rPr>
              <a:t>, </a:t>
            </a:r>
            <a:r>
              <a:rPr lang="en-GB" sz="2600" b="1" dirty="0" err="1">
                <a:solidFill>
                  <a:schemeClr val="tx2"/>
                </a:solidFill>
              </a:rPr>
              <a:t>че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bg-BG" sz="2600" b="1" dirty="0">
                <a:solidFill>
                  <a:schemeClr val="tx2"/>
                </a:solidFill>
              </a:rPr>
              <a:t>сектор „Рибарство“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оказва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значително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влияние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върху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състоянието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на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подземните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води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на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територията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на</a:t>
            </a:r>
            <a:r>
              <a:rPr lang="en-GB" sz="2600" b="1" dirty="0">
                <a:solidFill>
                  <a:schemeClr val="tx2"/>
                </a:solidFill>
              </a:rPr>
              <a:t> </a:t>
            </a:r>
            <a:r>
              <a:rPr lang="en-GB" sz="2600" b="1" dirty="0" err="1">
                <a:solidFill>
                  <a:schemeClr val="tx2"/>
                </a:solidFill>
              </a:rPr>
              <a:t>страната</a:t>
            </a:r>
            <a:r>
              <a:rPr lang="en-GB" sz="2600" b="1" dirty="0">
                <a:solidFill>
                  <a:schemeClr val="tx2"/>
                </a:solidFill>
              </a:rPr>
              <a:t>.</a:t>
            </a: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2600" b="1" dirty="0">
                <a:solidFill>
                  <a:schemeClr val="tx2"/>
                </a:solidFill>
              </a:rPr>
              <a:t>В по-голямата си част състоянието на </a:t>
            </a:r>
            <a:r>
              <a:rPr lang="bg-BG" sz="2600" b="1" dirty="0">
                <a:solidFill>
                  <a:schemeClr val="bg1"/>
                </a:solidFill>
              </a:rPr>
              <a:t>зоните за защита на водите</a:t>
            </a:r>
            <a:r>
              <a:rPr lang="bg-BG" sz="2600" b="1" dirty="0">
                <a:solidFill>
                  <a:schemeClr val="tx2"/>
                </a:solidFill>
              </a:rPr>
              <a:t>, предназначени за питейно-битово водоснабдяване, е оценено като добро. Влиянието на рибарството и аквакултурите върху тези зони е нормативно ограничено.</a:t>
            </a:r>
            <a:endParaRPr lang="en-GB" sz="2600" b="1" dirty="0">
              <a:solidFill>
                <a:schemeClr val="tx2"/>
              </a:solidFill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2600" b="1" dirty="0">
                <a:solidFill>
                  <a:schemeClr val="tx2"/>
                </a:solidFill>
              </a:rPr>
              <a:t>През 2020 г. качеството на </a:t>
            </a:r>
            <a:r>
              <a:rPr lang="bg-BG" sz="2600" b="1" dirty="0">
                <a:solidFill>
                  <a:schemeClr val="bg1"/>
                </a:solidFill>
              </a:rPr>
              <a:t>водите за къпане</a:t>
            </a:r>
            <a:r>
              <a:rPr lang="bg-BG" sz="2600" b="1" dirty="0">
                <a:solidFill>
                  <a:schemeClr val="tx2"/>
                </a:solidFill>
              </a:rPr>
              <a:t> в цялата страна е „отлично“ и „добро“. Сектор „Рибарство“ не представлява значима заплаха за състоянието им. По-скоро би могъл да бъде потенциален източник на замърсяване на водите – когато в близост до зоната за къпане има лодкостоянки (в резултат на преработка на улова във връзка с неговото прибиране - отделяне на отпадъчни води и органични замърсители).</a:t>
            </a: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2600" b="1" dirty="0">
                <a:solidFill>
                  <a:schemeClr val="tx2"/>
                </a:solidFill>
              </a:rPr>
              <a:t>Предвид, че обектите на сектор „Рибарство“ са обикновено в непосредствена близост до водни обекти, следва инвестициите в сектора да са съобразени с риска от наводнения и да се предприемат мерки, в съответствие и с актуалните, действащи по време на инвестициите ПУРН.</a:t>
            </a:r>
            <a:endParaRPr lang="en-GB" sz="2600" b="1" dirty="0">
              <a:solidFill>
                <a:schemeClr val="tx2"/>
              </a:solidFill>
            </a:endParaRPr>
          </a:p>
          <a:p>
            <a:pPr marL="285750" indent="-285750" algn="just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95000"/>
              </a:lnSpc>
              <a:spcBef>
                <a:spcPts val="600"/>
              </a:spcBef>
              <a:spcAft>
                <a:spcPts val="600"/>
              </a:spcAft>
            </a:pPr>
            <a:endParaRPr lang="ru-RU" altLang="bg-BG" sz="16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	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192" y="486045"/>
            <a:ext cx="8460432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Анализ на текущото състояние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околната среда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3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3FB71F09-DC05-4588-93C5-C0CF48BE603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228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dalboka.eu/files/16_riba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454" b="100000" l="0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367" y="5661248"/>
            <a:ext cx="2138152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ntsankov\AppData\Local\Temp\$$_7B0B\Програма за морско дело и рибарство\Logo_BG\logo-bg-center-no-back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8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445" t="10221" r="15795" b="8112"/>
          <a:stretch/>
        </p:blipFill>
        <p:spPr bwMode="auto">
          <a:xfrm>
            <a:off x="-15084" y="52241"/>
            <a:ext cx="1319214" cy="141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6634495" y="86880"/>
            <a:ext cx="2361897" cy="1432388"/>
            <a:chOff x="6466353" y="86880"/>
            <a:chExt cx="2843808" cy="1720420"/>
          </a:xfrm>
        </p:grpSpPr>
        <p:pic>
          <p:nvPicPr>
            <p:cNvPr id="11" name="Picture 10"/>
            <p:cNvPicPr/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4141" y="86880"/>
              <a:ext cx="2088232" cy="1325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5"/>
            <p:cNvSpPr txBox="1">
              <a:spLocks noChangeArrowheads="1"/>
            </p:cNvSpPr>
            <p:nvPr/>
          </p:nvSpPr>
          <p:spPr bwMode="auto">
            <a:xfrm>
              <a:off x="6466353" y="1246955"/>
              <a:ext cx="2843808" cy="560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91440" tIns="45720" rIns="91440" bIns="45720" anchor="b" anchorCtr="0" upright="1">
              <a:noAutofit/>
            </a:bodyPr>
            <a:lstStyle/>
            <a:p>
              <a:pPr algn="ctr" fontAlgn="base"/>
              <a:r>
                <a:rPr lang="bg-BG" sz="1000" b="1" dirty="0">
                  <a:solidFill>
                    <a:prstClr val="white"/>
                  </a:solidFill>
                </a:rPr>
                <a:t>МИНИСТЕРСТВО НА  ЗЕМЕДЕЛИЕТО</a:t>
              </a:r>
              <a:endParaRPr lang="bg-BG" sz="1000" dirty="0">
                <a:solidFill>
                  <a:prstClr val="white"/>
                </a:solidFill>
                <a:latin typeface="Calibri"/>
                <a:ea typeface="Calibri"/>
                <a:cs typeface="Calibri"/>
              </a:endParaRPr>
            </a:p>
          </p:txBody>
        </p:sp>
      </p:grp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59481" y="1527067"/>
            <a:ext cx="8528848" cy="4412256"/>
          </a:xfrm>
        </p:spPr>
        <p:txBody>
          <a:bodyPr>
            <a:normAutofit fontScale="92500"/>
          </a:bodyPr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1600" b="1" dirty="0">
                <a:solidFill>
                  <a:schemeClr val="tx2"/>
                </a:solidFill>
              </a:rPr>
              <a:t>В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последните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години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климатичните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изменения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придобиват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все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по-голямо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влияние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върху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bg1"/>
                </a:solidFill>
              </a:rPr>
              <a:t>геоложките</a:t>
            </a:r>
            <a:r>
              <a:rPr lang="en-GB" sz="1600" b="1" dirty="0">
                <a:solidFill>
                  <a:schemeClr val="bg1"/>
                </a:solidFill>
              </a:rPr>
              <a:t> </a:t>
            </a:r>
            <a:r>
              <a:rPr lang="en-GB" sz="1600" b="1" dirty="0" err="1">
                <a:solidFill>
                  <a:schemeClr val="bg1"/>
                </a:solidFill>
              </a:rPr>
              <a:t>процеси</a:t>
            </a:r>
            <a:r>
              <a:rPr lang="en-GB" sz="1600" b="1" dirty="0">
                <a:solidFill>
                  <a:schemeClr val="bg1"/>
                </a:solidFill>
              </a:rPr>
              <a:t> и </a:t>
            </a:r>
            <a:r>
              <a:rPr lang="en-GB" sz="1600" b="1" dirty="0" err="1">
                <a:solidFill>
                  <a:schemeClr val="bg1"/>
                </a:solidFill>
              </a:rPr>
              <a:t>явления</a:t>
            </a:r>
            <a:r>
              <a:rPr lang="en-GB" sz="1600" b="1" dirty="0">
                <a:solidFill>
                  <a:schemeClr val="tx2"/>
                </a:solidFill>
              </a:rPr>
              <a:t>. </a:t>
            </a:r>
            <a:r>
              <a:rPr lang="en-GB" sz="1600" b="1" dirty="0" err="1">
                <a:solidFill>
                  <a:schemeClr val="tx2"/>
                </a:solidFill>
              </a:rPr>
              <a:t>Периодите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продължително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засушаване</a:t>
            </a:r>
            <a:r>
              <a:rPr lang="en-GB" sz="1600" b="1" dirty="0">
                <a:solidFill>
                  <a:schemeClr val="tx2"/>
                </a:solidFill>
              </a:rPr>
              <a:t>, </a:t>
            </a:r>
            <a:r>
              <a:rPr lang="en-GB" sz="1600" b="1" dirty="0" err="1">
                <a:solidFill>
                  <a:schemeClr val="tx2"/>
                </a:solidFill>
              </a:rPr>
              <a:t>интензивните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валежи</a:t>
            </a:r>
            <a:r>
              <a:rPr lang="en-GB" sz="1600" b="1" dirty="0">
                <a:solidFill>
                  <a:schemeClr val="tx2"/>
                </a:solidFill>
              </a:rPr>
              <a:t>, </a:t>
            </a:r>
            <a:r>
              <a:rPr lang="en-GB" sz="1600" b="1" dirty="0" err="1">
                <a:solidFill>
                  <a:schemeClr val="tx2"/>
                </a:solidFill>
              </a:rPr>
              <a:t>високите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прииждащи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вълни</a:t>
            </a:r>
            <a:r>
              <a:rPr lang="en-GB" sz="1600" b="1" dirty="0">
                <a:solidFill>
                  <a:schemeClr val="tx2"/>
                </a:solidFill>
              </a:rPr>
              <a:t> в </a:t>
            </a:r>
            <a:r>
              <a:rPr lang="en-GB" sz="1600" b="1" dirty="0" err="1">
                <a:solidFill>
                  <a:schemeClr val="tx2"/>
                </a:solidFill>
              </a:rPr>
              <a:t>много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случа</a:t>
            </a:r>
            <a:r>
              <a:rPr lang="bg-BG" sz="1600" b="1" dirty="0">
                <a:solidFill>
                  <a:schemeClr val="tx2"/>
                </a:solidFill>
              </a:rPr>
              <a:t>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водят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до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силна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проява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ерозионни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процеси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речните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брегове</a:t>
            </a:r>
            <a:r>
              <a:rPr lang="bg-BG" sz="1600" b="1" dirty="0">
                <a:solidFill>
                  <a:schemeClr val="tx2"/>
                </a:solidFill>
              </a:rPr>
              <a:t>, морския бряг</a:t>
            </a:r>
            <a:r>
              <a:rPr lang="en-GB" sz="1600" b="1" dirty="0">
                <a:solidFill>
                  <a:schemeClr val="tx2"/>
                </a:solidFill>
              </a:rPr>
              <a:t> и </a:t>
            </a:r>
            <a:r>
              <a:rPr lang="en-GB" sz="1600" b="1" dirty="0" err="1">
                <a:solidFill>
                  <a:schemeClr val="tx2"/>
                </a:solidFill>
              </a:rPr>
              <a:t>бреговете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водохранилищата</a:t>
            </a:r>
            <a:r>
              <a:rPr lang="en-GB" sz="1600" b="1" dirty="0">
                <a:solidFill>
                  <a:schemeClr val="tx2"/>
                </a:solidFill>
              </a:rPr>
              <a:t>, </a:t>
            </a:r>
            <a:r>
              <a:rPr lang="en-GB" sz="1600" b="1" dirty="0" err="1">
                <a:solidFill>
                  <a:schemeClr val="tx2"/>
                </a:solidFill>
              </a:rPr>
              <a:t>развитие</a:t>
            </a:r>
            <a:r>
              <a:rPr lang="en-GB" sz="1600" b="1" dirty="0">
                <a:solidFill>
                  <a:schemeClr val="tx2"/>
                </a:solidFill>
              </a:rPr>
              <a:t> и </a:t>
            </a:r>
            <a:r>
              <a:rPr lang="en-GB" sz="1600" b="1" dirty="0" err="1">
                <a:solidFill>
                  <a:schemeClr val="tx2"/>
                </a:solidFill>
              </a:rPr>
              <a:t>удълбочаване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овражната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мрежа</a:t>
            </a:r>
            <a:r>
              <a:rPr lang="en-GB" sz="1600" b="1" dirty="0">
                <a:solidFill>
                  <a:schemeClr val="tx2"/>
                </a:solidFill>
              </a:rPr>
              <a:t>. </a:t>
            </a:r>
            <a:r>
              <a:rPr lang="en-GB" sz="1600" b="1" dirty="0" err="1">
                <a:solidFill>
                  <a:schemeClr val="tx2"/>
                </a:solidFill>
              </a:rPr>
              <a:t>Тези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ерозионни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процеси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често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предпоставка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за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формиране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свлачища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по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склоновете</a:t>
            </a:r>
            <a:r>
              <a:rPr lang="en-GB" sz="1600" b="1" dirty="0">
                <a:solidFill>
                  <a:schemeClr val="tx2"/>
                </a:solidFill>
              </a:rPr>
              <a:t> и </a:t>
            </a:r>
            <a:r>
              <a:rPr lang="en-GB" sz="1600" b="1" dirty="0" err="1">
                <a:solidFill>
                  <a:schemeClr val="tx2"/>
                </a:solidFill>
              </a:rPr>
              <a:t>нанасяне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на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чувствителни</a:t>
            </a:r>
            <a:r>
              <a:rPr lang="en-GB" sz="1600" b="1" dirty="0">
                <a:solidFill>
                  <a:schemeClr val="tx2"/>
                </a:solidFill>
              </a:rPr>
              <a:t> </a:t>
            </a:r>
            <a:r>
              <a:rPr lang="en-GB" sz="1600" b="1" dirty="0" err="1">
                <a:solidFill>
                  <a:schemeClr val="tx2"/>
                </a:solidFill>
              </a:rPr>
              <a:t>щети</a:t>
            </a:r>
            <a:r>
              <a:rPr lang="en-GB" sz="1600" b="1" dirty="0">
                <a:solidFill>
                  <a:schemeClr val="tx2"/>
                </a:solidFill>
              </a:rPr>
              <a:t>.</a:t>
            </a:r>
            <a:endParaRPr lang="bg-BG" sz="1600" b="1" dirty="0">
              <a:solidFill>
                <a:schemeClr val="tx2"/>
              </a:solidFill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1600" b="1" dirty="0">
                <a:solidFill>
                  <a:schemeClr val="bg1"/>
                </a:solidFill>
              </a:rPr>
              <a:t>Почвите</a:t>
            </a:r>
            <a:r>
              <a:rPr lang="bg-BG" sz="1600" b="1" dirty="0">
                <a:solidFill>
                  <a:schemeClr val="tx2"/>
                </a:solidFill>
              </a:rPr>
              <a:t> в страната са в добро екологично състояние по отношение на замърсяването с тежки метали и металоиди, както и по отношение на запасеността с биогенни елементи/органично вещество.</a:t>
            </a: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bg-BG" sz="1600" b="1" dirty="0">
                <a:solidFill>
                  <a:schemeClr val="tx2"/>
                </a:solidFill>
              </a:rPr>
              <a:t>В периода 2009 – 2019 г. се наблюдава трайна тенденция към увеличаване или запазване на площите, заети с </a:t>
            </a:r>
            <a:r>
              <a:rPr lang="bg-BG" sz="1600" b="1" dirty="0">
                <a:solidFill>
                  <a:schemeClr val="bg1"/>
                </a:solidFill>
              </a:rPr>
              <a:t>обработваеми земи </a:t>
            </a:r>
            <a:r>
              <a:rPr lang="bg-BG" sz="1600" b="1" dirty="0">
                <a:solidFill>
                  <a:schemeClr val="tx2"/>
                </a:solidFill>
              </a:rPr>
              <a:t>и намаляване на </a:t>
            </a:r>
            <a:r>
              <a:rPr lang="bg-BG" sz="1600" b="1" dirty="0">
                <a:solidFill>
                  <a:schemeClr val="bg1"/>
                </a:solidFill>
              </a:rPr>
              <a:t>необработваемите земи</a:t>
            </a:r>
            <a:r>
              <a:rPr lang="bg-BG" sz="1600" b="1" dirty="0">
                <a:solidFill>
                  <a:schemeClr val="tx2"/>
                </a:solidFill>
              </a:rPr>
              <a:t>. В сравнение с предходната година, обработваемите земи намаляват незначително - с 0.1%.</a:t>
            </a:r>
            <a:endParaRPr lang="en-GB" sz="1600" b="1" dirty="0">
              <a:solidFill>
                <a:schemeClr val="tx2"/>
              </a:solidFill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000" algn="just">
              <a:lnSpc>
                <a:spcPct val="134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endParaRPr lang="ru-RU" altLang="bg-BG" sz="1600" b="1" dirty="0">
              <a:solidFill>
                <a:srgbClr val="000000"/>
              </a:solidFill>
              <a:latin typeface="Candara" panose="020E050203030302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dirty="0"/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pPr marL="342900" indent="-342900" algn="l">
              <a:buFontTx/>
              <a:buChar char="-"/>
            </a:pPr>
            <a:endParaRPr lang="bg-BG" sz="2000" b="1" dirty="0">
              <a:solidFill>
                <a:srgbClr val="FFC000"/>
              </a:solidFill>
            </a:endParaRPr>
          </a:p>
          <a:p>
            <a:endParaRPr lang="bg-BG" b="1" dirty="0">
              <a:solidFill>
                <a:srgbClr val="FFC000"/>
              </a:solidFill>
            </a:endParaRPr>
          </a:p>
          <a:p>
            <a:endParaRPr lang="bg-BG" dirty="0"/>
          </a:p>
          <a:p>
            <a:pPr algn="ctr"/>
            <a:endParaRPr lang="bg-BG" sz="14400" b="1" dirty="0"/>
          </a:p>
          <a:p>
            <a:pPr algn="l"/>
            <a:endParaRPr lang="en-US" sz="14400" b="1" dirty="0"/>
          </a:p>
        </p:txBody>
      </p:sp>
      <p:sp>
        <p:nvSpPr>
          <p:cNvPr id="2" name="Rectangle 1"/>
          <p:cNvSpPr/>
          <p:nvPr/>
        </p:nvSpPr>
        <p:spPr>
          <a:xfrm>
            <a:off x="467544" y="270892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</a:rPr>
              <a:t>		</a:t>
            </a:r>
          </a:p>
        </p:txBody>
      </p:sp>
      <p:sp>
        <p:nvSpPr>
          <p:cNvPr id="13" name="TextBox 4">
            <a:extLst>
              <a:ext uri="{FF2B5EF4-FFF2-40B4-BE49-F238E27FC236}">
                <a16:creationId xmlns:a16="http://schemas.microsoft.com/office/drawing/2014/main" id="{EF2B0C0B-BA22-427B-8AAF-E7AF9174B0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192" y="486045"/>
            <a:ext cx="8460432" cy="6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Анализ на текущото състояние </a:t>
            </a: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Clr>
                <a:srgbClr val="44546A"/>
              </a:buClr>
              <a:buSzPct val="70000"/>
              <a:buFont typeface="Arial" panose="020B0604020202020204" pitchFamily="34" charset="0"/>
              <a:buNone/>
            </a:pP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на околната среда 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(</a:t>
            </a:r>
            <a:r>
              <a:rPr lang="bg-BG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4</a:t>
            </a:r>
            <a:r>
              <a:rPr lang="en-US" altLang="en-US" sz="2400" b="1" dirty="0">
                <a:solidFill>
                  <a:srgbClr val="2148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)</a:t>
            </a:r>
            <a:endParaRPr lang="ru-RU" altLang="en-US" sz="2400" b="1" dirty="0">
              <a:solidFill>
                <a:srgbClr val="2148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A picture containing text, sign, clipart&#10;&#10;Description automatically generated">
            <a:extLst>
              <a:ext uri="{FF2B5EF4-FFF2-40B4-BE49-F238E27FC236}">
                <a16:creationId xmlns:a16="http://schemas.microsoft.com/office/drawing/2014/main" id="{D6FD2D41-2F68-432F-89D6-EE97DEC3AFF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0" y="6399092"/>
            <a:ext cx="1455098" cy="31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5415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1996</TotalTime>
  <Words>5385</Words>
  <Application>Microsoft Office PowerPoint</Application>
  <PresentationFormat>On-screen Show (4:3)</PresentationFormat>
  <Paragraphs>771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Arial</vt:lpstr>
      <vt:lpstr>Arial Black</vt:lpstr>
      <vt:lpstr>Calibri</vt:lpstr>
      <vt:lpstr>Calibri Light</vt:lpstr>
      <vt:lpstr>Candara</vt:lpstr>
      <vt:lpstr>Courier New</vt:lpstr>
      <vt:lpstr>Symbol</vt:lpstr>
      <vt:lpstr>Times New Roman</vt:lpstr>
      <vt:lpstr>Wingdings</vt:lpstr>
      <vt:lpstr>Waveform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Благодаря за вниманието!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Greta D. Dimitrova</dc:creator>
  <cp:lastModifiedBy>user</cp:lastModifiedBy>
  <cp:revision>223</cp:revision>
  <cp:lastPrinted>2019-07-19T09:00:32Z</cp:lastPrinted>
  <dcterms:created xsi:type="dcterms:W3CDTF">2018-05-28T15:27:15Z</dcterms:created>
  <dcterms:modified xsi:type="dcterms:W3CDTF">2022-03-05T12:02:32Z</dcterms:modified>
</cp:coreProperties>
</file>