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7"/>
  </p:notesMasterIdLst>
  <p:sldIdLst>
    <p:sldId id="257" r:id="rId2"/>
    <p:sldId id="305" r:id="rId3"/>
    <p:sldId id="303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263" r:id="rId12"/>
    <p:sldId id="306" r:id="rId13"/>
    <p:sldId id="278" r:id="rId14"/>
    <p:sldId id="307" r:id="rId15"/>
    <p:sldId id="308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Pontano Sans" panose="020B0604020202020204" charset="0"/>
      <p:regular r:id="rId22"/>
    </p:embeddedFont>
    <p:embeddedFont>
      <p:font typeface="Verdana" panose="020B0604030504040204" pitchFamily="34" charset="0"/>
      <p:regular r:id="rId23"/>
      <p:bold r:id="rId24"/>
      <p:italic r:id="rId25"/>
      <p:boldItalic r:id="rId26"/>
    </p:embeddedFont>
    <p:embeddedFont>
      <p:font typeface="Candara" panose="020E050203030302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toaneta Hyubner" initials="A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E4E4"/>
    <a:srgbClr val="D3DEDF"/>
    <a:srgbClr val="E6F5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1E277EB2-6DC4-49B1-8D71-5BDB29857CDB}">
  <a:tblStyle styleId="{1E277EB2-6DC4-49B1-8D71-5BDB29857CD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2A38E08-B8D0-402E-9D69-E42F52CF942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050" autoAdjust="0"/>
  </p:normalViewPr>
  <p:slideViewPr>
    <p:cSldViewPr>
      <p:cViewPr varScale="1">
        <p:scale>
          <a:sx n="141" d="100"/>
          <a:sy n="141" d="100"/>
        </p:scale>
        <p:origin x="-690" y="-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06-15T13:05:31.579" idx="1">
    <p:pos x="3763" y="3055"/>
    <p:text>да допишем изключенията, които не сме приели от НПРД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994235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/>
          <p:nvPr/>
        </p:nvSpPr>
        <p:spPr>
          <a:xfrm rot="-5400000">
            <a:off x="-100" y="878175"/>
            <a:ext cx="269100" cy="269400"/>
          </a:xfrm>
          <a:prstGeom prst="rect">
            <a:avLst/>
          </a:prstGeom>
          <a:gradFill>
            <a:gsLst>
              <a:gs pos="0">
                <a:srgbClr val="75DDFF"/>
              </a:gs>
              <a:gs pos="100000">
                <a:srgbClr val="09B1E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6"/>
          <p:cNvSpPr/>
          <p:nvPr/>
        </p:nvSpPr>
        <p:spPr>
          <a:xfrm>
            <a:off x="6738387" y="-125"/>
            <a:ext cx="446100" cy="5143500"/>
          </a:xfrm>
          <a:prstGeom prst="rect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6"/>
          <p:cNvSpPr/>
          <p:nvPr/>
        </p:nvSpPr>
        <p:spPr>
          <a:xfrm rot="10800000">
            <a:off x="6560772" y="0"/>
            <a:ext cx="184200" cy="5143500"/>
          </a:xfrm>
          <a:prstGeom prst="rect">
            <a:avLst/>
          </a:prstGeom>
          <a:gradFill>
            <a:gsLst>
              <a:gs pos="0">
                <a:srgbClr val="75DDFF"/>
              </a:gs>
              <a:gs pos="100000">
                <a:srgbClr val="09B1E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6"/>
          <p:cNvSpPr/>
          <p:nvPr/>
        </p:nvSpPr>
        <p:spPr>
          <a:xfrm>
            <a:off x="6476588" y="-125"/>
            <a:ext cx="90600" cy="5143500"/>
          </a:xfrm>
          <a:prstGeom prst="rect">
            <a:avLst/>
          </a:prstGeom>
          <a:gradFill>
            <a:gsLst>
              <a:gs pos="0">
                <a:srgbClr val="C6F18D"/>
              </a:gs>
              <a:gs pos="100000">
                <a:srgbClr val="8AD82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6"/>
          <p:cNvSpPr/>
          <p:nvPr/>
        </p:nvSpPr>
        <p:spPr>
          <a:xfrm rot="10800000">
            <a:off x="6231175" y="-125"/>
            <a:ext cx="247800" cy="51435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6"/>
          <p:cNvSpPr/>
          <p:nvPr/>
        </p:nvSpPr>
        <p:spPr>
          <a:xfrm rot="10800000">
            <a:off x="7182000" y="-125"/>
            <a:ext cx="1962000" cy="5143500"/>
          </a:xfrm>
          <a:prstGeom prst="rect">
            <a:avLst/>
          </a:prstGeom>
          <a:gradFill>
            <a:gsLst>
              <a:gs pos="0">
                <a:srgbClr val="364072"/>
              </a:gs>
              <a:gs pos="100000">
                <a:srgbClr val="0E0F18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title"/>
          </p:nvPr>
        </p:nvSpPr>
        <p:spPr>
          <a:xfrm>
            <a:off x="457200" y="563300"/>
            <a:ext cx="5301300" cy="72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body" idx="1"/>
          </p:nvPr>
        </p:nvSpPr>
        <p:spPr>
          <a:xfrm>
            <a:off x="457200" y="1409500"/>
            <a:ext cx="2573100" cy="33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➝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⇾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body" idx="2"/>
          </p:nvPr>
        </p:nvSpPr>
        <p:spPr>
          <a:xfrm>
            <a:off x="3185326" y="1409500"/>
            <a:ext cx="2573100" cy="33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➝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⇾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sldNum" idx="12"/>
          </p:nvPr>
        </p:nvSpPr>
        <p:spPr>
          <a:xfrm>
            <a:off x="56062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2"/>
          <p:cNvSpPr/>
          <p:nvPr/>
        </p:nvSpPr>
        <p:spPr>
          <a:xfrm>
            <a:off x="8697912" y="-125"/>
            <a:ext cx="446100" cy="5143500"/>
          </a:xfrm>
          <a:prstGeom prst="rect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2"/>
          <p:cNvSpPr/>
          <p:nvPr/>
        </p:nvSpPr>
        <p:spPr>
          <a:xfrm rot="10800000">
            <a:off x="8520297" y="0"/>
            <a:ext cx="184200" cy="5143500"/>
          </a:xfrm>
          <a:prstGeom prst="rect">
            <a:avLst/>
          </a:prstGeom>
          <a:gradFill>
            <a:gsLst>
              <a:gs pos="0">
                <a:srgbClr val="75DDFF"/>
              </a:gs>
              <a:gs pos="100000">
                <a:srgbClr val="09B1E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2"/>
          <p:cNvSpPr/>
          <p:nvPr/>
        </p:nvSpPr>
        <p:spPr>
          <a:xfrm>
            <a:off x="8436113" y="-125"/>
            <a:ext cx="90600" cy="5143500"/>
          </a:xfrm>
          <a:prstGeom prst="rect">
            <a:avLst/>
          </a:prstGeom>
          <a:gradFill>
            <a:gsLst>
              <a:gs pos="0">
                <a:srgbClr val="C6F18D"/>
              </a:gs>
              <a:gs pos="100000">
                <a:srgbClr val="8AD82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2"/>
          <p:cNvSpPr/>
          <p:nvPr/>
        </p:nvSpPr>
        <p:spPr>
          <a:xfrm rot="10800000">
            <a:off x="8190700" y="-125"/>
            <a:ext cx="247800" cy="51435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2"/>
          <p:cNvSpPr txBox="1">
            <a:spLocks noGrp="1"/>
          </p:cNvSpPr>
          <p:nvPr>
            <p:ph type="sldNum" idx="12"/>
          </p:nvPr>
        </p:nvSpPr>
        <p:spPr>
          <a:xfrm>
            <a:off x="75658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E6F5F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63300"/>
            <a:ext cx="5301300" cy="7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sz="2400" b="1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sz="2400" b="1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sz="2400" b="1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sz="2400" b="1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sz="2400" b="1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sz="2400" b="1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sz="2400" b="1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sz="2400" b="1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sz="2400" b="1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06944"/>
            <a:ext cx="5301300" cy="31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ontano Sans"/>
              <a:buChar char="➝"/>
              <a:defRPr sz="18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ontano Sans"/>
              <a:buChar char="⇾"/>
              <a:defRPr sz="18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ontano Sans"/>
              <a:buChar char="￫"/>
              <a:defRPr sz="18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ntano Sans"/>
              <a:buChar char="￫"/>
              <a:defRPr sz="18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ntano Sans"/>
              <a:buChar char="￫"/>
              <a:defRPr sz="18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ntano Sans"/>
              <a:buChar char="￫"/>
              <a:defRPr sz="18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ntano Sans"/>
              <a:buChar char="￫"/>
              <a:defRPr sz="18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ntano Sans"/>
              <a:buChar char="￫"/>
              <a:defRPr sz="18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ntano Sans"/>
              <a:buChar char="￫"/>
              <a:defRPr sz="18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56062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accent3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lvl="1" algn="r">
              <a:buNone/>
              <a:defRPr sz="1200">
                <a:solidFill>
                  <a:schemeClr val="accent3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lvl="2" algn="r">
              <a:buNone/>
              <a:defRPr sz="1200">
                <a:solidFill>
                  <a:schemeClr val="accent3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lvl="3" algn="r">
              <a:buNone/>
              <a:defRPr sz="1200">
                <a:solidFill>
                  <a:schemeClr val="accent3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lvl="4" algn="r">
              <a:buNone/>
              <a:defRPr sz="1200">
                <a:solidFill>
                  <a:schemeClr val="accent3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lvl="5" algn="r">
              <a:buNone/>
              <a:defRPr sz="1200">
                <a:solidFill>
                  <a:schemeClr val="accent3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lvl="6" algn="r">
              <a:buNone/>
              <a:defRPr sz="1200">
                <a:solidFill>
                  <a:schemeClr val="accent3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lvl="7" algn="r">
              <a:buNone/>
              <a:defRPr sz="1200">
                <a:solidFill>
                  <a:schemeClr val="accent3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lvl="8" algn="r">
              <a:buNone/>
              <a:defRPr sz="1200">
                <a:solidFill>
                  <a:schemeClr val="accent3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8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5"/>
          <p:cNvSpPr txBox="1">
            <a:spLocks noGrp="1"/>
          </p:cNvSpPr>
          <p:nvPr>
            <p:ph type="body" idx="2"/>
          </p:nvPr>
        </p:nvSpPr>
        <p:spPr>
          <a:xfrm>
            <a:off x="381000" y="514350"/>
            <a:ext cx="5562600" cy="44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endParaRPr lang="en-US" sz="2800" b="1" dirty="0" smtClean="0">
              <a:solidFill>
                <a:schemeClr val="tx2">
                  <a:lumMod val="25000"/>
                </a:schemeClr>
              </a:solidFill>
              <a:latin typeface="Droid Serif"/>
            </a:endParaRPr>
          </a:p>
          <a:p>
            <a:pPr marL="0" indent="0" algn="ctr">
              <a:buNone/>
            </a:pPr>
            <a:endParaRPr lang="bg-BG" sz="500" b="1" dirty="0">
              <a:solidFill>
                <a:schemeClr val="tx2">
                  <a:lumMod val="25000"/>
                </a:schemeClr>
              </a:solidFill>
              <a:latin typeface="Droid Serif"/>
            </a:endParaRPr>
          </a:p>
          <a:p>
            <a:pPr marL="0" indent="0" algn="ctr">
              <a:buNone/>
            </a:pPr>
            <a:r>
              <a:rPr lang="bg-BG" sz="2800" b="1" dirty="0" smtClean="0">
                <a:solidFill>
                  <a:schemeClr val="tx2">
                    <a:lumMod val="25000"/>
                  </a:schemeClr>
                </a:solidFill>
                <a:latin typeface="Droid Serif"/>
              </a:rPr>
              <a:t>ЕВРОПЕЙСКИ </a:t>
            </a:r>
            <a:r>
              <a:rPr lang="bg-BG" sz="2800" b="1" dirty="0">
                <a:solidFill>
                  <a:schemeClr val="tx2">
                    <a:lumMod val="25000"/>
                  </a:schemeClr>
                </a:solidFill>
                <a:latin typeface="Droid Serif"/>
              </a:rPr>
              <a:t>ФОНД ЗА  МОРСКО ДЕЛО, РИБАРСТВО  И АКВАКУЛТУРИ </a:t>
            </a:r>
          </a:p>
          <a:p>
            <a:pPr marL="0" indent="0" algn="ctr">
              <a:buNone/>
            </a:pPr>
            <a:r>
              <a:rPr lang="bg-BG" sz="2800" b="1" dirty="0">
                <a:solidFill>
                  <a:schemeClr val="tx2">
                    <a:lumMod val="25000"/>
                  </a:schemeClr>
                </a:solidFill>
                <a:latin typeface="Droid Serif"/>
              </a:rPr>
              <a:t>2021-2027</a:t>
            </a:r>
            <a:r>
              <a:rPr lang="en-US" sz="2800" b="1" dirty="0">
                <a:solidFill>
                  <a:schemeClr val="tx2">
                    <a:lumMod val="25000"/>
                  </a:schemeClr>
                </a:solidFill>
                <a:latin typeface="Droid Serif"/>
              </a:rPr>
              <a:t> </a:t>
            </a:r>
            <a:r>
              <a:rPr lang="bg-BG" sz="2800" b="1" dirty="0">
                <a:solidFill>
                  <a:schemeClr val="tx2">
                    <a:lumMod val="25000"/>
                  </a:schemeClr>
                </a:solidFill>
                <a:latin typeface="Droid Serif"/>
              </a:rPr>
              <a:t>г.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-171449"/>
            <a:ext cx="2438399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4419601" y="4019551"/>
            <a:ext cx="1905000" cy="1066799"/>
            <a:chOff x="6466356" y="86881"/>
            <a:chExt cx="2558343" cy="1601641"/>
          </a:xfrm>
        </p:grpSpPr>
        <p:pic>
          <p:nvPicPr>
            <p:cNvPr id="12" name="Picture 11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4142" y="86881"/>
              <a:ext cx="1915900" cy="109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5"/>
            <p:cNvSpPr txBox="1">
              <a:spLocks noChangeArrowheads="1"/>
            </p:cNvSpPr>
            <p:nvPr/>
          </p:nvSpPr>
          <p:spPr bwMode="auto">
            <a:xfrm>
              <a:off x="6466356" y="1242581"/>
              <a:ext cx="2558343" cy="445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b" anchorCtr="0" upright="1">
              <a:noAutofit/>
            </a:bodyPr>
            <a:lstStyle/>
            <a:p>
              <a:pPr algn="ctr" fontAlgn="base">
                <a:buClrTx/>
                <a:buFontTx/>
                <a:buNone/>
              </a:pPr>
              <a:r>
                <a:rPr lang="bg-BG" sz="900" b="1" kern="1200" dirty="0">
                  <a:solidFill>
                    <a:schemeClr val="bg2">
                      <a:lumMod val="75000"/>
                    </a:schemeClr>
                  </a:solidFill>
                  <a:latin typeface="Candara"/>
                  <a:ea typeface="+mn-ea"/>
                  <a:cs typeface="+mn-cs"/>
                </a:rPr>
                <a:t>МИНИСТЕРСТВО НА  </a:t>
              </a:r>
              <a:r>
                <a:rPr lang="bg-BG" sz="900" b="1" kern="1200" dirty="0" smtClean="0">
                  <a:solidFill>
                    <a:schemeClr val="bg2">
                      <a:lumMod val="75000"/>
                    </a:schemeClr>
                  </a:solidFill>
                  <a:latin typeface="Candara"/>
                  <a:ea typeface="+mn-ea"/>
                  <a:cs typeface="+mn-cs"/>
                </a:rPr>
                <a:t>ЗЕМЕДЕЛИЕТО</a:t>
              </a:r>
              <a:endParaRPr lang="bg-BG" sz="900" kern="1200" dirty="0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Calibri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95750"/>
            <a:ext cx="1014119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26;p15"/>
          <p:cNvSpPr txBox="1">
            <a:spLocks/>
          </p:cNvSpPr>
          <p:nvPr/>
        </p:nvSpPr>
        <p:spPr>
          <a:xfrm>
            <a:off x="121920" y="0"/>
            <a:ext cx="5766780" cy="14287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/>
            <a:endParaRPr lang="en-US" sz="1600" b="1" dirty="0" smtClean="0">
              <a:solidFill>
                <a:schemeClr val="tx2">
                  <a:lumMod val="25000"/>
                </a:schemeClr>
              </a:solidFill>
              <a:latin typeface="Droid Serif"/>
            </a:endParaRPr>
          </a:p>
          <a:p>
            <a:pPr lvl="0" algn="ctr"/>
            <a:endParaRPr lang="en-US" sz="1600" b="1" dirty="0">
              <a:solidFill>
                <a:schemeClr val="tx2">
                  <a:lumMod val="25000"/>
                </a:schemeClr>
              </a:solidFill>
              <a:latin typeface="Droid Serif"/>
            </a:endParaRPr>
          </a:p>
          <a:p>
            <a:pPr lvl="0" algn="ctr"/>
            <a:endParaRPr lang="en-US" sz="1600" b="1" dirty="0" smtClean="0">
              <a:solidFill>
                <a:schemeClr val="tx2">
                  <a:lumMod val="25000"/>
                </a:schemeClr>
              </a:solidFill>
              <a:latin typeface="Droid Serif"/>
            </a:endParaRPr>
          </a:p>
          <a:p>
            <a:pPr lvl="0" algn="ctr"/>
            <a:endParaRPr lang="en-US" sz="1600" b="1" dirty="0">
              <a:solidFill>
                <a:schemeClr val="tx2">
                  <a:lumMod val="25000"/>
                </a:schemeClr>
              </a:solidFill>
              <a:latin typeface="Droid Serif"/>
            </a:endParaRPr>
          </a:p>
          <a:p>
            <a:pPr lvl="0" algn="ctr"/>
            <a:endParaRPr lang="en-US" sz="1600" b="1" dirty="0" smtClean="0">
              <a:solidFill>
                <a:schemeClr val="tx2">
                  <a:lumMod val="25000"/>
                </a:schemeClr>
              </a:solidFill>
              <a:latin typeface="Droid Serif"/>
            </a:endParaRPr>
          </a:p>
          <a:p>
            <a:pPr lvl="0" algn="ctr"/>
            <a:r>
              <a:rPr lang="bg-BG" sz="1600" b="1" dirty="0" smtClean="0">
                <a:solidFill>
                  <a:schemeClr val="tx2">
                    <a:lumMod val="25000"/>
                  </a:schemeClr>
                </a:solidFill>
                <a:latin typeface="Droid Serif"/>
              </a:rPr>
              <a:t>Приоритет </a:t>
            </a:r>
            <a:r>
              <a:rPr lang="bg-BG" sz="1600" b="1" dirty="0">
                <a:solidFill>
                  <a:schemeClr val="tx2">
                    <a:lumMod val="25000"/>
                  </a:schemeClr>
                </a:solidFill>
                <a:latin typeface="Droid Serif"/>
              </a:rPr>
              <a:t>2 „Насърчаване на устойчивите дейности, свързани с </a:t>
            </a:r>
            <a:r>
              <a:rPr lang="bg-BG" sz="1600" b="1" dirty="0" err="1">
                <a:solidFill>
                  <a:schemeClr val="tx2">
                    <a:lumMod val="25000"/>
                  </a:schemeClr>
                </a:solidFill>
                <a:latin typeface="Droid Serif"/>
              </a:rPr>
              <a:t>аквакултурите</a:t>
            </a:r>
            <a:r>
              <a:rPr lang="bg-BG" sz="1600" b="1" dirty="0">
                <a:solidFill>
                  <a:schemeClr val="tx2">
                    <a:lumMod val="25000"/>
                  </a:schemeClr>
                </a:solidFill>
                <a:latin typeface="Droid Serif"/>
              </a:rPr>
              <a:t>, и на преработването и предлагането на пазара на продукти от риболов и аквакултури, като по този начин се допринася за продоволствената сигурност в Съюза“</a:t>
            </a:r>
          </a:p>
        </p:txBody>
      </p:sp>
      <p:sp>
        <p:nvSpPr>
          <p:cNvPr id="8" name="Google Shape;136;p16"/>
          <p:cNvSpPr txBox="1">
            <a:spLocks/>
          </p:cNvSpPr>
          <p:nvPr/>
        </p:nvSpPr>
        <p:spPr>
          <a:xfrm>
            <a:off x="156527" y="1352550"/>
            <a:ext cx="5606125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ontano Sans"/>
              <a:buChar char="➝"/>
              <a:defRPr sz="18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ontano Sans"/>
              <a:buChar char="⇾"/>
              <a:defRPr sz="18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ontano Sans"/>
              <a:buChar char="￫"/>
              <a:defRPr sz="18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ntano Sans"/>
              <a:buChar char="￫"/>
              <a:defRPr sz="18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ntano Sans"/>
              <a:buChar char="￫"/>
              <a:defRPr sz="18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ntano Sans"/>
              <a:buChar char="￫"/>
              <a:defRPr sz="18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ntano Sans"/>
              <a:buChar char="￫"/>
              <a:defRPr sz="18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ntano Sans"/>
              <a:buChar char="￫"/>
              <a:defRPr sz="18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ntano Sans"/>
              <a:buChar char="￫"/>
              <a:defRPr sz="18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marL="114300" lvl="0" indent="0" algn="just">
              <a:buClr>
                <a:srgbClr val="4F81BD"/>
              </a:buClr>
              <a:buNone/>
            </a:pPr>
            <a:r>
              <a:rPr lang="bg-BG" sz="1050" b="1" dirty="0" smtClean="0">
                <a:solidFill>
                  <a:schemeClr val="tx2">
                    <a:lumMod val="25000"/>
                  </a:schemeClr>
                </a:solidFill>
                <a:latin typeface="Droid Serif"/>
              </a:rPr>
              <a:t>Бюджет </a:t>
            </a:r>
            <a:r>
              <a:rPr lang="bg-BG" sz="1050" b="1" dirty="0">
                <a:solidFill>
                  <a:schemeClr val="tx2">
                    <a:lumMod val="25000"/>
                  </a:schemeClr>
                </a:solidFill>
                <a:latin typeface="Droid Serif"/>
              </a:rPr>
              <a:t>– 49 467 </a:t>
            </a:r>
            <a:r>
              <a:rPr lang="bg-BG" sz="1050" b="1" dirty="0" smtClean="0">
                <a:solidFill>
                  <a:schemeClr val="tx2">
                    <a:lumMod val="25000"/>
                  </a:schemeClr>
                </a:solidFill>
                <a:latin typeface="Droid Serif"/>
              </a:rPr>
              <a:t>67</a:t>
            </a:r>
            <a:r>
              <a:rPr lang="en-US" sz="1050" b="1" dirty="0" smtClean="0">
                <a:solidFill>
                  <a:schemeClr val="tx2">
                    <a:lumMod val="25000"/>
                  </a:schemeClr>
                </a:solidFill>
                <a:latin typeface="Droid Serif"/>
              </a:rPr>
              <a:t>4</a:t>
            </a:r>
            <a:r>
              <a:rPr lang="bg-BG" sz="1050" b="1" dirty="0" smtClean="0">
                <a:solidFill>
                  <a:schemeClr val="tx2">
                    <a:lumMod val="25000"/>
                  </a:schemeClr>
                </a:solidFill>
                <a:latin typeface="Droid Serif"/>
              </a:rPr>
              <a:t> </a:t>
            </a:r>
            <a:r>
              <a:rPr lang="bg-BG" sz="1050" b="1" dirty="0">
                <a:solidFill>
                  <a:schemeClr val="tx2">
                    <a:lumMod val="25000"/>
                  </a:schemeClr>
                </a:solidFill>
                <a:latin typeface="Droid Serif"/>
              </a:rPr>
              <a:t>евро БФП или  </a:t>
            </a:r>
            <a:r>
              <a:rPr lang="bg-BG" sz="1050" b="1" dirty="0" smtClean="0">
                <a:solidFill>
                  <a:schemeClr val="tx2">
                    <a:lumMod val="25000"/>
                  </a:schemeClr>
                </a:solidFill>
                <a:latin typeface="Droid Serif"/>
              </a:rPr>
              <a:t>4</a:t>
            </a:r>
            <a:r>
              <a:rPr lang="en-US" sz="1050" b="1" dirty="0" smtClean="0">
                <a:solidFill>
                  <a:schemeClr val="tx2">
                    <a:lumMod val="25000"/>
                  </a:schemeClr>
                </a:solidFill>
                <a:latin typeface="Droid Serif"/>
              </a:rPr>
              <a:t>1</a:t>
            </a:r>
            <a:r>
              <a:rPr lang="bg-BG" sz="1050" b="1" dirty="0" smtClean="0">
                <a:solidFill>
                  <a:schemeClr val="tx2">
                    <a:lumMod val="25000"/>
                  </a:schemeClr>
                </a:solidFill>
                <a:latin typeface="Droid Serif"/>
              </a:rPr>
              <a:t>% </a:t>
            </a:r>
            <a:r>
              <a:rPr lang="bg-BG" sz="1050" b="1" dirty="0">
                <a:solidFill>
                  <a:schemeClr val="tx2">
                    <a:lumMod val="25000"/>
                  </a:schemeClr>
                </a:solidFill>
                <a:latin typeface="Droid Serif"/>
              </a:rPr>
              <a:t>от бюджета на ПМДРА </a:t>
            </a:r>
            <a:r>
              <a:rPr lang="bg-BG" sz="1050" b="1" dirty="0" smtClean="0">
                <a:solidFill>
                  <a:schemeClr val="tx2">
                    <a:lumMod val="25000"/>
                  </a:schemeClr>
                </a:solidFill>
                <a:latin typeface="Droid Serif"/>
              </a:rPr>
              <a:t>2021-2027</a:t>
            </a:r>
            <a:r>
              <a:rPr lang="en-US" sz="1050" b="1" dirty="0" smtClean="0">
                <a:solidFill>
                  <a:schemeClr val="tx2">
                    <a:lumMod val="25000"/>
                  </a:schemeClr>
                </a:solidFill>
                <a:latin typeface="Droid Serif"/>
              </a:rPr>
              <a:t> </a:t>
            </a:r>
            <a:r>
              <a:rPr lang="bg-BG" sz="1050" b="1" dirty="0" smtClean="0">
                <a:solidFill>
                  <a:schemeClr val="tx2">
                    <a:lumMod val="25000"/>
                  </a:schemeClr>
                </a:solidFill>
                <a:latin typeface="Droid Serif"/>
              </a:rPr>
              <a:t>г.</a:t>
            </a:r>
            <a:endParaRPr lang="en-US" sz="1050" b="1" dirty="0">
              <a:solidFill>
                <a:schemeClr val="tx2">
                  <a:lumMod val="25000"/>
                </a:schemeClr>
              </a:solidFill>
              <a:latin typeface="Droid Serif"/>
            </a:endParaRPr>
          </a:p>
          <a:p>
            <a:pPr marL="114300" lvl="0" indent="0" algn="just">
              <a:buClr>
                <a:srgbClr val="4F81BD"/>
              </a:buClr>
              <a:buNone/>
            </a:pPr>
            <a:endParaRPr lang="bg-BG" sz="1050" b="1" dirty="0">
              <a:solidFill>
                <a:schemeClr val="tx2">
                  <a:lumMod val="25000"/>
                </a:schemeClr>
              </a:solidFill>
              <a:latin typeface="Droid Serif"/>
            </a:endParaRPr>
          </a:p>
          <a:p>
            <a:pPr marL="114300" lvl="0" indent="0" algn="just">
              <a:spcBef>
                <a:spcPts val="0"/>
              </a:spcBef>
              <a:buClr>
                <a:srgbClr val="4F81BD"/>
              </a:buClr>
              <a:buNone/>
            </a:pPr>
            <a:r>
              <a:rPr lang="bg-BG" sz="1050" b="1" dirty="0">
                <a:solidFill>
                  <a:schemeClr val="tx2">
                    <a:lumMod val="25000"/>
                  </a:schemeClr>
                </a:solidFill>
                <a:latin typeface="Droid Serif"/>
              </a:rPr>
              <a:t>Специфична цел </a:t>
            </a:r>
            <a:r>
              <a:rPr lang="bg-BG" sz="1050" b="1" dirty="0" smtClean="0">
                <a:solidFill>
                  <a:schemeClr val="tx2">
                    <a:lumMod val="25000"/>
                  </a:schemeClr>
                </a:solidFill>
                <a:latin typeface="Droid Serif"/>
              </a:rPr>
              <a:t>2.1 </a:t>
            </a:r>
            <a:r>
              <a:rPr lang="bg-BG" sz="1050" dirty="0">
                <a:solidFill>
                  <a:schemeClr val="tx2">
                    <a:lumMod val="25000"/>
                  </a:schemeClr>
                </a:solidFill>
                <a:latin typeface="Droid Serif"/>
              </a:rPr>
              <a:t>„Насърчаване на устойчивите дейности, свързани с </a:t>
            </a:r>
            <a:r>
              <a:rPr lang="bg-BG" sz="1050" dirty="0" err="1">
                <a:solidFill>
                  <a:schemeClr val="tx2">
                    <a:lumMod val="25000"/>
                  </a:schemeClr>
                </a:solidFill>
                <a:latin typeface="Droid Serif"/>
              </a:rPr>
              <a:t>аквакултурите</a:t>
            </a:r>
            <a:r>
              <a:rPr lang="bg-BG" sz="1050" dirty="0">
                <a:solidFill>
                  <a:schemeClr val="tx2">
                    <a:lumMod val="25000"/>
                  </a:schemeClr>
                </a:solidFill>
                <a:latin typeface="Droid Serif"/>
              </a:rPr>
              <a:t>, по-специално чрез укрепване на конкурентоспособността на производството на аквакултури, като същевременно се гарантира, че дейностите са екологично устойчиви в дългосрочен план</a:t>
            </a:r>
            <a:r>
              <a:rPr lang="bg-BG" sz="1050" dirty="0" smtClean="0">
                <a:solidFill>
                  <a:schemeClr val="tx2">
                    <a:lumMod val="25000"/>
                  </a:schemeClr>
                </a:solidFill>
                <a:latin typeface="Droid Serif"/>
              </a:rPr>
              <a:t>“</a:t>
            </a:r>
            <a:endParaRPr lang="en-US" sz="1050" dirty="0" smtClean="0">
              <a:solidFill>
                <a:schemeClr val="tx2">
                  <a:lumMod val="25000"/>
                </a:schemeClr>
              </a:solidFill>
              <a:latin typeface="Droid Serif"/>
            </a:endParaRPr>
          </a:p>
          <a:p>
            <a:pPr marL="114300" lvl="0" indent="0" algn="just">
              <a:spcBef>
                <a:spcPts val="0"/>
              </a:spcBef>
              <a:buClr>
                <a:srgbClr val="4F81BD"/>
              </a:buClr>
              <a:buNone/>
            </a:pPr>
            <a:endParaRPr lang="bg-BG" sz="1050" dirty="0">
              <a:solidFill>
                <a:schemeClr val="tx2">
                  <a:lumMod val="25000"/>
                </a:schemeClr>
              </a:solidFill>
              <a:latin typeface="Droid Serif"/>
            </a:endParaRPr>
          </a:p>
          <a:p>
            <a:pPr marL="114300" lvl="0" indent="0" algn="just">
              <a:spcBef>
                <a:spcPts val="0"/>
              </a:spcBef>
              <a:buClr>
                <a:srgbClr val="4F81BD"/>
              </a:buClr>
              <a:buNone/>
            </a:pPr>
            <a:r>
              <a:rPr lang="bg-BG" sz="1050" b="1" dirty="0" smtClean="0">
                <a:solidFill>
                  <a:schemeClr val="tx2">
                    <a:lumMod val="25000"/>
                  </a:schemeClr>
                </a:solidFill>
                <a:latin typeface="Droid Serif"/>
              </a:rPr>
              <a:t>Видове </a:t>
            </a:r>
            <a:r>
              <a:rPr lang="bg-BG" sz="1050" b="1" dirty="0">
                <a:solidFill>
                  <a:schemeClr val="tx2">
                    <a:lumMod val="25000"/>
                  </a:schemeClr>
                </a:solidFill>
                <a:latin typeface="Droid Serif"/>
              </a:rPr>
              <a:t>операции:</a:t>
            </a:r>
          </a:p>
          <a:p>
            <a:pPr marL="742950" lvl="1" indent="-285750">
              <a:spcBef>
                <a:spcPct val="200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bg-BG" sz="1050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Продуктивни </a:t>
            </a:r>
            <a:r>
              <a:rPr lang="bg-BG" sz="1050" kern="1200" dirty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инвестиции и иновации в </a:t>
            </a:r>
            <a:r>
              <a:rPr lang="bg-BG" sz="1050" kern="1200" dirty="0" err="1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аквакултурите</a:t>
            </a:r>
            <a:r>
              <a:rPr lang="bg-BG" sz="1050" kern="1200" dirty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 – 58%;</a:t>
            </a:r>
          </a:p>
          <a:p>
            <a:pPr marL="742950" lvl="1" indent="-285750">
              <a:spcBef>
                <a:spcPct val="200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bg-BG" sz="1050" kern="1200" dirty="0" err="1" smtClean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Аквакултури</a:t>
            </a:r>
            <a:r>
              <a:rPr lang="bg-BG" sz="1050" kern="1200" dirty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, осигуряващи екологични услуги – 12</a:t>
            </a:r>
            <a:r>
              <a:rPr lang="bg-BG" sz="1050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%.</a:t>
            </a:r>
            <a:endParaRPr lang="bg-BG" sz="1050" kern="1200" dirty="0">
              <a:solidFill>
                <a:schemeClr val="tx2">
                  <a:lumMod val="25000"/>
                </a:schemeClr>
              </a:solidFill>
              <a:latin typeface="Droid Serif"/>
              <a:ea typeface="+mn-ea"/>
              <a:cs typeface="+mn-cs"/>
            </a:endParaRPr>
          </a:p>
          <a:p>
            <a:pPr marL="114300" lvl="0" indent="0" algn="just">
              <a:spcBef>
                <a:spcPts val="0"/>
              </a:spcBef>
              <a:buClr>
                <a:srgbClr val="4F81BD"/>
              </a:buClr>
              <a:buNone/>
            </a:pPr>
            <a:endParaRPr lang="bg-BG" sz="1050" b="1" dirty="0">
              <a:solidFill>
                <a:schemeClr val="tx2">
                  <a:lumMod val="25000"/>
                </a:schemeClr>
              </a:solidFill>
              <a:latin typeface="Droid Serif"/>
            </a:endParaRPr>
          </a:p>
          <a:p>
            <a:pPr marL="114300" indent="0" algn="just">
              <a:spcBef>
                <a:spcPts val="0"/>
              </a:spcBef>
              <a:buClr>
                <a:srgbClr val="4F81BD"/>
              </a:buClr>
              <a:buNone/>
            </a:pPr>
            <a:r>
              <a:rPr lang="bg-BG" sz="1050" b="1" dirty="0">
                <a:solidFill>
                  <a:schemeClr val="tx2">
                    <a:lumMod val="25000"/>
                  </a:schemeClr>
                </a:solidFill>
                <a:latin typeface="Droid Serif"/>
              </a:rPr>
              <a:t>Специфична цел </a:t>
            </a:r>
            <a:r>
              <a:rPr lang="bg-BG" sz="1050" b="1" dirty="0" smtClean="0">
                <a:solidFill>
                  <a:schemeClr val="tx2">
                    <a:lumMod val="25000"/>
                  </a:schemeClr>
                </a:solidFill>
                <a:latin typeface="Droid Serif"/>
              </a:rPr>
              <a:t>2.2 </a:t>
            </a:r>
            <a:r>
              <a:rPr lang="bg-BG" sz="1050" dirty="0">
                <a:solidFill>
                  <a:schemeClr val="tx2">
                    <a:lumMod val="25000"/>
                  </a:schemeClr>
                </a:solidFill>
                <a:latin typeface="Droid Serif"/>
              </a:rPr>
              <a:t>„Насърчаване на предлагането на пазара, качеството и добавената стойност на продуктите от риболов и аквакултури, както и преработването на тези продукти</a:t>
            </a:r>
            <a:r>
              <a:rPr lang="bg-BG" sz="1050" dirty="0" smtClean="0">
                <a:solidFill>
                  <a:schemeClr val="tx2">
                    <a:lumMod val="25000"/>
                  </a:schemeClr>
                </a:solidFill>
                <a:latin typeface="Droid Serif"/>
              </a:rPr>
              <a:t>“</a:t>
            </a:r>
            <a:endParaRPr lang="en-US" sz="1050" dirty="0" smtClean="0">
              <a:solidFill>
                <a:schemeClr val="tx2">
                  <a:lumMod val="25000"/>
                </a:schemeClr>
              </a:solidFill>
              <a:latin typeface="Droid Serif"/>
            </a:endParaRPr>
          </a:p>
          <a:p>
            <a:pPr marL="114300" indent="0" algn="just">
              <a:spcBef>
                <a:spcPts val="0"/>
              </a:spcBef>
              <a:buClr>
                <a:srgbClr val="4F81BD"/>
              </a:buClr>
              <a:buNone/>
            </a:pPr>
            <a:endParaRPr lang="bg-BG" sz="1050" dirty="0">
              <a:solidFill>
                <a:schemeClr val="tx2">
                  <a:lumMod val="25000"/>
                </a:schemeClr>
              </a:solidFill>
              <a:latin typeface="Droid Serif"/>
            </a:endParaRPr>
          </a:p>
          <a:p>
            <a:pPr marL="114300" indent="0" algn="just">
              <a:spcBef>
                <a:spcPts val="0"/>
              </a:spcBef>
              <a:buClr>
                <a:srgbClr val="4F81BD"/>
              </a:buClr>
              <a:buNone/>
            </a:pPr>
            <a:r>
              <a:rPr lang="bg-BG" sz="1050" b="1" dirty="0">
                <a:solidFill>
                  <a:schemeClr val="tx2">
                    <a:lumMod val="25000"/>
                  </a:schemeClr>
                </a:solidFill>
                <a:latin typeface="Droid Serif"/>
              </a:rPr>
              <a:t>Видове дейности:</a:t>
            </a:r>
          </a:p>
          <a:p>
            <a:pPr marL="742950" lvl="1" indent="-285750">
              <a:spcBef>
                <a:spcPct val="200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ru-RU" sz="1050" kern="1200" dirty="0" err="1" smtClean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Преработка</a:t>
            </a:r>
            <a:r>
              <a:rPr lang="ru-RU" sz="1050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 </a:t>
            </a:r>
            <a:r>
              <a:rPr lang="ru-RU" sz="1050" kern="1200" dirty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на </a:t>
            </a:r>
            <a:r>
              <a:rPr lang="ru-RU" sz="1050" kern="1200" dirty="0" err="1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продукти</a:t>
            </a:r>
            <a:r>
              <a:rPr lang="ru-RU" sz="1050" kern="1200" dirty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 от </a:t>
            </a:r>
            <a:r>
              <a:rPr lang="ru-RU" sz="1050" kern="1200" dirty="0" err="1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риболов</a:t>
            </a:r>
            <a:r>
              <a:rPr lang="ru-RU" sz="1050" kern="1200" dirty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 и аквакултури</a:t>
            </a:r>
            <a:r>
              <a:rPr lang="en-US" sz="1050" kern="1200" dirty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 – 27%</a:t>
            </a:r>
            <a:r>
              <a:rPr lang="ru-RU" sz="1050" kern="1200" dirty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;</a:t>
            </a:r>
            <a:endParaRPr lang="bg-BG" sz="1050" kern="1200" dirty="0">
              <a:solidFill>
                <a:schemeClr val="tx2">
                  <a:lumMod val="25000"/>
                </a:schemeClr>
              </a:solidFill>
              <a:latin typeface="Droid Serif"/>
              <a:ea typeface="+mn-ea"/>
              <a:cs typeface="+mn-cs"/>
            </a:endParaRPr>
          </a:p>
          <a:p>
            <a:pPr marL="742950" lvl="1" indent="-285750">
              <a:spcBef>
                <a:spcPct val="200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bg-BG" sz="1050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Предлагане </a:t>
            </a:r>
            <a:r>
              <a:rPr lang="bg-BG" sz="1050" kern="1200" dirty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на пазара</a:t>
            </a:r>
            <a:r>
              <a:rPr lang="en-US" sz="1050" kern="1200" dirty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 – </a:t>
            </a:r>
            <a:r>
              <a:rPr lang="en-US" sz="1050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2%</a:t>
            </a:r>
            <a:r>
              <a:rPr lang="bg-BG" sz="1050" kern="1200" dirty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;</a:t>
            </a:r>
          </a:p>
          <a:p>
            <a:pPr marL="742950" lvl="1" indent="-285750">
              <a:spcBef>
                <a:spcPct val="200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ru-RU" sz="1050" kern="1200" dirty="0" err="1" smtClean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Планове</a:t>
            </a:r>
            <a:r>
              <a:rPr lang="ru-RU" sz="1050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 </a:t>
            </a:r>
            <a:r>
              <a:rPr lang="ru-RU" sz="1050" kern="1200" dirty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за производство и </a:t>
            </a:r>
            <a:r>
              <a:rPr lang="ru-RU" sz="1050" kern="1200" dirty="0" err="1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предлагане</a:t>
            </a:r>
            <a:r>
              <a:rPr lang="ru-RU" sz="1050" kern="1200" dirty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 на </a:t>
            </a:r>
            <a:r>
              <a:rPr lang="ru-RU" sz="1050" kern="1200" dirty="0" err="1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пазара</a:t>
            </a:r>
            <a:r>
              <a:rPr lang="en-US" sz="1050" kern="1200" dirty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 – 1%</a:t>
            </a:r>
            <a:r>
              <a:rPr lang="ru-RU" sz="1050" kern="1200" dirty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.</a:t>
            </a:r>
            <a:endParaRPr lang="bg-BG" sz="1050" kern="1200" dirty="0">
              <a:solidFill>
                <a:schemeClr val="tx2">
                  <a:lumMod val="25000"/>
                </a:schemeClr>
              </a:solidFill>
              <a:latin typeface="Droid Serif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4" t="74" r="59506" b="-74"/>
          <a:stretch/>
        </p:blipFill>
        <p:spPr>
          <a:xfrm>
            <a:off x="5888700" y="0"/>
            <a:ext cx="230979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59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1"/>
          <p:cNvSpPr txBox="1">
            <a:spLocks noGrp="1"/>
          </p:cNvSpPr>
          <p:nvPr>
            <p:ph type="title"/>
          </p:nvPr>
        </p:nvSpPr>
        <p:spPr>
          <a:xfrm>
            <a:off x="304800" y="1657350"/>
            <a:ext cx="5791200" cy="335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1600" kern="1200" dirty="0" smtClean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</a:rPr>
              <a:t/>
            </a:r>
            <a:br>
              <a:rPr lang="en-US" sz="1600" kern="1200" dirty="0" smtClean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</a:rPr>
            </a:br>
            <a:r>
              <a:rPr lang="en-US" sz="1600" kern="1200" dirty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</a:rPr>
              <a:t/>
            </a:r>
            <a:br>
              <a:rPr lang="en-US" sz="1600" kern="1200" dirty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</a:rPr>
            </a:br>
            <a:r>
              <a:rPr lang="en-US" sz="1600" kern="1200" dirty="0" smtClean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</a:rPr>
              <a:t/>
            </a:r>
            <a:br>
              <a:rPr lang="en-US" sz="1600" kern="1200" dirty="0" smtClean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</a:rPr>
            </a:br>
            <a:r>
              <a:rPr lang="en-US" sz="1600" kern="1200" dirty="0" smtClean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</a:rPr>
              <a:t/>
            </a:r>
            <a:br>
              <a:rPr lang="en-US" sz="1600" kern="1200" dirty="0" smtClean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</a:rPr>
            </a:br>
            <a:r>
              <a:rPr lang="en-US" sz="1600" kern="1200" dirty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</a:rPr>
              <a:t/>
            </a:r>
            <a:br>
              <a:rPr lang="en-US" sz="1600" kern="1200" dirty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</a:rPr>
            </a:br>
            <a:r>
              <a:rPr lang="bg-BG" sz="1600" kern="1200" dirty="0" smtClean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</a:rPr>
              <a:t/>
            </a:r>
            <a:br>
              <a:rPr lang="bg-BG" sz="1600" kern="1200" dirty="0" smtClean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</a:rPr>
            </a:br>
            <a:r>
              <a:rPr lang="bg-BG" sz="1600" kern="1200" dirty="0" smtClean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</a:rPr>
              <a:t/>
            </a:r>
            <a:br>
              <a:rPr lang="bg-BG" sz="1600" kern="1200" dirty="0" smtClean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</a:rPr>
            </a:br>
            <a:r>
              <a:rPr lang="bg-BG" sz="1600" kern="1200" dirty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</a:rPr>
              <a:t/>
            </a:r>
            <a:br>
              <a:rPr lang="bg-BG" sz="1600" kern="1200" dirty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</a:rPr>
            </a:br>
            <a:r>
              <a:rPr lang="bg-BG" sz="1600" kern="1200" dirty="0" smtClean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</a:rPr>
              <a:t>Приоритет </a:t>
            </a:r>
            <a:r>
              <a:rPr lang="bg-BG" sz="1600" kern="1200" dirty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</a:rPr>
              <a:t>3 </a:t>
            </a:r>
            <a:r>
              <a:rPr lang="bg-BG" sz="1600" kern="1200" dirty="0" smtClean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</a:rPr>
              <a:t>„</a:t>
            </a:r>
            <a:r>
              <a:rPr lang="bg-BG" sz="1600" kern="1200" dirty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</a:rPr>
              <a:t>Осигуряване на условия за устойчива синя икономика в крайбрежните, островните и вътрешните райони и насърчаване на развитието на общностите, занимаващи се с рибарство и аквакултури</a:t>
            </a:r>
            <a:r>
              <a:rPr lang="bg-BG" sz="1600" kern="1200" dirty="0" smtClean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</a:rPr>
              <a:t>“</a:t>
            </a:r>
            <a:r>
              <a:rPr lang="en-US" sz="1600" kern="1200" dirty="0" smtClean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</a:rPr>
              <a:t/>
            </a:r>
            <a:br>
              <a:rPr lang="en-US" sz="1600" kern="1200" dirty="0" smtClean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</a:rPr>
            </a:br>
            <a:r>
              <a:rPr lang="bg-BG" sz="1600" kern="1200" dirty="0" smtClean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</a:rPr>
              <a:t/>
            </a:r>
            <a:br>
              <a:rPr lang="bg-BG" sz="1600" kern="1200" dirty="0" smtClean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</a:rPr>
            </a:br>
            <a:r>
              <a:rPr lang="bg-BG" sz="1600" kern="1200" dirty="0" smtClean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</a:rPr>
              <a:t/>
            </a:r>
            <a:br>
              <a:rPr lang="bg-BG" sz="1600" kern="1200" dirty="0" smtClean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</a:rPr>
            </a:br>
            <a:r>
              <a:rPr lang="bg-BG" sz="1100" kern="1200" dirty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</a:rPr>
              <a:t/>
            </a:r>
            <a:br>
              <a:rPr lang="bg-BG" sz="1100" kern="1200" dirty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</a:rPr>
            </a:br>
            <a:r>
              <a:rPr lang="bg-BG" sz="1100" kern="1200" dirty="0" smtClean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</a:rPr>
              <a:t>Бюджет </a:t>
            </a:r>
            <a:r>
              <a:rPr lang="bg-BG" sz="1100" kern="1200" dirty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</a:rPr>
              <a:t>– 24 369 914 евро БФП или </a:t>
            </a:r>
            <a:r>
              <a:rPr lang="bg-BG" sz="1100" kern="1200" dirty="0" smtClean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</a:rPr>
              <a:t>2</a:t>
            </a:r>
            <a:r>
              <a:rPr lang="en-US" sz="1100" kern="1200" dirty="0" smtClean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</a:rPr>
              <a:t>0</a:t>
            </a:r>
            <a:r>
              <a:rPr lang="bg-BG" sz="1100" kern="1200" dirty="0" smtClean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</a:rPr>
              <a:t>% </a:t>
            </a:r>
            <a:r>
              <a:rPr lang="bg-BG" sz="1100" kern="1200" dirty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</a:rPr>
              <a:t>от бюджета на ПМДРА </a:t>
            </a:r>
            <a:r>
              <a:rPr lang="bg-BG" sz="1100" kern="1200" dirty="0" smtClean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</a:rPr>
              <a:t>2021-2027</a:t>
            </a:r>
            <a:r>
              <a:rPr lang="en-US" sz="1100" kern="1200" dirty="0" smtClean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</a:rPr>
              <a:t> </a:t>
            </a:r>
            <a:r>
              <a:rPr lang="bg-BG" sz="1100" kern="1200" dirty="0" smtClean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</a:rPr>
              <a:t>г.</a:t>
            </a:r>
            <a:r>
              <a:rPr lang="bg-BG" sz="1100" kern="1200" dirty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</a:rPr>
              <a:t/>
            </a:r>
            <a:br>
              <a:rPr lang="bg-BG" sz="1100" kern="1200" dirty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</a:rPr>
            </a:br>
            <a:r>
              <a:rPr lang="bg-BG" sz="1100" kern="1200" dirty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</a:rPr>
              <a:t/>
            </a:r>
            <a:br>
              <a:rPr lang="bg-BG" sz="1100" kern="1200" dirty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</a:rPr>
            </a:br>
            <a:r>
              <a:rPr lang="ru-RU" sz="1100" kern="1200" dirty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</a:rPr>
              <a:t>Специфична </a:t>
            </a:r>
            <a:r>
              <a:rPr lang="ru-RU" sz="1100" kern="1200" dirty="0" smtClean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</a:rPr>
              <a:t>цел 3.1 </a:t>
            </a:r>
            <a:r>
              <a:rPr lang="bg-BG" sz="1100" b="0" kern="1200" dirty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</a:rPr>
              <a:t>„Осигуряване на условия за устойчива синя икономика в крайбрежните, островните и вътрешните райони и за насърчаването на устойчивото развитие на общностите, занимаващи се с рибарство и аквакултури“</a:t>
            </a:r>
            <a:br>
              <a:rPr lang="bg-BG" sz="1100" b="0" kern="1200" dirty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</a:rPr>
            </a:br>
            <a:r>
              <a:rPr lang="bg-BG" sz="1100" kern="1200" dirty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</a:rPr>
              <a:t/>
            </a:r>
            <a:br>
              <a:rPr lang="bg-BG" sz="1100" kern="1200" dirty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</a:rPr>
            </a:br>
            <a:r>
              <a:rPr lang="bg-BG" sz="1100" kern="1200" dirty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</a:rPr>
              <a:t>Видове операции </a:t>
            </a:r>
            <a:r>
              <a:rPr lang="bg-BG" sz="1100" kern="1200" dirty="0" smtClean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</a:rPr>
              <a:t>:</a:t>
            </a:r>
            <a:br>
              <a:rPr lang="bg-BG" sz="1100" kern="1200" dirty="0" smtClean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</a:rPr>
            </a:br>
            <a:r>
              <a:rPr lang="bg-BG" sz="1100" kern="1200" dirty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</a:rPr>
              <a:t/>
            </a:r>
            <a:br>
              <a:rPr lang="bg-BG" sz="1100" kern="1200" dirty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</a:rPr>
            </a:br>
            <a:r>
              <a:rPr lang="en-US" sz="1100" kern="1200" dirty="0" smtClean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</a:rPr>
              <a:t>        </a:t>
            </a:r>
            <a:r>
              <a:rPr lang="bg-BG" sz="1100" b="0" kern="1200" dirty="0" smtClean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  <a:sym typeface="Pontano Sans"/>
              </a:rPr>
              <a:t>•</a:t>
            </a:r>
            <a:r>
              <a:rPr lang="en-US" sz="1100" b="0" kern="1200" dirty="0" smtClean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  <a:sym typeface="Pontano Sans"/>
              </a:rPr>
              <a:t>       </a:t>
            </a:r>
            <a:r>
              <a:rPr lang="bg-BG" sz="1100" b="0" kern="1200" dirty="0" smtClean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  <a:sym typeface="Pontano Sans"/>
              </a:rPr>
              <a:t>Изграждане </a:t>
            </a:r>
            <a:r>
              <a:rPr lang="bg-BG" sz="1100" b="0" kern="1200" dirty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  <a:sym typeface="Pontano Sans"/>
              </a:rPr>
              <a:t>на капацитет и подготвителни действия в подкрепа на разработването и бъдещото изпълнение на стратегиите за Водено от общностите местно </a:t>
            </a:r>
            <a:r>
              <a:rPr lang="bg-BG" sz="1100" b="0" kern="1200" dirty="0" smtClean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  <a:sym typeface="Pontano Sans"/>
              </a:rPr>
              <a:t>развитие</a:t>
            </a:r>
            <a:r>
              <a:rPr lang="en-US" sz="1100" b="0" kern="1200" dirty="0" smtClean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  <a:sym typeface="Pontano Sans"/>
              </a:rPr>
              <a:t> – 1%</a:t>
            </a:r>
            <a:r>
              <a:rPr lang="bg-BG" sz="1100" b="0" kern="1200" dirty="0" smtClean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  <a:sym typeface="Pontano Sans"/>
              </a:rPr>
              <a:t>;</a:t>
            </a:r>
            <a:r>
              <a:rPr lang="bg-BG" sz="1100" b="0" kern="1200" dirty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  <a:sym typeface="Pontano Sans"/>
              </a:rPr>
              <a:t/>
            </a:r>
            <a:br>
              <a:rPr lang="bg-BG" sz="1100" b="0" kern="1200" dirty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  <a:sym typeface="Pontano Sans"/>
              </a:rPr>
            </a:br>
            <a:r>
              <a:rPr lang="en-US" sz="1100" b="0" kern="1200" dirty="0" smtClean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  <a:sym typeface="Pontano Sans"/>
              </a:rPr>
              <a:t>        </a:t>
            </a:r>
            <a:r>
              <a:rPr lang="bg-BG" sz="1100" b="0" kern="1200" dirty="0" smtClean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  <a:sym typeface="Pontano Sans"/>
              </a:rPr>
              <a:t>•</a:t>
            </a:r>
            <a:r>
              <a:rPr lang="en-US" sz="1100" b="0" kern="1200" dirty="0" smtClean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  <a:sym typeface="Pontano Sans"/>
              </a:rPr>
              <a:t>       </a:t>
            </a:r>
            <a:r>
              <a:rPr lang="bg-BG" sz="1100" b="0" kern="1200" dirty="0" smtClean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  <a:sym typeface="Pontano Sans"/>
              </a:rPr>
              <a:t>Изпълнение </a:t>
            </a:r>
            <a:r>
              <a:rPr lang="bg-BG" sz="1100" b="0" kern="1200" dirty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  <a:sym typeface="Pontano Sans"/>
              </a:rPr>
              <a:t>на стратегиите за Водено от общностите местно </a:t>
            </a:r>
            <a:r>
              <a:rPr lang="bg-BG" sz="1100" b="0" kern="1200" dirty="0" smtClean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  <a:sym typeface="Pontano Sans"/>
              </a:rPr>
              <a:t>развитие</a:t>
            </a:r>
            <a:r>
              <a:rPr lang="en-US" sz="1100" b="0" kern="1200" dirty="0" smtClean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  <a:sym typeface="Pontano Sans"/>
              </a:rPr>
              <a:t> – 74%</a:t>
            </a:r>
            <a:r>
              <a:rPr lang="bg-BG" sz="1100" b="0" kern="1200" dirty="0" smtClean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  <a:sym typeface="Pontano Sans"/>
              </a:rPr>
              <a:t>;</a:t>
            </a:r>
            <a:r>
              <a:rPr lang="bg-BG" sz="1100" b="0" kern="1200" dirty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  <a:sym typeface="Pontano Sans"/>
              </a:rPr>
              <a:t/>
            </a:r>
            <a:br>
              <a:rPr lang="bg-BG" sz="1100" b="0" kern="1200" dirty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  <a:sym typeface="Pontano Sans"/>
              </a:rPr>
            </a:br>
            <a:r>
              <a:rPr lang="en-US" sz="1100" b="0" kern="1200" dirty="0" smtClean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  <a:sym typeface="Pontano Sans"/>
              </a:rPr>
              <a:t>        </a:t>
            </a:r>
            <a:r>
              <a:rPr lang="bg-BG" sz="1100" b="0" kern="1200" dirty="0" smtClean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  <a:sym typeface="Pontano Sans"/>
              </a:rPr>
              <a:t>•</a:t>
            </a:r>
            <a:r>
              <a:rPr lang="en-US" sz="1100" b="0" kern="1200" dirty="0" smtClean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  <a:sym typeface="Pontano Sans"/>
              </a:rPr>
              <a:t>       </a:t>
            </a:r>
            <a:r>
              <a:rPr lang="bg-BG" sz="1100" b="0" kern="1200" dirty="0" smtClean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  <a:sym typeface="Pontano Sans"/>
              </a:rPr>
              <a:t>Текущи </a:t>
            </a:r>
            <a:r>
              <a:rPr lang="bg-BG" sz="1100" b="0" kern="1200" dirty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  <a:sym typeface="Pontano Sans"/>
              </a:rPr>
              <a:t>разходи и разходи за </a:t>
            </a:r>
            <a:r>
              <a:rPr lang="bg-BG" sz="1100" b="0" kern="1200" dirty="0" err="1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  <a:sym typeface="Pontano Sans"/>
              </a:rPr>
              <a:t>анимиране</a:t>
            </a:r>
            <a:r>
              <a:rPr lang="bg-BG" sz="1100" b="0" kern="1200" dirty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  <a:sym typeface="Pontano Sans"/>
              </a:rPr>
              <a:t> на </a:t>
            </a:r>
            <a:r>
              <a:rPr lang="bg-BG" sz="1100" b="0" kern="1200" dirty="0" smtClean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  <a:sym typeface="Pontano Sans"/>
              </a:rPr>
              <a:t>територията</a:t>
            </a:r>
            <a:r>
              <a:rPr lang="en-US" sz="1100" b="0" kern="1200" dirty="0" smtClean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  <a:sym typeface="Pontano Sans"/>
              </a:rPr>
              <a:t> – 25%</a:t>
            </a:r>
            <a:r>
              <a:rPr lang="bg-BG" sz="1100" b="0" kern="1200" dirty="0" smtClean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  <a:sym typeface="Pontano Sans"/>
              </a:rPr>
              <a:t>. </a:t>
            </a:r>
            <a:r>
              <a:rPr lang="ru-RU" sz="1050" b="0" kern="1200" dirty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  <a:sym typeface="Pontano Sans"/>
              </a:rPr>
              <a:t/>
            </a:r>
            <a:br>
              <a:rPr lang="ru-RU" sz="1050" b="0" kern="1200" dirty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  <a:sym typeface="Pontano Sans"/>
              </a:rPr>
            </a:br>
            <a:r>
              <a:rPr lang="ru-RU" sz="1050" b="0" kern="1200" dirty="0" smtClean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  <a:sym typeface="Pontano Sans"/>
              </a:rPr>
              <a:t/>
            </a:r>
            <a:br>
              <a:rPr lang="ru-RU" sz="1050" b="0" kern="1200" dirty="0" smtClean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  <a:sym typeface="Pontano Sans"/>
              </a:rPr>
            </a:br>
            <a:r>
              <a:rPr lang="ru-RU" sz="1050" b="0" kern="1200" dirty="0" smtClean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  <a:sym typeface="Pontano Sans"/>
              </a:rPr>
              <a:t/>
            </a:r>
            <a:br>
              <a:rPr lang="ru-RU" sz="1050" b="0" kern="1200" dirty="0" smtClean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  <a:sym typeface="Pontano Sans"/>
              </a:rPr>
            </a:br>
            <a:endParaRPr sz="1050" b="0" kern="1200" dirty="0">
              <a:solidFill>
                <a:schemeClr val="tx2">
                  <a:lumMod val="25000"/>
                </a:schemeClr>
              </a:solidFill>
              <a:ea typeface="+mn-ea"/>
              <a:cs typeface="+mn-cs"/>
              <a:sym typeface="Pontano San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0"/>
            <a:ext cx="24384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152400" y="165297"/>
            <a:ext cx="56388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buClrTx/>
            </a:pPr>
            <a:endParaRPr lang="bg-BG" sz="1050" b="1" dirty="0">
              <a:solidFill>
                <a:schemeClr val="tx2">
                  <a:lumMod val="25000"/>
                </a:schemeClr>
              </a:solidFill>
              <a:latin typeface="Droid Serif"/>
            </a:endParaRPr>
          </a:p>
          <a:p>
            <a:pPr lvl="2" algn="ctr">
              <a:buClrTx/>
            </a:pPr>
            <a:r>
              <a:rPr lang="bg-BG" sz="1600" b="1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Приоритет </a:t>
            </a:r>
            <a:r>
              <a:rPr lang="en-US" sz="1600" b="1" kern="1200" dirty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4</a:t>
            </a:r>
            <a:r>
              <a:rPr lang="bg-BG" sz="1600" b="1" kern="1200" dirty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 „Укрепване на международното управление на океаните и създаване на </a:t>
            </a:r>
            <a:r>
              <a:rPr lang="bg-BG" sz="1600" b="1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предпоставки </a:t>
            </a:r>
            <a:r>
              <a:rPr lang="bg-BG" sz="1600" b="1" kern="1200" dirty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за безопасността, сигурността, чистотата и </a:t>
            </a:r>
            <a:r>
              <a:rPr lang="bg-BG" sz="1600" b="1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устойчивото </a:t>
            </a:r>
            <a:r>
              <a:rPr lang="bg-BG" sz="1600" b="1" kern="1200" dirty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стопанисване на моретата и </a:t>
            </a:r>
            <a:r>
              <a:rPr lang="bg-BG" sz="1600" b="1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океаните“ </a:t>
            </a:r>
            <a:endParaRPr lang="en-US" sz="1600" kern="1200" dirty="0">
              <a:solidFill>
                <a:schemeClr val="tx2">
                  <a:lumMod val="25000"/>
                </a:schemeClr>
              </a:solidFill>
              <a:latin typeface="Droid Serif"/>
              <a:ea typeface="+mn-ea"/>
              <a:cs typeface="+mn-cs"/>
            </a:endParaRPr>
          </a:p>
          <a:p>
            <a:pPr lvl="0">
              <a:buClr>
                <a:srgbClr val="31B6FD"/>
              </a:buClr>
            </a:pPr>
            <a:endParaRPr lang="en-US" sz="1050" b="1" dirty="0">
              <a:solidFill>
                <a:schemeClr val="tx2">
                  <a:lumMod val="25000"/>
                </a:schemeClr>
              </a:solidFill>
              <a:latin typeface="Droid Serif"/>
            </a:endParaRPr>
          </a:p>
          <a:p>
            <a:pPr lvl="0">
              <a:buClr>
                <a:srgbClr val="31B6FD"/>
              </a:buClr>
            </a:pPr>
            <a:endParaRPr lang="en-US" sz="1050" b="1" dirty="0" smtClean="0">
              <a:solidFill>
                <a:schemeClr val="tx2">
                  <a:lumMod val="25000"/>
                </a:schemeClr>
              </a:solidFill>
              <a:latin typeface="Droid Serif"/>
            </a:endParaRPr>
          </a:p>
          <a:p>
            <a:pPr lvl="0">
              <a:buClr>
                <a:srgbClr val="31B6FD"/>
              </a:buClr>
            </a:pPr>
            <a:endParaRPr lang="bg-BG" sz="1050" b="1" dirty="0" smtClean="0">
              <a:solidFill>
                <a:schemeClr val="tx2">
                  <a:lumMod val="25000"/>
                </a:schemeClr>
              </a:solidFill>
              <a:latin typeface="Droid Serif"/>
            </a:endParaRPr>
          </a:p>
          <a:p>
            <a:pPr lvl="0">
              <a:buClr>
                <a:srgbClr val="31B6FD"/>
              </a:buClr>
            </a:pPr>
            <a:r>
              <a:rPr lang="bg-BG" sz="1050" b="1" dirty="0" smtClean="0">
                <a:solidFill>
                  <a:schemeClr val="tx2">
                    <a:lumMod val="25000"/>
                  </a:schemeClr>
                </a:solidFill>
                <a:latin typeface="Droid Serif"/>
              </a:rPr>
              <a:t>Бюджет – </a:t>
            </a:r>
            <a:r>
              <a:rPr lang="bg-BG" sz="1050" b="1" dirty="0">
                <a:solidFill>
                  <a:schemeClr val="tx2">
                    <a:lumMod val="25000"/>
                  </a:schemeClr>
                </a:solidFill>
                <a:latin typeface="Droid Serif"/>
              </a:rPr>
              <a:t> 1 510 </a:t>
            </a:r>
            <a:r>
              <a:rPr lang="bg-BG" sz="1050" b="1" dirty="0" smtClean="0">
                <a:solidFill>
                  <a:schemeClr val="tx2">
                    <a:lumMod val="25000"/>
                  </a:schemeClr>
                </a:solidFill>
                <a:latin typeface="Droid Serif"/>
              </a:rPr>
              <a:t>571</a:t>
            </a:r>
            <a:r>
              <a:rPr lang="en-US" sz="1050" b="1" dirty="0" smtClean="0">
                <a:solidFill>
                  <a:schemeClr val="tx2">
                    <a:lumMod val="25000"/>
                  </a:schemeClr>
                </a:solidFill>
                <a:latin typeface="Droid Serif"/>
              </a:rPr>
              <a:t> </a:t>
            </a:r>
            <a:r>
              <a:rPr lang="bg-BG" sz="1050" b="1" dirty="0" smtClean="0">
                <a:solidFill>
                  <a:schemeClr val="tx2">
                    <a:lumMod val="25000"/>
                  </a:schemeClr>
                </a:solidFill>
                <a:latin typeface="Droid Serif"/>
              </a:rPr>
              <a:t>евро БФП или 1% от бюджета на ПМДРА</a:t>
            </a:r>
          </a:p>
          <a:p>
            <a:pPr lvl="2">
              <a:buClrTx/>
            </a:pPr>
            <a:endParaRPr lang="bg-BG" sz="1050" dirty="0" smtClean="0">
              <a:solidFill>
                <a:schemeClr val="tx2">
                  <a:lumMod val="25000"/>
                </a:schemeClr>
              </a:solidFill>
              <a:latin typeface="Droid Serif"/>
            </a:endParaRPr>
          </a:p>
          <a:p>
            <a:r>
              <a:rPr lang="bg-BG" sz="1050" kern="1200" dirty="0" smtClean="0">
                <a:solidFill>
                  <a:schemeClr val="tx2">
                    <a:lumMod val="25000"/>
                  </a:schemeClr>
                </a:solidFill>
              </a:rPr>
              <a:t>Специфична цел 4.1 „Укрепване на устойчивото стопанисване на моретата и океаните чрез насърчаване на знанията за морската среда, морското наблюдение или сътрудничеството в областта на бреговата охрана“.</a:t>
            </a:r>
            <a:r>
              <a:rPr lang="bg-BG" sz="1050" kern="1200" dirty="0">
                <a:solidFill>
                  <a:schemeClr val="tx2">
                    <a:lumMod val="25000"/>
                  </a:schemeClr>
                </a:solidFill>
              </a:rPr>
              <a:t/>
            </a:r>
            <a:br>
              <a:rPr lang="bg-BG" sz="1050" kern="1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bg-BG" sz="1050" kern="1200" dirty="0">
                <a:solidFill>
                  <a:schemeClr val="tx2">
                    <a:lumMod val="25000"/>
                  </a:schemeClr>
                </a:solidFill>
              </a:rPr>
              <a:t/>
            </a:r>
            <a:br>
              <a:rPr lang="bg-BG" sz="1050" kern="1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bg-BG" sz="1050" b="1" dirty="0" smtClean="0">
                <a:solidFill>
                  <a:schemeClr val="tx2">
                    <a:lumMod val="25000"/>
                  </a:schemeClr>
                </a:solidFill>
                <a:latin typeface="Droid Serif"/>
              </a:rPr>
              <a:t>Видове операции:</a:t>
            </a:r>
          </a:p>
          <a:p>
            <a:endParaRPr lang="bg-BG" sz="1050" b="1" dirty="0" smtClean="0">
              <a:solidFill>
                <a:schemeClr val="tx2">
                  <a:lumMod val="25000"/>
                </a:schemeClr>
              </a:solidFill>
              <a:latin typeface="Droid Serif"/>
            </a:endParaRPr>
          </a:p>
          <a:p>
            <a:pPr marL="682625" indent="-285750">
              <a:buClrTx/>
              <a:buFont typeface="Arial" panose="020B0604020202020204" pitchFamily="34" charset="0"/>
              <a:buChar char="•"/>
            </a:pPr>
            <a:r>
              <a:rPr lang="bg-BG" sz="1050" dirty="0" smtClean="0">
                <a:solidFill>
                  <a:schemeClr val="tx2">
                    <a:lumMod val="25000"/>
                  </a:schemeClr>
                </a:solidFill>
                <a:latin typeface="Droid Serif"/>
              </a:rPr>
              <a:t>Морско наблюдение – 9</a:t>
            </a:r>
            <a:r>
              <a:rPr lang="en-US" sz="1050" dirty="0" smtClean="0">
                <a:solidFill>
                  <a:schemeClr val="tx2">
                    <a:lumMod val="25000"/>
                  </a:schemeClr>
                </a:solidFill>
                <a:latin typeface="Droid Serif"/>
              </a:rPr>
              <a:t>5</a:t>
            </a:r>
            <a:r>
              <a:rPr lang="bg-BG" sz="1050" dirty="0" smtClean="0">
                <a:solidFill>
                  <a:schemeClr val="tx2">
                    <a:lumMod val="25000"/>
                  </a:schemeClr>
                </a:solidFill>
                <a:latin typeface="Droid Serif"/>
              </a:rPr>
              <a:t>% от общия бюджет на приоритета</a:t>
            </a:r>
          </a:p>
          <a:p>
            <a:pPr marL="682625" indent="-285750">
              <a:buClrTx/>
            </a:pPr>
            <a:r>
              <a:rPr lang="en-US" sz="1050" dirty="0" smtClean="0">
                <a:solidFill>
                  <a:schemeClr val="tx2">
                    <a:lumMod val="25000"/>
                  </a:schemeClr>
                </a:solidFill>
                <a:latin typeface="Droid Serif"/>
              </a:rPr>
              <a:t>	</a:t>
            </a:r>
            <a:r>
              <a:rPr lang="ru-RU" sz="1050" dirty="0" err="1" smtClean="0">
                <a:solidFill>
                  <a:schemeClr val="tx2">
                    <a:lumMod val="25000"/>
                  </a:schemeClr>
                </a:solidFill>
                <a:latin typeface="Droid Serif"/>
              </a:rPr>
              <a:t>Системата</a:t>
            </a:r>
            <a:r>
              <a:rPr lang="ru-RU" sz="1050" dirty="0" smtClean="0">
                <a:solidFill>
                  <a:schemeClr val="tx2">
                    <a:lumMod val="25000"/>
                  </a:schemeClr>
                </a:solidFill>
                <a:latin typeface="Droid Serif"/>
              </a:rPr>
              <a:t> </a:t>
            </a:r>
            <a:r>
              <a:rPr lang="ru-RU" sz="1050" dirty="0">
                <a:solidFill>
                  <a:schemeClr val="tx2">
                    <a:lumMod val="25000"/>
                  </a:schemeClr>
                </a:solidFill>
                <a:latin typeface="Droid Serif"/>
              </a:rPr>
              <a:t>за управление на </a:t>
            </a:r>
            <a:r>
              <a:rPr lang="ru-RU" sz="1050" dirty="0" err="1">
                <a:solidFill>
                  <a:schemeClr val="tx2">
                    <a:lumMod val="25000"/>
                  </a:schemeClr>
                </a:solidFill>
                <a:latin typeface="Droid Serif"/>
              </a:rPr>
              <a:t>корабния</a:t>
            </a:r>
            <a:r>
              <a:rPr lang="ru-RU" sz="1050" dirty="0">
                <a:solidFill>
                  <a:schemeClr val="tx2">
                    <a:lumMod val="25000"/>
                  </a:schemeClr>
                </a:solidFill>
                <a:latin typeface="Droid Serif"/>
              </a:rPr>
              <a:t> трафик /VTS/;</a:t>
            </a:r>
          </a:p>
          <a:p>
            <a:pPr marL="682625" lvl="3" indent="-285750">
              <a:buClrTx/>
            </a:pPr>
            <a:r>
              <a:rPr lang="en-US" sz="1050" dirty="0" smtClean="0">
                <a:solidFill>
                  <a:schemeClr val="tx2">
                    <a:lumMod val="25000"/>
                  </a:schemeClr>
                </a:solidFill>
                <a:latin typeface="Droid Serif"/>
              </a:rPr>
              <a:t>	</a:t>
            </a:r>
            <a:r>
              <a:rPr lang="ru-RU" sz="1050" dirty="0" smtClean="0">
                <a:solidFill>
                  <a:schemeClr val="tx2">
                    <a:lumMod val="25000"/>
                  </a:schemeClr>
                </a:solidFill>
                <a:latin typeface="Droid Serif"/>
              </a:rPr>
              <a:t>Система </a:t>
            </a:r>
            <a:r>
              <a:rPr lang="ru-RU" sz="1050" dirty="0">
                <a:solidFill>
                  <a:schemeClr val="tx2">
                    <a:lumMod val="25000"/>
                  </a:schemeClr>
                </a:solidFill>
                <a:latin typeface="Droid Serif"/>
              </a:rPr>
              <a:t>за наблюдение на </a:t>
            </a:r>
            <a:r>
              <a:rPr lang="ru-RU" sz="1050" dirty="0" err="1">
                <a:solidFill>
                  <a:schemeClr val="tx2">
                    <a:lumMod val="25000"/>
                  </a:schemeClr>
                </a:solidFill>
                <a:latin typeface="Droid Serif"/>
              </a:rPr>
              <a:t>актуалната</a:t>
            </a:r>
            <a:r>
              <a:rPr lang="ru-RU" sz="1050" dirty="0">
                <a:solidFill>
                  <a:schemeClr val="tx2">
                    <a:lumMod val="25000"/>
                  </a:schemeClr>
                </a:solidFill>
                <a:latin typeface="Droid Serif"/>
              </a:rPr>
              <a:t> </a:t>
            </a:r>
            <a:r>
              <a:rPr lang="ru-RU" sz="1050" dirty="0" err="1">
                <a:solidFill>
                  <a:schemeClr val="tx2">
                    <a:lumMod val="25000"/>
                  </a:schemeClr>
                </a:solidFill>
                <a:latin typeface="Droid Serif"/>
              </a:rPr>
              <a:t>метеорологична</a:t>
            </a:r>
            <a:r>
              <a:rPr lang="ru-RU" sz="1050" dirty="0">
                <a:solidFill>
                  <a:schemeClr val="tx2">
                    <a:lumMod val="25000"/>
                  </a:schemeClr>
                </a:solidFill>
                <a:latin typeface="Droid Serif"/>
              </a:rPr>
              <a:t> обстановка;</a:t>
            </a:r>
          </a:p>
          <a:p>
            <a:pPr marL="682625" indent="-285750">
              <a:buClrTx/>
            </a:pPr>
            <a:endParaRPr lang="bg-BG" sz="1050" dirty="0" smtClean="0">
              <a:solidFill>
                <a:schemeClr val="tx2">
                  <a:lumMod val="25000"/>
                </a:schemeClr>
              </a:solidFill>
              <a:latin typeface="Droid Serif"/>
            </a:endParaRPr>
          </a:p>
          <a:p>
            <a:pPr marL="682625" indent="-285750">
              <a:buClrTx/>
              <a:buFont typeface="Arial" panose="020B0604020202020204" pitchFamily="34" charset="0"/>
              <a:buChar char="•"/>
            </a:pPr>
            <a:r>
              <a:rPr lang="bg-BG" sz="1050" dirty="0" smtClean="0">
                <a:solidFill>
                  <a:schemeClr val="tx2">
                    <a:lumMod val="25000"/>
                  </a:schemeClr>
                </a:solidFill>
                <a:latin typeface="Droid Serif"/>
              </a:rPr>
              <a:t>Подобряване на природозащитното състояние на морски типове природни местообитания чрез разработване на планове за управление на риболовните дейности в мрежата от морски защитени зони – </a:t>
            </a:r>
            <a:r>
              <a:rPr lang="en-US" sz="1050" dirty="0" smtClean="0">
                <a:solidFill>
                  <a:schemeClr val="tx2">
                    <a:lumMod val="25000"/>
                  </a:schemeClr>
                </a:solidFill>
                <a:latin typeface="Droid Serif"/>
              </a:rPr>
              <a:t>5</a:t>
            </a:r>
            <a:r>
              <a:rPr lang="bg-BG" sz="1050" dirty="0" smtClean="0">
                <a:solidFill>
                  <a:schemeClr val="tx2">
                    <a:lumMod val="25000"/>
                  </a:schemeClr>
                </a:solidFill>
                <a:latin typeface="Droid Serif"/>
              </a:rPr>
              <a:t>% от общия бюджет на приоритета  (</a:t>
            </a:r>
            <a:r>
              <a:rPr lang="bg-BG" sz="1050" i="1" dirty="0" smtClean="0">
                <a:solidFill>
                  <a:schemeClr val="tx2">
                    <a:lumMod val="25000"/>
                  </a:schemeClr>
                </a:solidFill>
                <a:latin typeface="Droid Serif"/>
              </a:rPr>
              <a:t>дейност съгласно НПРД).</a:t>
            </a:r>
            <a:endParaRPr lang="en-US" sz="1050" i="1" dirty="0">
              <a:solidFill>
                <a:schemeClr val="tx2">
                  <a:lumMod val="25000"/>
                </a:schemeClr>
              </a:solidFill>
              <a:latin typeface="Droid Serif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" t="-1" r="62174" b="-370"/>
          <a:stretch/>
        </p:blipFill>
        <p:spPr>
          <a:xfrm>
            <a:off x="5888700" y="0"/>
            <a:ext cx="2309798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6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6"/>
          <p:cNvSpPr txBox="1">
            <a:spLocks noGrp="1"/>
          </p:cNvSpPr>
          <p:nvPr>
            <p:ph type="sldNum" idx="12"/>
          </p:nvPr>
        </p:nvSpPr>
        <p:spPr>
          <a:xfrm>
            <a:off x="75658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363" name="Google Shape;363;p36"/>
          <p:cNvSpPr txBox="1">
            <a:spLocks noGrp="1"/>
          </p:cNvSpPr>
          <p:nvPr>
            <p:ph type="title" idx="4294967295"/>
          </p:nvPr>
        </p:nvSpPr>
        <p:spPr>
          <a:xfrm>
            <a:off x="152401" y="590550"/>
            <a:ext cx="4800600" cy="38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2"/>
            <a:r>
              <a:rPr lang="en-US" sz="1600" kern="1200" dirty="0" smtClean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</a:rPr>
              <a:t/>
            </a:r>
            <a:br>
              <a:rPr lang="en-US" sz="1600" kern="1200" dirty="0" smtClean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</a:rPr>
            </a:br>
            <a:r>
              <a:rPr lang="en-US" sz="1600" kern="1200" dirty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</a:rPr>
              <a:t/>
            </a:r>
            <a:br>
              <a:rPr lang="en-US" sz="1600" kern="1200" dirty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</a:rPr>
            </a:br>
            <a:r>
              <a:rPr lang="en-US" sz="1600" kern="1200" dirty="0" smtClean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</a:rPr>
              <a:t>                      </a:t>
            </a:r>
            <a:r>
              <a:rPr lang="bg-BG" sz="1600" kern="1200" dirty="0" smtClean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</a:rPr>
              <a:t>Техническа </a:t>
            </a:r>
            <a:r>
              <a:rPr lang="bg-BG" sz="1600" kern="1200" dirty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</a:rPr>
              <a:t>помощ</a:t>
            </a:r>
            <a:r>
              <a:rPr lang="en-US" sz="1800" kern="1200" dirty="0">
                <a:solidFill>
                  <a:prstClr val="black"/>
                </a:solidFill>
                <a:latin typeface="Candara"/>
                <a:ea typeface="+mn-ea"/>
                <a:cs typeface="+mn-cs"/>
              </a:rPr>
              <a:t/>
            </a:r>
            <a:br>
              <a:rPr lang="en-US" sz="1800" kern="1200" dirty="0">
                <a:solidFill>
                  <a:prstClr val="black"/>
                </a:solidFill>
                <a:latin typeface="Candara"/>
                <a:ea typeface="+mn-ea"/>
                <a:cs typeface="+mn-cs"/>
              </a:rPr>
            </a:br>
            <a:r>
              <a:rPr lang="en-US" sz="1050" kern="1200" dirty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</a:rPr>
              <a:t/>
            </a:r>
            <a:br>
              <a:rPr lang="en-US" sz="1050" kern="1200" dirty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</a:rPr>
            </a:br>
            <a:r>
              <a:rPr lang="bg-BG" sz="1050" kern="1200" dirty="0" smtClean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</a:rPr>
              <a:t/>
            </a:r>
            <a:br>
              <a:rPr lang="bg-BG" sz="1050" kern="1200" dirty="0" smtClean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</a:rPr>
            </a:br>
            <a:r>
              <a:rPr lang="en-US" sz="1050" kern="1200" dirty="0" smtClean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</a:rPr>
              <a:t/>
            </a:r>
            <a:br>
              <a:rPr lang="en-US" sz="1050" kern="1200" dirty="0" smtClean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</a:rPr>
            </a:br>
            <a:r>
              <a:rPr lang="bg-BG" sz="1050" kern="1200" dirty="0" smtClean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</a:rPr>
              <a:t>Бюджет - </a:t>
            </a:r>
            <a:r>
              <a:rPr lang="en-US" sz="1050" kern="1200" dirty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</a:rPr>
              <a:t> </a:t>
            </a:r>
            <a:r>
              <a:rPr lang="en-US" sz="1050" kern="1200" dirty="0" smtClean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</a:rPr>
              <a:t>7 280 973</a:t>
            </a:r>
            <a:r>
              <a:rPr lang="bg-BG" sz="1050" kern="1200" dirty="0" smtClean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</a:rPr>
              <a:t> евро БФП или 6% от бюджета на ПМДРА 2021-2027</a:t>
            </a:r>
            <a:r>
              <a:rPr lang="en-US" sz="1050" kern="1200" dirty="0" smtClean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</a:rPr>
              <a:t> </a:t>
            </a:r>
            <a:r>
              <a:rPr lang="bg-BG" sz="1050" kern="1200" dirty="0" smtClean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</a:rPr>
              <a:t>г.</a:t>
            </a:r>
            <a:br>
              <a:rPr lang="bg-BG" sz="1050" kern="1200" dirty="0" smtClean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</a:rPr>
            </a:br>
            <a:r>
              <a:rPr lang="bg-BG" sz="1050" b="0" kern="1200" dirty="0" smtClean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</a:rPr>
              <a:t/>
            </a:r>
            <a:br>
              <a:rPr lang="bg-BG" sz="1050" b="0" kern="1200" dirty="0" smtClean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</a:rPr>
            </a:br>
            <a:r>
              <a:rPr lang="bg-BG" sz="1050" b="0" kern="1200" dirty="0" smtClean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</a:rPr>
              <a:t>Техническата помощ има за цел да осигури целесъобразното изпълнение на ПМДРА чрез прилагане на принципите на добро управление и използване на натрупания опит и експертиза през предходните два програмни периода, както и да обезпечи адекватното и навременно изпълнение на програмата чрез различни механизми и инструменти за :</a:t>
            </a:r>
            <a:br>
              <a:rPr lang="bg-BG" sz="1050" b="0" kern="1200" dirty="0" smtClean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</a:rPr>
            </a:br>
            <a:r>
              <a:rPr lang="bg-BG" sz="1050" b="0" kern="1200" dirty="0" smtClean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</a:rPr>
              <a:t/>
            </a:r>
            <a:br>
              <a:rPr lang="bg-BG" sz="1050" b="0" kern="1200" dirty="0" smtClean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</a:rPr>
            </a:br>
            <a:r>
              <a:rPr lang="bg-BG" sz="1050" b="0" kern="1200" dirty="0" smtClean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</a:rPr>
              <a:t>         •       Повишаване ефективността на Управляващия орган на   ПМДРА;</a:t>
            </a:r>
            <a:br>
              <a:rPr lang="bg-BG" sz="1050" b="0" kern="1200" dirty="0" smtClean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</a:rPr>
            </a:br>
            <a:r>
              <a:rPr lang="bg-BG" sz="1050" b="0" kern="1200" dirty="0" smtClean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</a:rPr>
              <a:t>         •       Изграждане на капацитет на операторите в сектор „Рибарство“ за улесняване на достъпа и оптималното използване на подкрепата от ПМДР;</a:t>
            </a:r>
            <a:br>
              <a:rPr lang="bg-BG" sz="1050" b="0" kern="1200" dirty="0" smtClean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</a:rPr>
            </a:br>
            <a:r>
              <a:rPr lang="bg-BG" sz="1050" b="0" kern="1200" dirty="0" smtClean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</a:rPr>
              <a:t>         •       Осигуряване на информираност и публичност относно ПМДРА 2021-2027 г.</a:t>
            </a:r>
            <a:endParaRPr lang="bg-BG" sz="1050" b="0" kern="1200" dirty="0">
              <a:solidFill>
                <a:schemeClr val="tx2">
                  <a:lumMod val="25000"/>
                </a:schemeClr>
              </a:solidFill>
              <a:ea typeface="+mn-ea"/>
              <a:cs typeface="+mn-cs"/>
            </a:endParaRPr>
          </a:p>
        </p:txBody>
      </p:sp>
      <p:pic>
        <p:nvPicPr>
          <p:cNvPr id="365" name="Google Shape;365;p36" descr="5.jpg"/>
          <p:cNvPicPr preferRelativeResize="0"/>
          <p:nvPr/>
        </p:nvPicPr>
        <p:blipFill rotWithShape="1">
          <a:blip r:embed="rId3">
            <a:alphaModFix/>
          </a:blip>
          <a:srcRect l="37369" r="37369"/>
          <a:stretch/>
        </p:blipFill>
        <p:spPr>
          <a:xfrm>
            <a:off x="5888700" y="0"/>
            <a:ext cx="230979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32" t="74" b="-74"/>
          <a:stretch/>
        </p:blipFill>
        <p:spPr>
          <a:xfrm>
            <a:off x="5059680" y="0"/>
            <a:ext cx="3138818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3716" y="4517886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  <a:latin typeface="Droid Serif"/>
              </a:rPr>
              <a:t>www.eufunds.bg</a:t>
            </a:r>
            <a:endParaRPr lang="en-US" sz="2000" dirty="0">
              <a:solidFill>
                <a:schemeClr val="tx2">
                  <a:lumMod val="25000"/>
                </a:schemeClr>
              </a:solidFill>
              <a:latin typeface="Droid Serif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711578"/>
            <a:ext cx="4236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chemeClr val="tx2">
                  <a:lumMod val="25000"/>
                </a:schemeClr>
              </a:solidFill>
              <a:latin typeface="Droid Serif"/>
            </a:endParaRPr>
          </a:p>
          <a:p>
            <a:r>
              <a:rPr lang="bg-BG" sz="2000" b="1" dirty="0" smtClean="0">
                <a:solidFill>
                  <a:schemeClr val="tx2">
                    <a:lumMod val="25000"/>
                  </a:schemeClr>
                </a:solidFill>
                <a:latin typeface="Droid Serif"/>
              </a:rPr>
              <a:t>БЛАГОДАРЯ ЗА ВНИМАНИЕТО</a:t>
            </a:r>
            <a:r>
              <a:rPr lang="en-US" sz="2000" b="1" dirty="0" smtClean="0">
                <a:solidFill>
                  <a:schemeClr val="tx2">
                    <a:lumMod val="25000"/>
                  </a:schemeClr>
                </a:solidFill>
                <a:latin typeface="Droid Serif"/>
              </a:rPr>
              <a:t>!</a:t>
            </a:r>
            <a:endParaRPr lang="en-US" sz="2000" b="1" dirty="0">
              <a:solidFill>
                <a:schemeClr val="tx2">
                  <a:lumMod val="25000"/>
                </a:schemeClr>
              </a:solidFill>
              <a:latin typeface="Droid Serif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5866"/>
            <a:ext cx="8202168" cy="310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03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6"/>
          <p:cNvSpPr txBox="1">
            <a:spLocks noGrp="1"/>
          </p:cNvSpPr>
          <p:nvPr>
            <p:ph type="sldNum" idx="12"/>
          </p:nvPr>
        </p:nvSpPr>
        <p:spPr>
          <a:xfrm>
            <a:off x="75658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EB641B"/>
                </a:solidFill>
              </a:rPr>
              <a:pPr/>
              <a:t>15</a:t>
            </a:fld>
            <a:endParaRPr>
              <a:solidFill>
                <a:srgbClr val="EB641B"/>
              </a:solidFill>
            </a:endParaRPr>
          </a:p>
        </p:txBody>
      </p:sp>
      <p:sp>
        <p:nvSpPr>
          <p:cNvPr id="363" name="Google Shape;363;p36"/>
          <p:cNvSpPr txBox="1">
            <a:spLocks noGrp="1"/>
          </p:cNvSpPr>
          <p:nvPr>
            <p:ph type="title" idx="4294967295"/>
          </p:nvPr>
        </p:nvSpPr>
        <p:spPr>
          <a:xfrm>
            <a:off x="152400" y="514350"/>
            <a:ext cx="5181600" cy="38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2" algn="ctr"/>
            <a:r>
              <a:rPr lang="bg-BG" sz="18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Решение на 9-то ТРГ:</a:t>
            </a:r>
            <a:br>
              <a:rPr lang="bg-BG" sz="18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bg-BG" sz="18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bg-BG" sz="18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bg-BG" sz="1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bg-BG" sz="1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bg-BG" sz="12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Във връзка с представената информация и постъпилите коментари, п</a:t>
            </a:r>
            <a:r>
              <a:rPr lang="ru-RU" sz="12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редлагам</a:t>
            </a:r>
            <a:r>
              <a:rPr lang="ru-RU" sz="12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да </a:t>
            </a:r>
            <a:r>
              <a:rPr lang="ru-RU" sz="12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бъде</a:t>
            </a:r>
            <a:r>
              <a:rPr lang="ru-RU" sz="12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даден мандат на </a:t>
            </a:r>
            <a:r>
              <a:rPr lang="bg-BG" sz="1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Ръководителя </a:t>
            </a:r>
            <a:r>
              <a:rPr lang="bg-BG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 Управляващия орган на </a:t>
            </a:r>
            <a:r>
              <a:rPr lang="en-US" sz="1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Програма</a:t>
            </a:r>
            <a:r>
              <a:rPr lang="en-US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</a:t>
            </a:r>
            <a:r>
              <a:rPr lang="en-US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морско</a:t>
            </a:r>
            <a:r>
              <a:rPr lang="en-US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дело</a:t>
            </a:r>
            <a:r>
              <a:rPr lang="en-US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рибарство</a:t>
            </a:r>
            <a:r>
              <a:rPr lang="en-US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и аквакултури 2021-2027 г. </a:t>
            </a:r>
            <a:r>
              <a:rPr lang="bg-BG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да внесе проекта на програмата </a:t>
            </a:r>
            <a:r>
              <a:rPr lang="bg-BG" sz="1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</a:t>
            </a:r>
            <a:r>
              <a:rPr lang="bg-BG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Европейската </a:t>
            </a:r>
            <a:r>
              <a:rPr lang="bg-BG" sz="1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комисия и </a:t>
            </a:r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да </a:t>
            </a:r>
            <a:r>
              <a:rPr lang="ru-RU" sz="1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проведе</a:t>
            </a:r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преговорите</a:t>
            </a:r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за </a:t>
            </a:r>
            <a:r>
              <a:rPr lang="ru-RU" sz="1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окончателно</a:t>
            </a:r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одобряване</a:t>
            </a:r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от </a:t>
            </a:r>
            <a:r>
              <a:rPr lang="ru-RU" sz="12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Европейската</a:t>
            </a:r>
            <a:r>
              <a:rPr lang="ru-RU" sz="1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комисия</a:t>
            </a:r>
            <a:r>
              <a:rPr lang="ru-RU" sz="1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br>
              <a:rPr lang="ru-RU" sz="1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en-US" sz="1200" kern="1200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1200" kern="1200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bg-BG" sz="1200" kern="1200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bg-BG" sz="1200" kern="1200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1050" kern="1200" dirty="0" smtClean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</a:rPr>
              <a:t/>
            </a:r>
            <a:br>
              <a:rPr lang="en-US" sz="1050" kern="1200" dirty="0" smtClean="0">
                <a:solidFill>
                  <a:schemeClr val="tx2">
                    <a:lumMod val="25000"/>
                  </a:schemeClr>
                </a:solidFill>
                <a:ea typeface="+mn-ea"/>
                <a:cs typeface="+mn-cs"/>
              </a:rPr>
            </a:br>
            <a:endParaRPr lang="bg-BG" sz="1050" b="0" kern="1200" dirty="0">
              <a:solidFill>
                <a:schemeClr val="tx2">
                  <a:lumMod val="25000"/>
                </a:schemeClr>
              </a:solidFill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419350"/>
            <a:ext cx="28194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46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5"/>
          <p:cNvSpPr txBox="1">
            <a:spLocks noGrp="1"/>
          </p:cNvSpPr>
          <p:nvPr>
            <p:ph type="body" idx="2"/>
          </p:nvPr>
        </p:nvSpPr>
        <p:spPr>
          <a:xfrm>
            <a:off x="381000" y="666750"/>
            <a:ext cx="5181600" cy="43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endParaRPr lang="en-US" sz="3600" b="1" dirty="0" smtClean="0">
              <a:solidFill>
                <a:schemeClr val="tx2">
                  <a:lumMod val="25000"/>
                </a:schemeClr>
              </a:solidFill>
              <a:latin typeface="Droid Serif"/>
              <a:sym typeface="Droid Serif"/>
            </a:endParaRPr>
          </a:p>
          <a:p>
            <a:pPr marL="0" lvl="0" indent="0" algn="ctr">
              <a:buNone/>
            </a:pPr>
            <a:r>
              <a:rPr lang="bg-BG" sz="3600" b="1" dirty="0" smtClean="0">
                <a:solidFill>
                  <a:schemeClr val="tx2">
                    <a:lumMod val="25000"/>
                  </a:schemeClr>
                </a:solidFill>
                <a:latin typeface="Droid Serif"/>
                <a:sym typeface="Droid Serif"/>
              </a:rPr>
              <a:t>Програма за морско дело</a:t>
            </a:r>
            <a:r>
              <a:rPr lang="en-US" sz="3600" b="1" dirty="0" smtClean="0">
                <a:solidFill>
                  <a:schemeClr val="tx2">
                    <a:lumMod val="25000"/>
                  </a:schemeClr>
                </a:solidFill>
                <a:latin typeface="Droid Serif"/>
                <a:sym typeface="Droid Serif"/>
              </a:rPr>
              <a:t>, </a:t>
            </a:r>
            <a:r>
              <a:rPr lang="bg-BG" sz="3600" b="1" dirty="0" smtClean="0">
                <a:solidFill>
                  <a:schemeClr val="tx2">
                    <a:lumMod val="25000"/>
                  </a:schemeClr>
                </a:solidFill>
                <a:latin typeface="Droid Serif"/>
                <a:sym typeface="Droid Serif"/>
              </a:rPr>
              <a:t>рибарство и аквакултури</a:t>
            </a:r>
            <a:r>
              <a:rPr lang="en-US" sz="3600" b="1" dirty="0" smtClean="0">
                <a:solidFill>
                  <a:schemeClr val="tx2">
                    <a:lumMod val="25000"/>
                  </a:schemeClr>
                </a:solidFill>
                <a:latin typeface="Droid Serif"/>
                <a:sym typeface="Droid Serif"/>
              </a:rPr>
              <a:t/>
            </a:r>
            <a:br>
              <a:rPr lang="en-US" sz="3600" b="1" dirty="0" smtClean="0">
                <a:solidFill>
                  <a:schemeClr val="tx2">
                    <a:lumMod val="25000"/>
                  </a:schemeClr>
                </a:solidFill>
                <a:latin typeface="Droid Serif"/>
                <a:sym typeface="Droid Serif"/>
              </a:rPr>
            </a:br>
            <a:r>
              <a:rPr lang="bg-BG" sz="3600" b="1" dirty="0" smtClean="0">
                <a:solidFill>
                  <a:schemeClr val="tx2">
                    <a:lumMod val="25000"/>
                  </a:schemeClr>
                </a:solidFill>
                <a:latin typeface="Droid Serif"/>
                <a:sym typeface="Droid Serif"/>
              </a:rPr>
              <a:t>2021-2027 г.</a:t>
            </a:r>
            <a:endParaRPr sz="1400" b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-171449"/>
            <a:ext cx="2365375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580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5"/>
          <p:cNvSpPr txBox="1">
            <a:spLocks noGrp="1"/>
          </p:cNvSpPr>
          <p:nvPr>
            <p:ph type="body" idx="2"/>
          </p:nvPr>
        </p:nvSpPr>
        <p:spPr>
          <a:xfrm>
            <a:off x="304800" y="361950"/>
            <a:ext cx="57912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ct val="20000"/>
              </a:spcBef>
              <a:buClr>
                <a:srgbClr val="95CFCE"/>
              </a:buClr>
              <a:buSzPct val="100000"/>
              <a:buNone/>
            </a:pPr>
            <a:r>
              <a:rPr lang="bg-BG" sz="1400" dirty="0" smtClean="0">
                <a:solidFill>
                  <a:schemeClr val="tx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bg-BG" b="1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Verdana" panose="020B0604030504040204" pitchFamily="34" charset="0"/>
                <a:cs typeface="Arial" panose="020B0604020202020204" pitchFamily="34" charset="0"/>
              </a:rPr>
              <a:t>Европейско законодателство</a:t>
            </a:r>
          </a:p>
          <a:p>
            <a:pPr marL="0" lvl="0" indent="0" algn="ctr">
              <a:spcBef>
                <a:spcPct val="20000"/>
              </a:spcBef>
              <a:buClr>
                <a:srgbClr val="95CFCE"/>
              </a:buClr>
              <a:buSzPct val="100000"/>
              <a:buNone/>
            </a:pPr>
            <a:endParaRPr lang="bg-BG" sz="1400" b="1" kern="1200" dirty="0" smtClean="0">
              <a:solidFill>
                <a:schemeClr val="tx2">
                  <a:lumMod val="25000"/>
                </a:schemeClr>
              </a:solidFill>
              <a:latin typeface="Droid Serif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chemeClr val="tx2">
                  <a:lumMod val="2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bg-BG" sz="1400" b="1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Verdana" panose="020B0604030504040204" pitchFamily="34" charset="0"/>
                <a:cs typeface="Arial" panose="020B0604020202020204" pitchFamily="34" charset="0"/>
              </a:rPr>
              <a:t>Регламент (ЕС) 2021/1060 </a:t>
            </a:r>
            <a:r>
              <a:rPr lang="bg-BG" sz="1400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Verdana" panose="020B0604030504040204" pitchFamily="34" charset="0"/>
                <a:cs typeface="Arial" panose="020B0604020202020204" pitchFamily="34" charset="0"/>
              </a:rPr>
              <a:t>на Европейския парламент и на Съвета от </a:t>
            </a:r>
            <a:r>
              <a:rPr lang="bg-BG" sz="1400" b="1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Verdana" panose="020B0604030504040204" pitchFamily="34" charset="0"/>
                <a:cs typeface="Arial" panose="020B0604020202020204" pitchFamily="34" charset="0"/>
              </a:rPr>
              <a:t>24 юни 2021 година</a:t>
            </a:r>
            <a:r>
              <a:rPr lang="bg-BG" sz="1400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Verdana" panose="020B0604030504040204" pitchFamily="34" charset="0"/>
                <a:cs typeface="Arial" panose="020B0604020202020204" pitchFamily="34" charset="0"/>
              </a:rPr>
              <a:t> за установяване на общоприложимите разпоредби за Европейския фонд за регионално развитие, Европейския социален фонд плюс, Кохезионния фонд, Фонда за справедлив преход и Европейския фонд за морско дело, рибарство и аквакултури, както и на финансовите правила за тях и за фонд „Убежище, миграция и интеграция“, фонд „Вътрешна сигурност“ и Инструмента за финансова подкрепа за управлението на границите и визовата политика (Регламент (ЕС) 2021/1060 )</a:t>
            </a:r>
          </a:p>
          <a:p>
            <a:pPr marL="0" lvl="0" indent="0" algn="just">
              <a:spcBef>
                <a:spcPct val="20000"/>
              </a:spcBef>
              <a:buClr>
                <a:schemeClr val="tx2">
                  <a:lumMod val="25000"/>
                </a:schemeClr>
              </a:buClr>
              <a:buSzPct val="100000"/>
              <a:buNone/>
            </a:pPr>
            <a:endParaRPr lang="bg-BG" sz="1400" kern="1200" dirty="0" smtClean="0">
              <a:solidFill>
                <a:schemeClr val="tx2">
                  <a:lumMod val="25000"/>
                </a:schemeClr>
              </a:solidFill>
              <a:latin typeface="Droid Serif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chemeClr val="tx2">
                  <a:lumMod val="2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bg-BG" sz="1400" b="1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Verdana" panose="020B0604030504040204" pitchFamily="34" charset="0"/>
                <a:cs typeface="Arial" panose="020B0604020202020204" pitchFamily="34" charset="0"/>
              </a:rPr>
              <a:t>Регламент (ЕС) 2021/1139 </a:t>
            </a:r>
            <a:r>
              <a:rPr lang="bg-BG" sz="1400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Verdana" panose="020B0604030504040204" pitchFamily="34" charset="0"/>
                <a:cs typeface="Arial" panose="020B0604020202020204" pitchFamily="34" charset="0"/>
              </a:rPr>
              <a:t>на Европейския парламент и на Съвета от </a:t>
            </a:r>
            <a:r>
              <a:rPr lang="bg-BG" sz="1400" b="1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Verdana" panose="020B0604030504040204" pitchFamily="34" charset="0"/>
                <a:cs typeface="Arial" panose="020B0604020202020204" pitchFamily="34" charset="0"/>
              </a:rPr>
              <a:t>7 юли 2021 година </a:t>
            </a:r>
            <a:r>
              <a:rPr lang="bg-BG" sz="1400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Verdana" panose="020B0604030504040204" pitchFamily="34" charset="0"/>
                <a:cs typeface="Arial" panose="020B0604020202020204" pitchFamily="34" charset="0"/>
              </a:rPr>
              <a:t>за създаване на Европейския фонд за морско дело, рибарство и аквакултури. </a:t>
            </a:r>
          </a:p>
          <a:p>
            <a:pPr marL="342900" lvl="0" indent="-342900" algn="just">
              <a:spcBef>
                <a:spcPct val="20000"/>
              </a:spcBef>
              <a:buClr>
                <a:schemeClr val="tx2">
                  <a:lumMod val="2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endParaRPr lang="en-US" sz="1400" kern="1200" dirty="0">
              <a:solidFill>
                <a:schemeClr val="tx2">
                  <a:lumMod val="25000"/>
                </a:schemeClr>
              </a:solidFill>
              <a:latin typeface="Droid Serif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chemeClr val="tx2">
                  <a:lumMod val="2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bg-BG" sz="1400" kern="1200" dirty="0">
                <a:solidFill>
                  <a:schemeClr val="tx2">
                    <a:lumMod val="25000"/>
                  </a:schemeClr>
                </a:solidFill>
                <a:latin typeface="Droid Serif"/>
                <a:ea typeface="Verdana" panose="020B0604030504040204" pitchFamily="34" charset="0"/>
                <a:cs typeface="Arial" panose="020B0604020202020204" pitchFamily="34" charset="0"/>
              </a:rPr>
              <a:t>През 2022 г. са одобрени и част от делегираните регламенти.</a:t>
            </a:r>
            <a:endParaRPr lang="ru-RU" sz="1400" kern="1200" dirty="0">
              <a:solidFill>
                <a:schemeClr val="tx2">
                  <a:lumMod val="25000"/>
                </a:schemeClr>
              </a:solidFill>
              <a:latin typeface="Droid Serif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ct val="20000"/>
              </a:spcBef>
              <a:buClr>
                <a:srgbClr val="95CFCE"/>
              </a:buClr>
              <a:buSzPct val="100000"/>
              <a:buNone/>
            </a:pPr>
            <a:endParaRPr lang="bg-BG" sz="1200" kern="1200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9" r="29456" b="-4160"/>
          <a:stretch/>
        </p:blipFill>
        <p:spPr>
          <a:xfrm>
            <a:off x="7025639" y="0"/>
            <a:ext cx="2118361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0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5"/>
          <p:cNvSpPr txBox="1">
            <a:spLocks noGrp="1"/>
          </p:cNvSpPr>
          <p:nvPr>
            <p:ph type="body" idx="2"/>
          </p:nvPr>
        </p:nvSpPr>
        <p:spPr>
          <a:xfrm>
            <a:off x="304800" y="133350"/>
            <a:ext cx="5791200" cy="49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>
                <a:solidFill>
                  <a:schemeClr val="tx2">
                    <a:lumMod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Droid Serif"/>
              </a:rPr>
              <a:t> </a:t>
            </a:r>
            <a:r>
              <a:rPr lang="ru-RU" b="1" kern="1200" dirty="0" err="1">
                <a:solidFill>
                  <a:schemeClr val="tx2">
                    <a:lumMod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Droid Serif"/>
                <a:ea typeface="Verdana" panose="020B0604030504040204" pitchFamily="34" charset="0"/>
                <a:cs typeface="+mn-cs"/>
              </a:rPr>
              <a:t>Предприети</a:t>
            </a:r>
            <a:r>
              <a:rPr lang="ru-RU" b="1" kern="1200" dirty="0">
                <a:solidFill>
                  <a:schemeClr val="tx2">
                    <a:lumMod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Droid Serif"/>
                <a:ea typeface="Verdana" panose="020B0604030504040204" pitchFamily="34" charset="0"/>
                <a:cs typeface="+mn-cs"/>
              </a:rPr>
              <a:t> действия </a:t>
            </a:r>
            <a:r>
              <a:rPr lang="bg-BG" b="1" kern="1200" dirty="0">
                <a:solidFill>
                  <a:schemeClr val="tx2">
                    <a:lumMod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Droid Serif"/>
                <a:ea typeface="Verdana" panose="020B0604030504040204" pitchFamily="34" charset="0"/>
                <a:cs typeface="+mn-cs"/>
              </a:rPr>
              <a:t>за</a:t>
            </a:r>
            <a:r>
              <a:rPr lang="ru-RU" b="1" kern="1200" dirty="0">
                <a:solidFill>
                  <a:schemeClr val="tx2">
                    <a:lumMod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Droid Serif"/>
                <a:ea typeface="Verdana" panose="020B0604030504040204" pitchFamily="34" charset="0"/>
                <a:cs typeface="+mn-cs"/>
              </a:rPr>
              <a:t> подготовка на </a:t>
            </a:r>
            <a:r>
              <a:rPr lang="ru-RU" b="1" kern="1200" dirty="0" err="1">
                <a:solidFill>
                  <a:schemeClr val="tx2">
                    <a:lumMod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Droid Serif"/>
                <a:ea typeface="Verdana" panose="020B0604030504040204" pitchFamily="34" charset="0"/>
                <a:cs typeface="+mn-cs"/>
              </a:rPr>
              <a:t>Програма</a:t>
            </a:r>
            <a:r>
              <a:rPr lang="ru-RU" b="1" kern="1200" dirty="0">
                <a:solidFill>
                  <a:schemeClr val="tx2">
                    <a:lumMod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Droid Serif"/>
                <a:ea typeface="Verdana" panose="020B0604030504040204" pitchFamily="34" charset="0"/>
                <a:cs typeface="+mn-cs"/>
              </a:rPr>
              <a:t> за </a:t>
            </a:r>
            <a:r>
              <a:rPr lang="ru-RU" b="1" kern="1200" dirty="0" err="1">
                <a:solidFill>
                  <a:schemeClr val="tx2">
                    <a:lumMod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Droid Serif"/>
                <a:ea typeface="Verdana" panose="020B0604030504040204" pitchFamily="34" charset="0"/>
                <a:cs typeface="+mn-cs"/>
              </a:rPr>
              <a:t>морско</a:t>
            </a:r>
            <a:r>
              <a:rPr lang="ru-RU" b="1" kern="1200" dirty="0">
                <a:solidFill>
                  <a:schemeClr val="tx2">
                    <a:lumMod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Droid Serif"/>
                <a:ea typeface="Verdana" panose="020B0604030504040204" pitchFamily="34" charset="0"/>
                <a:cs typeface="+mn-cs"/>
              </a:rPr>
              <a:t> дело, </a:t>
            </a:r>
            <a:r>
              <a:rPr lang="ru-RU" b="1" kern="1200" dirty="0" err="1">
                <a:solidFill>
                  <a:schemeClr val="tx2">
                    <a:lumMod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Droid Serif"/>
                <a:ea typeface="Verdana" panose="020B0604030504040204" pitchFamily="34" charset="0"/>
                <a:cs typeface="+mn-cs"/>
              </a:rPr>
              <a:t>рибарство</a:t>
            </a:r>
            <a:r>
              <a:rPr lang="ru-RU" b="1" kern="1200" dirty="0">
                <a:solidFill>
                  <a:schemeClr val="tx2">
                    <a:lumMod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Droid Serif"/>
                <a:ea typeface="Verdana" panose="020B0604030504040204" pitchFamily="34" charset="0"/>
                <a:cs typeface="+mn-cs"/>
              </a:rPr>
              <a:t> и аквакултури 2021 – 2027 г. (ПМДРА)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000" kern="1200" dirty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roid Serif"/>
              <a:ea typeface="Verdana" panose="020B0604030504040204" pitchFamily="34" charset="0"/>
              <a:cs typeface="+mn-cs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200" b="1" kern="1200" dirty="0" err="1">
                <a:solidFill>
                  <a:schemeClr val="tx2">
                    <a:lumMod val="25000"/>
                  </a:schemeClr>
                </a:solidFill>
                <a:latin typeface="Droid Serif"/>
                <a:ea typeface="Verdana" panose="020B0604030504040204" pitchFamily="34" charset="0"/>
                <a:cs typeface="Times New Roman" panose="02020603050405020304" pitchFamily="18" charset="0"/>
              </a:rPr>
              <a:t>Проучвания</a:t>
            </a:r>
            <a:r>
              <a:rPr lang="ru-RU" sz="1200" b="1" kern="1200" dirty="0">
                <a:solidFill>
                  <a:schemeClr val="tx2">
                    <a:lumMod val="25000"/>
                  </a:schemeClr>
                </a:solidFill>
                <a:latin typeface="Droid Serif"/>
                <a:ea typeface="Verdana" panose="020B0604030504040204" pitchFamily="34" charset="0"/>
                <a:cs typeface="Times New Roman" panose="02020603050405020304" pitchFamily="18" charset="0"/>
              </a:rPr>
              <a:t> и </a:t>
            </a:r>
            <a:r>
              <a:rPr lang="ru-RU" sz="1200" b="1" kern="1200" dirty="0" err="1">
                <a:solidFill>
                  <a:schemeClr val="tx2">
                    <a:lumMod val="25000"/>
                  </a:schemeClr>
                </a:solidFill>
                <a:latin typeface="Droid Serif"/>
                <a:ea typeface="Verdana" panose="020B0604030504040204" pitchFamily="34" charset="0"/>
                <a:cs typeface="Times New Roman" panose="02020603050405020304" pitchFamily="18" charset="0"/>
              </a:rPr>
              <a:t>анализи</a:t>
            </a:r>
            <a:r>
              <a:rPr lang="ru-RU" sz="1200" b="1" kern="1200" dirty="0">
                <a:solidFill>
                  <a:schemeClr val="tx2">
                    <a:lumMod val="25000"/>
                  </a:schemeClr>
                </a:solidFill>
                <a:latin typeface="Droid Serif"/>
                <a:ea typeface="Verdan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200" b="1" kern="1200" dirty="0">
              <a:solidFill>
                <a:schemeClr val="tx2">
                  <a:lumMod val="25000"/>
                </a:schemeClr>
              </a:solidFill>
              <a:latin typeface="Droid Serif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168275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ru-RU" sz="1200" kern="1200" dirty="0" err="1">
                <a:solidFill>
                  <a:schemeClr val="tx2">
                    <a:lumMod val="25000"/>
                  </a:schemeClr>
                </a:solidFill>
                <a:latin typeface="Droid Serif"/>
                <a:ea typeface="Verdana" panose="020B0604030504040204" pitchFamily="34" charset="0"/>
                <a:cs typeface="Times New Roman" panose="02020603050405020304" pitchFamily="18" charset="0"/>
              </a:rPr>
              <a:t>Многогодишен</a:t>
            </a:r>
            <a:r>
              <a:rPr lang="ru-RU" sz="1200" kern="1200" dirty="0">
                <a:solidFill>
                  <a:schemeClr val="tx2">
                    <a:lumMod val="25000"/>
                  </a:schemeClr>
                </a:solidFill>
                <a:latin typeface="Droid Serif"/>
                <a:ea typeface="Verdana" panose="020B0604030504040204" pitchFamily="34" charset="0"/>
                <a:cs typeface="Times New Roman" panose="02020603050405020304" pitchFamily="18" charset="0"/>
              </a:rPr>
              <a:t> национален стратегически план за </a:t>
            </a:r>
            <a:r>
              <a:rPr lang="ru-RU" sz="1200" kern="1200" dirty="0" err="1">
                <a:solidFill>
                  <a:schemeClr val="tx2">
                    <a:lumMod val="25000"/>
                  </a:schemeClr>
                </a:solidFill>
                <a:latin typeface="Droid Serif"/>
                <a:ea typeface="Verdana" panose="020B0604030504040204" pitchFamily="34" charset="0"/>
                <a:cs typeface="Times New Roman" panose="02020603050405020304" pitchFamily="18" charset="0"/>
              </a:rPr>
              <a:t>аквакултурите</a:t>
            </a:r>
            <a:r>
              <a:rPr lang="ru-RU" sz="1200" kern="1200" dirty="0">
                <a:solidFill>
                  <a:schemeClr val="tx2">
                    <a:lumMod val="25000"/>
                  </a:schemeClr>
                </a:solidFill>
                <a:latin typeface="Droid Serif"/>
                <a:ea typeface="Verdana" panose="020B0604030504040204" pitchFamily="34" charset="0"/>
                <a:cs typeface="Times New Roman" panose="02020603050405020304" pitchFamily="18" charset="0"/>
              </a:rPr>
              <a:t> в</a:t>
            </a:r>
            <a:r>
              <a:rPr lang="en-US" sz="1200" kern="1200" dirty="0">
                <a:solidFill>
                  <a:schemeClr val="tx2">
                    <a:lumMod val="25000"/>
                  </a:schemeClr>
                </a:solidFill>
                <a:latin typeface="Droid Serif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200" kern="1200" dirty="0" err="1">
                <a:solidFill>
                  <a:schemeClr val="tx2">
                    <a:lumMod val="25000"/>
                  </a:schemeClr>
                </a:solidFill>
                <a:latin typeface="Droid Serif"/>
                <a:ea typeface="Verdana" panose="020B0604030504040204" pitchFamily="34" charset="0"/>
                <a:cs typeface="Times New Roman" panose="02020603050405020304" pitchFamily="18" charset="0"/>
              </a:rPr>
              <a:t>България</a:t>
            </a:r>
            <a:r>
              <a:rPr lang="ru-RU" sz="1200" kern="1200" dirty="0">
                <a:solidFill>
                  <a:schemeClr val="tx2">
                    <a:lumMod val="25000"/>
                  </a:schemeClr>
                </a:solidFill>
                <a:latin typeface="Droid Serif"/>
                <a:ea typeface="Verdana" panose="020B0604030504040204" pitchFamily="34" charset="0"/>
                <a:cs typeface="Times New Roman" panose="02020603050405020304" pitchFamily="18" charset="0"/>
              </a:rPr>
              <a:t> 2021-2027 г.;</a:t>
            </a:r>
          </a:p>
          <a:p>
            <a:pPr marL="342900" lvl="0" indent="-168275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ru-RU" sz="1200" kern="1200" dirty="0" err="1">
                <a:solidFill>
                  <a:schemeClr val="tx2">
                    <a:lumMod val="25000"/>
                  </a:schemeClr>
                </a:solidFill>
                <a:latin typeface="Droid Serif"/>
                <a:ea typeface="Verdana" panose="020B0604030504040204" pitchFamily="34" charset="0"/>
                <a:cs typeface="Times New Roman" panose="02020603050405020304" pitchFamily="18" charset="0"/>
              </a:rPr>
              <a:t>Ситуационен</a:t>
            </a:r>
            <a:r>
              <a:rPr lang="ru-RU" sz="1200" kern="1200" dirty="0">
                <a:solidFill>
                  <a:schemeClr val="tx2">
                    <a:lumMod val="25000"/>
                  </a:schemeClr>
                </a:solidFill>
                <a:latin typeface="Droid Serif"/>
                <a:ea typeface="Verdana" panose="020B0604030504040204" pitchFamily="34" charset="0"/>
                <a:cs typeface="Times New Roman" panose="02020603050405020304" pitchFamily="18" charset="0"/>
              </a:rPr>
              <a:t> анализ за </a:t>
            </a:r>
            <a:r>
              <a:rPr lang="ru-RU" sz="1200" kern="1200" dirty="0" err="1">
                <a:solidFill>
                  <a:schemeClr val="tx2">
                    <a:lumMod val="25000"/>
                  </a:schemeClr>
                </a:solidFill>
                <a:latin typeface="Droid Serif"/>
                <a:ea typeface="Verdana" panose="020B0604030504040204" pitchFamily="34" charset="0"/>
                <a:cs typeface="Times New Roman" panose="02020603050405020304" pitchFamily="18" charset="0"/>
              </a:rPr>
              <a:t>състоянието</a:t>
            </a:r>
            <a:r>
              <a:rPr lang="ru-RU" sz="1200" kern="1200" dirty="0">
                <a:solidFill>
                  <a:schemeClr val="tx2">
                    <a:lumMod val="25000"/>
                  </a:schemeClr>
                </a:solidFill>
                <a:latin typeface="Droid Serif"/>
                <a:ea typeface="Verdana" panose="020B0604030504040204" pitchFamily="34" charset="0"/>
                <a:cs typeface="Times New Roman" panose="02020603050405020304" pitchFamily="18" charset="0"/>
              </a:rPr>
              <a:t> на сектор „</a:t>
            </a:r>
            <a:r>
              <a:rPr lang="ru-RU" sz="1200" kern="1200" dirty="0" err="1">
                <a:solidFill>
                  <a:schemeClr val="tx2">
                    <a:lumMod val="25000"/>
                  </a:schemeClr>
                </a:solidFill>
                <a:latin typeface="Droid Serif"/>
                <a:ea typeface="Verdana" panose="020B0604030504040204" pitchFamily="34" charset="0"/>
                <a:cs typeface="Times New Roman" panose="02020603050405020304" pitchFamily="18" charset="0"/>
              </a:rPr>
              <a:t>Рибарство</a:t>
            </a:r>
            <a:r>
              <a:rPr lang="ru-RU" sz="1200" kern="1200" dirty="0">
                <a:solidFill>
                  <a:schemeClr val="tx2">
                    <a:lumMod val="25000"/>
                  </a:schemeClr>
                </a:solidFill>
                <a:latin typeface="Droid Serif"/>
                <a:ea typeface="Verdana" panose="020B0604030504040204" pitchFamily="34" charset="0"/>
                <a:cs typeface="Times New Roman" panose="02020603050405020304" pitchFamily="18" charset="0"/>
              </a:rPr>
              <a:t>“ в </a:t>
            </a:r>
            <a:r>
              <a:rPr lang="ru-RU" sz="1200" kern="1200" dirty="0" err="1">
                <a:solidFill>
                  <a:schemeClr val="tx2">
                    <a:lumMod val="25000"/>
                  </a:schemeClr>
                </a:solidFill>
                <a:latin typeface="Droid Serif"/>
                <a:ea typeface="Verdana" panose="020B0604030504040204" pitchFamily="34" charset="0"/>
                <a:cs typeface="Times New Roman" panose="02020603050405020304" pitchFamily="18" charset="0"/>
              </a:rPr>
              <a:t>България</a:t>
            </a:r>
            <a:r>
              <a:rPr lang="ru-RU" sz="1200" kern="1200" dirty="0">
                <a:solidFill>
                  <a:schemeClr val="tx2">
                    <a:lumMod val="25000"/>
                  </a:schemeClr>
                </a:solidFill>
                <a:latin typeface="Droid Serif"/>
                <a:ea typeface="Verdana" panose="020B060403050404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168275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bg-BG" sz="1200" kern="1200" dirty="0">
                <a:solidFill>
                  <a:schemeClr val="tx2">
                    <a:lumMod val="25000"/>
                  </a:schemeClr>
                </a:solidFill>
                <a:latin typeface="Droid Serif"/>
                <a:ea typeface="Verdana" panose="020B0604030504040204" pitchFamily="34" charset="0"/>
                <a:cs typeface="Times New Roman" panose="02020603050405020304" pitchFamily="18" charset="0"/>
              </a:rPr>
              <a:t>Анализ на прилагането на ВОМР на национално ниво;</a:t>
            </a:r>
          </a:p>
          <a:p>
            <a:pPr marL="342900" lvl="0" indent="-168275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bg-BG" sz="1200" kern="1200" dirty="0">
                <a:solidFill>
                  <a:schemeClr val="tx2">
                    <a:lumMod val="25000"/>
                  </a:schemeClr>
                </a:solidFill>
                <a:latin typeface="Droid Serif"/>
                <a:ea typeface="Verdana" panose="020B0604030504040204" pitchFamily="34" charset="0"/>
                <a:cs typeface="Times New Roman" panose="02020603050405020304" pitchFamily="18" charset="0"/>
              </a:rPr>
              <a:t>П</a:t>
            </a:r>
            <a:r>
              <a:rPr lang="ru-RU" sz="1200" kern="1200" dirty="0" err="1">
                <a:solidFill>
                  <a:schemeClr val="tx2">
                    <a:lumMod val="25000"/>
                  </a:schemeClr>
                </a:solidFill>
                <a:latin typeface="Droid Serif"/>
                <a:ea typeface="Verdana" panose="020B0604030504040204" pitchFamily="34" charset="0"/>
                <a:cs typeface="Times New Roman" panose="02020603050405020304" pitchFamily="18" charset="0"/>
              </a:rPr>
              <a:t>редварителна</a:t>
            </a:r>
            <a:r>
              <a:rPr lang="ru-RU" sz="1200" kern="1200" dirty="0">
                <a:solidFill>
                  <a:schemeClr val="tx2">
                    <a:lumMod val="25000"/>
                  </a:schemeClr>
                </a:solidFill>
                <a:latin typeface="Droid Serif"/>
                <a:ea typeface="Verdana" panose="020B0604030504040204" pitchFamily="34" charset="0"/>
                <a:cs typeface="Times New Roman" panose="02020603050405020304" pitchFamily="18" charset="0"/>
              </a:rPr>
              <a:t> оценка за </a:t>
            </a:r>
            <a:r>
              <a:rPr lang="ru-RU" sz="1200" kern="1200" dirty="0" err="1">
                <a:solidFill>
                  <a:schemeClr val="tx2">
                    <a:lumMod val="25000"/>
                  </a:schemeClr>
                </a:solidFill>
                <a:latin typeface="Droid Serif"/>
                <a:ea typeface="Verdana" panose="020B0604030504040204" pitchFamily="34" charset="0"/>
                <a:cs typeface="Times New Roman" panose="02020603050405020304" pitchFamily="18" charset="0"/>
              </a:rPr>
              <a:t>прилагане</a:t>
            </a:r>
            <a:r>
              <a:rPr lang="ru-RU" sz="1200" kern="1200" dirty="0">
                <a:solidFill>
                  <a:schemeClr val="tx2">
                    <a:lumMod val="25000"/>
                  </a:schemeClr>
                </a:solidFill>
                <a:latin typeface="Droid Serif"/>
                <a:ea typeface="Verdana" panose="020B0604030504040204" pitchFamily="34" charset="0"/>
                <a:cs typeface="Times New Roman" panose="02020603050405020304" pitchFamily="18" charset="0"/>
              </a:rPr>
              <a:t> на </a:t>
            </a:r>
            <a:r>
              <a:rPr lang="ru-RU" sz="1200" kern="1200" dirty="0" err="1">
                <a:solidFill>
                  <a:schemeClr val="tx2">
                    <a:lumMod val="25000"/>
                  </a:schemeClr>
                </a:solidFill>
                <a:latin typeface="Droid Serif"/>
                <a:ea typeface="Verdana" panose="020B0604030504040204" pitchFamily="34" charset="0"/>
                <a:cs typeface="Times New Roman" panose="02020603050405020304" pitchFamily="18" charset="0"/>
              </a:rPr>
              <a:t>финансови</a:t>
            </a:r>
            <a:r>
              <a:rPr lang="ru-RU" sz="1200" kern="1200" dirty="0">
                <a:solidFill>
                  <a:schemeClr val="tx2">
                    <a:lumMod val="25000"/>
                  </a:schemeClr>
                </a:solidFill>
                <a:latin typeface="Droid Serif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200" kern="1200" dirty="0" err="1">
                <a:solidFill>
                  <a:schemeClr val="tx2">
                    <a:lumMod val="25000"/>
                  </a:schemeClr>
                </a:solidFill>
                <a:latin typeface="Droid Serif"/>
                <a:ea typeface="Verdana" panose="020B0604030504040204" pitchFamily="34" charset="0"/>
                <a:cs typeface="Times New Roman" panose="02020603050405020304" pitchFamily="18" charset="0"/>
              </a:rPr>
              <a:t>инструменти</a:t>
            </a:r>
            <a:r>
              <a:rPr lang="ru-RU" sz="1200" kern="1200" dirty="0">
                <a:solidFill>
                  <a:schemeClr val="tx2">
                    <a:lumMod val="25000"/>
                  </a:schemeClr>
                </a:solidFill>
                <a:latin typeface="Droid Serif"/>
                <a:ea typeface="Verdana" panose="020B0604030504040204" pitchFamily="34" charset="0"/>
                <a:cs typeface="Times New Roman" panose="02020603050405020304" pitchFamily="18" charset="0"/>
              </a:rPr>
              <a:t> по ПМДРА</a:t>
            </a:r>
            <a:r>
              <a:rPr lang="bg-BG" sz="1200" kern="1200" dirty="0">
                <a:solidFill>
                  <a:schemeClr val="tx2">
                    <a:lumMod val="25000"/>
                  </a:schemeClr>
                </a:solidFill>
                <a:latin typeface="Droid Serif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endParaRPr lang="en-US" sz="1200" kern="1200" dirty="0">
              <a:solidFill>
                <a:schemeClr val="tx2">
                  <a:lumMod val="25000"/>
                </a:schemeClr>
              </a:solidFill>
              <a:latin typeface="Droid Serif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800" kern="1200" dirty="0">
              <a:solidFill>
                <a:schemeClr val="tx2">
                  <a:lumMod val="25000"/>
                </a:schemeClr>
              </a:solidFill>
              <a:latin typeface="Droid Serif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200" b="1" kern="1200" dirty="0" err="1">
                <a:solidFill>
                  <a:schemeClr val="tx2">
                    <a:lumMod val="25000"/>
                  </a:schemeClr>
                </a:solidFill>
                <a:latin typeface="Droid Serif"/>
                <a:ea typeface="Verdana" panose="020B0604030504040204" pitchFamily="34" charset="0"/>
                <a:cs typeface="Times New Roman" panose="02020603050405020304" pitchFamily="18" charset="0"/>
              </a:rPr>
              <a:t>Проведени</a:t>
            </a:r>
            <a:r>
              <a:rPr lang="ru-RU" sz="1200" b="1" kern="1200" dirty="0">
                <a:solidFill>
                  <a:schemeClr val="tx2">
                    <a:lumMod val="25000"/>
                  </a:schemeClr>
                </a:solidFill>
                <a:latin typeface="Droid Serif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kern="1200" dirty="0" err="1">
                <a:solidFill>
                  <a:schemeClr val="tx2">
                    <a:lumMod val="25000"/>
                  </a:schemeClr>
                </a:solidFill>
                <a:latin typeface="Droid Serif"/>
                <a:ea typeface="Verdana" panose="020B0604030504040204" pitchFamily="34" charset="0"/>
                <a:cs typeface="Times New Roman" panose="02020603050405020304" pitchFamily="18" charset="0"/>
              </a:rPr>
              <a:t>са</a:t>
            </a:r>
            <a:r>
              <a:rPr lang="ru-RU" sz="1200" b="1" kern="1200" dirty="0">
                <a:solidFill>
                  <a:schemeClr val="tx2">
                    <a:lumMod val="25000"/>
                  </a:schemeClr>
                </a:solidFill>
                <a:latin typeface="Droid Serif"/>
                <a:ea typeface="Verdana" panose="020B0604030504040204" pitchFamily="34" charset="0"/>
                <a:cs typeface="Times New Roman" panose="02020603050405020304" pitchFamily="18" charset="0"/>
              </a:rPr>
              <a:t> 8 </a:t>
            </a:r>
            <a:r>
              <a:rPr lang="ru-RU" sz="1200" kern="1200" dirty="0">
                <a:solidFill>
                  <a:schemeClr val="tx2">
                    <a:lumMod val="25000"/>
                  </a:schemeClr>
                </a:solidFill>
                <a:latin typeface="Droid Serif"/>
                <a:ea typeface="Verdana" panose="020B0604030504040204" pitchFamily="34" charset="0"/>
                <a:cs typeface="Times New Roman" panose="02020603050405020304" pitchFamily="18" charset="0"/>
              </a:rPr>
              <a:t>заседания на </a:t>
            </a:r>
            <a:r>
              <a:rPr lang="bg-BG" sz="1200" b="1" kern="1200" dirty="0">
                <a:solidFill>
                  <a:schemeClr val="tx2">
                    <a:lumMod val="25000"/>
                  </a:schemeClr>
                </a:solidFill>
                <a:latin typeface="Droid Serif"/>
                <a:ea typeface="Verdana" panose="020B0604030504040204" pitchFamily="34" charset="0"/>
                <a:cs typeface="Times New Roman" panose="02020603050405020304" pitchFamily="18" charset="0"/>
              </a:rPr>
              <a:t>Тематичната работна група </a:t>
            </a:r>
            <a:r>
              <a:rPr lang="bg-BG" sz="1200" kern="1200" dirty="0">
                <a:solidFill>
                  <a:schemeClr val="tx2">
                    <a:lumMod val="25000"/>
                  </a:schemeClr>
                </a:solidFill>
                <a:latin typeface="Droid Serif"/>
                <a:ea typeface="Verdana" panose="020B0604030504040204" pitchFamily="34" charset="0"/>
                <a:cs typeface="Times New Roman" panose="02020603050405020304" pitchFamily="18" charset="0"/>
              </a:rPr>
              <a:t>за разработване на ПМДРА 2021-2027 г.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bg-BG" sz="800" b="1" kern="1200" dirty="0" smtClean="0">
              <a:solidFill>
                <a:schemeClr val="tx2">
                  <a:lumMod val="25000"/>
                </a:schemeClr>
              </a:solidFill>
              <a:latin typeface="Droid Serif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bg-BG" sz="1200" b="1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Verdana" panose="020B0604030504040204" pitchFamily="34" charset="0"/>
                <a:cs typeface="Times New Roman" panose="02020603050405020304" pitchFamily="18" charset="0"/>
              </a:rPr>
              <a:t>Проведено е обществено обсъждане на Доклада за Екологичната оценка </a:t>
            </a:r>
            <a:r>
              <a:rPr lang="bg-BG" sz="1200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Verdana" panose="020B0604030504040204" pitchFamily="34" charset="0"/>
                <a:cs typeface="Times New Roman" panose="02020603050405020304" pitchFamily="18" charset="0"/>
              </a:rPr>
              <a:t>на ПМДРА 2021-2027 г. на 9 март 2022 г.</a:t>
            </a:r>
            <a:endParaRPr lang="bg-BG" sz="1200" kern="1200" dirty="0">
              <a:solidFill>
                <a:schemeClr val="tx2">
                  <a:lumMod val="25000"/>
                </a:schemeClr>
              </a:solidFill>
              <a:latin typeface="Droid Serif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sz="800" b="1" kern="1200" dirty="0">
              <a:solidFill>
                <a:schemeClr val="tx2">
                  <a:lumMod val="25000"/>
                </a:schemeClr>
              </a:solidFill>
              <a:latin typeface="Droid Serif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bg-BG" sz="1200" b="1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Verdana" panose="020B0604030504040204" pitchFamily="34" charset="0"/>
                <a:cs typeface="Times New Roman" panose="02020603050405020304" pitchFamily="18" charset="0"/>
              </a:rPr>
              <a:t>Изпратен е Трети</a:t>
            </a:r>
            <a:r>
              <a:rPr lang="en-US" sz="1200" b="1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bg-BG" sz="1200" b="1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Verdana" panose="020B0604030504040204" pitchFamily="34" charset="0"/>
                <a:cs typeface="Times New Roman" panose="02020603050405020304" pitchFamily="18" charset="0"/>
              </a:rPr>
              <a:t>неформален вариант </a:t>
            </a:r>
            <a:r>
              <a:rPr lang="bg-BG" sz="1200" b="1" kern="1200" dirty="0">
                <a:solidFill>
                  <a:schemeClr val="tx2">
                    <a:lumMod val="25000"/>
                  </a:schemeClr>
                </a:solidFill>
                <a:latin typeface="Droid Serif"/>
                <a:ea typeface="Verdana" panose="020B0604030504040204" pitchFamily="34" charset="0"/>
                <a:cs typeface="Times New Roman" panose="02020603050405020304" pitchFamily="18" charset="0"/>
              </a:rPr>
              <a:t>на проект на ПМДРА 2021-2027 г., </a:t>
            </a:r>
            <a:r>
              <a:rPr lang="bg-BG" sz="1200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Verdana" panose="020B0604030504040204" pitchFamily="34" charset="0"/>
                <a:cs typeface="Times New Roman" panose="02020603050405020304" pitchFamily="18" charset="0"/>
              </a:rPr>
              <a:t>на </a:t>
            </a:r>
            <a:r>
              <a:rPr lang="bg-BG" sz="1200" kern="1200" dirty="0">
                <a:solidFill>
                  <a:schemeClr val="tx2">
                    <a:lumMod val="25000"/>
                  </a:schemeClr>
                </a:solidFill>
                <a:latin typeface="Droid Serif"/>
                <a:ea typeface="Verdana" panose="020B0604030504040204" pitchFamily="34" charset="0"/>
                <a:cs typeface="Times New Roman" panose="02020603050405020304" pitchFamily="18" charset="0"/>
              </a:rPr>
              <a:t>08.06.2022 г. за коментари </a:t>
            </a:r>
            <a:r>
              <a:rPr lang="bg-BG" sz="1200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Verdana" panose="020B0604030504040204" pitchFamily="34" charset="0"/>
                <a:cs typeface="Times New Roman" panose="02020603050405020304" pitchFamily="18" charset="0"/>
              </a:rPr>
              <a:t>от страна на ЕК преди </a:t>
            </a:r>
            <a:r>
              <a:rPr lang="bg-BG" sz="1200" kern="1200" dirty="0">
                <a:solidFill>
                  <a:schemeClr val="tx2">
                    <a:lumMod val="25000"/>
                  </a:schemeClr>
                </a:solidFill>
                <a:latin typeface="Droid Serif"/>
                <a:ea typeface="Verdana" panose="020B0604030504040204" pitchFamily="34" charset="0"/>
                <a:cs typeface="Times New Roman" panose="02020603050405020304" pitchFamily="18" charset="0"/>
              </a:rPr>
              <a:t>официалното изпращане</a:t>
            </a:r>
            <a:r>
              <a:rPr lang="bg-BG" sz="1200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bg-BG" sz="800" kern="1200" dirty="0">
              <a:solidFill>
                <a:schemeClr val="tx2">
                  <a:lumMod val="25000"/>
                </a:schemeClr>
              </a:solidFill>
              <a:latin typeface="Droid Serif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bg-BG" sz="1200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Verdana" panose="020B0604030504040204" pitchFamily="34" charset="0"/>
                <a:cs typeface="Times New Roman" panose="02020603050405020304" pitchFamily="18" charset="0"/>
              </a:rPr>
              <a:t>На </a:t>
            </a:r>
            <a:r>
              <a:rPr lang="bg-BG" sz="1200" kern="1200" dirty="0">
                <a:solidFill>
                  <a:schemeClr val="tx2">
                    <a:lumMod val="25000"/>
                  </a:schemeClr>
                </a:solidFill>
                <a:latin typeface="Droid Serif"/>
                <a:ea typeface="Verdana" panose="020B0604030504040204" pitchFamily="34" charset="0"/>
                <a:cs typeface="Times New Roman" panose="02020603050405020304" pitchFamily="18" charset="0"/>
              </a:rPr>
              <a:t>26.01.2022 г. </a:t>
            </a:r>
            <a:r>
              <a:rPr lang="bg-BG" sz="1200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Verdana" panose="020B0604030504040204" pitchFamily="34" charset="0"/>
                <a:cs typeface="Times New Roman" panose="02020603050405020304" pitchFamily="18" charset="0"/>
              </a:rPr>
              <a:t>в МОСВ </a:t>
            </a:r>
            <a:r>
              <a:rPr lang="bg-BG" sz="1200" kern="1200" dirty="0">
                <a:solidFill>
                  <a:schemeClr val="tx2">
                    <a:lumMod val="25000"/>
                  </a:schemeClr>
                </a:solidFill>
                <a:latin typeface="Droid Serif"/>
                <a:ea typeface="Verdana" panose="020B0604030504040204" pitchFamily="34" charset="0"/>
                <a:cs typeface="Times New Roman" panose="02020603050405020304" pitchFamily="18" charset="0"/>
              </a:rPr>
              <a:t>е получено </a:t>
            </a:r>
            <a:r>
              <a:rPr lang="bg-BG" sz="1200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Verdana" panose="020B0604030504040204" pitchFamily="34" charset="0"/>
                <a:cs typeface="Times New Roman" panose="02020603050405020304" pitchFamily="18" charset="0"/>
              </a:rPr>
              <a:t>официално </a:t>
            </a:r>
            <a:r>
              <a:rPr lang="bg-BG" sz="1200" kern="1200" dirty="0">
                <a:solidFill>
                  <a:schemeClr val="tx2">
                    <a:lumMod val="25000"/>
                  </a:schemeClr>
                </a:solidFill>
                <a:latin typeface="Droid Serif"/>
                <a:ea typeface="Verdana" panose="020B0604030504040204" pitchFamily="34" charset="0"/>
                <a:cs typeface="Times New Roman" panose="02020603050405020304" pitchFamily="18" charset="0"/>
              </a:rPr>
              <a:t>одобрение </a:t>
            </a:r>
            <a:r>
              <a:rPr lang="bg-BG" sz="1200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Verdana" panose="020B0604030504040204" pitchFamily="34" charset="0"/>
                <a:cs typeface="Times New Roman" panose="02020603050405020304" pitchFamily="18" charset="0"/>
              </a:rPr>
              <a:t>от ЕК на</a:t>
            </a:r>
            <a:r>
              <a:rPr lang="bg-BG" sz="1200" b="1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kern="1200" dirty="0" err="1">
                <a:solidFill>
                  <a:schemeClr val="tx2">
                    <a:lumMod val="25000"/>
                  </a:schemeClr>
                </a:solidFill>
                <a:latin typeface="Droid Serif"/>
                <a:ea typeface="Verdana" panose="020B0604030504040204" pitchFamily="34" charset="0"/>
                <a:cs typeface="Times New Roman" panose="02020603050405020304" pitchFamily="18" charset="0"/>
              </a:rPr>
              <a:t>Националната</a:t>
            </a:r>
            <a:r>
              <a:rPr lang="ru-RU" sz="1200" b="1" kern="1200" dirty="0">
                <a:solidFill>
                  <a:schemeClr val="tx2">
                    <a:lumMod val="25000"/>
                  </a:schemeClr>
                </a:solidFill>
                <a:latin typeface="Droid Serif"/>
                <a:ea typeface="Verdana" panose="020B0604030504040204" pitchFamily="34" charset="0"/>
                <a:cs typeface="Times New Roman" panose="02020603050405020304" pitchFamily="18" charset="0"/>
              </a:rPr>
              <a:t> рамка за </a:t>
            </a:r>
            <a:r>
              <a:rPr lang="ru-RU" sz="1200" b="1" kern="1200" dirty="0" err="1">
                <a:solidFill>
                  <a:schemeClr val="tx2">
                    <a:lumMod val="25000"/>
                  </a:schemeClr>
                </a:solidFill>
                <a:latin typeface="Droid Serif"/>
                <a:ea typeface="Verdana" panose="020B0604030504040204" pitchFamily="34" charset="0"/>
                <a:cs typeface="Times New Roman" panose="02020603050405020304" pitchFamily="18" charset="0"/>
              </a:rPr>
              <a:t>приоритетни</a:t>
            </a:r>
            <a:r>
              <a:rPr lang="ru-RU" sz="1200" b="1" kern="1200" dirty="0">
                <a:solidFill>
                  <a:schemeClr val="tx2">
                    <a:lumMod val="25000"/>
                  </a:schemeClr>
                </a:solidFill>
                <a:latin typeface="Droid Serif"/>
                <a:ea typeface="Verdana" panose="020B0604030504040204" pitchFamily="34" charset="0"/>
                <a:cs typeface="Times New Roman" panose="02020603050405020304" pitchFamily="18" charset="0"/>
              </a:rPr>
              <a:t> действия за Натура 2000 за </a:t>
            </a:r>
            <a:r>
              <a:rPr lang="ru-RU" sz="1200" b="1" kern="1200" dirty="0" err="1" smtClean="0">
                <a:solidFill>
                  <a:schemeClr val="tx2">
                    <a:lumMod val="25000"/>
                  </a:schemeClr>
                </a:solidFill>
                <a:latin typeface="Droid Serif"/>
                <a:ea typeface="Verdana" panose="020B0604030504040204" pitchFamily="34" charset="0"/>
                <a:cs typeface="Times New Roman" panose="02020603050405020304" pitchFamily="18" charset="0"/>
              </a:rPr>
              <a:t>програмен</a:t>
            </a:r>
            <a:r>
              <a:rPr lang="ru-RU" sz="1200" b="1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kern="1200" dirty="0">
                <a:solidFill>
                  <a:schemeClr val="tx2">
                    <a:lumMod val="25000"/>
                  </a:schemeClr>
                </a:solidFill>
                <a:latin typeface="Droid Serif"/>
                <a:ea typeface="Verdana" panose="020B0604030504040204" pitchFamily="34" charset="0"/>
                <a:cs typeface="Times New Roman" panose="02020603050405020304" pitchFamily="18" charset="0"/>
              </a:rPr>
              <a:t>период 2021 – 2027 г. , </a:t>
            </a:r>
            <a:r>
              <a:rPr lang="ru-RU" sz="1200" kern="1200" dirty="0">
                <a:solidFill>
                  <a:schemeClr val="tx2">
                    <a:lumMod val="25000"/>
                  </a:schemeClr>
                </a:solidFill>
                <a:latin typeface="Droid Serif"/>
                <a:ea typeface="Verdana" panose="020B0604030504040204" pitchFamily="34" charset="0"/>
                <a:cs typeface="Times New Roman" panose="02020603050405020304" pitchFamily="18" charset="0"/>
              </a:rPr>
              <a:t>с </a:t>
            </a:r>
            <a:r>
              <a:rPr lang="ru-RU" sz="1200" kern="1200" dirty="0" err="1">
                <a:solidFill>
                  <a:schemeClr val="tx2">
                    <a:lumMod val="25000"/>
                  </a:schemeClr>
                </a:solidFill>
                <a:latin typeface="Droid Serif"/>
                <a:ea typeface="Verdana" panose="020B0604030504040204" pitchFamily="34" charset="0"/>
                <a:cs typeface="Times New Roman" panose="02020603050405020304" pitchFamily="18" charset="0"/>
              </a:rPr>
              <a:t>която</a:t>
            </a:r>
            <a:r>
              <a:rPr lang="ru-RU" sz="1200" kern="1200" dirty="0">
                <a:solidFill>
                  <a:schemeClr val="tx2">
                    <a:lumMod val="25000"/>
                  </a:schemeClr>
                </a:solidFill>
                <a:latin typeface="Droid Serif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bg-BG" sz="1200" b="1" kern="1200" dirty="0">
                <a:solidFill>
                  <a:schemeClr val="tx2">
                    <a:lumMod val="25000"/>
                  </a:schemeClr>
                </a:solidFill>
                <a:latin typeface="Droid Serif"/>
                <a:ea typeface="Verdana" panose="020B0604030504040204" pitchFamily="34" charset="0"/>
                <a:cs typeface="Times New Roman" panose="02020603050405020304" pitchFamily="18" charset="0"/>
              </a:rPr>
              <a:t>ПМДРА 2021-2027 </a:t>
            </a:r>
            <a:r>
              <a:rPr lang="bg-BG" sz="1200" b="1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Verdana" panose="020B0604030504040204" pitchFamily="34" charset="0"/>
                <a:cs typeface="Times New Roman" panose="02020603050405020304" pitchFamily="18" charset="0"/>
              </a:rPr>
              <a:t>г. </a:t>
            </a:r>
            <a:r>
              <a:rPr lang="ru-RU" sz="1200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Verdana" panose="020B0604030504040204" pitchFamily="34" charset="0"/>
                <a:cs typeface="Times New Roman" panose="02020603050405020304" pitchFamily="18" charset="0"/>
              </a:rPr>
              <a:t>е </a:t>
            </a:r>
            <a:r>
              <a:rPr lang="ru-RU" sz="1200" kern="1200" dirty="0" err="1" smtClean="0">
                <a:solidFill>
                  <a:schemeClr val="tx2">
                    <a:lumMod val="25000"/>
                  </a:schemeClr>
                </a:solidFill>
                <a:latin typeface="Droid Serif"/>
                <a:ea typeface="Verdana" panose="020B0604030504040204" pitchFamily="34" charset="0"/>
                <a:cs typeface="Times New Roman" panose="02020603050405020304" pitchFamily="18" charset="0"/>
              </a:rPr>
              <a:t>съобразена</a:t>
            </a:r>
            <a:r>
              <a:rPr lang="ru-RU" sz="1200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Verdana" panose="020B0604030504040204" pitchFamily="34" charset="0"/>
                <a:cs typeface="Times New Roman" panose="02020603050405020304" pitchFamily="18" charset="0"/>
              </a:rPr>
              <a:t> с </a:t>
            </a:r>
            <a:r>
              <a:rPr lang="ru-RU" sz="1200" kern="1200" dirty="0" err="1" smtClean="0">
                <a:solidFill>
                  <a:schemeClr val="tx2">
                    <a:lumMod val="25000"/>
                  </a:schemeClr>
                </a:solidFill>
                <a:latin typeface="Droid Serif"/>
                <a:ea typeface="Verdana" panose="020B0604030504040204" pitchFamily="34" charset="0"/>
                <a:cs typeface="Times New Roman" panose="02020603050405020304" pitchFamily="18" charset="0"/>
              </a:rPr>
              <a:t>изключение</a:t>
            </a:r>
            <a:r>
              <a:rPr lang="ru-RU" sz="1200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Verdana" panose="020B0604030504040204" pitchFamily="34" charset="0"/>
                <a:cs typeface="Times New Roman" panose="02020603050405020304" pitchFamily="18" charset="0"/>
              </a:rPr>
              <a:t> на размера на бюджет</a:t>
            </a:r>
            <a:r>
              <a:rPr lang="bg-BG" sz="1200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Verdana" panose="020B0604030504040204" pitchFamily="34" charset="0"/>
                <a:cs typeface="Times New Roman" panose="02020603050405020304" pitchFamily="18" charset="0"/>
              </a:rPr>
              <a:t>а по мярка „</a:t>
            </a:r>
            <a:r>
              <a:rPr lang="bg-BG" sz="1200" kern="1200" dirty="0" err="1" smtClean="0">
                <a:solidFill>
                  <a:schemeClr val="tx2">
                    <a:lumMod val="25000"/>
                  </a:schemeClr>
                </a:solidFill>
                <a:latin typeface="Droid Serif"/>
              </a:rPr>
              <a:t>Аквакултури</a:t>
            </a:r>
            <a:r>
              <a:rPr lang="bg-BG" sz="1200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</a:rPr>
              <a:t>, осигуряващи екологични услуги“</a:t>
            </a:r>
            <a:r>
              <a:rPr lang="bg-BG" sz="1200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Verdana" panose="020B0604030504040204" pitchFamily="34" charset="0"/>
                <a:cs typeface="Times New Roman" panose="02020603050405020304" pitchFamily="18" charset="0"/>
              </a:rPr>
              <a:t> от Приоритет 2.</a:t>
            </a:r>
            <a:endParaRPr lang="bg-BG" sz="1200" dirty="0">
              <a:solidFill>
                <a:srgbClr val="162D5A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22" t="74" r="6814" b="-74"/>
          <a:stretch/>
        </p:blipFill>
        <p:spPr>
          <a:xfrm>
            <a:off x="7139940" y="0"/>
            <a:ext cx="200406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9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5"/>
          <p:cNvSpPr txBox="1">
            <a:spLocks noGrp="1"/>
          </p:cNvSpPr>
          <p:nvPr>
            <p:ph type="body" idx="2"/>
          </p:nvPr>
        </p:nvSpPr>
        <p:spPr>
          <a:xfrm>
            <a:off x="-7620" y="1047750"/>
            <a:ext cx="6172200" cy="37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ct val="20000"/>
              </a:spcBef>
              <a:buClr>
                <a:srgbClr val="95CFCE"/>
              </a:buClr>
              <a:buSzPct val="100000"/>
              <a:buNone/>
            </a:pPr>
            <a:r>
              <a:rPr lang="bg-BG" b="1" dirty="0" smtClean="0">
                <a:solidFill>
                  <a:schemeClr val="tx2">
                    <a:lumMod val="25000"/>
                  </a:schemeClr>
                </a:solidFill>
                <a:latin typeface="Droid Serif"/>
              </a:rPr>
              <a:t> </a:t>
            </a:r>
            <a:r>
              <a:rPr lang="bg-BG" b="1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ПМДРА 2021-2027 г. ще оказва подкрепа за </a:t>
            </a:r>
          </a:p>
          <a:p>
            <a:pPr marL="0" lvl="0" indent="0" algn="ctr">
              <a:spcBef>
                <a:spcPct val="20000"/>
              </a:spcBef>
              <a:buClr>
                <a:srgbClr val="95CFCE"/>
              </a:buClr>
              <a:buSzPct val="100000"/>
              <a:buNone/>
            </a:pPr>
            <a:r>
              <a:rPr lang="bg-BG" b="1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следните цели на политиката:</a:t>
            </a:r>
          </a:p>
          <a:p>
            <a:pPr marL="342900" lvl="0" indent="-342900" algn="just">
              <a:spcBef>
                <a:spcPct val="20000"/>
              </a:spcBef>
              <a:buClr>
                <a:schemeClr val="tx2">
                  <a:lumMod val="25000"/>
                </a:schemeClr>
              </a:buClr>
              <a:buSzPct val="100000"/>
              <a:buFont typeface="+mj-lt"/>
              <a:buAutoNum type="arabicPeriod"/>
            </a:pPr>
            <a:endParaRPr lang="bg-BG" sz="1400" i="1" kern="1200" dirty="0" smtClean="0">
              <a:solidFill>
                <a:schemeClr val="tx2">
                  <a:lumMod val="25000"/>
                </a:schemeClr>
              </a:solidFill>
              <a:latin typeface="Droid Serif"/>
              <a:ea typeface="+mn-ea"/>
              <a:cs typeface="+mn-cs"/>
            </a:endParaRPr>
          </a:p>
          <a:p>
            <a:pPr indent="0" algn="just">
              <a:spcBef>
                <a:spcPct val="20000"/>
              </a:spcBef>
              <a:buClr>
                <a:schemeClr val="tx2">
                  <a:lumMod val="25000"/>
                </a:schemeClr>
              </a:buClr>
              <a:buSzPct val="100000"/>
              <a:buNone/>
            </a:pPr>
            <a:r>
              <a:rPr lang="bg-BG" sz="1400" b="1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ЦП 2 </a:t>
            </a:r>
            <a:r>
              <a:rPr lang="bg-BG" sz="1400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„По-зелена, </a:t>
            </a:r>
            <a:r>
              <a:rPr lang="bg-BG" sz="1400" kern="1200" dirty="0" err="1" smtClean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нисковъглеродна</a:t>
            </a:r>
            <a:r>
              <a:rPr lang="bg-BG" sz="1400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 и устойчива Европа с икономика в преход към нулеви нетни въглеродни емисии чрез насърчаване на чист и справедлив енергиен преход, зелени и сини инвестиции, кръгова икономика, смекчаване на последиците от изменението на климата и приспособяване към него, превенция и управление на риска и устойчива градска мобилност“;</a:t>
            </a:r>
          </a:p>
          <a:p>
            <a:pPr lvl="0" indent="-457200" algn="just">
              <a:spcBef>
                <a:spcPct val="20000"/>
              </a:spcBef>
              <a:buClr>
                <a:schemeClr val="tx2">
                  <a:lumMod val="25000"/>
                </a:schemeClr>
              </a:buClr>
              <a:buSzPct val="100000"/>
              <a:buFont typeface="+mj-lt"/>
              <a:buAutoNum type="arabicPeriod"/>
            </a:pPr>
            <a:endParaRPr lang="bg-BG" sz="1400" kern="1200" dirty="0" smtClean="0">
              <a:solidFill>
                <a:schemeClr val="tx2">
                  <a:lumMod val="25000"/>
                </a:schemeClr>
              </a:solidFill>
              <a:latin typeface="Droid Serif"/>
              <a:ea typeface="+mn-ea"/>
              <a:cs typeface="+mn-cs"/>
            </a:endParaRPr>
          </a:p>
          <a:p>
            <a:pPr lvl="0" indent="0" algn="just">
              <a:spcBef>
                <a:spcPct val="20000"/>
              </a:spcBef>
              <a:buClr>
                <a:schemeClr val="tx2">
                  <a:lumMod val="25000"/>
                </a:schemeClr>
              </a:buClr>
              <a:buSzPct val="100000"/>
              <a:buNone/>
            </a:pPr>
            <a:r>
              <a:rPr lang="bg-BG" sz="1400" b="1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ЦП 5 </a:t>
            </a:r>
            <a:r>
              <a:rPr lang="bg-BG" sz="1400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„Европа по-близо до гражданите чрез насърчаване на устойчивото и интегрирано развитие на всички видове територии и местни инициативи“.</a:t>
            </a:r>
            <a:endParaRPr lang="bg-BG" sz="1400" kern="1200" dirty="0">
              <a:solidFill>
                <a:schemeClr val="tx2">
                  <a:lumMod val="25000"/>
                </a:schemeClr>
              </a:solidFill>
              <a:latin typeface="Droid Serif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2" r="43070" b="1402"/>
          <a:stretch/>
        </p:blipFill>
        <p:spPr>
          <a:xfrm>
            <a:off x="7185660" y="0"/>
            <a:ext cx="195834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0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6" descr="create_0006_hio3mrgxjt4-imani-clovis.jpg"/>
          <p:cNvPicPr preferRelativeResize="0"/>
          <p:nvPr/>
        </p:nvPicPr>
        <p:blipFill rotWithShape="1">
          <a:blip r:embed="rId3">
            <a:alphaModFix/>
          </a:blip>
          <a:srcRect l="37369" r="37369"/>
          <a:stretch/>
        </p:blipFill>
        <p:spPr>
          <a:xfrm>
            <a:off x="5888700" y="0"/>
            <a:ext cx="230979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6"/>
          <p:cNvSpPr txBox="1">
            <a:spLocks noGrp="1"/>
          </p:cNvSpPr>
          <p:nvPr>
            <p:ph type="sldNum" idx="12"/>
          </p:nvPr>
        </p:nvSpPr>
        <p:spPr>
          <a:xfrm>
            <a:off x="75658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8" name="Google Shape;136;p16"/>
          <p:cNvSpPr txBox="1">
            <a:spLocks/>
          </p:cNvSpPr>
          <p:nvPr/>
        </p:nvSpPr>
        <p:spPr>
          <a:xfrm>
            <a:off x="156527" y="285750"/>
            <a:ext cx="5606125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ontano Sans"/>
              <a:buChar char="➝"/>
              <a:defRPr sz="18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ontano Sans"/>
              <a:buChar char="⇾"/>
              <a:defRPr sz="18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ontano Sans"/>
              <a:buChar char="￫"/>
              <a:defRPr sz="18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ntano Sans"/>
              <a:buChar char="￫"/>
              <a:defRPr sz="18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ntano Sans"/>
              <a:buChar char="￫"/>
              <a:defRPr sz="18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ntano Sans"/>
              <a:buChar char="￫"/>
              <a:defRPr sz="18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ntano Sans"/>
              <a:buChar char="￫"/>
              <a:defRPr sz="18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ntano Sans"/>
              <a:buChar char="￫"/>
              <a:defRPr sz="18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ntano Sans"/>
              <a:buChar char="￫"/>
              <a:defRPr sz="18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marL="0" lvl="0" indent="0" algn="ctr">
              <a:spcBef>
                <a:spcPct val="20000"/>
              </a:spcBef>
              <a:buClr>
                <a:srgbClr val="95CFCE"/>
              </a:buClr>
              <a:buSzPct val="100000"/>
              <a:buNone/>
            </a:pPr>
            <a:endParaRPr lang="en-US" sz="1400" b="1" kern="1200" dirty="0">
              <a:solidFill>
                <a:prstClr val="black"/>
              </a:solidFill>
              <a:latin typeface="Droid Serif"/>
              <a:ea typeface="+mn-ea"/>
              <a:cs typeface="+mn-cs"/>
            </a:endParaRPr>
          </a:p>
          <a:p>
            <a:pPr marL="0" lvl="0" indent="0" algn="ctr">
              <a:spcBef>
                <a:spcPct val="20000"/>
              </a:spcBef>
              <a:buClr>
                <a:srgbClr val="95CFCE"/>
              </a:buClr>
              <a:buSzPct val="100000"/>
              <a:buNone/>
            </a:pPr>
            <a:r>
              <a:rPr lang="bg-BG" sz="1600" b="1" kern="1200" dirty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БЮДЖЕТ И РАЗПРЕДЕЛЕНИЕ НА РЕСУРСИТЕ</a:t>
            </a:r>
          </a:p>
          <a:p>
            <a:pPr marL="0" lvl="0" indent="0" algn="ctr">
              <a:spcBef>
                <a:spcPct val="20000"/>
              </a:spcBef>
              <a:buClr>
                <a:srgbClr val="95CFCE"/>
              </a:buClr>
              <a:buSzPct val="100000"/>
              <a:buNone/>
            </a:pPr>
            <a:endParaRPr lang="bg-BG" sz="1400" b="1" kern="1200" dirty="0">
              <a:solidFill>
                <a:schemeClr val="tx2">
                  <a:lumMod val="25000"/>
                </a:schemeClr>
              </a:solidFill>
              <a:latin typeface="Droid Serif"/>
              <a:ea typeface="+mn-ea"/>
              <a:cs typeface="+mn-cs"/>
            </a:endParaRPr>
          </a:p>
          <a:p>
            <a:pPr marL="0" lvl="0" indent="0" algn="ctr">
              <a:spcBef>
                <a:spcPct val="20000"/>
              </a:spcBef>
              <a:buClr>
                <a:srgbClr val="95CFCE"/>
              </a:buClr>
              <a:buSzPct val="100000"/>
              <a:buNone/>
            </a:pPr>
            <a:r>
              <a:rPr lang="bg-BG" sz="1400" b="1" kern="1200" dirty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Предвиден бюджет за Република </a:t>
            </a:r>
            <a:r>
              <a:rPr lang="bg-BG" sz="1400" b="1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България</a:t>
            </a:r>
            <a:r>
              <a:rPr lang="en-US" sz="1400" b="1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:</a:t>
            </a:r>
          </a:p>
          <a:p>
            <a:pPr marL="0" lvl="0" indent="0" algn="ctr">
              <a:spcBef>
                <a:spcPct val="20000"/>
              </a:spcBef>
              <a:buClr>
                <a:srgbClr val="95CFCE"/>
              </a:buClr>
              <a:buSzPct val="100000"/>
              <a:buNone/>
            </a:pPr>
            <a:r>
              <a:rPr lang="en-US" sz="1400" b="1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 </a:t>
            </a:r>
            <a:r>
              <a:rPr lang="bg-BG" sz="1400" b="1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84 </a:t>
            </a:r>
            <a:r>
              <a:rPr lang="bg-BG" sz="1400" b="1" kern="1200" dirty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944 </a:t>
            </a:r>
            <a:r>
              <a:rPr lang="bg-BG" sz="1400" b="1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698 </a:t>
            </a:r>
            <a:r>
              <a:rPr lang="bg-BG" sz="1400" b="1" kern="1200" dirty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млн. евро </a:t>
            </a:r>
            <a:r>
              <a:rPr lang="en-US" sz="1400" b="1" kern="1200" dirty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E</a:t>
            </a:r>
            <a:r>
              <a:rPr lang="bg-BG" sz="1400" b="1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ФМДРА (70%) </a:t>
            </a:r>
            <a:r>
              <a:rPr lang="bg-BG" sz="1400" b="1" kern="1200" dirty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и </a:t>
            </a:r>
            <a:r>
              <a:rPr lang="bg-BG" sz="1400" b="1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30 </a:t>
            </a:r>
            <a:r>
              <a:rPr lang="bg-BG" sz="1400" b="1" kern="1200" dirty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353 </a:t>
            </a:r>
            <a:r>
              <a:rPr lang="bg-BG" sz="1400" b="1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646 </a:t>
            </a:r>
            <a:r>
              <a:rPr lang="bg-BG" sz="1400" b="1" kern="1200" dirty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млн. евро </a:t>
            </a:r>
            <a:r>
              <a:rPr lang="bg-BG" sz="1400" b="1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НБ (30%). Общ бюджет </a:t>
            </a:r>
            <a:r>
              <a:rPr lang="bg-BG" sz="1400" b="1" kern="1200" dirty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115 298 </a:t>
            </a:r>
            <a:r>
              <a:rPr lang="bg-BG" sz="1400" b="1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345 </a:t>
            </a:r>
            <a:r>
              <a:rPr lang="bg-BG" sz="1400" b="1" kern="1200" dirty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млн. </a:t>
            </a:r>
            <a:r>
              <a:rPr lang="bg-BG" sz="1400" b="1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евро </a:t>
            </a:r>
            <a:r>
              <a:rPr lang="bg-BG" sz="1400" b="1" kern="1200" dirty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или 225 500 </a:t>
            </a:r>
            <a:r>
              <a:rPr lang="bg-BG" sz="1400" b="1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504</a:t>
            </a:r>
            <a:r>
              <a:rPr lang="en-US" sz="1400" b="1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 </a:t>
            </a:r>
            <a:r>
              <a:rPr lang="bg-BG" sz="1400" b="1" kern="1200" dirty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млн. лева безвъзмездна финансова </a:t>
            </a:r>
            <a:r>
              <a:rPr lang="bg-BG" sz="1400" b="1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помощ (БФП)</a:t>
            </a:r>
            <a:endParaRPr lang="bg-BG" sz="2000" kern="1200" dirty="0">
              <a:solidFill>
                <a:schemeClr val="tx2">
                  <a:lumMod val="25000"/>
                </a:schemeClr>
              </a:solidFill>
              <a:latin typeface="Candara"/>
              <a:ea typeface="+mn-ea"/>
              <a:cs typeface="+mn-cs"/>
            </a:endParaRPr>
          </a:p>
          <a:p>
            <a:pPr marL="342900" lvl="0">
              <a:spcBef>
                <a:spcPct val="20000"/>
              </a:spcBef>
              <a:buClr>
                <a:srgbClr val="95CFCE"/>
              </a:buClr>
              <a:buSzPct val="100000"/>
              <a:buFontTx/>
              <a:buChar char="-"/>
            </a:pPr>
            <a:endParaRPr lang="bg-BG" sz="2000" kern="1200" dirty="0">
              <a:solidFill>
                <a:schemeClr val="tx2">
                  <a:lumMod val="25000"/>
                </a:schemeClr>
              </a:solidFill>
              <a:latin typeface="Candara"/>
              <a:ea typeface="+mn-ea"/>
              <a:cs typeface="+mn-cs"/>
            </a:endParaRPr>
          </a:p>
          <a:p>
            <a:pPr marL="342900" lvl="0">
              <a:spcBef>
                <a:spcPct val="20000"/>
              </a:spcBef>
              <a:buClr>
                <a:srgbClr val="95CFCE"/>
              </a:buClr>
              <a:buSzPct val="100000"/>
              <a:buFontTx/>
              <a:buChar char="-"/>
            </a:pPr>
            <a:endParaRPr lang="bg-BG" sz="2000" kern="1200" dirty="0">
              <a:solidFill>
                <a:schemeClr val="tx2">
                  <a:lumMod val="25000"/>
                </a:schemeClr>
              </a:solidFill>
              <a:latin typeface="Candara"/>
              <a:ea typeface="+mn-ea"/>
              <a:cs typeface="+mn-cs"/>
            </a:endParaRPr>
          </a:p>
          <a:p>
            <a:pPr marL="342900" lvl="0">
              <a:spcBef>
                <a:spcPct val="20000"/>
              </a:spcBef>
              <a:buClr>
                <a:srgbClr val="95CFCE"/>
              </a:buClr>
              <a:buSzPct val="100000"/>
              <a:buFontTx/>
              <a:buChar char="-"/>
            </a:pPr>
            <a:endParaRPr lang="bg-BG" sz="2000" b="1" kern="1200" dirty="0">
              <a:solidFill>
                <a:srgbClr val="FFC000"/>
              </a:solidFill>
              <a:latin typeface="Candara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17" y="2495550"/>
            <a:ext cx="4722783" cy="19812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685" y="0"/>
            <a:ext cx="2309813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325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36;p16"/>
          <p:cNvSpPr txBox="1">
            <a:spLocks/>
          </p:cNvSpPr>
          <p:nvPr/>
        </p:nvSpPr>
        <p:spPr>
          <a:xfrm>
            <a:off x="156527" y="209550"/>
            <a:ext cx="5482273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ontano Sans"/>
              <a:buChar char="➝"/>
              <a:defRPr sz="18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ontano Sans"/>
              <a:buChar char="⇾"/>
              <a:defRPr sz="18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ontano Sans"/>
              <a:buChar char="￫"/>
              <a:defRPr sz="18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ntano Sans"/>
              <a:buChar char="￫"/>
              <a:defRPr sz="18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ntano Sans"/>
              <a:buChar char="￫"/>
              <a:defRPr sz="18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ntano Sans"/>
              <a:buChar char="￫"/>
              <a:defRPr sz="18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ntano Sans"/>
              <a:buChar char="￫"/>
              <a:defRPr sz="18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ntano Sans"/>
              <a:buChar char="￫"/>
              <a:defRPr sz="18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ntano Sans"/>
              <a:buChar char="￫"/>
              <a:defRPr sz="18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marL="0" lvl="0" indent="0" algn="ctr">
              <a:spcBef>
                <a:spcPct val="20000"/>
              </a:spcBef>
              <a:buClr>
                <a:srgbClr val="95CFCE"/>
              </a:buClr>
              <a:buSzPct val="100000"/>
              <a:buNone/>
            </a:pPr>
            <a:endParaRPr lang="bg-BG" sz="500" b="1" kern="1200" dirty="0" smtClean="0">
              <a:solidFill>
                <a:schemeClr val="tx2">
                  <a:lumMod val="25000"/>
                </a:schemeClr>
              </a:solidFill>
              <a:latin typeface="Droid Serif"/>
              <a:ea typeface="+mn-ea"/>
              <a:cs typeface="+mn-cs"/>
            </a:endParaRPr>
          </a:p>
          <a:p>
            <a:pPr marL="0" lvl="0" indent="0" algn="ctr">
              <a:spcBef>
                <a:spcPct val="20000"/>
              </a:spcBef>
              <a:buClr>
                <a:srgbClr val="95CFCE"/>
              </a:buClr>
              <a:buSzPct val="100000"/>
              <a:buNone/>
            </a:pPr>
            <a:r>
              <a:rPr lang="bg-BG" sz="1600" b="1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ПРИОРИТЕТИ НА ПМДРА 2021-2027 г.</a:t>
            </a:r>
            <a:endParaRPr lang="en-US" sz="1600" b="1" kern="1200" dirty="0" smtClean="0">
              <a:solidFill>
                <a:schemeClr val="tx2">
                  <a:lumMod val="25000"/>
                </a:schemeClr>
              </a:solidFill>
              <a:latin typeface="Droid Serif"/>
              <a:ea typeface="+mn-ea"/>
              <a:cs typeface="+mn-cs"/>
            </a:endParaRPr>
          </a:p>
          <a:p>
            <a:pPr marL="0" lvl="0" indent="0" algn="ctr">
              <a:spcBef>
                <a:spcPct val="20000"/>
              </a:spcBef>
              <a:buClr>
                <a:srgbClr val="95CFCE"/>
              </a:buClr>
              <a:buSzPct val="100000"/>
              <a:buNone/>
            </a:pPr>
            <a:endParaRPr lang="bg-BG" sz="1400" kern="1200" dirty="0">
              <a:solidFill>
                <a:schemeClr val="tx2">
                  <a:lumMod val="25000"/>
                </a:schemeClr>
              </a:solidFill>
              <a:latin typeface="Droid Serif"/>
              <a:ea typeface="+mn-ea"/>
              <a:cs typeface="+mn-cs"/>
            </a:endParaRPr>
          </a:p>
          <a:p>
            <a:pPr marL="342900" lvl="0" algn="just">
              <a:spcBef>
                <a:spcPct val="20000"/>
              </a:spcBef>
              <a:buClr>
                <a:schemeClr val="tx2">
                  <a:lumMod val="25000"/>
                </a:schemeClr>
              </a:buClr>
              <a:buSzPct val="100000"/>
              <a:buFont typeface="+mj-lt"/>
              <a:buAutoNum type="arabicPeriod"/>
            </a:pPr>
            <a:r>
              <a:rPr lang="bg-BG" sz="1400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Насърчаване </a:t>
            </a:r>
            <a:r>
              <a:rPr lang="bg-BG" sz="1400" kern="1200" dirty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на устойчивото рибарство и възстановяването и опазването на водните биологични ресурси;</a:t>
            </a:r>
          </a:p>
          <a:p>
            <a:pPr marL="228600" lvl="0" indent="-228600" algn="just">
              <a:spcBef>
                <a:spcPct val="20000"/>
              </a:spcBef>
              <a:buClr>
                <a:schemeClr val="tx2">
                  <a:lumMod val="25000"/>
                </a:schemeClr>
              </a:buClr>
              <a:buSzPct val="100000"/>
              <a:buFont typeface="+mj-lt"/>
              <a:buAutoNum type="arabicPeriod"/>
            </a:pPr>
            <a:endParaRPr lang="bg-BG" sz="500" kern="1200" dirty="0">
              <a:solidFill>
                <a:schemeClr val="tx2">
                  <a:lumMod val="25000"/>
                </a:schemeClr>
              </a:solidFill>
              <a:latin typeface="Droid Serif"/>
              <a:ea typeface="+mn-ea"/>
              <a:cs typeface="+mn-cs"/>
            </a:endParaRPr>
          </a:p>
          <a:p>
            <a:pPr marL="342900" lvl="0" algn="just">
              <a:spcBef>
                <a:spcPct val="20000"/>
              </a:spcBef>
              <a:buClr>
                <a:schemeClr val="tx2">
                  <a:lumMod val="25000"/>
                </a:schemeClr>
              </a:buClr>
              <a:buSzPct val="100000"/>
              <a:buFont typeface="+mj-lt"/>
              <a:buAutoNum type="arabicPeriod"/>
            </a:pPr>
            <a:r>
              <a:rPr lang="bg-BG" sz="1400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Насърчаване </a:t>
            </a:r>
            <a:r>
              <a:rPr lang="bg-BG" sz="1400" kern="1200" dirty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на устойчивите дейности, свързани с </a:t>
            </a:r>
            <a:r>
              <a:rPr lang="bg-BG" sz="1400" kern="1200" dirty="0" err="1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аквакултурите</a:t>
            </a:r>
            <a:r>
              <a:rPr lang="bg-BG" sz="1400" kern="1200" dirty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, и на преработването и предлагането на пазара на продукти от риболов и аквакултури, като по този начин се допринася за продоволствената сигурност в Съюза;</a:t>
            </a:r>
          </a:p>
          <a:p>
            <a:pPr marL="228600" lvl="0" indent="-228600" algn="just">
              <a:spcBef>
                <a:spcPct val="20000"/>
              </a:spcBef>
              <a:buClr>
                <a:schemeClr val="tx2">
                  <a:lumMod val="25000"/>
                </a:schemeClr>
              </a:buClr>
              <a:buSzPct val="100000"/>
              <a:buFont typeface="+mj-lt"/>
              <a:buAutoNum type="arabicPeriod"/>
            </a:pPr>
            <a:endParaRPr lang="bg-BG" sz="500" kern="1200" dirty="0">
              <a:solidFill>
                <a:schemeClr val="tx2">
                  <a:lumMod val="25000"/>
                </a:schemeClr>
              </a:solidFill>
              <a:latin typeface="Droid Serif"/>
              <a:ea typeface="+mn-ea"/>
              <a:cs typeface="+mn-cs"/>
            </a:endParaRPr>
          </a:p>
          <a:p>
            <a:pPr marL="342900" lvl="0" algn="just">
              <a:spcBef>
                <a:spcPct val="20000"/>
              </a:spcBef>
              <a:buClr>
                <a:schemeClr val="tx2">
                  <a:lumMod val="25000"/>
                </a:schemeClr>
              </a:buClr>
              <a:buSzPct val="100000"/>
              <a:buFont typeface="+mj-lt"/>
              <a:buAutoNum type="arabicPeriod"/>
            </a:pPr>
            <a:r>
              <a:rPr lang="bg-BG" sz="1400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Осигуряване </a:t>
            </a:r>
            <a:r>
              <a:rPr lang="bg-BG" sz="1400" kern="1200" dirty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на условия за устойчива синя икономика в крайбрежните, островните и вътрешните райони и насърчаване на развитието на общностите, занимаващи се с рибарство и аквакултури;</a:t>
            </a:r>
          </a:p>
          <a:p>
            <a:pPr marL="228600" lvl="0" indent="-228600" algn="just">
              <a:spcBef>
                <a:spcPct val="20000"/>
              </a:spcBef>
              <a:buClr>
                <a:schemeClr val="tx2">
                  <a:lumMod val="25000"/>
                </a:schemeClr>
              </a:buClr>
              <a:buSzPct val="100000"/>
              <a:buFont typeface="+mj-lt"/>
              <a:buAutoNum type="arabicPeriod"/>
            </a:pPr>
            <a:endParaRPr lang="bg-BG" sz="500" kern="1200" dirty="0">
              <a:solidFill>
                <a:schemeClr val="tx2">
                  <a:lumMod val="25000"/>
                </a:schemeClr>
              </a:solidFill>
              <a:latin typeface="Droid Serif"/>
              <a:ea typeface="+mn-ea"/>
              <a:cs typeface="+mn-cs"/>
            </a:endParaRPr>
          </a:p>
          <a:p>
            <a:pPr marL="342900" lvl="0" algn="just">
              <a:spcBef>
                <a:spcPct val="20000"/>
              </a:spcBef>
              <a:buClr>
                <a:schemeClr val="tx2">
                  <a:lumMod val="25000"/>
                </a:schemeClr>
              </a:buClr>
              <a:buSzPct val="100000"/>
              <a:buFont typeface="+mj-lt"/>
              <a:buAutoNum type="arabicPeriod"/>
            </a:pPr>
            <a:r>
              <a:rPr lang="bg-BG" sz="1400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Укрепване </a:t>
            </a:r>
            <a:r>
              <a:rPr lang="bg-BG" sz="1400" kern="1200" dirty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на международното управление на океаните и осигуряване на условия за безопасност, сигурност, чистота и устойчиво стопанисване на моретата и океаните.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0"/>
            <a:ext cx="2514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1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6" descr="create_0006_hio3mrgxjt4-imani-clovis.jpg"/>
          <p:cNvPicPr preferRelativeResize="0"/>
          <p:nvPr/>
        </p:nvPicPr>
        <p:blipFill rotWithShape="1">
          <a:blip r:embed="rId3">
            <a:alphaModFix/>
          </a:blip>
          <a:srcRect l="37369" r="37369"/>
          <a:stretch/>
        </p:blipFill>
        <p:spPr>
          <a:xfrm>
            <a:off x="5888700" y="0"/>
            <a:ext cx="230979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6"/>
          <p:cNvSpPr txBox="1">
            <a:spLocks noGrp="1"/>
          </p:cNvSpPr>
          <p:nvPr>
            <p:ph type="sldNum" idx="12"/>
          </p:nvPr>
        </p:nvSpPr>
        <p:spPr>
          <a:xfrm>
            <a:off x="75658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7" name="Google Shape;126;p15"/>
          <p:cNvSpPr txBox="1">
            <a:spLocks/>
          </p:cNvSpPr>
          <p:nvPr/>
        </p:nvSpPr>
        <p:spPr>
          <a:xfrm>
            <a:off x="76200" y="57150"/>
            <a:ext cx="5766780" cy="9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bg-BG" sz="1600" b="1" dirty="0">
                <a:solidFill>
                  <a:schemeClr val="tx2">
                    <a:lumMod val="25000"/>
                  </a:schemeClr>
                </a:solidFill>
                <a:latin typeface="Droid Serif"/>
              </a:rPr>
              <a:t>Приоритет </a:t>
            </a:r>
            <a:r>
              <a:rPr lang="bg-BG" sz="1600" b="1" dirty="0" smtClean="0">
                <a:solidFill>
                  <a:schemeClr val="tx2">
                    <a:lumMod val="25000"/>
                  </a:schemeClr>
                </a:solidFill>
                <a:latin typeface="Droid Serif"/>
              </a:rPr>
              <a:t>1 „Насърчаване </a:t>
            </a:r>
            <a:r>
              <a:rPr lang="bg-BG" sz="1600" b="1" dirty="0">
                <a:solidFill>
                  <a:schemeClr val="tx2">
                    <a:lumMod val="25000"/>
                  </a:schemeClr>
                </a:solidFill>
                <a:latin typeface="Droid Serif"/>
              </a:rPr>
              <a:t>на устойчивото рибарство и на възстановяването и опазването на водните биологични ресурси“ </a:t>
            </a:r>
            <a:endParaRPr lang="bg-BG" sz="1600" b="1" dirty="0" smtClean="0">
              <a:solidFill>
                <a:schemeClr val="tx2">
                  <a:lumMod val="25000"/>
                </a:schemeClr>
              </a:solidFill>
              <a:latin typeface="Droid Serif"/>
            </a:endParaRPr>
          </a:p>
        </p:txBody>
      </p:sp>
      <p:sp>
        <p:nvSpPr>
          <p:cNvPr id="8" name="Google Shape;136;p16"/>
          <p:cNvSpPr txBox="1">
            <a:spLocks/>
          </p:cNvSpPr>
          <p:nvPr/>
        </p:nvSpPr>
        <p:spPr>
          <a:xfrm>
            <a:off x="76200" y="971550"/>
            <a:ext cx="576678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ontano Sans"/>
              <a:buChar char="➝"/>
              <a:defRPr sz="18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ontano Sans"/>
              <a:buChar char="⇾"/>
              <a:defRPr sz="18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ontano Sans"/>
              <a:buChar char="￫"/>
              <a:defRPr sz="18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ntano Sans"/>
              <a:buChar char="￫"/>
              <a:defRPr sz="18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ntano Sans"/>
              <a:buChar char="￫"/>
              <a:defRPr sz="18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ntano Sans"/>
              <a:buChar char="￫"/>
              <a:defRPr sz="18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ntano Sans"/>
              <a:buChar char="￫"/>
              <a:defRPr sz="18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ntano Sans"/>
              <a:buChar char="￫"/>
              <a:defRPr sz="18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ntano Sans"/>
              <a:buChar char="￫"/>
              <a:defRPr sz="1800" b="0" i="0" u="none" strike="noStrike" cap="none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marL="0" lvl="0" indent="0">
              <a:spcBef>
                <a:spcPct val="20000"/>
              </a:spcBef>
              <a:buClr>
                <a:srgbClr val="95CFCE"/>
              </a:buClr>
              <a:buSzPct val="100000"/>
              <a:buNone/>
            </a:pPr>
            <a:r>
              <a:rPr lang="bg-BG" sz="1050" b="1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Бюджет </a:t>
            </a:r>
            <a:r>
              <a:rPr lang="bg-BG" sz="1050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– </a:t>
            </a:r>
            <a:r>
              <a:rPr lang="bg-BG" sz="1050" b="1" kern="1200" dirty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38 820 </a:t>
            </a:r>
            <a:r>
              <a:rPr lang="bg-BG" sz="1050" b="1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436</a:t>
            </a:r>
            <a:r>
              <a:rPr lang="en-US" sz="1050" b="1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 </a:t>
            </a:r>
            <a:r>
              <a:rPr lang="bg-BG" sz="1050" b="1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евро БФП или </a:t>
            </a:r>
            <a:r>
              <a:rPr lang="en-US" sz="1050" b="1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32</a:t>
            </a:r>
            <a:r>
              <a:rPr lang="bg-BG" sz="1050" b="1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 % от бюджета на ПМДРА</a:t>
            </a:r>
          </a:p>
          <a:p>
            <a:pPr marL="342900" lvl="0">
              <a:spcBef>
                <a:spcPct val="20000"/>
              </a:spcBef>
              <a:buClr>
                <a:srgbClr val="95CFCE"/>
              </a:buClr>
              <a:buSzPct val="100000"/>
              <a:buFontTx/>
              <a:buChar char="-"/>
            </a:pPr>
            <a:endParaRPr lang="bg-BG" sz="1050" kern="1200" dirty="0" smtClean="0">
              <a:solidFill>
                <a:schemeClr val="tx2">
                  <a:lumMod val="25000"/>
                </a:schemeClr>
              </a:solidFill>
              <a:latin typeface="Droid Serif"/>
              <a:ea typeface="+mn-ea"/>
              <a:cs typeface="+mn-cs"/>
            </a:endParaRPr>
          </a:p>
          <a:p>
            <a:pPr marL="0" lvl="0" indent="0">
              <a:spcBef>
                <a:spcPct val="20000"/>
              </a:spcBef>
              <a:buClr>
                <a:srgbClr val="95CFCE"/>
              </a:buClr>
              <a:buSzPct val="100000"/>
              <a:buNone/>
            </a:pPr>
            <a:r>
              <a:rPr lang="bg-BG" sz="1050" b="1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Специфична цел 1.1</a:t>
            </a:r>
            <a:r>
              <a:rPr lang="bg-BG" sz="1050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 „Укрепване на икономически, социално и екологично устойчиви риболовни дейности.“</a:t>
            </a:r>
          </a:p>
          <a:p>
            <a:pPr marL="0" lvl="0" indent="0">
              <a:spcBef>
                <a:spcPct val="20000"/>
              </a:spcBef>
              <a:buClr>
                <a:srgbClr val="95CFCE"/>
              </a:buClr>
              <a:buSzPct val="100000"/>
              <a:buNone/>
            </a:pPr>
            <a:r>
              <a:rPr lang="bg-BG" sz="1050" b="1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Видове операции:</a:t>
            </a:r>
          </a:p>
          <a:p>
            <a:pPr marL="800100" lvl="1">
              <a:spcBef>
                <a:spcPct val="20000"/>
              </a:spcBef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</a:pPr>
            <a:r>
              <a:rPr lang="bg-BG" sz="1050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Подобряване на инфраструктурата на рибарските пристанища, рибните борси, местата на разтоварване и </a:t>
            </a:r>
            <a:r>
              <a:rPr lang="bg-BG" sz="1050" kern="1200" dirty="0" err="1" smtClean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лодкостоянките</a:t>
            </a:r>
            <a:r>
              <a:rPr lang="bg-BG" sz="1050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, с цел да се улесни разтоварването и съхранението на нежелания улов – </a:t>
            </a:r>
            <a:r>
              <a:rPr lang="en-US" sz="1050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24</a:t>
            </a:r>
            <a:r>
              <a:rPr lang="bg-BG" sz="1050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%  от общия бюджет на приоритета</a:t>
            </a:r>
          </a:p>
          <a:p>
            <a:pPr marL="800100" lvl="1">
              <a:spcBef>
                <a:spcPct val="20000"/>
              </a:spcBef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</a:pPr>
            <a:r>
              <a:rPr lang="bg-BG" sz="1050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Подкрепа за подобряване на икономическия и социалния статус на операторите в риболова – </a:t>
            </a:r>
            <a:r>
              <a:rPr lang="en-US" sz="1050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5</a:t>
            </a:r>
            <a:r>
              <a:rPr lang="bg-BG" sz="1050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% от общия бюджет на приоритета</a:t>
            </a:r>
          </a:p>
          <a:p>
            <a:pPr marL="0" lvl="0" indent="0">
              <a:spcBef>
                <a:spcPct val="20000"/>
              </a:spcBef>
              <a:buClr>
                <a:prstClr val="black"/>
              </a:buClr>
              <a:buSzPct val="100000"/>
              <a:buNone/>
            </a:pPr>
            <a:r>
              <a:rPr lang="bg-BG" sz="1050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	  - подобряване на условията на труд и инвестиции в човешкия капитал;</a:t>
            </a:r>
          </a:p>
          <a:p>
            <a:pPr marL="0" lvl="0" indent="0">
              <a:spcBef>
                <a:spcPct val="20000"/>
              </a:spcBef>
              <a:buClr>
                <a:prstClr val="black"/>
              </a:buClr>
              <a:buSzPct val="100000"/>
              <a:buNone/>
            </a:pPr>
            <a:r>
              <a:rPr lang="bg-BG" sz="1050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	  - добавяне на стойност и качество към уловите;</a:t>
            </a:r>
          </a:p>
          <a:p>
            <a:pPr marL="0" lvl="0" indent="0">
              <a:spcBef>
                <a:spcPct val="20000"/>
              </a:spcBef>
              <a:buClr>
                <a:prstClr val="black"/>
              </a:buClr>
              <a:buSzPct val="100000"/>
              <a:buNone/>
            </a:pPr>
            <a:r>
              <a:rPr lang="bg-BG" sz="1050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	  - диверсификация на дейности в местната синя икономика;</a:t>
            </a:r>
          </a:p>
          <a:p>
            <a:pPr marL="0" lvl="0" indent="0">
              <a:spcBef>
                <a:spcPct val="20000"/>
              </a:spcBef>
              <a:buClr>
                <a:srgbClr val="95CFCE"/>
              </a:buClr>
              <a:buSzPct val="100000"/>
              <a:buNone/>
            </a:pPr>
            <a:r>
              <a:rPr lang="bg-BG" sz="1050" b="1" kern="1200" dirty="0">
                <a:solidFill>
                  <a:schemeClr val="tx2">
                    <a:lumMod val="25000"/>
                  </a:schemeClr>
                </a:solidFill>
                <a:latin typeface="Droid Serif"/>
              </a:rPr>
              <a:t>Специфична цел 1.3 „</a:t>
            </a:r>
            <a:r>
              <a:rPr lang="bg-BG" sz="1050" kern="1200" dirty="0">
                <a:solidFill>
                  <a:schemeClr val="tx2">
                    <a:lumMod val="25000"/>
                  </a:schemeClr>
                </a:solidFill>
                <a:latin typeface="Droid Serif"/>
              </a:rPr>
              <a:t>Насърчаване на адаптирането на риболовния капацитет към възможностите за риболов и допринасяне за постигането на справедлив жизнен стандарт в случай на дадено временно преустановяване на риболовните дейности“.</a:t>
            </a:r>
          </a:p>
          <a:p>
            <a:pPr marL="0" lvl="0" indent="0">
              <a:spcBef>
                <a:spcPct val="20000"/>
              </a:spcBef>
              <a:buClr>
                <a:srgbClr val="31B6FD"/>
              </a:buClr>
              <a:buSzPct val="100000"/>
              <a:buNone/>
            </a:pPr>
            <a:r>
              <a:rPr lang="bg-BG" sz="1050" b="1" kern="1200" dirty="0">
                <a:solidFill>
                  <a:schemeClr val="tx2">
                    <a:lumMod val="25000"/>
                  </a:schemeClr>
                </a:solidFill>
                <a:latin typeface="Droid Serif"/>
              </a:rPr>
              <a:t>Видове операции:</a:t>
            </a:r>
          </a:p>
          <a:p>
            <a:pPr marL="742950" lvl="1" indent="-285750">
              <a:spcBef>
                <a:spcPct val="200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bg-BG" sz="1050" kern="1200" dirty="0">
                <a:solidFill>
                  <a:schemeClr val="tx2">
                    <a:lumMod val="25000"/>
                  </a:schemeClr>
                </a:solidFill>
                <a:latin typeface="Droid Serif"/>
              </a:rPr>
              <a:t>Окончателно преустановяване на риболовни дейности – </a:t>
            </a:r>
            <a:r>
              <a:rPr lang="en-US" sz="1050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</a:rPr>
              <a:t>9</a:t>
            </a:r>
            <a:r>
              <a:rPr lang="bg-BG" sz="1050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</a:rPr>
              <a:t>% </a:t>
            </a:r>
            <a:r>
              <a:rPr lang="bg-BG" sz="1050" kern="1200" dirty="0">
                <a:solidFill>
                  <a:schemeClr val="tx2">
                    <a:lumMod val="25000"/>
                  </a:schemeClr>
                </a:solidFill>
                <a:latin typeface="Droid Serif"/>
              </a:rPr>
              <a:t>от общия бюджет на приоритета;</a:t>
            </a:r>
          </a:p>
          <a:p>
            <a:pPr marL="742950" lvl="1" indent="-285750">
              <a:spcBef>
                <a:spcPct val="200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bg-BG" sz="1050" kern="1200" dirty="0">
                <a:solidFill>
                  <a:schemeClr val="tx2">
                    <a:lumMod val="25000"/>
                  </a:schemeClr>
                </a:solidFill>
                <a:latin typeface="Droid Serif"/>
              </a:rPr>
              <a:t>Временно преустановяване на риболовни дейности – </a:t>
            </a:r>
            <a:r>
              <a:rPr lang="en-US" sz="1050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</a:rPr>
              <a:t>6</a:t>
            </a:r>
            <a:r>
              <a:rPr lang="bg-BG" sz="1050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</a:rPr>
              <a:t>% </a:t>
            </a:r>
            <a:r>
              <a:rPr lang="bg-BG" sz="1050" kern="1200" dirty="0">
                <a:solidFill>
                  <a:schemeClr val="tx2">
                    <a:lumMod val="25000"/>
                  </a:schemeClr>
                </a:solidFill>
                <a:latin typeface="Droid Serif"/>
              </a:rPr>
              <a:t>от общия бюджет на приоритета.</a:t>
            </a:r>
          </a:p>
          <a:p>
            <a:pPr marL="628650" lvl="1" indent="-171450">
              <a:buSzPts val="1600"/>
              <a:buFontTx/>
              <a:buChar char="-"/>
            </a:pPr>
            <a:endParaRPr lang="bg-BG" sz="1050" dirty="0">
              <a:solidFill>
                <a:schemeClr val="tx2">
                  <a:lumMod val="25000"/>
                </a:schemeClr>
              </a:solidFill>
              <a:latin typeface="Droid Serif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-74" r="71752" b="74"/>
          <a:stretch/>
        </p:blipFill>
        <p:spPr>
          <a:xfrm>
            <a:off x="5888700" y="0"/>
            <a:ext cx="230979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8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5"/>
          <p:cNvSpPr txBox="1">
            <a:spLocks noGrp="1"/>
          </p:cNvSpPr>
          <p:nvPr>
            <p:ph type="body" idx="2"/>
          </p:nvPr>
        </p:nvSpPr>
        <p:spPr>
          <a:xfrm>
            <a:off x="304800" y="514350"/>
            <a:ext cx="5859780" cy="42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ct val="20000"/>
              </a:spcBef>
              <a:buClr>
                <a:srgbClr val="95CFCE"/>
              </a:buClr>
              <a:buSzPct val="100000"/>
              <a:buNone/>
            </a:pPr>
            <a:r>
              <a:rPr lang="bg-BG" sz="1050" b="1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Специфична цел 1.4</a:t>
            </a:r>
            <a:r>
              <a:rPr lang="bg-BG" sz="1050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  „Насърчаване на ефективен контрол и правоприлагане в областта на рибарството, както и на надеждни данни за вземането на решения, основани на знанието“ (най-малко 15 % от бюджета на ЕФМДРА съгласно чл. 5 , ал. 4 от </a:t>
            </a:r>
            <a:r>
              <a:rPr lang="bg-BG" sz="1050" kern="1200" dirty="0" err="1" smtClean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Регл</a:t>
            </a:r>
            <a:r>
              <a:rPr lang="bg-BG" sz="1050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. 2021/1139).</a:t>
            </a:r>
          </a:p>
          <a:p>
            <a:pPr marL="0" indent="0">
              <a:spcBef>
                <a:spcPct val="20000"/>
              </a:spcBef>
              <a:buClr>
                <a:srgbClr val="95CFCE"/>
              </a:buClr>
              <a:buSzPct val="100000"/>
              <a:buNone/>
            </a:pPr>
            <a:r>
              <a:rPr lang="bg-BG" sz="1050" b="1" kern="1200" dirty="0">
                <a:solidFill>
                  <a:schemeClr val="tx2">
                    <a:lumMod val="25000"/>
                  </a:schemeClr>
                </a:solidFill>
                <a:latin typeface="Droid Serif"/>
              </a:rPr>
              <a:t>Видове операции:</a:t>
            </a:r>
          </a:p>
          <a:p>
            <a:pPr marL="742950" lvl="1" indent="-285750">
              <a:spcBef>
                <a:spcPct val="200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bg-BG" sz="1050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Контрол и правоприлагане – </a:t>
            </a:r>
            <a:r>
              <a:rPr lang="en-US" sz="1050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31</a:t>
            </a:r>
            <a:r>
              <a:rPr lang="bg-BG" sz="1050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%от общия бюджет на приоритета;</a:t>
            </a:r>
          </a:p>
          <a:p>
            <a:pPr marL="742950" lvl="1" indent="-285750">
              <a:spcBef>
                <a:spcPct val="200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bg-BG" sz="1050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Събиране и обработване на данни за управление на рибарството и аквакултурите и за научни цели – </a:t>
            </a:r>
            <a:r>
              <a:rPr lang="en-US" sz="1050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16</a:t>
            </a:r>
            <a:r>
              <a:rPr lang="bg-BG" sz="1050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% от общия бюджет на приоритета</a:t>
            </a:r>
          </a:p>
          <a:p>
            <a:pPr marL="0" lvl="0" indent="0">
              <a:spcBef>
                <a:spcPct val="20000"/>
              </a:spcBef>
              <a:buClrTx/>
              <a:buSzPct val="100000"/>
              <a:buNone/>
            </a:pPr>
            <a:endParaRPr lang="en-US" sz="1050" b="1" kern="1200" dirty="0" smtClean="0">
              <a:solidFill>
                <a:schemeClr val="tx2">
                  <a:lumMod val="25000"/>
                </a:schemeClr>
              </a:solidFill>
              <a:latin typeface="Droid Serif"/>
              <a:ea typeface="+mn-ea"/>
              <a:cs typeface="+mn-cs"/>
            </a:endParaRPr>
          </a:p>
          <a:p>
            <a:pPr marL="0" lvl="0" indent="0">
              <a:spcBef>
                <a:spcPct val="20000"/>
              </a:spcBef>
              <a:buClrTx/>
              <a:buSzPct val="100000"/>
              <a:buNone/>
            </a:pPr>
            <a:r>
              <a:rPr lang="bg-BG" sz="1050" b="1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Специфична цел 1.6 </a:t>
            </a:r>
            <a:r>
              <a:rPr lang="bg-BG" sz="1050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 „Допринасяне за опазването и възстановяването на водното биологично разнообразие и на водните екосистеми“.</a:t>
            </a:r>
          </a:p>
          <a:p>
            <a:pPr marL="0" lvl="0" indent="0">
              <a:spcBef>
                <a:spcPct val="20000"/>
              </a:spcBef>
              <a:buClr>
                <a:srgbClr val="31B6FD"/>
              </a:buClr>
              <a:buSzPct val="100000"/>
              <a:buNone/>
            </a:pPr>
            <a:r>
              <a:rPr lang="bg-BG" sz="1050" b="1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Видове операции:</a:t>
            </a:r>
          </a:p>
          <a:p>
            <a:pPr marL="742950" lvl="1" indent="-285750">
              <a:spcBef>
                <a:spcPct val="200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bg-BG" sz="1050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Специфично оборудване на риболовния кораб, дейности и иновации, целящи опазването на околната среда и на биоразнообразието – </a:t>
            </a:r>
            <a:r>
              <a:rPr lang="en-US" sz="1050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6</a:t>
            </a:r>
            <a:r>
              <a:rPr lang="bg-BG" sz="1050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% от общия бюджет на приоритета;</a:t>
            </a:r>
          </a:p>
          <a:p>
            <a:pPr marL="742950" lvl="1" indent="-285750">
              <a:spcBef>
                <a:spcPct val="200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bg-BG" sz="1050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Защита на екологичното състояние на морската среда </a:t>
            </a:r>
            <a:r>
              <a:rPr lang="bg-BG" sz="1050" i="1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– </a:t>
            </a:r>
            <a:r>
              <a:rPr lang="en-US" sz="1050" i="1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3</a:t>
            </a:r>
            <a:r>
              <a:rPr lang="bg-BG" sz="1050" i="1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%</a:t>
            </a:r>
            <a:r>
              <a:rPr lang="en-US" sz="1050" i="1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 </a:t>
            </a:r>
            <a:r>
              <a:rPr lang="bg-BG" sz="1050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от общия бюджет на приоритета.</a:t>
            </a:r>
            <a:endParaRPr lang="bg-BG" sz="1050" i="1" kern="1200" dirty="0" smtClean="0">
              <a:solidFill>
                <a:schemeClr val="tx2">
                  <a:lumMod val="25000"/>
                </a:schemeClr>
              </a:solidFill>
              <a:latin typeface="Droid Serif"/>
              <a:ea typeface="+mn-ea"/>
              <a:cs typeface="+mn-cs"/>
            </a:endParaRPr>
          </a:p>
          <a:p>
            <a:pPr marL="457200" lvl="1" indent="0">
              <a:spcBef>
                <a:spcPct val="20000"/>
              </a:spcBef>
              <a:buClrTx/>
              <a:buSzPct val="100000"/>
              <a:buNone/>
            </a:pPr>
            <a:r>
              <a:rPr lang="bg-BG" sz="1050" i="1" kern="1200" dirty="0" smtClean="0">
                <a:solidFill>
                  <a:schemeClr val="tx2">
                    <a:lumMod val="25000"/>
                  </a:schemeClr>
                </a:solidFill>
                <a:latin typeface="Droid Serif"/>
                <a:ea typeface="+mn-ea"/>
                <a:cs typeface="+mn-cs"/>
              </a:rPr>
              <a:t>	</a:t>
            </a:r>
            <a:endParaRPr lang="bg-BG" sz="1050" b="1" dirty="0" smtClean="0">
              <a:solidFill>
                <a:schemeClr val="tx2">
                  <a:lumMod val="25000"/>
                </a:schemeClr>
              </a:solidFill>
              <a:latin typeface="Droid Serif"/>
            </a:endParaRPr>
          </a:p>
        </p:txBody>
      </p:sp>
      <p:sp>
        <p:nvSpPr>
          <p:cNvPr id="129" name="Google Shape;129;p15"/>
          <p:cNvSpPr txBox="1">
            <a:spLocks noGrp="1"/>
          </p:cNvSpPr>
          <p:nvPr>
            <p:ph type="sldNum" idx="12"/>
          </p:nvPr>
        </p:nvSpPr>
        <p:spPr>
          <a:xfrm>
            <a:off x="56062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2" t="-369" r="50813" b="369"/>
          <a:stretch/>
        </p:blipFill>
        <p:spPr>
          <a:xfrm>
            <a:off x="7139940" y="-19050"/>
            <a:ext cx="200406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4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stor template">
  <a:themeElements>
    <a:clrScheme name="Custom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95CFCE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6112</TotalTime>
  <Words>700</Words>
  <Application>Microsoft Office PowerPoint</Application>
  <PresentationFormat>On-screen Show (16:9)</PresentationFormat>
  <Paragraphs>122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Wingdings</vt:lpstr>
      <vt:lpstr>Times New Roman</vt:lpstr>
      <vt:lpstr>Calibri</vt:lpstr>
      <vt:lpstr>Pontano Sans</vt:lpstr>
      <vt:lpstr>Verdana</vt:lpstr>
      <vt:lpstr>Candara</vt:lpstr>
      <vt:lpstr>Droid Serif</vt:lpstr>
      <vt:lpstr>Nestor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Приоритет 3 „Осигуряване на условия за устойчива синя икономика в крайбрежните, островните и вътрешните райони и насърчаване на развитието на общностите, занимаващи се с рибарство и аквакултури“    Бюджет – 24 369 914 евро БФП или 20% от бюджета на ПМДРА 2021-2027 г.  Специфична цел 3.1 „Осигуряване на условия за устойчива синя икономика в крайбрежните, островните и вътрешните райони и за насърчаването на устойчивото развитие на общностите, занимаващи се с рибарство и аквакултури“  Видове операции :          •       Изграждане на капацитет и подготвителни действия в подкрепа на разработването и бъдещото изпълнение на стратегиите за Водено от общностите местно развитие – 1%;         •       Изпълнение на стратегиите за Водено от общностите местно развитие – 74%;         •       Текущи разходи и разходи за анимиране на територията – 25%.    </vt:lpstr>
      <vt:lpstr>PowerPoint Presentation</vt:lpstr>
      <vt:lpstr>                        Техническа помощ    Бюджет -  7 280 973 евро БФП или 6% от бюджета на ПМДРА 2021-2027 г.  Техническата помощ има за цел да осигури целесъобразното изпълнение на ПМДРА чрез прилагане на принципите на добро управление и използване на натрупания опит и експертиза през предходните два програмни периода, както и да обезпечи адекватното и навременно изпълнение на програмата чрез различни механизми и инструменти за :           •       Повишаване ефективността на Управляващия орган на   ПМДРА;          •       Изграждане на капацитет на операторите в сектор „Рибарство“ за улесняване на достъпа и оптималното използване на подкрепата от ПМДР;          •       Осигуряване на информираност и публичност относно ПМДРА 2021-2027 г.</vt:lpstr>
      <vt:lpstr>PowerPoint Presentation</vt:lpstr>
      <vt:lpstr>Решение на 9-то ТРГ:   Във връзка с представената информация и постъпилите коментари, предлагам да бъде даден мандат на Ръководителя на Управляващия орган на Програма за морско дело, рибарство и аквакултури 2021-2027 г. да внесе проекта на програмата в Европейската комисия и да проведе преговорите за окончателно одобряване от Европейската комисия.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Boryana Vodenicharska</dc:creator>
  <cp:lastModifiedBy>Antoaneta Hyubner</cp:lastModifiedBy>
  <cp:revision>83</cp:revision>
  <dcterms:modified xsi:type="dcterms:W3CDTF">2022-06-23T11:13:59Z</dcterms:modified>
</cp:coreProperties>
</file>