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14"/>
  </p:notesMasterIdLst>
  <p:sldIdLst>
    <p:sldId id="256" r:id="rId2"/>
    <p:sldId id="281" r:id="rId3"/>
    <p:sldId id="282" r:id="rId4"/>
    <p:sldId id="283" r:id="rId5"/>
    <p:sldId id="285" r:id="rId6"/>
    <p:sldId id="290" r:id="rId7"/>
    <p:sldId id="284" r:id="rId8"/>
    <p:sldId id="286" r:id="rId9"/>
    <p:sldId id="292" r:id="rId10"/>
    <p:sldId id="287" r:id="rId11"/>
    <p:sldId id="288" r:id="rId12"/>
    <p:sldId id="279" r:id="rId13"/>
  </p:sldIdLst>
  <p:sldSz cx="9144000" cy="5143500" type="screen16x9"/>
  <p:notesSz cx="7023100" cy="9309100"/>
  <p:embeddedFontLst>
    <p:embeddedFont>
      <p:font typeface="Source Sans Pro" panose="020B0604020202020204" charset="0"/>
      <p:regular r:id="rId15"/>
      <p:bold r:id="rId16"/>
      <p:italic r:id="rId17"/>
      <p:boldItalic r:id="rId18"/>
    </p:embeddedFont>
    <p:embeddedFont>
      <p:font typeface="Permanent Marker" panose="020B0604020202020204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hasmina Avramova" initials="Z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22" autoAdjust="0"/>
  </p:normalViewPr>
  <p:slideViewPr>
    <p:cSldViewPr snapToGrid="0"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22" y="-120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308" tIns="93308" rIns="93308" bIns="93308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65885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58111" y="1134894"/>
            <a:ext cx="6744509" cy="21530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bg-BG" sz="2000" dirty="0" smtClean="0">
                <a:solidFill>
                  <a:srgbClr val="002060"/>
                </a:solidFill>
              </a:rPr>
              <a:t/>
            </a:r>
            <a:br>
              <a:rPr lang="bg-BG" sz="2000" dirty="0" smtClean="0">
                <a:solidFill>
                  <a:srgbClr val="002060"/>
                </a:solidFill>
              </a:rPr>
            </a:br>
            <a:r>
              <a:rPr lang="bg-BG" sz="2000" dirty="0">
                <a:solidFill>
                  <a:srgbClr val="002060"/>
                </a:solidFill>
              </a:rPr>
              <a:t/>
            </a:r>
            <a:br>
              <a:rPr lang="bg-BG" sz="2000" dirty="0">
                <a:solidFill>
                  <a:srgbClr val="002060"/>
                </a:solidFill>
              </a:rPr>
            </a:br>
            <a:r>
              <a:rPr lang="bg-BG" sz="2000" b="1" dirty="0" smtClean="0">
                <a:solidFill>
                  <a:srgbClr val="002060"/>
                </a:solidFill>
              </a:rPr>
              <a:t>ПЪРВО </a:t>
            </a:r>
            <a:r>
              <a:rPr lang="bg-BG" sz="2000" b="1" dirty="0">
                <a:solidFill>
                  <a:srgbClr val="002060"/>
                </a:solidFill>
              </a:rPr>
              <a:t>ЗАСЕДАНИЕ НА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КОМИТЕТА ЗА НАБЛЮДЕНИЕ НА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ПРОГРАМАТА ЗА МОРСКО ДЕЛО, РИБАРСТВО И АКВАКУЛТУРИ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dirty="0">
                <a:solidFill>
                  <a:srgbClr val="002060"/>
                </a:solidFill>
              </a:rPr>
              <a:t>2021-2027 </a:t>
            </a:r>
            <a:r>
              <a:rPr lang="bg-BG" sz="2000" dirty="0" smtClean="0">
                <a:solidFill>
                  <a:srgbClr val="002060"/>
                </a:solidFill>
              </a:rPr>
              <a:t>г.</a:t>
            </a:r>
            <a:br>
              <a:rPr lang="bg-BG" sz="2000" dirty="0" smtClean="0">
                <a:solidFill>
                  <a:srgbClr val="002060"/>
                </a:solidFill>
              </a:rPr>
            </a:br>
            <a:r>
              <a:rPr lang="bg-BG" sz="2000" dirty="0">
                <a:solidFill>
                  <a:srgbClr val="002060"/>
                </a:solidFill>
              </a:rPr>
              <a:t/>
            </a:r>
            <a:br>
              <a:rPr lang="bg-BG" sz="20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Индикативна годишна работна програма за 2023 г.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i="1" dirty="0">
                <a:solidFill>
                  <a:srgbClr val="002060"/>
                </a:solidFill>
              </a:rPr>
              <a:t>17 март 2023 г.</a:t>
            </a:r>
            <a:br>
              <a:rPr lang="bg-BG" sz="1600" i="1" dirty="0">
                <a:solidFill>
                  <a:srgbClr val="002060"/>
                </a:solidFill>
              </a:rPr>
            </a:br>
            <a:r>
              <a:rPr lang="en-US" sz="1600" i="1" dirty="0">
                <a:solidFill>
                  <a:srgbClr val="002060"/>
                </a:solidFill>
              </a:rPr>
              <a:t>Grand Hotel Millennium Sofia</a:t>
            </a: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838200"/>
            <a:ext cx="8060987" cy="40712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„ Текущи разходи и дейности за популяризиране на територията”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11 693 197,34 лева</a:t>
            </a: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Одобрен МИГ по ЕФМДРА с одобрена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стратегия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400" b="1" dirty="0" smtClean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just">
              <a:buClr>
                <a:srgbClr val="859CB1"/>
              </a:buClr>
              <a:buNone/>
            </a:pP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Дейности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проучвания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анализи за територията на МИГ по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ЕФМДРА, информационни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рекламни материали, свързани с популяризиране дейността на МИГ по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ЕФМДРА, мониторинг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оценка на стратегията за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ВОМР, обучения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семинари и информационни срещи за местни лидери, оценители, кандидати, бенефициенти и др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ще се обяви през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трето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годината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</a:t>
            </a: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размер на БФП за проект – неприложимо, а максималният е до 25% от общия размер на публичния принос по стратегията</a:t>
            </a:r>
            <a:endParaRPr lang="ru-RU" dirty="0">
              <a:solidFill>
                <a:srgbClr val="2C343B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933856"/>
            <a:ext cx="8060987" cy="38501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„ Техническа помощ”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2 200 000 лева</a:t>
            </a: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Отговорни за изпълнението на програмата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звена.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just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Техническа подкрепа, консултации, изследвания, анализи, проучвания и др., необходими за ефективното управление, изпълнение, наблюдение, оценка, контрол и функционирането на ПМДРА 2021-2027 г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., оценки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изпълнението на ПМДРА 2021-2027 г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., обезпечаване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работата на Комитета за наблюдение на ПМДРА 2021-2027 г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и др.</a:t>
            </a:r>
          </a:p>
          <a:p>
            <a:pPr marL="76200" lvl="0" indent="0" algn="just">
              <a:buClr>
                <a:srgbClr val="859CB1"/>
              </a:buClr>
              <a:buNone/>
            </a:pP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второто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годината.</a:t>
            </a: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just">
              <a:spcBef>
                <a:spcPts val="0"/>
              </a:spcBef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размер на БФП за проект - неприложимо, максимален размер на БФП за проект – неприложимо.</a:t>
            </a:r>
            <a:endParaRPr lang="ru-RU" sz="14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252350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795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26" y="241524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99" y="66261"/>
            <a:ext cx="1166192" cy="48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784698"/>
            <a:ext cx="8412743" cy="41683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None/>
            </a:pP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Приоритет </a:t>
            </a: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„Насърчаване на устойчивото рибарство и опазването на водните биологични ресурси“ </a:t>
            </a:r>
            <a:endParaRPr lang="en-US" sz="2000" b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0" algn="ctr">
              <a:buNone/>
            </a:pPr>
            <a:r>
              <a:rPr lang="bg-BG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„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Окончателно преустановяване на риболовни </a:t>
            </a:r>
            <a:r>
              <a:rPr lang="ru-RU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дейности”</a:t>
            </a:r>
          </a:p>
          <a:p>
            <a:pPr marL="76200" indent="0" algn="ctr">
              <a:buNone/>
            </a:pP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961 236,584 лева</a:t>
            </a:r>
            <a:endParaRPr lang="en-US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0" algn="ctr">
              <a:buNone/>
            </a:pPr>
            <a:endParaRPr lang="en-US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spcBef>
                <a:spcPts val="0"/>
              </a:spcBef>
              <a:buNone/>
            </a:pPr>
            <a:r>
              <a:rPr lang="ru-RU" sz="1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Собственици на риболовни кораби, които са регистрирани като активни и които са извършвали риболовни дейности в морето в продължение на 90 дни през всяка от последните две календарни години, предхождащи годината на подаване на заявлението за </a:t>
            </a: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кандидатстване.</a:t>
            </a: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опустими </a:t>
            </a:r>
            <a:r>
              <a:rPr lang="ru-RU" sz="1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преустановяването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риболовни дейности</a:t>
            </a:r>
          </a:p>
          <a:p>
            <a:pPr marL="76200" lvl="0" indent="0" algn="ctr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 постига чрез бракуване на риболовния кораб (скрапиране).</a:t>
            </a: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четвъртото </a:t>
            </a: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годината.</a:t>
            </a:r>
            <a: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размер на БФП за проект 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неприложимо, </a:t>
            </a: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максималният е съгласно </a:t>
            </a:r>
            <a:r>
              <a:rPr lang="bg-BG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методика.</a:t>
            </a:r>
            <a:endParaRPr lang="en-US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870858"/>
            <a:ext cx="8060987" cy="39131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за </a:t>
            </a:r>
            <a:r>
              <a:rPr lang="bg-BG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директно </a:t>
            </a: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предоставяне на БФП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Контрол и </a:t>
            </a:r>
            <a:r>
              <a:rPr lang="ru-RU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правоприлагане”</a:t>
            </a:r>
            <a:endParaRPr lang="ru-RU" sz="18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23 733 549,18 лева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Конкретен бенефициент –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Изпълнителна агенция по рибарство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</a:t>
            </a:r>
          </a:p>
          <a:p>
            <a:pPr marL="76200" lvl="0" indent="0" algn="just">
              <a:spcBef>
                <a:spcPts val="0"/>
              </a:spcBef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 за контрол, инспекции и изпълнение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нуждите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ОПОР,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във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връзка със спазване на задължението за разтоварване, мониторинг и контрол на риболовния флот, включително мониторинг и контрол на любителския риболов,  етикетиране и проследимост, контрол на мощността на двигателите и др.</a:t>
            </a:r>
            <a: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трето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годината.</a:t>
            </a:r>
            <a: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размер на БФП за проект - неприложимо,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максимален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размер на БФП за проект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неприложимо.</a:t>
            </a: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903514"/>
            <a:ext cx="8060987" cy="40163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за директно предоставяне на БФП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„Събиране и обработване на данни за управление на рибарството и аквакултурите и за научни цели 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11 866 774,59 лева</a:t>
            </a: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Конкретен бенефициент –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Изпълнителна агенция по рибарство и аквакултури</a:t>
            </a:r>
          </a:p>
          <a:p>
            <a:pPr marL="76200" lvl="0" indent="0" algn="just">
              <a:spcBef>
                <a:spcPts val="0"/>
              </a:spcBef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Събиране, управление и използване на данни за целите на научния анализ и изпълнението на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ОПОР,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подобряване на системите за събиране и за управление на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данни, модернизация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софтуера за събирането на данни,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обучение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персонала относно подобряване на знанията за иновативни технологии за контрол и ИТ умения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6200" lvl="0" indent="0" algn="just">
              <a:spcBef>
                <a:spcPts val="0"/>
              </a:spcBef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трето тримесечие на годината.</a:t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размер на БФП за проект - неприложимо, максимален размер на БФП за проект – неприложимо.</a:t>
            </a:r>
          </a:p>
          <a:p>
            <a:pPr marL="76200" lvl="0" indent="0">
              <a:buNone/>
            </a:pP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1" y="636104"/>
            <a:ext cx="9144000" cy="49695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indent="0" algn="ctr">
              <a:buNone/>
            </a:pP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Приоритет 2 „Насърчаване на </a:t>
            </a: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устойчиви </a:t>
            </a: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дейности, свързани с аквакултурите, и на преработването и предлагането на пазара на </a:t>
            </a: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продукти от </a:t>
            </a: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риболов и </a:t>
            </a: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Аквакултури, предоставящи екологични услуги - сектор </a:t>
            </a:r>
            <a:endParaRPr lang="ru-RU" sz="1800" b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„Компенсации 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стопанства, попадащи в Натура 2000”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2 460 714,916 лева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Стопанства в подсектор „Аквакултури”, намиращи се в защитените зони от мрежата Натура 2000 </a:t>
            </a:r>
            <a: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Прилагане на методи за производство на аквакултури,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обект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специфични изисквания за управление, произтичащи от защитените зони от мрежата Натура 2000 и гарантиращи постигането на добро състояние на съответните водни обекти до 2027 г.,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чрез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предоставяне на компенсации за нанесени сериозни щети от хищници, напр. корморани, пеликани, чапли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видри. 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ще се обяви през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трето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годината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bg-BG" sz="1400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размер на БФП за проект - неприложимо, а максималният е съгласно методика.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0" algn="ctr">
              <a:buNone/>
            </a:pPr>
            <a:endParaRPr sz="20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934278"/>
            <a:ext cx="8060987" cy="38497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bg-BG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Продуктивни инвестиции и иновации в аквакултурите”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11 434 595,876 лева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spcBef>
                <a:spcPts val="0"/>
              </a:spcBef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Съществуващи и 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новосъздадени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стопанства в подсектор „Аквакултури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pPr marL="76200" lvl="0" indent="0" algn="ctr">
              <a:spcBef>
                <a:spcPts val="0"/>
              </a:spcBef>
              <a:buClr>
                <a:srgbClr val="859CB1"/>
              </a:buClr>
              <a:buNone/>
            </a:pPr>
            <a:endParaRPr lang="ru-RU" sz="1400" b="1" i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just">
              <a:buClr>
                <a:srgbClr val="859CB1"/>
              </a:buClr>
              <a:buNone/>
            </a:pP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Продуктивни инвестиции в аквакултурите, дейности свързани с диверсификация на традиционни продукти, изграждане и модернизация на стопанствата, подобряване на енергийната ефективност,  подобряване на безопасността и условията на труд, инвестиции, насочени  към развитие на устойчиви аквакултурни производства с ниско влияние върху околната среда,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иновации.</a:t>
            </a:r>
          </a:p>
          <a:p>
            <a:pPr marL="76200" lvl="0" indent="0" algn="just">
              <a:buClr>
                <a:srgbClr val="859CB1"/>
              </a:buClr>
              <a:buNone/>
            </a:pPr>
            <a:endParaRPr lang="ru-RU" sz="1400" b="1" dirty="0" smtClean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трето тримесечие на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годината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Минималният размер на БФП за проект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 30 000 лева,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максималният е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650 000 лева.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>
              <a:buNone/>
            </a:pP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395591" y="1200150"/>
            <a:ext cx="8060987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bg-BG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bg-BG" sz="18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Преработка на продукти от риболов и аквакултури”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5 061 646,722 лева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Предприятия за преработка на продукти от риболов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 и новосъздадени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предприятия за преработка на продукти от риболов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Инвестиции в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предприятия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преработка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изграждане и модернизация) на продукти от риболов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аквакултури 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ще се обяви през трето тримесечие на годината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Минималният размер на БФП за проект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30 000 лева, а максималният е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850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000 лева.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8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79512" y="546652"/>
            <a:ext cx="9064487" cy="45152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ru-RU" sz="18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Приоритет 3 „Създаване на предпоставки за растеж на устойчивата синя икономика и стимулиране на развитието на общностите, занимаващи се с рибарство и аквакултури, в крайбрежните и вътрешните райони”</a:t>
            </a:r>
            <a:endParaRPr lang="bg-BG" sz="1800" b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6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bg-BG" sz="16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6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Изграждане на капацитет и подготвителни действия в подкрепа на разработването и бъдещото изпълнение на стратегиите за </a:t>
            </a:r>
            <a:r>
              <a:rPr lang="ru-RU" sz="16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ВОМР”</a:t>
            </a:r>
            <a:endParaRPr lang="ru-RU" sz="16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694 309 лева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местно партньорство, което не е прилагало подхода ВОМР </a:t>
            </a:r>
            <a:endParaRPr lang="ru-RU" sz="1400" b="1" dirty="0" smtClean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периода 2007 - 2013 г. и 2014-2020 г.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         	2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МИРГ, прилагала подхода ВОМР  в периода 2007 - 2013 г. 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2014-	2020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територията или на част от територия, за която се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кандидатства</a:t>
            </a:r>
          </a:p>
          <a:p>
            <a:pPr marL="76200" lvl="0" indent="0" algn="just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Учредяване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местно партньорство, когато такова не е вече учредено, популяризиране на подхода ВОМР, обучение на местни лидери и заинтересовани страни, проучвания и анализи на територията, разработване и изготвяне на стратегия за ВОМР, координация на изпълнението на подготвителните дейности</a:t>
            </a: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ще се обяви през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второто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годината.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размер на БФП за проект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неприложимо,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максималният е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25 000 лева.</a:t>
            </a: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79512" y="546652"/>
            <a:ext cx="9064487" cy="45152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endParaRPr lang="bg-BG" sz="1600" b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6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bg-BG" sz="16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6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Изпълнение на стратегии за Водено от общностите местно развитие</a:t>
            </a:r>
            <a:r>
              <a:rPr lang="ru-RU" sz="16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6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 размер на БФП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35 079 592,02 лева</a:t>
            </a:r>
            <a:endParaRPr lang="en-US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кандидати: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Одобрен МИГ по ЕФМДРА, съставен от представители на публичния, неправителствения и частния местен икономически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интерес.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ru-RU" sz="1400" b="1" dirty="0" smtClean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400" b="1" i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ru-RU" sz="1400" b="1" i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дейности: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Дейности за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постигане на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целите на Зеления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преход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възстановяване и постигане на устойчивост на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територията, постигане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целите на Цифровия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преход, дребномащабния риболов, подготовка </a:t>
            </a:r>
            <a:r>
              <a:rPr lang="ru-RU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изпълнение на проекти за </a:t>
            </a:r>
            <a:r>
              <a:rPr lang="ru-RU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сътрудничество.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400" b="1" dirty="0" smtClean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Процедурата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ще се обяви през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трето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тримесечие на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годината.</a:t>
            </a:r>
            <a:endParaRPr lang="bg-BG" sz="14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Минимален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размер на БФП за проект –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неприложимо,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максималният е до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bg-BG" sz="1400" b="1" dirty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000 </a:t>
            </a:r>
            <a:r>
              <a:rPr lang="bg-BG" sz="1400" b="1" dirty="0" smtClean="0">
                <a:solidFill>
                  <a:srgbClr val="2C343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000 лева.</a:t>
            </a: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647</Words>
  <Application>Microsoft Office PowerPoint</Application>
  <PresentationFormat>On-screen Show (16:9)</PresentationFormat>
  <Paragraphs>77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Source Sans Pro</vt:lpstr>
      <vt:lpstr>Permanent Marker</vt:lpstr>
      <vt:lpstr>Timon template</vt:lpstr>
      <vt:lpstr>     ПЪРВО ЗАСЕДАНИЕ НА КОМИТЕТА ЗА НАБЛЮДЕНИЕ НА  ПРОГРАМАТА ЗА МОРСКО ДЕЛО, РИБАРСТВО И АКВАКУЛТУРИ  2021-2027 г.  Индикативна годишна работна програма за 2023 г.  17 март 2023 г. Grand Hotel Millennium Sofia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ПЪРВО ЗАСЕДАНИЕ НА КОМИТЕТА ЗА НАБЛЮДЕНИЕ НА  ПРОГРАМАТА ЗА МОРСКО ДЕЛО, РИБАРСТВО И АКВАКУЛТУРИ  2021-2027 Г.   17 март 2023 г. Grand Hotel Millennium Sofia</dc:title>
  <dc:creator>Evgeniya Cherkezova</dc:creator>
  <cp:lastModifiedBy>Evgeniya Cherkezova</cp:lastModifiedBy>
  <cp:revision>76</cp:revision>
  <cp:lastPrinted>2023-03-06T13:53:49Z</cp:lastPrinted>
  <dcterms:modified xsi:type="dcterms:W3CDTF">2023-03-10T13:53:43Z</dcterms:modified>
</cp:coreProperties>
</file>