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63" r:id="rId1"/>
  </p:sldMasterIdLst>
  <p:notesMasterIdLst>
    <p:notesMasterId r:id="rId20"/>
  </p:notesMasterIdLst>
  <p:sldIdLst>
    <p:sldId id="256" r:id="rId2"/>
    <p:sldId id="261" r:id="rId3"/>
    <p:sldId id="280" r:id="rId4"/>
    <p:sldId id="281" r:id="rId5"/>
    <p:sldId id="282" r:id="rId6"/>
    <p:sldId id="283" r:id="rId7"/>
    <p:sldId id="285" r:id="rId8"/>
    <p:sldId id="286" r:id="rId9"/>
    <p:sldId id="287" r:id="rId10"/>
    <p:sldId id="288" r:id="rId11"/>
    <p:sldId id="289" r:id="rId12"/>
    <p:sldId id="290" r:id="rId13"/>
    <p:sldId id="291" r:id="rId14"/>
    <p:sldId id="292" r:id="rId15"/>
    <p:sldId id="293" r:id="rId16"/>
    <p:sldId id="294" r:id="rId17"/>
    <p:sldId id="295" r:id="rId18"/>
    <p:sldId id="279" r:id="rId19"/>
  </p:sldIdLst>
  <p:sldSz cx="9144000" cy="5143500" type="screen16x9"/>
  <p:notesSz cx="6858000" cy="9144000"/>
  <p:embeddedFontLst>
    <p:embeddedFont>
      <p:font typeface="Source Sans Pro" panose="020B0604020202020204" charset="0"/>
      <p:regular r:id="rId21"/>
      <p:bold r:id="rId22"/>
      <p:italic r:id="rId23"/>
      <p:boldItalic r:id="rId24"/>
    </p:embeddedFont>
    <p:embeddedFont>
      <p:font typeface="Permanent Marker" panose="020B0604020202020204" charset="0"/>
      <p:regular r:id="rId2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03E3C8FF-8B87-4EE5-BC46-B188729109F7}">
  <a:tblStyle styleId="{03E3C8FF-8B87-4EE5-BC46-B188729109F7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AFFC4C59-DCFD-4FA4-B9E0-7F60744AF68A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47" d="100"/>
          <a:sy n="147" d="100"/>
        </p:scale>
        <p:origin x="-594" y="-1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F261202-5802-4AE4-85EA-AC95E4FA1CF0}" type="doc">
      <dgm:prSet loTypeId="urn:microsoft.com/office/officeart/2009/layout/CircleArrowProcess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E3E381A-D92B-4F9F-8088-51D3BB09B0AB}">
      <dgm:prSet phldrT="[Text]"/>
      <dgm:spPr/>
      <dgm:t>
        <a:bodyPr/>
        <a:lstStyle/>
        <a:p>
          <a:r>
            <a:rPr lang="bg-BG" dirty="0" smtClean="0"/>
            <a:t>Критерии</a:t>
          </a:r>
          <a:endParaRPr lang="en-US" dirty="0"/>
        </a:p>
      </dgm:t>
    </dgm:pt>
    <dgm:pt modelId="{B6670051-AAFE-483A-8278-BB8A42C2FB5E}" type="parTrans" cxnId="{3DD19D42-9625-4244-8B80-FF46D17DE769}">
      <dgm:prSet/>
      <dgm:spPr/>
      <dgm:t>
        <a:bodyPr/>
        <a:lstStyle/>
        <a:p>
          <a:endParaRPr lang="en-US"/>
        </a:p>
      </dgm:t>
    </dgm:pt>
    <dgm:pt modelId="{708F33D9-B1CF-42B5-AAF0-18139F29F336}" type="sibTrans" cxnId="{3DD19D42-9625-4244-8B80-FF46D17DE769}">
      <dgm:prSet/>
      <dgm:spPr/>
      <dgm:t>
        <a:bodyPr/>
        <a:lstStyle/>
        <a:p>
          <a:endParaRPr lang="en-US"/>
        </a:p>
      </dgm:t>
    </dgm:pt>
    <dgm:pt modelId="{6193145B-198E-4E26-82AB-C06AA03A50C8}">
      <dgm:prSet phldrT="[Text]"/>
      <dgm:spPr/>
      <dgm:t>
        <a:bodyPr/>
        <a:lstStyle/>
        <a:p>
          <a:r>
            <a:rPr lang="bg-BG" dirty="0" smtClean="0"/>
            <a:t>Устойчиво рибарство</a:t>
          </a:r>
          <a:endParaRPr lang="en-US" dirty="0"/>
        </a:p>
      </dgm:t>
    </dgm:pt>
    <dgm:pt modelId="{D73C3540-C25C-4657-B8AF-4A691E5006B8}" type="parTrans" cxnId="{87BD4D68-34E7-43B5-B922-A6F387C7D2E9}">
      <dgm:prSet/>
      <dgm:spPr/>
      <dgm:t>
        <a:bodyPr/>
        <a:lstStyle/>
        <a:p>
          <a:endParaRPr lang="en-US"/>
        </a:p>
      </dgm:t>
    </dgm:pt>
    <dgm:pt modelId="{5981B853-E6D8-4621-8558-91643EC6CA8E}" type="sibTrans" cxnId="{87BD4D68-34E7-43B5-B922-A6F387C7D2E9}">
      <dgm:prSet/>
      <dgm:spPr/>
      <dgm:t>
        <a:bodyPr/>
        <a:lstStyle/>
        <a:p>
          <a:endParaRPr lang="en-US"/>
        </a:p>
      </dgm:t>
    </dgm:pt>
    <dgm:pt modelId="{0BC4A223-29FB-40B9-B76A-0BD25FA029C1}">
      <dgm:prSet phldrT="[Text]"/>
      <dgm:spPr/>
      <dgm:t>
        <a:bodyPr/>
        <a:lstStyle/>
        <a:p>
          <a:r>
            <a:rPr lang="bg-BG" dirty="0" smtClean="0"/>
            <a:t>Хоризонтални политики</a:t>
          </a:r>
        </a:p>
        <a:p>
          <a:r>
            <a:rPr lang="bg-BG" dirty="0" smtClean="0"/>
            <a:t>ОПОР</a:t>
          </a:r>
          <a:endParaRPr lang="en-US" dirty="0"/>
        </a:p>
      </dgm:t>
    </dgm:pt>
    <dgm:pt modelId="{786DCC51-DC4C-478E-B092-89461D3C9804}" type="parTrans" cxnId="{FE8AFD44-0B42-431A-94EF-58114EB7054A}">
      <dgm:prSet/>
      <dgm:spPr/>
      <dgm:t>
        <a:bodyPr/>
        <a:lstStyle/>
        <a:p>
          <a:endParaRPr lang="en-US"/>
        </a:p>
      </dgm:t>
    </dgm:pt>
    <dgm:pt modelId="{3CCEA13A-DD29-425A-8A57-41D888ED0F12}" type="sibTrans" cxnId="{FE8AFD44-0B42-431A-94EF-58114EB7054A}">
      <dgm:prSet/>
      <dgm:spPr/>
      <dgm:t>
        <a:bodyPr/>
        <a:lstStyle/>
        <a:p>
          <a:endParaRPr lang="en-US"/>
        </a:p>
      </dgm:t>
    </dgm:pt>
    <dgm:pt modelId="{4FC88D83-18A9-42BE-855E-BCBE15D4A34F}" type="pres">
      <dgm:prSet presAssocID="{8F261202-5802-4AE4-85EA-AC95E4FA1CF0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FCA0523D-22FD-42AF-96C4-0ED6026F6769}" type="pres">
      <dgm:prSet presAssocID="{AE3E381A-D92B-4F9F-8088-51D3BB09B0AB}" presName="Accent1" presStyleCnt="0"/>
      <dgm:spPr/>
    </dgm:pt>
    <dgm:pt modelId="{C471B78D-6E08-4E97-ACCE-CD6DB2593781}" type="pres">
      <dgm:prSet presAssocID="{AE3E381A-D92B-4F9F-8088-51D3BB09B0AB}" presName="Accent" presStyleLbl="node1" presStyleIdx="0" presStyleCnt="3"/>
      <dgm:spPr/>
    </dgm:pt>
    <dgm:pt modelId="{0CDE01D0-6D70-4D98-8C62-D571D12C5C54}" type="pres">
      <dgm:prSet presAssocID="{AE3E381A-D92B-4F9F-8088-51D3BB09B0AB}" presName="Parent1" presStyleLbl="revTx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A1CF036-A472-4C61-8B3C-5590FF99E201}" type="pres">
      <dgm:prSet presAssocID="{6193145B-198E-4E26-82AB-C06AA03A50C8}" presName="Accent2" presStyleCnt="0"/>
      <dgm:spPr/>
    </dgm:pt>
    <dgm:pt modelId="{DE2ED9B3-51A6-404C-BADD-E13453E3E946}" type="pres">
      <dgm:prSet presAssocID="{6193145B-198E-4E26-82AB-C06AA03A50C8}" presName="Accent" presStyleLbl="node1" presStyleIdx="1" presStyleCnt="3"/>
      <dgm:spPr/>
    </dgm:pt>
    <dgm:pt modelId="{1FE794C6-4E20-4605-92BC-0DC85D8C1D19}" type="pres">
      <dgm:prSet presAssocID="{6193145B-198E-4E26-82AB-C06AA03A50C8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06F0DD0-12BC-4BA6-A790-17256AD21818}" type="pres">
      <dgm:prSet presAssocID="{0BC4A223-29FB-40B9-B76A-0BD25FA029C1}" presName="Accent3" presStyleCnt="0"/>
      <dgm:spPr/>
    </dgm:pt>
    <dgm:pt modelId="{BC416C28-5F90-4883-9C42-95E41C38EEF6}" type="pres">
      <dgm:prSet presAssocID="{0BC4A223-29FB-40B9-B76A-0BD25FA029C1}" presName="Accent" presStyleLbl="node1" presStyleIdx="2" presStyleCnt="3"/>
      <dgm:spPr/>
    </dgm:pt>
    <dgm:pt modelId="{FD40F909-919A-4A1D-8911-7D8A466CA2D9}" type="pres">
      <dgm:prSet presAssocID="{0BC4A223-29FB-40B9-B76A-0BD25FA029C1}" presName="Parent3" presStyleLbl="revTx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5A15AB7-9249-4732-A284-1E9D0107BA4C}" type="presOf" srcId="{0BC4A223-29FB-40B9-B76A-0BD25FA029C1}" destId="{FD40F909-919A-4A1D-8911-7D8A466CA2D9}" srcOrd="0" destOrd="0" presId="urn:microsoft.com/office/officeart/2009/layout/CircleArrowProcess"/>
    <dgm:cxn modelId="{87BD4D68-34E7-43B5-B922-A6F387C7D2E9}" srcId="{8F261202-5802-4AE4-85EA-AC95E4FA1CF0}" destId="{6193145B-198E-4E26-82AB-C06AA03A50C8}" srcOrd="1" destOrd="0" parTransId="{D73C3540-C25C-4657-B8AF-4A691E5006B8}" sibTransId="{5981B853-E6D8-4621-8558-91643EC6CA8E}"/>
    <dgm:cxn modelId="{3DD19D42-9625-4244-8B80-FF46D17DE769}" srcId="{8F261202-5802-4AE4-85EA-AC95E4FA1CF0}" destId="{AE3E381A-D92B-4F9F-8088-51D3BB09B0AB}" srcOrd="0" destOrd="0" parTransId="{B6670051-AAFE-483A-8278-BB8A42C2FB5E}" sibTransId="{708F33D9-B1CF-42B5-AAF0-18139F29F336}"/>
    <dgm:cxn modelId="{DC9E4152-4456-43DC-8AED-C2F53ACC49F7}" type="presOf" srcId="{6193145B-198E-4E26-82AB-C06AA03A50C8}" destId="{1FE794C6-4E20-4605-92BC-0DC85D8C1D19}" srcOrd="0" destOrd="0" presId="urn:microsoft.com/office/officeart/2009/layout/CircleArrowProcess"/>
    <dgm:cxn modelId="{EE01CE42-B8E0-466A-B074-2F8EABE4295F}" type="presOf" srcId="{AE3E381A-D92B-4F9F-8088-51D3BB09B0AB}" destId="{0CDE01D0-6D70-4D98-8C62-D571D12C5C54}" srcOrd="0" destOrd="0" presId="urn:microsoft.com/office/officeart/2009/layout/CircleArrowProcess"/>
    <dgm:cxn modelId="{581F7D72-D5E7-4691-8F6A-27DE5EF0894D}" type="presOf" srcId="{8F261202-5802-4AE4-85EA-AC95E4FA1CF0}" destId="{4FC88D83-18A9-42BE-855E-BCBE15D4A34F}" srcOrd="0" destOrd="0" presId="urn:microsoft.com/office/officeart/2009/layout/CircleArrowProcess"/>
    <dgm:cxn modelId="{FE8AFD44-0B42-431A-94EF-58114EB7054A}" srcId="{8F261202-5802-4AE4-85EA-AC95E4FA1CF0}" destId="{0BC4A223-29FB-40B9-B76A-0BD25FA029C1}" srcOrd="2" destOrd="0" parTransId="{786DCC51-DC4C-478E-B092-89461D3C9804}" sibTransId="{3CCEA13A-DD29-425A-8A57-41D888ED0F12}"/>
    <dgm:cxn modelId="{DDFFC7E1-F00E-482A-A876-96B21B10FE8F}" type="presParOf" srcId="{4FC88D83-18A9-42BE-855E-BCBE15D4A34F}" destId="{FCA0523D-22FD-42AF-96C4-0ED6026F6769}" srcOrd="0" destOrd="0" presId="urn:microsoft.com/office/officeart/2009/layout/CircleArrowProcess"/>
    <dgm:cxn modelId="{9EC2A9D8-0BC1-4F57-B635-975830CB9D6F}" type="presParOf" srcId="{FCA0523D-22FD-42AF-96C4-0ED6026F6769}" destId="{C471B78D-6E08-4E97-ACCE-CD6DB2593781}" srcOrd="0" destOrd="0" presId="urn:microsoft.com/office/officeart/2009/layout/CircleArrowProcess"/>
    <dgm:cxn modelId="{E1391D7C-47E5-413E-841C-3C0A8C9FAEE5}" type="presParOf" srcId="{4FC88D83-18A9-42BE-855E-BCBE15D4A34F}" destId="{0CDE01D0-6D70-4D98-8C62-D571D12C5C54}" srcOrd="1" destOrd="0" presId="urn:microsoft.com/office/officeart/2009/layout/CircleArrowProcess"/>
    <dgm:cxn modelId="{8D7B752F-4BFE-46C8-9A7B-9FCC5A6ADF04}" type="presParOf" srcId="{4FC88D83-18A9-42BE-855E-BCBE15D4A34F}" destId="{3A1CF036-A472-4C61-8B3C-5590FF99E201}" srcOrd="2" destOrd="0" presId="urn:microsoft.com/office/officeart/2009/layout/CircleArrowProcess"/>
    <dgm:cxn modelId="{3AF97C4B-FBEB-43A0-9FFA-863A389F4853}" type="presParOf" srcId="{3A1CF036-A472-4C61-8B3C-5590FF99E201}" destId="{DE2ED9B3-51A6-404C-BADD-E13453E3E946}" srcOrd="0" destOrd="0" presId="urn:microsoft.com/office/officeart/2009/layout/CircleArrowProcess"/>
    <dgm:cxn modelId="{7AAA4A2C-CD68-418E-8BE9-FE12A780848B}" type="presParOf" srcId="{4FC88D83-18A9-42BE-855E-BCBE15D4A34F}" destId="{1FE794C6-4E20-4605-92BC-0DC85D8C1D19}" srcOrd="3" destOrd="0" presId="urn:microsoft.com/office/officeart/2009/layout/CircleArrowProcess"/>
    <dgm:cxn modelId="{FE53FDC6-E7AB-4254-BDFC-64895D640B90}" type="presParOf" srcId="{4FC88D83-18A9-42BE-855E-BCBE15D4A34F}" destId="{406F0DD0-12BC-4BA6-A790-17256AD21818}" srcOrd="4" destOrd="0" presId="urn:microsoft.com/office/officeart/2009/layout/CircleArrowProcess"/>
    <dgm:cxn modelId="{3892BC01-B790-4C9E-B807-A3376D849F20}" type="presParOf" srcId="{406F0DD0-12BC-4BA6-A790-17256AD21818}" destId="{BC416C28-5F90-4883-9C42-95E41C38EEF6}" srcOrd="0" destOrd="0" presId="urn:microsoft.com/office/officeart/2009/layout/CircleArrowProcess"/>
    <dgm:cxn modelId="{913733E7-4977-45AD-9B5D-BF712FB66F91}" type="presParOf" srcId="{4FC88D83-18A9-42BE-855E-BCBE15D4A34F}" destId="{FD40F909-919A-4A1D-8911-7D8A466CA2D9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71B78D-6E08-4E97-ACCE-CD6DB2593781}">
      <dsp:nvSpPr>
        <dsp:cNvPr id="0" name=""/>
        <dsp:cNvSpPr/>
      </dsp:nvSpPr>
      <dsp:spPr>
        <a:xfrm>
          <a:off x="1101388" y="0"/>
          <a:ext cx="1825725" cy="1826003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CDE01D0-6D70-4D98-8C62-D571D12C5C54}">
      <dsp:nvSpPr>
        <dsp:cNvPr id="0" name=""/>
        <dsp:cNvSpPr/>
      </dsp:nvSpPr>
      <dsp:spPr>
        <a:xfrm>
          <a:off x="1504933" y="659242"/>
          <a:ext cx="1014520" cy="5071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100" kern="1200" dirty="0" smtClean="0"/>
            <a:t>Критерии</a:t>
          </a:r>
          <a:endParaRPr lang="en-US" sz="1100" kern="1200" dirty="0"/>
        </a:p>
      </dsp:txBody>
      <dsp:txXfrm>
        <a:off x="1504933" y="659242"/>
        <a:ext cx="1014520" cy="507138"/>
      </dsp:txXfrm>
    </dsp:sp>
    <dsp:sp modelId="{DE2ED9B3-51A6-404C-BADD-E13453E3E946}">
      <dsp:nvSpPr>
        <dsp:cNvPr id="0" name=""/>
        <dsp:cNvSpPr/>
      </dsp:nvSpPr>
      <dsp:spPr>
        <a:xfrm>
          <a:off x="594299" y="1049174"/>
          <a:ext cx="1825725" cy="1826003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FE794C6-4E20-4605-92BC-0DC85D8C1D19}">
      <dsp:nvSpPr>
        <dsp:cNvPr id="0" name=""/>
        <dsp:cNvSpPr/>
      </dsp:nvSpPr>
      <dsp:spPr>
        <a:xfrm>
          <a:off x="999901" y="1714485"/>
          <a:ext cx="1014520" cy="5071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100" kern="1200" dirty="0" smtClean="0"/>
            <a:t>Устойчиво рибарство</a:t>
          </a:r>
          <a:endParaRPr lang="en-US" sz="1100" kern="1200" dirty="0"/>
        </a:p>
      </dsp:txBody>
      <dsp:txXfrm>
        <a:off x="999901" y="1714485"/>
        <a:ext cx="1014520" cy="507138"/>
      </dsp:txXfrm>
    </dsp:sp>
    <dsp:sp modelId="{BC416C28-5F90-4883-9C42-95E41C38EEF6}">
      <dsp:nvSpPr>
        <dsp:cNvPr id="0" name=""/>
        <dsp:cNvSpPr/>
      </dsp:nvSpPr>
      <dsp:spPr>
        <a:xfrm>
          <a:off x="1231331" y="2223900"/>
          <a:ext cx="1568580" cy="1569209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40F909-919A-4A1D-8911-7D8A466CA2D9}">
      <dsp:nvSpPr>
        <dsp:cNvPr id="0" name=""/>
        <dsp:cNvSpPr/>
      </dsp:nvSpPr>
      <dsp:spPr>
        <a:xfrm>
          <a:off x="1507333" y="2771246"/>
          <a:ext cx="1014520" cy="5071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100" kern="1200" dirty="0" smtClean="0"/>
            <a:t>Хоризонтални политики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100" kern="1200" dirty="0" smtClean="0"/>
            <a:t>ОПОР</a:t>
          </a:r>
          <a:endParaRPr lang="en-US" sz="1100" kern="1200" dirty="0"/>
        </a:p>
      </dsp:txBody>
      <dsp:txXfrm>
        <a:off x="1507333" y="2771246"/>
        <a:ext cx="1014520" cy="50713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90645207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g37174cd33_0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4" name="Google Shape;304;g37174cd33_0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blue" typ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1295550" y="1991813"/>
            <a:ext cx="65529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red">
  <p:cSld name="TITLE_2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ctrTitle"/>
          </p:nvPr>
        </p:nvSpPr>
        <p:spPr>
          <a:xfrm>
            <a:off x="1295550" y="1991813"/>
            <a:ext cx="65529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sldNum" idx="12"/>
          </p:nvPr>
        </p:nvSpPr>
        <p:spPr>
          <a:xfrm>
            <a:off x="4297650" y="4859852"/>
            <a:ext cx="548700" cy="28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yellow">
  <p:cSld name="TITLE_2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4"/>
          <p:cNvSpPr txBox="1">
            <a:spLocks noGrp="1"/>
          </p:cNvSpPr>
          <p:nvPr>
            <p:ph type="ctrTitle"/>
          </p:nvPr>
        </p:nvSpPr>
        <p:spPr>
          <a:xfrm>
            <a:off x="1295550" y="1991813"/>
            <a:ext cx="65529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6" name="Google Shape;16;p4"/>
          <p:cNvSpPr txBox="1">
            <a:spLocks noGrp="1"/>
          </p:cNvSpPr>
          <p:nvPr>
            <p:ph type="sldNum" idx="12"/>
          </p:nvPr>
        </p:nvSpPr>
        <p:spPr>
          <a:xfrm>
            <a:off x="4297650" y="4859852"/>
            <a:ext cx="548700" cy="28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 blue">
  <p:cSld name="TITLE_1_2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6"/>
          <p:cNvSpPr txBox="1">
            <a:spLocks noGrp="1"/>
          </p:cNvSpPr>
          <p:nvPr>
            <p:ph type="ctrTitle"/>
          </p:nvPr>
        </p:nvSpPr>
        <p:spPr>
          <a:xfrm>
            <a:off x="1557300" y="1640494"/>
            <a:ext cx="60294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3" name="Google Shape;23;p6"/>
          <p:cNvSpPr txBox="1">
            <a:spLocks noGrp="1"/>
          </p:cNvSpPr>
          <p:nvPr>
            <p:ph type="subTitle" idx="1"/>
          </p:nvPr>
        </p:nvSpPr>
        <p:spPr>
          <a:xfrm>
            <a:off x="1557300" y="2668610"/>
            <a:ext cx="60294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4" name="Google Shape;24;p6"/>
          <p:cNvSpPr txBox="1">
            <a:spLocks noGrp="1"/>
          </p:cNvSpPr>
          <p:nvPr>
            <p:ph type="sldNum" idx="12"/>
          </p:nvPr>
        </p:nvSpPr>
        <p:spPr>
          <a:xfrm>
            <a:off x="4297650" y="4859852"/>
            <a:ext cx="548700" cy="28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 yellow">
  <p:cSld name="TITLE_1_2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7"/>
          <p:cNvSpPr txBox="1">
            <a:spLocks noGrp="1"/>
          </p:cNvSpPr>
          <p:nvPr>
            <p:ph type="ctrTitle"/>
          </p:nvPr>
        </p:nvSpPr>
        <p:spPr>
          <a:xfrm>
            <a:off x="1557300" y="1640494"/>
            <a:ext cx="60294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7" name="Google Shape;27;p7"/>
          <p:cNvSpPr txBox="1">
            <a:spLocks noGrp="1"/>
          </p:cNvSpPr>
          <p:nvPr>
            <p:ph type="subTitle" idx="1"/>
          </p:nvPr>
        </p:nvSpPr>
        <p:spPr>
          <a:xfrm>
            <a:off x="1557300" y="2668610"/>
            <a:ext cx="60294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2C343B"/>
              </a:buClr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8" name="Google Shape;28;p7"/>
          <p:cNvSpPr txBox="1">
            <a:spLocks noGrp="1"/>
          </p:cNvSpPr>
          <p:nvPr>
            <p:ph type="sldNum" idx="12"/>
          </p:nvPr>
        </p:nvSpPr>
        <p:spPr>
          <a:xfrm>
            <a:off x="4297650" y="4859852"/>
            <a:ext cx="548700" cy="28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 red">
  <p:cSld name="TITLE_1_1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9"/>
          <p:cNvSpPr txBox="1">
            <a:spLocks noGrp="1"/>
          </p:cNvSpPr>
          <p:nvPr>
            <p:ph type="body" idx="1"/>
          </p:nvPr>
        </p:nvSpPr>
        <p:spPr>
          <a:xfrm>
            <a:off x="1104300" y="2276100"/>
            <a:ext cx="6935400" cy="81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81000" algn="ctr" rtl="0">
              <a:spcBef>
                <a:spcPts val="600"/>
              </a:spcBef>
              <a:spcAft>
                <a:spcPts val="0"/>
              </a:spcAft>
              <a:buSzPts val="2400"/>
              <a:buChar char="▸"/>
              <a:defRPr sz="2400" i="1"/>
            </a:lvl1pPr>
            <a:lvl2pPr marL="914400" lvl="1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 i="1"/>
            </a:lvl2pPr>
            <a:lvl3pPr marL="1371600" lvl="2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 i="1"/>
            </a:lvl3pPr>
            <a:lvl4pPr marL="1828800" lvl="3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 i="1"/>
            </a:lvl4pPr>
            <a:lvl5pPr marL="2286000" lvl="4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 i="1"/>
            </a:lvl5pPr>
            <a:lvl6pPr marL="2743200" lvl="5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 i="1"/>
            </a:lvl6pPr>
            <a:lvl7pPr marL="3200400" lvl="6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 i="1"/>
            </a:lvl7pPr>
            <a:lvl8pPr marL="3657600" lvl="7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 i="1"/>
            </a:lvl8pPr>
            <a:lvl9pPr marL="4114800" lvl="8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 i="1"/>
            </a:lvl9pPr>
          </a:lstStyle>
          <a:p>
            <a:endParaRPr/>
          </a:p>
        </p:txBody>
      </p:sp>
      <p:sp>
        <p:nvSpPr>
          <p:cNvPr id="35" name="Google Shape;35;p9"/>
          <p:cNvSpPr txBox="1"/>
          <p:nvPr/>
        </p:nvSpPr>
        <p:spPr>
          <a:xfrm>
            <a:off x="3593400" y="992123"/>
            <a:ext cx="1957200" cy="65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>
                <a:solidFill>
                  <a:schemeClr val="accent1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“</a:t>
            </a:r>
            <a:endParaRPr sz="9600">
              <a:solidFill>
                <a:schemeClr val="accent1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</p:txBody>
      </p:sp>
      <p:sp>
        <p:nvSpPr>
          <p:cNvPr id="36" name="Google Shape;36;p9"/>
          <p:cNvSpPr txBox="1">
            <a:spLocks noGrp="1"/>
          </p:cNvSpPr>
          <p:nvPr>
            <p:ph type="sldNum" idx="12"/>
          </p:nvPr>
        </p:nvSpPr>
        <p:spPr>
          <a:xfrm>
            <a:off x="4297650" y="4859852"/>
            <a:ext cx="548700" cy="28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 blue">
  <p:cSld name="TITLE_1_1_1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0"/>
          <p:cNvSpPr txBox="1">
            <a:spLocks noGrp="1"/>
          </p:cNvSpPr>
          <p:nvPr>
            <p:ph type="body" idx="1"/>
          </p:nvPr>
        </p:nvSpPr>
        <p:spPr>
          <a:xfrm>
            <a:off x="1104300" y="2276100"/>
            <a:ext cx="6935400" cy="81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81000" algn="ctr" rtl="0">
              <a:spcBef>
                <a:spcPts val="600"/>
              </a:spcBef>
              <a:spcAft>
                <a:spcPts val="0"/>
              </a:spcAft>
              <a:buSzPts val="2400"/>
              <a:buChar char="▸"/>
              <a:defRPr sz="2400" i="1"/>
            </a:lvl1pPr>
            <a:lvl2pPr marL="914400" lvl="1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 i="1"/>
            </a:lvl2pPr>
            <a:lvl3pPr marL="1371600" lvl="2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 i="1"/>
            </a:lvl3pPr>
            <a:lvl4pPr marL="1828800" lvl="3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 i="1"/>
            </a:lvl4pPr>
            <a:lvl5pPr marL="2286000" lvl="4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 i="1"/>
            </a:lvl5pPr>
            <a:lvl6pPr marL="2743200" lvl="5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 i="1"/>
            </a:lvl6pPr>
            <a:lvl7pPr marL="3200400" lvl="6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 i="1"/>
            </a:lvl7pPr>
            <a:lvl8pPr marL="3657600" lvl="7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 i="1"/>
            </a:lvl8pPr>
            <a:lvl9pPr marL="4114800" lvl="8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 i="1"/>
            </a:lvl9pPr>
          </a:lstStyle>
          <a:p>
            <a:endParaRPr/>
          </a:p>
        </p:txBody>
      </p:sp>
      <p:sp>
        <p:nvSpPr>
          <p:cNvPr id="39" name="Google Shape;39;p10"/>
          <p:cNvSpPr txBox="1"/>
          <p:nvPr/>
        </p:nvSpPr>
        <p:spPr>
          <a:xfrm>
            <a:off x="3593400" y="1283826"/>
            <a:ext cx="1957200" cy="65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>
                <a:solidFill>
                  <a:schemeClr val="accent5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“</a:t>
            </a:r>
            <a:endParaRPr sz="9600">
              <a:solidFill>
                <a:schemeClr val="accent5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</p:txBody>
      </p:sp>
      <p:sp>
        <p:nvSpPr>
          <p:cNvPr id="40" name="Google Shape;40;p10"/>
          <p:cNvSpPr txBox="1">
            <a:spLocks noGrp="1"/>
          </p:cNvSpPr>
          <p:nvPr>
            <p:ph type="sldNum" idx="12"/>
          </p:nvPr>
        </p:nvSpPr>
        <p:spPr>
          <a:xfrm>
            <a:off x="4297650" y="4859852"/>
            <a:ext cx="548700" cy="28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1"/>
          <p:cNvSpPr txBox="1">
            <a:spLocks noGrp="1"/>
          </p:cNvSpPr>
          <p:nvPr>
            <p:ph type="title"/>
          </p:nvPr>
        </p:nvSpPr>
        <p:spPr>
          <a:xfrm>
            <a:off x="457200" y="-22622"/>
            <a:ext cx="8229600" cy="85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3" name="Google Shape;43;p11"/>
          <p:cNvSpPr txBox="1">
            <a:spLocks noGrp="1"/>
          </p:cNvSpPr>
          <p:nvPr>
            <p:ph type="body" idx="1"/>
          </p:nvPr>
        </p:nvSpPr>
        <p:spPr>
          <a:xfrm>
            <a:off x="911700" y="1200150"/>
            <a:ext cx="7320600" cy="372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SzPts val="2400"/>
              <a:buChar char="▸"/>
              <a:defRPr/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9pPr>
          </a:lstStyle>
          <a:p>
            <a:endParaRPr/>
          </a:p>
        </p:txBody>
      </p:sp>
      <p:sp>
        <p:nvSpPr>
          <p:cNvPr id="44" name="Google Shape;44;p11"/>
          <p:cNvSpPr txBox="1">
            <a:spLocks noGrp="1"/>
          </p:cNvSpPr>
          <p:nvPr>
            <p:ph type="sldNum" idx="12"/>
          </p:nvPr>
        </p:nvSpPr>
        <p:spPr>
          <a:xfrm>
            <a:off x="4297650" y="4859852"/>
            <a:ext cx="548700" cy="28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6"/>
          <p:cNvSpPr txBox="1">
            <a:spLocks noGrp="1"/>
          </p:cNvSpPr>
          <p:nvPr>
            <p:ph type="sldNum" idx="12"/>
          </p:nvPr>
        </p:nvSpPr>
        <p:spPr>
          <a:xfrm>
            <a:off x="4297650" y="4859852"/>
            <a:ext cx="548700" cy="28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blipFill>
          <a:blip r:embed="rId11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57200" y="-22622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ermanent Marker"/>
              <a:buNone/>
              <a:defRPr sz="2400">
                <a:solidFill>
                  <a:schemeClr val="dk1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ermanent Marker"/>
              <a:buNone/>
              <a:defRPr sz="2400">
                <a:solidFill>
                  <a:schemeClr val="dk1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ermanent Marker"/>
              <a:buNone/>
              <a:defRPr sz="2400">
                <a:solidFill>
                  <a:schemeClr val="dk1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ermanent Marker"/>
              <a:buNone/>
              <a:defRPr sz="2400">
                <a:solidFill>
                  <a:schemeClr val="dk1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ermanent Marker"/>
              <a:buNone/>
              <a:defRPr sz="2400">
                <a:solidFill>
                  <a:schemeClr val="dk1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ermanent Marker"/>
              <a:buNone/>
              <a:defRPr sz="2400">
                <a:solidFill>
                  <a:schemeClr val="dk1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ermanent Marker"/>
              <a:buNone/>
              <a:defRPr sz="2400">
                <a:solidFill>
                  <a:schemeClr val="dk1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ermanent Marker"/>
              <a:buNone/>
              <a:defRPr sz="2400">
                <a:solidFill>
                  <a:schemeClr val="dk1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ermanent Marker"/>
              <a:buNone/>
              <a:defRPr sz="2400">
                <a:solidFill>
                  <a:schemeClr val="dk1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911700" y="1200150"/>
            <a:ext cx="7320600" cy="37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Source Sans Pro"/>
              <a:buChar char="▸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Source Sans Pro"/>
              <a:buChar char="○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Source Sans Pro"/>
              <a:buChar char="■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ource Sans Pro"/>
              <a:buChar char="●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ource Sans Pro"/>
              <a:buChar char="○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ource Sans Pro"/>
              <a:buChar char="■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ource Sans Pro"/>
              <a:buChar char="●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ource Sans Pro"/>
              <a:buChar char="○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ource Sans Pro"/>
              <a:buChar char="■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4297650" y="4859852"/>
            <a:ext cx="548700" cy="28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buNone/>
              <a:defRPr sz="1200">
                <a:solidFill>
                  <a:schemeClr val="dk2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>
              <a:buNone/>
              <a:defRPr sz="1200">
                <a:solidFill>
                  <a:schemeClr val="dk2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>
              <a:buNone/>
              <a:defRPr sz="1200">
                <a:solidFill>
                  <a:schemeClr val="dk2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>
              <a:buNone/>
              <a:defRPr sz="1200">
                <a:solidFill>
                  <a:schemeClr val="dk2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>
              <a:buNone/>
              <a:defRPr sz="1200">
                <a:solidFill>
                  <a:schemeClr val="dk2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>
              <a:buNone/>
              <a:defRPr sz="1200">
                <a:solidFill>
                  <a:schemeClr val="dk2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>
              <a:buNone/>
              <a:defRPr sz="1200">
                <a:solidFill>
                  <a:schemeClr val="dk2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>
              <a:buNone/>
              <a:defRPr sz="1200">
                <a:solidFill>
                  <a:schemeClr val="dk2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>
              <a:buNone/>
              <a:defRPr sz="1200">
                <a:solidFill>
                  <a:schemeClr val="dk2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62" r:id="rId9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9.png"/><Relationship Id="rId5" Type="http://schemas.openxmlformats.org/officeDocument/2006/relationships/image" Target="../media/image10.png"/><Relationship Id="rId4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image" Target="../media/image8.jpeg"/><Relationship Id="rId7" Type="http://schemas.openxmlformats.org/officeDocument/2006/relationships/diagramLayout" Target="../diagrams/layou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6" Type="http://schemas.openxmlformats.org/officeDocument/2006/relationships/diagramData" Target="../diagrams/data1.xml"/><Relationship Id="rId5" Type="http://schemas.openxmlformats.org/officeDocument/2006/relationships/image" Target="../media/image9.png"/><Relationship Id="rId10" Type="http://schemas.microsoft.com/office/2007/relationships/diagramDrawing" Target="../diagrams/drawing1.xml"/><Relationship Id="rId4" Type="http://schemas.openxmlformats.org/officeDocument/2006/relationships/image" Target="../media/image10.png"/><Relationship Id="rId9" Type="http://schemas.openxmlformats.org/officeDocument/2006/relationships/diagramColors" Target="../diagrams/colors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7"/>
          <p:cNvSpPr txBox="1">
            <a:spLocks noGrp="1"/>
          </p:cNvSpPr>
          <p:nvPr>
            <p:ph type="ctrTitle"/>
          </p:nvPr>
        </p:nvSpPr>
        <p:spPr>
          <a:xfrm>
            <a:off x="1295550" y="754666"/>
            <a:ext cx="6552900" cy="3726541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bg-BG" sz="1400" b="1" dirty="0" smtClean="0">
                <a:solidFill>
                  <a:srgbClr val="002060"/>
                </a:solidFill>
              </a:rPr>
              <a:t>ПЪРВО </a:t>
            </a:r>
            <a:r>
              <a:rPr lang="bg-BG" sz="1400" b="1" dirty="0">
                <a:solidFill>
                  <a:srgbClr val="002060"/>
                </a:solidFill>
              </a:rPr>
              <a:t>ЗАСЕДАНИЕ НА</a:t>
            </a:r>
            <a:br>
              <a:rPr lang="bg-BG" sz="1400" b="1" dirty="0">
                <a:solidFill>
                  <a:srgbClr val="002060"/>
                </a:solidFill>
              </a:rPr>
            </a:br>
            <a:r>
              <a:rPr lang="bg-BG" sz="1400" b="1" dirty="0">
                <a:solidFill>
                  <a:srgbClr val="002060"/>
                </a:solidFill>
              </a:rPr>
              <a:t>КОМИТЕТА ЗА НАБЛЮДЕНИЕ НА </a:t>
            </a:r>
            <a:br>
              <a:rPr lang="bg-BG" sz="1400" b="1" dirty="0">
                <a:solidFill>
                  <a:srgbClr val="002060"/>
                </a:solidFill>
              </a:rPr>
            </a:br>
            <a:r>
              <a:rPr lang="bg-BG" sz="1400" b="1" dirty="0">
                <a:solidFill>
                  <a:srgbClr val="002060"/>
                </a:solidFill>
              </a:rPr>
              <a:t>ПРОГРАМАТА ЗА МОРСКО ДЕЛО, РИБАРСТВО И АКВАКУЛТУРИ </a:t>
            </a:r>
            <a:br>
              <a:rPr lang="bg-BG" sz="1400" b="1" dirty="0">
                <a:solidFill>
                  <a:srgbClr val="002060"/>
                </a:solidFill>
              </a:rPr>
            </a:br>
            <a:r>
              <a:rPr lang="bg-BG" sz="1400" dirty="0">
                <a:solidFill>
                  <a:srgbClr val="002060"/>
                </a:solidFill>
              </a:rPr>
              <a:t>2021-2027 Г</a:t>
            </a:r>
            <a:r>
              <a:rPr lang="bg-BG" sz="1400" dirty="0" smtClean="0">
                <a:solidFill>
                  <a:srgbClr val="002060"/>
                </a:solidFill>
              </a:rPr>
              <a:t>.</a:t>
            </a:r>
            <a:r>
              <a:rPr lang="en-US" sz="1400" dirty="0" smtClean="0">
                <a:solidFill>
                  <a:srgbClr val="002060"/>
                </a:solidFill>
              </a:rPr>
              <a:t/>
            </a:r>
            <a:br>
              <a:rPr lang="en-US" sz="1400" dirty="0" smtClean="0">
                <a:solidFill>
                  <a:srgbClr val="002060"/>
                </a:solidFill>
              </a:rPr>
            </a:br>
            <a:r>
              <a:rPr lang="en-US" sz="1400" dirty="0" smtClean="0">
                <a:solidFill>
                  <a:srgbClr val="002060"/>
                </a:solidFill>
              </a:rPr>
              <a:t/>
            </a:r>
            <a:br>
              <a:rPr lang="en-US" sz="1400" dirty="0" smtClean="0">
                <a:solidFill>
                  <a:srgbClr val="002060"/>
                </a:solidFill>
              </a:rPr>
            </a:br>
            <a:r>
              <a:rPr lang="bg-BG" sz="2800" b="1" dirty="0" smtClean="0">
                <a:solidFill>
                  <a:srgbClr val="002060"/>
                </a:solidFill>
              </a:rPr>
              <a:t>Критерии </a:t>
            </a:r>
            <a:r>
              <a:rPr lang="bg-BG" sz="2800" b="1" dirty="0">
                <a:solidFill>
                  <a:srgbClr val="002060"/>
                </a:solidFill>
              </a:rPr>
              <a:t>и методология за оценка на проектни предложения по ПМДРА 2021-2027 г.</a:t>
            </a:r>
            <a:r>
              <a:rPr lang="bg-BG" sz="1800" dirty="0">
                <a:solidFill>
                  <a:srgbClr val="002060"/>
                </a:solidFill>
              </a:rPr>
              <a:t/>
            </a:r>
            <a:br>
              <a:rPr lang="bg-BG" sz="1800" dirty="0">
                <a:solidFill>
                  <a:srgbClr val="002060"/>
                </a:solidFill>
              </a:rPr>
            </a:br>
            <a:r>
              <a:rPr lang="en-US" sz="1600" dirty="0" smtClean="0">
                <a:solidFill>
                  <a:srgbClr val="002060"/>
                </a:solidFill>
              </a:rPr>
              <a:t/>
            </a:r>
            <a:br>
              <a:rPr lang="en-US" sz="1600" dirty="0" smtClean="0">
                <a:solidFill>
                  <a:srgbClr val="002060"/>
                </a:solidFill>
              </a:rPr>
            </a:br>
            <a:r>
              <a:rPr lang="bg-BG" sz="1600" dirty="0">
                <a:solidFill>
                  <a:srgbClr val="002060"/>
                </a:solidFill>
              </a:rPr>
              <a:t/>
            </a:r>
            <a:br>
              <a:rPr lang="bg-BG" sz="1600" dirty="0">
                <a:solidFill>
                  <a:srgbClr val="002060"/>
                </a:solidFill>
              </a:rPr>
            </a:br>
            <a:r>
              <a:rPr lang="bg-BG" sz="1600" i="1" dirty="0">
                <a:solidFill>
                  <a:srgbClr val="002060"/>
                </a:solidFill>
              </a:rPr>
              <a:t>17 март 2023 г.</a:t>
            </a:r>
            <a:br>
              <a:rPr lang="bg-BG" sz="1600" i="1" dirty="0">
                <a:solidFill>
                  <a:srgbClr val="002060"/>
                </a:solidFill>
              </a:rPr>
            </a:br>
            <a:r>
              <a:rPr lang="en-US" sz="1600" i="1" dirty="0">
                <a:solidFill>
                  <a:srgbClr val="002060"/>
                </a:solidFill>
              </a:rPr>
              <a:t>Grand Hotel Millennium Sofia</a:t>
            </a:r>
            <a:endParaRPr lang="bg-BG" sz="1600" i="1" dirty="0">
              <a:solidFill>
                <a:srgbClr val="002060"/>
              </a:solidFill>
            </a:endParaRPr>
          </a:p>
        </p:txBody>
      </p:sp>
      <p:pic>
        <p:nvPicPr>
          <p:cNvPr id="3" name="Picture 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95" y="79513"/>
            <a:ext cx="2099733" cy="38808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400" y="29716"/>
            <a:ext cx="1166192" cy="487680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5560" y="79513"/>
            <a:ext cx="1512147" cy="487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731" y="-22622"/>
            <a:ext cx="8819745" cy="857400"/>
          </a:xfrm>
        </p:spPr>
        <p:txBody>
          <a:bodyPr/>
          <a:lstStyle/>
          <a:p>
            <a:r>
              <a:rPr lang="bg-BG" sz="1600" b="1" dirty="0" smtClean="0"/>
              <a:t>Приоритет: 2 - Насърчаване на устойчиви дейности в областта на аквакултурите, преработката и предлагането на пазара на продукти от риболов и аквакултури, като по този начин допринася за продоволствената сигурност в Съюза.</a:t>
            </a:r>
            <a:endParaRPr lang="bg-BG" sz="2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098" y="797668"/>
            <a:ext cx="8735437" cy="4128183"/>
          </a:xfrm>
        </p:spPr>
        <p:txBody>
          <a:bodyPr/>
          <a:lstStyle/>
          <a:p>
            <a:pPr marL="76200" indent="0">
              <a:buNone/>
            </a:pPr>
            <a:r>
              <a:rPr lang="bg-BG" sz="1600" b="1" dirty="0" smtClean="0"/>
              <a:t>Аквакултури, осигуряващи екологични услуги</a:t>
            </a:r>
            <a:r>
              <a:rPr lang="en-US" sz="1600" b="1" dirty="0" smtClean="0"/>
              <a:t> 2/2</a:t>
            </a:r>
            <a:endParaRPr lang="bg-BG" sz="1600" b="1" dirty="0" smtClean="0"/>
          </a:p>
          <a:p>
            <a:pPr marL="76200" indent="0">
              <a:buNone/>
            </a:pPr>
            <a:r>
              <a:rPr lang="bg-BG" sz="1400" dirty="0" smtClean="0"/>
              <a:t>Максимален </a:t>
            </a:r>
            <a:r>
              <a:rPr lang="bg-BG" sz="1400" dirty="0"/>
              <a:t>интензитет на </a:t>
            </a:r>
            <a:r>
              <a:rPr lang="bg-BG" sz="1400" dirty="0" smtClean="0"/>
              <a:t>БФП</a:t>
            </a:r>
            <a:r>
              <a:rPr lang="en-US" sz="1400" dirty="0" smtClean="0"/>
              <a:t>: </a:t>
            </a:r>
            <a:r>
              <a:rPr lang="bg-BG" sz="1400" b="1" dirty="0" smtClean="0"/>
              <a:t>100</a:t>
            </a:r>
            <a:r>
              <a:rPr lang="bg-BG" sz="1400" b="1" dirty="0"/>
              <a:t>%</a:t>
            </a:r>
            <a:r>
              <a:rPr lang="bg-BG" sz="1400" dirty="0"/>
              <a:t> </a:t>
            </a:r>
            <a:endParaRPr lang="bg-BG" sz="1400" dirty="0" smtClean="0"/>
          </a:p>
          <a:p>
            <a:pPr marL="76200" indent="0">
              <a:buNone/>
            </a:pPr>
            <a:r>
              <a:rPr lang="bg-BG" sz="1400" dirty="0" smtClean="0"/>
              <a:t>Критерии </a:t>
            </a:r>
            <a:r>
              <a:rPr lang="bg-BG" sz="1400" dirty="0"/>
              <a:t>за </a:t>
            </a:r>
            <a:r>
              <a:rPr lang="bg-BG" sz="1400" dirty="0" smtClean="0"/>
              <a:t>подбор - максимален </a:t>
            </a:r>
            <a:r>
              <a:rPr lang="bg-BG" sz="1400" dirty="0"/>
              <a:t>брой точки – </a:t>
            </a:r>
            <a:r>
              <a:rPr lang="bg-BG" sz="1400" dirty="0" smtClean="0"/>
              <a:t>90</a:t>
            </a:r>
            <a:r>
              <a:rPr lang="en-US" sz="1400" dirty="0" smtClean="0"/>
              <a:t>:</a:t>
            </a:r>
            <a:endParaRPr lang="bg-BG" sz="1400" dirty="0" smtClean="0"/>
          </a:p>
          <a:p>
            <a:pPr marL="76200" indent="0">
              <a:buNone/>
            </a:pPr>
            <a:endParaRPr lang="en-US" sz="1400" dirty="0" smtClean="0"/>
          </a:p>
          <a:p>
            <a:pPr fontAlgn="base"/>
            <a:r>
              <a:rPr lang="bg-BG" sz="1400" dirty="0" smtClean="0"/>
              <a:t>Проектът </a:t>
            </a:r>
            <a:r>
              <a:rPr lang="bg-BG" sz="1400" dirty="0"/>
              <a:t>е свързан с опазване на видове, които са включени в Червената книга на Република България и/или Приложение № 3 на Закона за биологичното разнообразие - </a:t>
            </a:r>
            <a:r>
              <a:rPr lang="bg-BG" sz="1400" b="1" dirty="0"/>
              <a:t>10 точки</a:t>
            </a:r>
            <a:r>
              <a:rPr lang="bg-BG" sz="1400" dirty="0"/>
              <a:t>.</a:t>
            </a:r>
            <a:endParaRPr lang="en-US" sz="1400" dirty="0"/>
          </a:p>
          <a:p>
            <a:pPr fontAlgn="base"/>
            <a:r>
              <a:rPr lang="bg-BG" sz="1400" dirty="0" smtClean="0"/>
              <a:t>Производството </a:t>
            </a:r>
            <a:r>
              <a:rPr lang="bg-BG" sz="1400" dirty="0"/>
              <a:t>в стопанството за аквакултури е обвързано със спазване на забрани и ограничения, произтичащи от Планове за управление на защитени зони, Планове за управление на защитени територии или Планове за управление на речните басейни - </a:t>
            </a:r>
            <a:r>
              <a:rPr lang="bg-BG" sz="1400" b="1" dirty="0"/>
              <a:t>10 точки.</a:t>
            </a:r>
            <a:endParaRPr lang="en-US" sz="1400" dirty="0"/>
          </a:p>
          <a:p>
            <a:pPr fontAlgn="base"/>
            <a:r>
              <a:rPr lang="bg-BG" sz="1400" dirty="0" smtClean="0"/>
              <a:t>Стопанството</a:t>
            </a:r>
            <a:r>
              <a:rPr lang="bg-BG" sz="1400" dirty="0"/>
              <a:t>, за което се кандидатства е прилагало методи за отглеждане на аквакултури, осигуряващи екологични услуги - </a:t>
            </a:r>
            <a:r>
              <a:rPr lang="bg-BG" sz="1400" b="1" dirty="0"/>
              <a:t>10 точки. </a:t>
            </a:r>
            <a:endParaRPr lang="en-US" sz="1400" dirty="0"/>
          </a:p>
          <a:p>
            <a:pPr fontAlgn="base"/>
            <a:r>
              <a:rPr lang="bg-BG" sz="1400" dirty="0" smtClean="0"/>
              <a:t>Проектът </a:t>
            </a:r>
            <a:r>
              <a:rPr lang="bg-BG" sz="1400" dirty="0"/>
              <a:t>предвижда дейности по разпространение на знания и опит по отношение на опазването, възстановяването и устойчивото използване на околната среда - </a:t>
            </a:r>
            <a:r>
              <a:rPr lang="bg-BG" sz="1400" b="1" dirty="0"/>
              <a:t>10 точки</a:t>
            </a:r>
            <a:r>
              <a:rPr lang="bg-BG" sz="1400" b="1" dirty="0" smtClean="0"/>
              <a:t>.</a:t>
            </a:r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10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5233851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731" y="-22622"/>
            <a:ext cx="8819745" cy="857400"/>
          </a:xfrm>
        </p:spPr>
        <p:txBody>
          <a:bodyPr/>
          <a:lstStyle/>
          <a:p>
            <a:r>
              <a:rPr lang="bg-BG" sz="1600" b="1" dirty="0" smtClean="0"/>
              <a:t>Приоритет: 2 - Насърчаване на устойчиви дейности в областта на аквакултурите, преработката и предлагането на пазара на продукти от риболов и аквакултури, като по този начин допринася за продоволствената сигурност в Съюза.</a:t>
            </a:r>
            <a:endParaRPr lang="bg-BG" sz="2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098" y="797668"/>
            <a:ext cx="8735437" cy="4128183"/>
          </a:xfrm>
        </p:spPr>
        <p:txBody>
          <a:bodyPr/>
          <a:lstStyle/>
          <a:p>
            <a:pPr marL="76200" indent="0">
              <a:buNone/>
            </a:pPr>
            <a:r>
              <a:rPr lang="bg-BG" sz="1600" b="1" dirty="0"/>
              <a:t>Преработване на продуктите от риболов и </a:t>
            </a:r>
            <a:r>
              <a:rPr lang="bg-BG" sz="1600" b="1" dirty="0" smtClean="0"/>
              <a:t>аквакултури 1/2</a:t>
            </a:r>
            <a:endParaRPr lang="en-US" sz="1600" b="1" dirty="0" smtClean="0"/>
          </a:p>
          <a:p>
            <a:pPr marL="76200" indent="0">
              <a:buNone/>
            </a:pPr>
            <a:r>
              <a:rPr lang="bg-BG" sz="1400" dirty="0" smtClean="0"/>
              <a:t>Максимален </a:t>
            </a:r>
            <a:r>
              <a:rPr lang="bg-BG" sz="1400" dirty="0"/>
              <a:t>интензитет на </a:t>
            </a:r>
            <a:r>
              <a:rPr lang="bg-BG" sz="1400" dirty="0" smtClean="0"/>
              <a:t>БФП</a:t>
            </a:r>
            <a:r>
              <a:rPr lang="en-US" sz="1400" dirty="0" smtClean="0"/>
              <a:t>: </a:t>
            </a:r>
            <a:r>
              <a:rPr lang="bg-BG" sz="1400" b="1" dirty="0" smtClean="0"/>
              <a:t>50% за МСП, 75% за МСП за иновативни проекти и 100</a:t>
            </a:r>
            <a:r>
              <a:rPr lang="bg-BG" sz="1400" b="1" dirty="0"/>
              <a:t>% </a:t>
            </a:r>
            <a:r>
              <a:rPr lang="bg-BG" sz="1400" b="1" dirty="0" smtClean="0"/>
              <a:t>с ФИ</a:t>
            </a:r>
          </a:p>
          <a:p>
            <a:pPr marL="76200" indent="0">
              <a:buNone/>
            </a:pPr>
            <a:r>
              <a:rPr lang="bg-BG" sz="1400" dirty="0" smtClean="0"/>
              <a:t>Критерии </a:t>
            </a:r>
            <a:r>
              <a:rPr lang="bg-BG" sz="1400" dirty="0"/>
              <a:t>за </a:t>
            </a:r>
            <a:r>
              <a:rPr lang="bg-BG" sz="1400" dirty="0" smtClean="0"/>
              <a:t>подбор - максимален </a:t>
            </a:r>
            <a:r>
              <a:rPr lang="bg-BG" sz="1400" dirty="0"/>
              <a:t>брой точки – </a:t>
            </a:r>
            <a:r>
              <a:rPr lang="bg-BG" sz="1400" dirty="0" smtClean="0"/>
              <a:t>140</a:t>
            </a:r>
            <a:r>
              <a:rPr lang="en-US" sz="1400" dirty="0" smtClean="0"/>
              <a:t>:</a:t>
            </a:r>
          </a:p>
          <a:p>
            <a:pPr lvl="0" fontAlgn="base"/>
            <a:r>
              <a:rPr lang="bg-BG" sz="1400" dirty="0"/>
              <a:t>Подобряване на енергийната ефективност и/или инвестиции в системи за </a:t>
            </a:r>
            <a:r>
              <a:rPr lang="bg-BG" sz="1400" dirty="0" err="1"/>
              <a:t>възобновяема</a:t>
            </a:r>
            <a:r>
              <a:rPr lang="bg-BG" sz="1400" dirty="0"/>
              <a:t> енергия - </a:t>
            </a:r>
            <a:r>
              <a:rPr lang="bg-BG" sz="1400" b="1" dirty="0"/>
              <a:t>30 точки.</a:t>
            </a:r>
            <a:endParaRPr lang="en-US" sz="1400" dirty="0"/>
          </a:p>
          <a:p>
            <a:pPr lvl="0" fontAlgn="base"/>
            <a:r>
              <a:rPr lang="bg-BG" sz="1400" dirty="0"/>
              <a:t>Прилагане на методи, намаляващи отрицателното въздействие върху околната среда, включително третирането на отпадъци - </a:t>
            </a:r>
            <a:r>
              <a:rPr lang="bg-BG" sz="1400" b="1" dirty="0"/>
              <a:t>10 точки.</a:t>
            </a:r>
            <a:r>
              <a:rPr lang="bg-BG" sz="1400" dirty="0"/>
              <a:t> </a:t>
            </a:r>
            <a:endParaRPr lang="en-US" sz="1400" dirty="0"/>
          </a:p>
          <a:p>
            <a:pPr lvl="0"/>
            <a:r>
              <a:rPr lang="bg-BG" sz="1400" dirty="0"/>
              <a:t>Въвеждане на иновации (продукти, услуги, процеси, бизнес модели или методи, използване на патент, полезен модел или </a:t>
            </a:r>
            <a:r>
              <a:rPr lang="bg-BG" sz="1400" dirty="0" err="1"/>
              <a:t>ноу-хау</a:t>
            </a:r>
            <a:r>
              <a:rPr lang="bg-BG" sz="1400" dirty="0"/>
              <a:t>) -  </a:t>
            </a:r>
            <a:r>
              <a:rPr lang="bg-BG" sz="1400" b="1" dirty="0"/>
              <a:t>30 точки</a:t>
            </a:r>
            <a:r>
              <a:rPr lang="bg-BG" sz="1400" dirty="0"/>
              <a:t>. </a:t>
            </a:r>
            <a:endParaRPr lang="en-US" sz="1400" dirty="0"/>
          </a:p>
          <a:p>
            <a:pPr lvl="0" fontAlgn="base"/>
            <a:r>
              <a:rPr lang="bg-BG" sz="1400" dirty="0"/>
              <a:t>Инвестиции в дигитализация на производствените дейности, управление и наблюдение - </a:t>
            </a:r>
            <a:r>
              <a:rPr lang="bg-BG" sz="1400" b="1" dirty="0"/>
              <a:t>10 точки.</a:t>
            </a:r>
            <a:endParaRPr lang="en-US" sz="1400" dirty="0"/>
          </a:p>
          <a:p>
            <a:pPr lvl="0" fontAlgn="base"/>
            <a:r>
              <a:rPr lang="bg-BG" sz="1400" dirty="0"/>
              <a:t>Въвеждане на схеми и етикети за качество и произход - </a:t>
            </a:r>
            <a:r>
              <a:rPr lang="bg-BG" sz="1400" b="1" dirty="0"/>
              <a:t>10 точки.</a:t>
            </a:r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11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9119239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731" y="-22622"/>
            <a:ext cx="8819745" cy="857400"/>
          </a:xfrm>
        </p:spPr>
        <p:txBody>
          <a:bodyPr/>
          <a:lstStyle/>
          <a:p>
            <a:r>
              <a:rPr lang="bg-BG" sz="1600" b="1" dirty="0" smtClean="0"/>
              <a:t>Приоритет: 2 - Насърчаване на устойчиви дейности в областта на аквакултурите, преработката и предлагането на пазара на продукти от риболов и аквакултури, като по този начин допринася за продоволствената сигурност в Съюза.</a:t>
            </a:r>
            <a:endParaRPr lang="bg-BG" sz="2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098" y="797668"/>
            <a:ext cx="8735437" cy="4128183"/>
          </a:xfrm>
        </p:spPr>
        <p:txBody>
          <a:bodyPr/>
          <a:lstStyle/>
          <a:p>
            <a:pPr marL="76200" indent="0">
              <a:buNone/>
            </a:pPr>
            <a:r>
              <a:rPr lang="bg-BG" sz="1600" b="1" dirty="0"/>
              <a:t>Преработване на продуктите от риболов и </a:t>
            </a:r>
            <a:r>
              <a:rPr lang="bg-BG" sz="1600" b="1" dirty="0" smtClean="0"/>
              <a:t>аквакултури 2/</a:t>
            </a:r>
            <a:r>
              <a:rPr lang="bg-BG" sz="1600" b="1" dirty="0" err="1" smtClean="0"/>
              <a:t>2</a:t>
            </a:r>
            <a:endParaRPr lang="en-US" sz="1600" b="1" dirty="0" smtClean="0"/>
          </a:p>
          <a:p>
            <a:pPr marL="76200" indent="0">
              <a:buNone/>
            </a:pPr>
            <a:r>
              <a:rPr lang="bg-BG" sz="1400" dirty="0" smtClean="0"/>
              <a:t>Максимален </a:t>
            </a:r>
            <a:r>
              <a:rPr lang="bg-BG" sz="1400" dirty="0"/>
              <a:t>интензитет на </a:t>
            </a:r>
            <a:r>
              <a:rPr lang="bg-BG" sz="1400" dirty="0" smtClean="0"/>
              <a:t>БФП</a:t>
            </a:r>
            <a:r>
              <a:rPr lang="en-US" sz="1400" dirty="0" smtClean="0"/>
              <a:t>: </a:t>
            </a:r>
            <a:r>
              <a:rPr lang="bg-BG" sz="1400" b="1" dirty="0" smtClean="0"/>
              <a:t>50% за МСП, 75% за МСП за иновативни проекти и 100</a:t>
            </a:r>
            <a:r>
              <a:rPr lang="bg-BG" sz="1400" b="1" dirty="0"/>
              <a:t>% </a:t>
            </a:r>
            <a:r>
              <a:rPr lang="bg-BG" sz="1400" b="1" dirty="0" smtClean="0"/>
              <a:t>с ФИ</a:t>
            </a:r>
          </a:p>
          <a:p>
            <a:pPr marL="76200" indent="0">
              <a:buNone/>
            </a:pPr>
            <a:r>
              <a:rPr lang="bg-BG" sz="1400" dirty="0" smtClean="0"/>
              <a:t>Критерии </a:t>
            </a:r>
            <a:r>
              <a:rPr lang="bg-BG" sz="1400" dirty="0"/>
              <a:t>за </a:t>
            </a:r>
            <a:r>
              <a:rPr lang="bg-BG" sz="1400" dirty="0" smtClean="0"/>
              <a:t>подбор - максимален </a:t>
            </a:r>
            <a:r>
              <a:rPr lang="bg-BG" sz="1400" dirty="0"/>
              <a:t>брой точки – </a:t>
            </a:r>
            <a:r>
              <a:rPr lang="bg-BG" sz="1400" dirty="0" smtClean="0"/>
              <a:t>140</a:t>
            </a:r>
            <a:r>
              <a:rPr lang="en-US" sz="1400" dirty="0" smtClean="0"/>
              <a:t>:</a:t>
            </a:r>
            <a:endParaRPr lang="bg-BG" sz="1400" dirty="0" smtClean="0"/>
          </a:p>
          <a:p>
            <a:pPr marL="76200" indent="0">
              <a:buNone/>
            </a:pPr>
            <a:endParaRPr lang="en-US" sz="1400" dirty="0" smtClean="0"/>
          </a:p>
          <a:p>
            <a:pPr lvl="0" fontAlgn="base"/>
            <a:r>
              <a:rPr lang="bg-BG" sz="1400" dirty="0"/>
              <a:t>Диверсификация на производството чрез въвеждане на нови продукти с висока добавена стойност - </a:t>
            </a:r>
            <a:r>
              <a:rPr lang="bg-BG" sz="1400" b="1" dirty="0"/>
              <a:t>10 точки.</a:t>
            </a:r>
            <a:endParaRPr lang="en-US" sz="1400" dirty="0"/>
          </a:p>
          <a:p>
            <a:pPr lvl="0" fontAlgn="base"/>
            <a:r>
              <a:rPr lang="bg-BG" sz="1400" dirty="0"/>
              <a:t>Преработване на собствен улов и/или аквакултури (минимум 30% от суровината) - </a:t>
            </a:r>
            <a:r>
              <a:rPr lang="bg-BG" sz="1400" b="1" dirty="0"/>
              <a:t>10 точки.</a:t>
            </a:r>
            <a:endParaRPr lang="en-US" sz="1400" dirty="0"/>
          </a:p>
          <a:p>
            <a:pPr lvl="0" fontAlgn="base"/>
            <a:r>
              <a:rPr lang="bg-BG" sz="1400" dirty="0"/>
              <a:t>Преработването на странични продукти, които се получават в резултат на основни дейности от преработването - </a:t>
            </a:r>
            <a:r>
              <a:rPr lang="bg-BG" sz="1400" b="1" dirty="0"/>
              <a:t>10 точки.</a:t>
            </a:r>
            <a:endParaRPr lang="en-US" sz="1400" dirty="0"/>
          </a:p>
          <a:p>
            <a:pPr lvl="0"/>
            <a:r>
              <a:rPr lang="bg-BG" sz="1400" dirty="0"/>
              <a:t>Провеждане на обучения за повишаване на знанията, уменията и изграждане на капацитет на заетите в предприятието (включително обучения в чужбина за обмен на опит) - </a:t>
            </a:r>
            <a:r>
              <a:rPr lang="bg-BG" sz="1400" b="1" dirty="0"/>
              <a:t>10 точки</a:t>
            </a:r>
            <a:r>
              <a:rPr lang="bg-BG" sz="1400" dirty="0"/>
              <a:t>.</a:t>
            </a:r>
            <a:endParaRPr lang="en-US" sz="1400" dirty="0"/>
          </a:p>
          <a:p>
            <a:pPr lvl="0" fontAlgn="base"/>
            <a:r>
              <a:rPr lang="bg-BG" sz="1400" dirty="0"/>
              <a:t>Подобряване на безопасността, хигиената, здравето и условията на труд  - </a:t>
            </a:r>
            <a:r>
              <a:rPr lang="bg-BG" sz="1400" b="1" dirty="0"/>
              <a:t>10 точки.</a:t>
            </a:r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12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2376035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731" y="-22622"/>
            <a:ext cx="8819745" cy="857400"/>
          </a:xfrm>
        </p:spPr>
        <p:txBody>
          <a:bodyPr/>
          <a:lstStyle/>
          <a:p>
            <a:r>
              <a:rPr lang="bg-BG" sz="1600" b="1" dirty="0" smtClean="0"/>
              <a:t>Приоритет: 3 -</a:t>
            </a:r>
            <a:r>
              <a:rPr lang="ru-RU" sz="1600" b="1" dirty="0" err="1"/>
              <a:t>Осигуряване</a:t>
            </a:r>
            <a:r>
              <a:rPr lang="ru-RU" sz="1600" b="1" dirty="0"/>
              <a:t> на условия за устойчива синя </a:t>
            </a:r>
            <a:r>
              <a:rPr lang="ru-RU" sz="1600" b="1" dirty="0" err="1"/>
              <a:t>икономика</a:t>
            </a:r>
            <a:r>
              <a:rPr lang="ru-RU" sz="1600" b="1" dirty="0"/>
              <a:t> в </a:t>
            </a:r>
            <a:r>
              <a:rPr lang="ru-RU" sz="1600" b="1" dirty="0" err="1"/>
              <a:t>крайбрежните</a:t>
            </a:r>
            <a:r>
              <a:rPr lang="ru-RU" sz="1600" b="1" dirty="0"/>
              <a:t>, </a:t>
            </a:r>
            <a:r>
              <a:rPr lang="ru-RU" sz="1600" b="1" dirty="0" err="1"/>
              <a:t>островните</a:t>
            </a:r>
            <a:r>
              <a:rPr lang="ru-RU" sz="1600" b="1" dirty="0"/>
              <a:t> и вътрешните </a:t>
            </a:r>
            <a:r>
              <a:rPr lang="ru-RU" sz="1600" b="1" dirty="0" err="1"/>
              <a:t>райони</a:t>
            </a:r>
            <a:r>
              <a:rPr lang="ru-RU" sz="1600" b="1" dirty="0"/>
              <a:t> и </a:t>
            </a:r>
            <a:r>
              <a:rPr lang="ru-RU" sz="1600" b="1" dirty="0" err="1"/>
              <a:t>насърчаване</a:t>
            </a:r>
            <a:r>
              <a:rPr lang="ru-RU" sz="1600" b="1" dirty="0"/>
              <a:t> на </a:t>
            </a:r>
            <a:r>
              <a:rPr lang="ru-RU" sz="1600" b="1" dirty="0" err="1"/>
              <a:t>развитието</a:t>
            </a:r>
            <a:r>
              <a:rPr lang="ru-RU" sz="1600" b="1" dirty="0"/>
              <a:t> на </a:t>
            </a:r>
            <a:r>
              <a:rPr lang="ru-RU" sz="1600" b="1" dirty="0" err="1"/>
              <a:t>общностите</a:t>
            </a:r>
            <a:r>
              <a:rPr lang="ru-RU" sz="1600" b="1" dirty="0"/>
              <a:t>, </a:t>
            </a:r>
            <a:r>
              <a:rPr lang="ru-RU" sz="1600" b="1" dirty="0" err="1"/>
              <a:t>занимаващи</a:t>
            </a:r>
            <a:r>
              <a:rPr lang="ru-RU" sz="1600" b="1" dirty="0"/>
              <a:t> се с </a:t>
            </a:r>
            <a:r>
              <a:rPr lang="ru-RU" sz="1600" b="1" dirty="0" err="1"/>
              <a:t>рибарство</a:t>
            </a:r>
            <a:r>
              <a:rPr lang="ru-RU" sz="1600" b="1" dirty="0"/>
              <a:t> и аквакултури.</a:t>
            </a:r>
            <a:endParaRPr lang="bg-BG" sz="2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098" y="758758"/>
            <a:ext cx="8735437" cy="4167094"/>
          </a:xfrm>
        </p:spPr>
        <p:txBody>
          <a:bodyPr/>
          <a:lstStyle/>
          <a:p>
            <a:pPr marL="76200" indent="0">
              <a:buNone/>
            </a:pPr>
            <a:r>
              <a:rPr lang="ru-RU" sz="1600" b="1" dirty="0"/>
              <a:t>Изграждане на капацитет и подготвителни действия в подкрепа на разработването и </a:t>
            </a:r>
            <a:r>
              <a:rPr lang="ru-RU" sz="1600" b="1" dirty="0" err="1"/>
              <a:t>бъдещото</a:t>
            </a:r>
            <a:r>
              <a:rPr lang="ru-RU" sz="1600" b="1" dirty="0"/>
              <a:t> изпълнение на </a:t>
            </a:r>
            <a:r>
              <a:rPr lang="ru-RU" sz="1600" b="1" dirty="0" err="1"/>
              <a:t>стратегиите</a:t>
            </a:r>
            <a:r>
              <a:rPr lang="ru-RU" sz="1600" b="1" dirty="0"/>
              <a:t> за </a:t>
            </a:r>
            <a:r>
              <a:rPr lang="ru-RU" sz="1600" b="1" dirty="0" smtClean="0"/>
              <a:t>ВОМР</a:t>
            </a:r>
          </a:p>
          <a:p>
            <a:pPr marL="76200" indent="0">
              <a:buNone/>
            </a:pPr>
            <a:r>
              <a:rPr lang="bg-BG" sz="1400" dirty="0" smtClean="0"/>
              <a:t>Максимален </a:t>
            </a:r>
            <a:r>
              <a:rPr lang="bg-BG" sz="1400" dirty="0"/>
              <a:t>интензитет на </a:t>
            </a:r>
            <a:r>
              <a:rPr lang="bg-BG" sz="1400" dirty="0" smtClean="0"/>
              <a:t>БФП</a:t>
            </a:r>
            <a:r>
              <a:rPr lang="en-US" sz="1400" dirty="0" smtClean="0"/>
              <a:t>: </a:t>
            </a:r>
            <a:r>
              <a:rPr lang="bg-BG" sz="1400" b="1" dirty="0" smtClean="0"/>
              <a:t>100</a:t>
            </a:r>
            <a:r>
              <a:rPr lang="bg-BG" sz="1400" b="1" dirty="0"/>
              <a:t>% </a:t>
            </a:r>
            <a:endParaRPr lang="bg-BG" sz="1400" b="1" dirty="0" smtClean="0"/>
          </a:p>
          <a:p>
            <a:pPr marL="76200" indent="0">
              <a:buNone/>
            </a:pPr>
            <a:r>
              <a:rPr lang="bg-BG" sz="1400" dirty="0" smtClean="0"/>
              <a:t>Критерии </a:t>
            </a:r>
            <a:r>
              <a:rPr lang="bg-BG" sz="1400" dirty="0"/>
              <a:t>за </a:t>
            </a:r>
            <a:r>
              <a:rPr lang="bg-BG" sz="1400" dirty="0" smtClean="0"/>
              <a:t>подбор - максимален </a:t>
            </a:r>
            <a:r>
              <a:rPr lang="bg-BG" sz="1400" dirty="0"/>
              <a:t>брой точки – </a:t>
            </a:r>
            <a:r>
              <a:rPr lang="bg-BG" sz="1400" dirty="0" smtClean="0"/>
              <a:t>150</a:t>
            </a:r>
            <a:r>
              <a:rPr lang="en-US" sz="1400" dirty="0" smtClean="0"/>
              <a:t>:</a:t>
            </a:r>
            <a:endParaRPr lang="bg-BG" sz="1400" dirty="0" smtClean="0"/>
          </a:p>
          <a:p>
            <a:pPr marL="76200" indent="0">
              <a:buNone/>
            </a:pPr>
            <a:r>
              <a:rPr lang="ru-RU" sz="1400" dirty="0"/>
              <a:t>1. </a:t>
            </a:r>
            <a:r>
              <a:rPr lang="ru-RU" sz="1400" dirty="0" err="1"/>
              <a:t>Брой</a:t>
            </a:r>
            <a:r>
              <a:rPr lang="ru-RU" sz="1400" dirty="0"/>
              <a:t> </a:t>
            </a:r>
            <a:r>
              <a:rPr lang="ru-RU" sz="1400" dirty="0" err="1"/>
              <a:t>оператори</a:t>
            </a:r>
            <a:r>
              <a:rPr lang="ru-RU" sz="1400" dirty="0"/>
              <a:t>, развиващи дейност в </a:t>
            </a:r>
            <a:r>
              <a:rPr lang="ru-RU" sz="1400" dirty="0" err="1"/>
              <a:t>областта</a:t>
            </a:r>
            <a:r>
              <a:rPr lang="ru-RU" sz="1400" dirty="0"/>
              <a:t> на </a:t>
            </a:r>
            <a:r>
              <a:rPr lang="ru-RU" sz="1400" dirty="0" err="1"/>
              <a:t>рибарството</a:t>
            </a:r>
            <a:r>
              <a:rPr lang="ru-RU" sz="1400" dirty="0"/>
              <a:t> и </a:t>
            </a:r>
            <a:r>
              <a:rPr lang="ru-RU" sz="1400" dirty="0" smtClean="0"/>
              <a:t>аквакултурите </a:t>
            </a:r>
          </a:p>
          <a:p>
            <a:pPr marL="76200" indent="0">
              <a:buNone/>
            </a:pPr>
            <a:endParaRPr lang="en-US" sz="1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13</a:t>
            </a:fld>
            <a:endParaRPr lang="en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7298427"/>
              </p:ext>
            </p:extLst>
          </p:nvPr>
        </p:nvGraphicFramePr>
        <p:xfrm>
          <a:off x="337225" y="2457854"/>
          <a:ext cx="7373565" cy="2438400"/>
        </p:xfrm>
        <a:graphic>
          <a:graphicData uri="http://schemas.openxmlformats.org/drawingml/2006/table">
            <a:tbl>
              <a:tblPr firstRow="1" bandRow="1">
                <a:tableStyleId>{03E3C8FF-8B87-4EE5-BC46-B188729109F7}</a:tableStyleId>
              </a:tblPr>
              <a:tblGrid>
                <a:gridCol w="2457855"/>
                <a:gridCol w="2457855"/>
                <a:gridCol w="2457855"/>
              </a:tblGrid>
              <a:tr h="1793321">
                <a:tc>
                  <a:txBody>
                    <a:bodyPr/>
                    <a:lstStyle/>
                    <a:p>
                      <a:pPr marL="762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400" b="1" i="0" u="none" strike="noStrike" cap="none" dirty="0" err="1" smtClean="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Брой</a:t>
                      </a:r>
                      <a:r>
                        <a:rPr lang="ru-RU" sz="1400" b="1" i="0" u="none" strike="noStrike" cap="none" dirty="0" smtClean="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 </a:t>
                      </a:r>
                      <a:r>
                        <a:rPr lang="ru-RU" sz="1400" b="1" i="0" u="none" strike="noStrike" cap="none" dirty="0" err="1" smtClean="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активни</a:t>
                      </a:r>
                      <a:r>
                        <a:rPr lang="ru-RU" sz="1400" b="1" i="0" u="none" strike="noStrike" cap="none" dirty="0" smtClean="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 </a:t>
                      </a:r>
                      <a:r>
                        <a:rPr lang="ru-RU" sz="1400" b="1" i="0" u="none" strike="noStrike" cap="none" dirty="0" err="1" smtClean="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риболовни</a:t>
                      </a:r>
                      <a:r>
                        <a:rPr lang="ru-RU" sz="1400" b="1" i="0" u="none" strike="noStrike" cap="none" dirty="0" smtClean="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 кораби:</a:t>
                      </a:r>
                    </a:p>
                    <a:p>
                      <a:pPr marL="76200" indent="0">
                        <a:buNone/>
                      </a:pPr>
                      <a:r>
                        <a:rPr lang="ru-RU" sz="1400" b="0" i="0" u="none" strike="noStrike" cap="none" dirty="0" smtClean="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до 40 </a:t>
                      </a:r>
                      <a:r>
                        <a:rPr lang="ru-RU" sz="1400" b="0" i="0" u="none" strike="noStrike" cap="none" dirty="0" err="1" smtClean="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кораба</a:t>
                      </a:r>
                      <a:r>
                        <a:rPr lang="ru-RU" sz="1400" b="0" i="0" u="none" strike="noStrike" cap="none" dirty="0" smtClean="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 – 5 точки</a:t>
                      </a:r>
                    </a:p>
                    <a:p>
                      <a:pPr marL="76200" indent="0">
                        <a:buNone/>
                      </a:pPr>
                      <a:endParaRPr lang="ru-RU" sz="1400" b="0" i="0" u="none" strike="noStrike" cap="none" dirty="0" smtClean="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  <a:p>
                      <a:pPr marL="76200" indent="0">
                        <a:buNone/>
                      </a:pPr>
                      <a:r>
                        <a:rPr lang="ru-RU" sz="1400" b="0" i="0" u="none" strike="noStrike" cap="none" dirty="0" smtClean="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от 41 до 80 </a:t>
                      </a:r>
                      <a:r>
                        <a:rPr lang="ru-RU" sz="1400" b="0" i="0" u="none" strike="noStrike" cap="none" dirty="0" err="1" smtClean="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кораба</a:t>
                      </a:r>
                      <a:r>
                        <a:rPr lang="ru-RU" sz="1400" b="0" i="0" u="none" strike="noStrike" cap="none" dirty="0" smtClean="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  - 10 точки</a:t>
                      </a:r>
                    </a:p>
                    <a:p>
                      <a:pPr marL="76200" indent="0">
                        <a:buNone/>
                      </a:pPr>
                      <a:endParaRPr lang="ru-RU" sz="1400" b="0" i="0" u="none" strike="noStrike" cap="none" dirty="0" smtClean="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  <a:p>
                      <a:pPr marL="76200" indent="0">
                        <a:buNone/>
                      </a:pPr>
                      <a:r>
                        <a:rPr lang="ru-RU" sz="1400" b="0" i="0" u="none" strike="noStrike" cap="none" dirty="0" smtClean="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над 80 </a:t>
                      </a:r>
                      <a:r>
                        <a:rPr lang="ru-RU" sz="1400" b="0" i="0" u="none" strike="noStrike" cap="none" dirty="0" err="1" smtClean="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кораба</a:t>
                      </a:r>
                      <a:r>
                        <a:rPr lang="ru-RU" sz="1400" b="0" i="0" u="none" strike="noStrike" cap="none" dirty="0" smtClean="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  - 15 точки</a:t>
                      </a:r>
                    </a:p>
                    <a:p>
                      <a:pPr marL="76200" indent="0">
                        <a:buNone/>
                      </a:pPr>
                      <a:endParaRPr lang="ru-RU" sz="1400" b="0" i="0" u="none" strike="noStrike" cap="none" dirty="0" smtClean="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  <a:p>
                      <a:pPr marL="76200" indent="0" algn="ctr">
                        <a:buNone/>
                      </a:pPr>
                      <a:r>
                        <a:rPr lang="ru-RU" sz="1400" b="0" i="0" u="none" strike="noStrike" cap="none" dirty="0" smtClean="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или</a:t>
                      </a:r>
                    </a:p>
                    <a:p>
                      <a:endParaRPr lang="en-US" sz="1400" b="0" i="0" u="none" strike="noStrike" cap="none" dirty="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i="0" u="none" strike="noStrike" cap="none" dirty="0" err="1" smtClean="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Брой</a:t>
                      </a:r>
                      <a:r>
                        <a:rPr lang="ru-RU" sz="1400" b="1" i="0" u="none" strike="noStrike" cap="none" dirty="0" smtClean="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 </a:t>
                      </a:r>
                      <a:r>
                        <a:rPr lang="ru-RU" sz="1400" b="1" i="0" u="none" strike="noStrike" cap="none" dirty="0" err="1" smtClean="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активни</a:t>
                      </a:r>
                      <a:r>
                        <a:rPr lang="ru-RU" sz="1400" b="1" i="0" u="none" strike="noStrike" cap="none" dirty="0" smtClean="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 стопанства за аквакултури :</a:t>
                      </a:r>
                    </a:p>
                    <a:p>
                      <a:r>
                        <a:rPr lang="ru-RU" sz="1400" b="0" i="0" u="none" strike="noStrike" cap="none" dirty="0" smtClean="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до 5 стопанства - 5 точки</a:t>
                      </a:r>
                    </a:p>
                    <a:p>
                      <a:endParaRPr lang="ru-RU" sz="1400" b="0" i="0" u="none" strike="noStrike" cap="none" dirty="0" smtClean="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  <a:p>
                      <a:r>
                        <a:rPr lang="ru-RU" sz="1400" b="0" i="0" u="none" strike="noStrike" cap="none" dirty="0" smtClean="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от 6 до 10 стопанства - 10 точки</a:t>
                      </a:r>
                    </a:p>
                    <a:p>
                      <a:endParaRPr lang="ru-RU" sz="1400" b="0" i="0" u="none" strike="noStrike" cap="none" dirty="0" smtClean="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  <a:p>
                      <a:r>
                        <a:rPr lang="ru-RU" sz="1400" b="0" i="0" u="none" strike="noStrike" cap="none" dirty="0" smtClean="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над 10 стопанства - 15 точки</a:t>
                      </a:r>
                    </a:p>
                    <a:p>
                      <a:pPr algn="ctr"/>
                      <a:endParaRPr lang="ru-RU" sz="1400" b="0" i="0" u="none" strike="noStrike" cap="none" dirty="0" smtClean="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  <a:p>
                      <a:pPr algn="ctr"/>
                      <a:r>
                        <a:rPr lang="ru-RU" sz="1400" b="0" i="0" u="none" strike="noStrike" cap="none" dirty="0" smtClean="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или</a:t>
                      </a:r>
                    </a:p>
                    <a:p>
                      <a:endParaRPr lang="en-US" sz="1400" b="0" i="0" u="none" strike="noStrike" cap="none" dirty="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i="0" u="none" strike="noStrike" cap="none" dirty="0" err="1" smtClean="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Брой</a:t>
                      </a:r>
                      <a:r>
                        <a:rPr lang="ru-RU" sz="1400" b="1" i="0" u="none" strike="noStrike" cap="none" dirty="0" smtClean="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 </a:t>
                      </a:r>
                      <a:r>
                        <a:rPr lang="ru-RU" sz="1400" b="1" i="0" u="none" strike="noStrike" cap="none" dirty="0" err="1" smtClean="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риболовни</a:t>
                      </a:r>
                      <a:r>
                        <a:rPr lang="ru-RU" sz="1400" b="1" i="0" u="none" strike="noStrike" cap="none" dirty="0" smtClean="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 кораби по река </a:t>
                      </a:r>
                      <a:r>
                        <a:rPr lang="ru-RU" sz="1400" b="1" i="0" u="none" strike="noStrike" cap="none" dirty="0" err="1" smtClean="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Дунав</a:t>
                      </a:r>
                      <a:r>
                        <a:rPr lang="ru-RU" sz="1400" b="1" i="0" u="none" strike="noStrike" cap="none" dirty="0" smtClean="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:</a:t>
                      </a:r>
                    </a:p>
                    <a:p>
                      <a:r>
                        <a:rPr lang="ru-RU" sz="1400" b="0" i="0" u="none" strike="noStrike" cap="none" dirty="0" smtClean="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до 20 </a:t>
                      </a:r>
                      <a:r>
                        <a:rPr lang="ru-RU" sz="1400" b="0" i="0" u="none" strike="noStrike" cap="none" dirty="0" err="1" smtClean="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кораба</a:t>
                      </a:r>
                      <a:r>
                        <a:rPr lang="ru-RU" sz="1400" b="0" i="0" u="none" strike="noStrike" cap="none" dirty="0" smtClean="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 – 5 точки</a:t>
                      </a:r>
                    </a:p>
                    <a:p>
                      <a:endParaRPr lang="ru-RU" sz="1400" b="0" i="0" u="none" strike="noStrike" cap="none" dirty="0" smtClean="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  <a:p>
                      <a:r>
                        <a:rPr lang="ru-RU" sz="1400" b="0" i="0" u="none" strike="noStrike" cap="none" dirty="0" smtClean="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от 21 до 40 </a:t>
                      </a:r>
                      <a:r>
                        <a:rPr lang="ru-RU" sz="1400" b="0" i="0" u="none" strike="noStrike" cap="none" dirty="0" err="1" smtClean="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кораба</a:t>
                      </a:r>
                      <a:r>
                        <a:rPr lang="ru-RU" sz="1400" b="0" i="0" u="none" strike="noStrike" cap="none" dirty="0" smtClean="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  - 10 точки</a:t>
                      </a:r>
                    </a:p>
                    <a:p>
                      <a:endParaRPr lang="ru-RU" sz="1400" b="0" i="0" u="none" strike="noStrike" cap="none" dirty="0" smtClean="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  <a:p>
                      <a:r>
                        <a:rPr lang="ru-RU" sz="1400" b="0" i="0" u="none" strike="noStrike" cap="none" dirty="0" smtClean="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над 40 </a:t>
                      </a:r>
                      <a:r>
                        <a:rPr lang="ru-RU" sz="1400" b="0" i="0" u="none" strike="noStrike" cap="none" dirty="0" err="1" smtClean="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кораба</a:t>
                      </a:r>
                      <a:r>
                        <a:rPr lang="ru-RU" sz="1400" b="0" i="0" u="none" strike="noStrike" cap="none" dirty="0" smtClean="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  - 15 точки</a:t>
                      </a:r>
                    </a:p>
                    <a:p>
                      <a:endParaRPr lang="en-US" sz="1400" b="0" i="0" u="none" strike="noStrike" cap="none" dirty="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39109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731" y="-22622"/>
            <a:ext cx="8819745" cy="857400"/>
          </a:xfrm>
        </p:spPr>
        <p:txBody>
          <a:bodyPr/>
          <a:lstStyle/>
          <a:p>
            <a:r>
              <a:rPr lang="bg-BG" sz="1600" b="1" dirty="0" smtClean="0"/>
              <a:t>Приоритет: 3 -</a:t>
            </a:r>
            <a:r>
              <a:rPr lang="ru-RU" sz="1600" b="1" dirty="0" err="1"/>
              <a:t>Осигуряване</a:t>
            </a:r>
            <a:r>
              <a:rPr lang="ru-RU" sz="1600" b="1" dirty="0"/>
              <a:t> на условия за устойчива синя </a:t>
            </a:r>
            <a:r>
              <a:rPr lang="ru-RU" sz="1600" b="1" dirty="0" err="1"/>
              <a:t>икономика</a:t>
            </a:r>
            <a:r>
              <a:rPr lang="ru-RU" sz="1600" b="1" dirty="0"/>
              <a:t> в </a:t>
            </a:r>
            <a:r>
              <a:rPr lang="ru-RU" sz="1600" b="1" dirty="0" err="1"/>
              <a:t>крайбрежните</a:t>
            </a:r>
            <a:r>
              <a:rPr lang="ru-RU" sz="1600" b="1" dirty="0"/>
              <a:t>, </a:t>
            </a:r>
            <a:r>
              <a:rPr lang="ru-RU" sz="1600" b="1" dirty="0" err="1"/>
              <a:t>островните</a:t>
            </a:r>
            <a:r>
              <a:rPr lang="ru-RU" sz="1600" b="1" dirty="0"/>
              <a:t> и вътрешните </a:t>
            </a:r>
            <a:r>
              <a:rPr lang="ru-RU" sz="1600" b="1" dirty="0" err="1"/>
              <a:t>райони</a:t>
            </a:r>
            <a:r>
              <a:rPr lang="ru-RU" sz="1600" b="1" dirty="0"/>
              <a:t> и </a:t>
            </a:r>
            <a:r>
              <a:rPr lang="ru-RU" sz="1600" b="1" dirty="0" err="1"/>
              <a:t>насърчаване</a:t>
            </a:r>
            <a:r>
              <a:rPr lang="ru-RU" sz="1600" b="1" dirty="0"/>
              <a:t> на </a:t>
            </a:r>
            <a:r>
              <a:rPr lang="ru-RU" sz="1600" b="1" dirty="0" err="1"/>
              <a:t>развитието</a:t>
            </a:r>
            <a:r>
              <a:rPr lang="ru-RU" sz="1600" b="1" dirty="0"/>
              <a:t> на </a:t>
            </a:r>
            <a:r>
              <a:rPr lang="ru-RU" sz="1600" b="1" dirty="0" err="1"/>
              <a:t>общностите</a:t>
            </a:r>
            <a:r>
              <a:rPr lang="ru-RU" sz="1600" b="1" dirty="0"/>
              <a:t>, </a:t>
            </a:r>
            <a:r>
              <a:rPr lang="ru-RU" sz="1600" b="1" dirty="0" err="1"/>
              <a:t>занимаващи</a:t>
            </a:r>
            <a:r>
              <a:rPr lang="ru-RU" sz="1600" b="1" dirty="0"/>
              <a:t> се с </a:t>
            </a:r>
            <a:r>
              <a:rPr lang="ru-RU" sz="1600" b="1" dirty="0" err="1"/>
              <a:t>рибарство</a:t>
            </a:r>
            <a:r>
              <a:rPr lang="ru-RU" sz="1600" b="1" dirty="0"/>
              <a:t> и аквакултури.</a:t>
            </a:r>
            <a:endParaRPr lang="bg-BG" sz="2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098" y="758758"/>
            <a:ext cx="8735437" cy="4167094"/>
          </a:xfrm>
        </p:spPr>
        <p:txBody>
          <a:bodyPr/>
          <a:lstStyle/>
          <a:p>
            <a:pPr marL="76200" indent="0">
              <a:buNone/>
            </a:pPr>
            <a:r>
              <a:rPr lang="ru-RU" sz="1600" b="1" dirty="0"/>
              <a:t>Изграждане на капацитет и подготвителни действия в подкрепа на разработването и </a:t>
            </a:r>
            <a:r>
              <a:rPr lang="ru-RU" sz="1600" b="1" dirty="0" err="1"/>
              <a:t>бъдещото</a:t>
            </a:r>
            <a:r>
              <a:rPr lang="ru-RU" sz="1600" b="1" dirty="0"/>
              <a:t> изпълнение на </a:t>
            </a:r>
            <a:r>
              <a:rPr lang="ru-RU" sz="1600" b="1" dirty="0" err="1"/>
              <a:t>стратегиите</a:t>
            </a:r>
            <a:r>
              <a:rPr lang="ru-RU" sz="1600" b="1" dirty="0"/>
              <a:t> за </a:t>
            </a:r>
            <a:r>
              <a:rPr lang="ru-RU" sz="1600" b="1" dirty="0" smtClean="0"/>
              <a:t>ВОМР</a:t>
            </a:r>
          </a:p>
          <a:p>
            <a:pPr marL="76200" indent="0">
              <a:buNone/>
            </a:pPr>
            <a:r>
              <a:rPr lang="bg-BG" sz="1400" dirty="0" smtClean="0"/>
              <a:t>Максимален </a:t>
            </a:r>
            <a:r>
              <a:rPr lang="bg-BG" sz="1400" dirty="0"/>
              <a:t>интензитет на </a:t>
            </a:r>
            <a:r>
              <a:rPr lang="bg-BG" sz="1400" dirty="0" smtClean="0"/>
              <a:t>БФП</a:t>
            </a:r>
            <a:r>
              <a:rPr lang="en-US" sz="1400" dirty="0" smtClean="0"/>
              <a:t>: </a:t>
            </a:r>
            <a:r>
              <a:rPr lang="bg-BG" sz="1400" b="1" dirty="0" smtClean="0"/>
              <a:t>100</a:t>
            </a:r>
            <a:r>
              <a:rPr lang="bg-BG" sz="1400" b="1" dirty="0"/>
              <a:t>% </a:t>
            </a:r>
            <a:endParaRPr lang="bg-BG" sz="1400" b="1" dirty="0" smtClean="0"/>
          </a:p>
          <a:p>
            <a:pPr marL="76200" indent="0">
              <a:buNone/>
            </a:pPr>
            <a:r>
              <a:rPr lang="bg-BG" sz="1400" dirty="0" smtClean="0"/>
              <a:t>Критерии </a:t>
            </a:r>
            <a:r>
              <a:rPr lang="bg-BG" sz="1400" dirty="0"/>
              <a:t>за </a:t>
            </a:r>
            <a:r>
              <a:rPr lang="bg-BG" sz="1400" dirty="0" smtClean="0"/>
              <a:t>подбор - максимален </a:t>
            </a:r>
            <a:r>
              <a:rPr lang="bg-BG" sz="1400" dirty="0"/>
              <a:t>брой точки – </a:t>
            </a:r>
            <a:r>
              <a:rPr lang="bg-BG" sz="1400" dirty="0" smtClean="0"/>
              <a:t>150</a:t>
            </a:r>
            <a:r>
              <a:rPr lang="en-US" sz="1400" dirty="0" smtClean="0"/>
              <a:t>:</a:t>
            </a:r>
            <a:endParaRPr lang="bg-BG" sz="1400" dirty="0" smtClean="0"/>
          </a:p>
          <a:p>
            <a:pPr marL="76200" indent="0">
              <a:buNone/>
            </a:pPr>
            <a:r>
              <a:rPr lang="ru-RU" sz="1400" dirty="0"/>
              <a:t>2. </a:t>
            </a:r>
            <a:r>
              <a:rPr lang="ru-RU" sz="1400" dirty="0" err="1"/>
              <a:t>Брой</a:t>
            </a:r>
            <a:r>
              <a:rPr lang="ru-RU" sz="1400" dirty="0"/>
              <a:t> </a:t>
            </a:r>
            <a:r>
              <a:rPr lang="ru-RU" sz="1400" dirty="0" err="1"/>
              <a:t>заети</a:t>
            </a:r>
            <a:r>
              <a:rPr lang="ru-RU" sz="1400" dirty="0"/>
              <a:t> в </a:t>
            </a:r>
            <a:r>
              <a:rPr lang="ru-RU" sz="1400" dirty="0" err="1"/>
              <a:t>областта</a:t>
            </a:r>
            <a:r>
              <a:rPr lang="ru-RU" sz="1400" dirty="0"/>
              <a:t> на </a:t>
            </a:r>
            <a:r>
              <a:rPr lang="ru-RU" sz="1400" dirty="0" err="1"/>
              <a:t>рибарството</a:t>
            </a:r>
            <a:r>
              <a:rPr lang="ru-RU" sz="1400" dirty="0"/>
              <a:t>, аквакултурите и </a:t>
            </a:r>
            <a:r>
              <a:rPr lang="ru-RU" sz="1400" dirty="0" err="1"/>
              <a:t>преработката</a:t>
            </a:r>
            <a:endParaRPr lang="ru-RU" sz="1400" dirty="0"/>
          </a:p>
          <a:p>
            <a:pPr marL="76200" indent="0">
              <a:buNone/>
            </a:pPr>
            <a:endParaRPr lang="en-US" sz="1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14</a:t>
            </a:fld>
            <a:endParaRPr lang="en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3193358"/>
              </p:ext>
            </p:extLst>
          </p:nvPr>
        </p:nvGraphicFramePr>
        <p:xfrm>
          <a:off x="512323" y="2412458"/>
          <a:ext cx="8002622" cy="2594044"/>
        </p:xfrm>
        <a:graphic>
          <a:graphicData uri="http://schemas.openxmlformats.org/drawingml/2006/table">
            <a:tbl>
              <a:tblPr firstRow="1" bandRow="1">
                <a:tableStyleId>{03E3C8FF-8B87-4EE5-BC46-B188729109F7}</a:tableStyleId>
              </a:tblPr>
              <a:tblGrid>
                <a:gridCol w="2667541"/>
                <a:gridCol w="2588698"/>
                <a:gridCol w="2746383"/>
              </a:tblGrid>
              <a:tr h="2594044">
                <a:tc>
                  <a:txBody>
                    <a:bodyPr/>
                    <a:lstStyle/>
                    <a:p>
                      <a:pPr marL="762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400" b="1" i="0" u="none" strike="noStrike" cap="none" dirty="0" err="1" smtClean="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Брой</a:t>
                      </a:r>
                      <a:r>
                        <a:rPr lang="ru-RU" sz="1400" b="1" i="0" u="none" strike="noStrike" cap="none" dirty="0" smtClean="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 </a:t>
                      </a:r>
                      <a:r>
                        <a:rPr lang="ru-RU" sz="1400" b="1" i="0" u="none" strike="noStrike" cap="none" dirty="0" err="1" smtClean="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заети</a:t>
                      </a:r>
                      <a:r>
                        <a:rPr lang="ru-RU" sz="1400" b="1" i="0" u="none" strike="noStrike" cap="none" dirty="0" smtClean="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 в </a:t>
                      </a:r>
                      <a:r>
                        <a:rPr lang="ru-RU" sz="1400" b="1" i="0" u="none" strike="noStrike" cap="none" dirty="0" err="1" smtClean="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рибарството</a:t>
                      </a:r>
                      <a:r>
                        <a:rPr lang="ru-RU" sz="1400" b="1" i="0" u="none" strike="noStrike" cap="none" dirty="0" smtClean="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:</a:t>
                      </a:r>
                    </a:p>
                    <a:p>
                      <a:pPr marL="762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ru-RU" sz="1400" b="0" i="0" u="none" strike="noStrike" cap="none" dirty="0" smtClean="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  <a:p>
                      <a:pPr marL="762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400" b="0" i="0" u="none" strike="noStrike" cap="none" dirty="0" smtClean="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25 ЕПРВ (</a:t>
                      </a:r>
                      <a:r>
                        <a:rPr lang="ru-RU" sz="1400" b="0" i="0" u="none" strike="noStrike" cap="none" dirty="0" err="1" smtClean="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Еквивалент</a:t>
                      </a:r>
                      <a:r>
                        <a:rPr lang="ru-RU" sz="1400" b="0" i="0" u="none" strike="noStrike" cap="none" dirty="0" smtClean="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 на </a:t>
                      </a:r>
                      <a:r>
                        <a:rPr lang="ru-RU" sz="1400" b="0" i="0" u="none" strike="noStrike" cap="none" dirty="0" err="1" smtClean="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пълно</a:t>
                      </a:r>
                      <a:r>
                        <a:rPr lang="ru-RU" sz="1400" b="0" i="0" u="none" strike="noStrike" cap="none" dirty="0" smtClean="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 </a:t>
                      </a:r>
                      <a:r>
                        <a:rPr lang="ru-RU" sz="1400" b="0" i="0" u="none" strike="noStrike" cap="none" dirty="0" err="1" smtClean="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работно</a:t>
                      </a:r>
                      <a:r>
                        <a:rPr lang="ru-RU" sz="1400" b="0" i="0" u="none" strike="noStrike" cap="none" dirty="0" smtClean="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 </a:t>
                      </a:r>
                      <a:r>
                        <a:rPr lang="ru-RU" sz="1400" b="0" i="0" u="none" strike="noStrike" cap="none" dirty="0" err="1" smtClean="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време</a:t>
                      </a:r>
                      <a:r>
                        <a:rPr lang="ru-RU" sz="1400" b="0" i="0" u="none" strike="noStrike" cap="none" dirty="0" smtClean="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)– 5 точки</a:t>
                      </a:r>
                    </a:p>
                    <a:p>
                      <a:pPr marL="762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ru-RU" sz="1400" b="0" i="0" u="none" strike="noStrike" cap="none" dirty="0" smtClean="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  <a:p>
                      <a:pPr marL="762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400" b="0" i="0" u="none" strike="noStrike" cap="none" dirty="0" smtClean="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от 26 до 40 ЕПРВ - 10 точки</a:t>
                      </a:r>
                    </a:p>
                    <a:p>
                      <a:pPr marL="762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ru-RU" sz="1400" b="0" i="0" u="none" strike="noStrike" cap="none" dirty="0" smtClean="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  <a:p>
                      <a:pPr marL="762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400" b="0" i="0" u="none" strike="noStrike" cap="none" dirty="0" smtClean="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над 40 ЕПРВ - 15 точки</a:t>
                      </a:r>
                    </a:p>
                    <a:p>
                      <a:pPr marL="76200" indent="0">
                        <a:buNone/>
                      </a:pPr>
                      <a:endParaRPr lang="ru-RU" sz="1400" b="0" i="0" u="none" strike="noStrike" cap="none" dirty="0" smtClean="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  <a:p>
                      <a:pPr marL="76200" indent="0" algn="ctr">
                        <a:buNone/>
                      </a:pPr>
                      <a:r>
                        <a:rPr lang="ru-RU" sz="1400" b="0" i="0" u="none" strike="noStrike" cap="none" dirty="0" smtClean="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или</a:t>
                      </a:r>
                    </a:p>
                    <a:p>
                      <a:endParaRPr lang="en-US" sz="1400" b="0" i="0" u="none" strike="noStrike" cap="none" dirty="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i="0" u="none" strike="noStrike" cap="none" dirty="0" err="1" smtClean="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Брой</a:t>
                      </a:r>
                      <a:r>
                        <a:rPr lang="ru-RU" sz="1400" b="1" i="0" u="none" strike="noStrike" cap="none" dirty="0" smtClean="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 </a:t>
                      </a:r>
                      <a:r>
                        <a:rPr lang="ru-RU" sz="1400" b="1" i="0" u="none" strike="noStrike" cap="none" dirty="0" err="1" smtClean="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заети</a:t>
                      </a:r>
                      <a:r>
                        <a:rPr lang="ru-RU" sz="1400" b="1" i="0" u="none" strike="noStrike" cap="none" dirty="0" smtClean="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 в аквакултурите:</a:t>
                      </a:r>
                    </a:p>
                    <a:p>
                      <a:endParaRPr lang="ru-RU" sz="1400" b="1" i="0" u="none" strike="noStrike" cap="none" dirty="0" smtClean="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  <a:p>
                      <a:r>
                        <a:rPr lang="ru-RU" sz="1400" b="0" i="0" u="none" strike="noStrike" cap="none" dirty="0" smtClean="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25 ЕПРВ – 5 точки</a:t>
                      </a:r>
                    </a:p>
                    <a:p>
                      <a:endParaRPr lang="ru-RU" sz="1400" b="0" i="0" u="none" strike="noStrike" cap="none" dirty="0" smtClean="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  <a:p>
                      <a:r>
                        <a:rPr lang="ru-RU" sz="1400" b="0" i="0" u="none" strike="noStrike" cap="none" dirty="0" smtClean="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от 26 до 40 ЕПРВ - 10 точки</a:t>
                      </a:r>
                    </a:p>
                    <a:p>
                      <a:endParaRPr lang="ru-RU" sz="1400" b="0" i="0" u="none" strike="noStrike" cap="none" dirty="0" smtClean="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  <a:p>
                      <a:r>
                        <a:rPr lang="ru-RU" sz="1400" b="0" i="0" u="none" strike="noStrike" cap="none" dirty="0" smtClean="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над 40 ЕПРВ - 15 точки</a:t>
                      </a:r>
                    </a:p>
                    <a:p>
                      <a:pPr algn="ctr"/>
                      <a:endParaRPr lang="ru-RU" sz="1400" b="0" i="0" u="none" strike="noStrike" cap="none" dirty="0" smtClean="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  <a:p>
                      <a:pPr algn="ctr"/>
                      <a:r>
                        <a:rPr lang="ru-RU" sz="1400" b="0" i="0" u="none" strike="noStrike" cap="none" dirty="0" smtClean="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или</a:t>
                      </a:r>
                    </a:p>
                    <a:p>
                      <a:endParaRPr lang="en-US" sz="1400" b="0" i="0" u="none" strike="noStrike" cap="none" dirty="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bg-BG" sz="1400" b="1" i="0" u="none" strike="noStrike" cap="none" noProof="0" dirty="0" smtClean="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Arial"/>
                        </a:rPr>
                        <a:t>Брой заети в преработката на риба и рибни продукти:</a:t>
                      </a:r>
                      <a:endParaRPr lang="en-US" sz="1400" b="1" i="0" u="none" strike="noStrike" cap="none" noProof="0" dirty="0" smtClean="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Arial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bg-BG" sz="1400" b="0" i="0" u="none" strike="noStrike" cap="none" noProof="0" dirty="0" smtClean="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Arial"/>
                        </a:rPr>
                        <a:t>25 ЕПРВ – 5 точки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bg-BG" sz="1400" b="0" i="0" u="none" strike="noStrike" cap="none" noProof="0" dirty="0" smtClean="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Arial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400" b="0" i="0" u="none" strike="noStrike" cap="none" noProof="0" dirty="0" smtClean="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Arial"/>
                        </a:rPr>
                        <a:t>от 26 до 40 ЕПРВ </a:t>
                      </a:r>
                      <a:r>
                        <a:rPr lang="bg-BG" sz="1400" b="0" i="0" u="none" strike="noStrike" cap="none" noProof="0" dirty="0" smtClean="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Arial"/>
                        </a:rPr>
                        <a:t>- 10 точки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bg-BG" sz="1400" b="0" i="0" u="none" strike="noStrike" cap="none" noProof="0" dirty="0" smtClean="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Arial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bg-BG" sz="1400" b="0" i="0" u="none" strike="noStrike" cap="none" noProof="0" dirty="0" smtClean="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Arial"/>
                        </a:rPr>
                        <a:t>над 40 ЕПРВ - 15 точки</a:t>
                      </a:r>
                    </a:p>
                    <a:p>
                      <a:pPr marL="457200" marR="0" lvl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Char char="§"/>
                        <a:tabLst/>
                        <a:defRPr/>
                      </a:pPr>
                      <a:endParaRPr lang="bg-BG" sz="1400" b="1" i="0" u="none" strike="noStrike" cap="none" dirty="0" smtClean="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Arial"/>
                      </a:endParaRPr>
                    </a:p>
                    <a:p>
                      <a:pPr marR="0"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bg-BG" sz="1000" b="0" i="0" u="none" strike="noStrike" cap="none" noProof="0" dirty="0" smtClean="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Arial"/>
                        </a:rPr>
                        <a:t>Забележка: </a:t>
                      </a:r>
                      <a:r>
                        <a:rPr lang="ru-RU" sz="1000" b="0" i="0" u="none" strike="noStrike" cap="none" dirty="0" smtClean="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Arial"/>
                        </a:rPr>
                        <a:t>Допустимо е </a:t>
                      </a:r>
                      <a:r>
                        <a:rPr lang="ru-RU" sz="1000" b="0" i="0" u="none" strike="noStrike" cap="none" dirty="0" err="1" smtClean="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Arial"/>
                        </a:rPr>
                        <a:t>присъждане</a:t>
                      </a:r>
                      <a:r>
                        <a:rPr lang="ru-RU" sz="1000" b="0" i="0" u="none" strike="noStrike" cap="none" dirty="0" smtClean="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Arial"/>
                        </a:rPr>
                        <a:t> на точки на преработвателни предприятия, </a:t>
                      </a:r>
                      <a:r>
                        <a:rPr lang="ru-RU" sz="1000" b="0" i="0" u="none" strike="noStrike" cap="none" dirty="0" err="1" smtClean="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Arial"/>
                        </a:rPr>
                        <a:t>които</a:t>
                      </a:r>
                      <a:r>
                        <a:rPr lang="ru-RU" sz="1000" b="0" i="0" u="none" strike="noStrike" cap="none" dirty="0" smtClean="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Arial"/>
                        </a:rPr>
                        <a:t> </a:t>
                      </a:r>
                      <a:r>
                        <a:rPr lang="ru-RU" sz="1000" b="0" i="0" u="none" strike="noStrike" cap="none" dirty="0" err="1" smtClean="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Arial"/>
                        </a:rPr>
                        <a:t>преработват</a:t>
                      </a:r>
                      <a:r>
                        <a:rPr lang="ru-RU" sz="1000" b="0" i="0" u="none" strike="noStrike" cap="none" dirty="0" smtClean="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Arial"/>
                        </a:rPr>
                        <a:t> </a:t>
                      </a:r>
                      <a:r>
                        <a:rPr lang="ru-RU" sz="1000" b="0" i="0" u="none" strike="noStrike" cap="none" dirty="0" err="1" smtClean="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Arial"/>
                        </a:rPr>
                        <a:t>българска</a:t>
                      </a:r>
                      <a:r>
                        <a:rPr lang="ru-RU" sz="1000" b="0" i="0" u="none" strike="noStrike" cap="none" dirty="0" smtClean="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Arial"/>
                        </a:rPr>
                        <a:t> продукция в </a:t>
                      </a:r>
                      <a:r>
                        <a:rPr lang="ru-RU" sz="1000" b="0" i="0" u="none" strike="noStrike" cap="none" dirty="0" err="1" smtClean="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Arial"/>
                        </a:rPr>
                        <a:t>последните</a:t>
                      </a:r>
                      <a:r>
                        <a:rPr lang="ru-RU" sz="1000" b="0" i="0" u="none" strike="noStrike" cap="none" dirty="0" smtClean="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Arial"/>
                        </a:rPr>
                        <a:t> 3 </a:t>
                      </a:r>
                      <a:r>
                        <a:rPr lang="ru-RU" sz="1000" b="0" i="0" u="none" strike="noStrike" cap="none" dirty="0" err="1" smtClean="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Arial"/>
                        </a:rPr>
                        <a:t>години</a:t>
                      </a:r>
                      <a:r>
                        <a:rPr lang="ru-RU" sz="1000" b="0" i="0" u="none" strike="noStrike" cap="none" dirty="0" smtClean="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Arial"/>
                        </a:rPr>
                        <a:t> и </a:t>
                      </a:r>
                      <a:r>
                        <a:rPr lang="ru-RU" sz="1000" b="0" i="0" u="none" strike="noStrike" cap="none" dirty="0" err="1" smtClean="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Arial"/>
                        </a:rPr>
                        <a:t>поне</a:t>
                      </a:r>
                      <a:r>
                        <a:rPr lang="ru-RU" sz="1000" b="0" i="0" u="none" strike="noStrike" cap="none" dirty="0" smtClean="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Arial"/>
                        </a:rPr>
                        <a:t> 30 % от </a:t>
                      </a:r>
                      <a:r>
                        <a:rPr lang="ru-RU" sz="1000" b="0" i="0" u="none" strike="noStrike" cap="none" dirty="0" err="1" smtClean="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Arial"/>
                        </a:rPr>
                        <a:t>суровината</a:t>
                      </a:r>
                      <a:r>
                        <a:rPr lang="ru-RU" sz="1000" b="0" i="0" u="none" strike="noStrike" cap="none" dirty="0" smtClean="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Arial"/>
                        </a:rPr>
                        <a:t> е от </a:t>
                      </a:r>
                      <a:r>
                        <a:rPr lang="ru-RU" sz="1000" b="0" i="0" u="none" strike="noStrike" cap="none" dirty="0" err="1" smtClean="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Arial"/>
                        </a:rPr>
                        <a:t>български</a:t>
                      </a:r>
                      <a:r>
                        <a:rPr lang="ru-RU" sz="1000" b="0" i="0" u="none" strike="noStrike" cap="none" dirty="0" smtClean="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Arial"/>
                        </a:rPr>
                        <a:t> производители.</a:t>
                      </a:r>
                      <a:endParaRPr lang="bg-BG" sz="1000" b="0" i="0" u="none" strike="noStrike" cap="none" noProof="0" dirty="0" smtClean="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Arial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14100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731" y="-22622"/>
            <a:ext cx="8819745" cy="857400"/>
          </a:xfrm>
        </p:spPr>
        <p:txBody>
          <a:bodyPr/>
          <a:lstStyle/>
          <a:p>
            <a:r>
              <a:rPr lang="bg-BG" sz="1600" b="1" dirty="0" smtClean="0"/>
              <a:t>Приоритет: 3 -</a:t>
            </a:r>
            <a:r>
              <a:rPr lang="ru-RU" sz="1600" b="1" dirty="0" err="1"/>
              <a:t>Осигуряване</a:t>
            </a:r>
            <a:r>
              <a:rPr lang="ru-RU" sz="1600" b="1" dirty="0"/>
              <a:t> на условия за устойчива синя </a:t>
            </a:r>
            <a:r>
              <a:rPr lang="ru-RU" sz="1600" b="1" dirty="0" err="1"/>
              <a:t>икономика</a:t>
            </a:r>
            <a:r>
              <a:rPr lang="ru-RU" sz="1600" b="1" dirty="0"/>
              <a:t> в </a:t>
            </a:r>
            <a:r>
              <a:rPr lang="ru-RU" sz="1600" b="1" dirty="0" err="1"/>
              <a:t>крайбрежните</a:t>
            </a:r>
            <a:r>
              <a:rPr lang="ru-RU" sz="1600" b="1" dirty="0"/>
              <a:t>, </a:t>
            </a:r>
            <a:r>
              <a:rPr lang="ru-RU" sz="1600" b="1" dirty="0" err="1"/>
              <a:t>островните</a:t>
            </a:r>
            <a:r>
              <a:rPr lang="ru-RU" sz="1600" b="1" dirty="0"/>
              <a:t> и вътрешните </a:t>
            </a:r>
            <a:r>
              <a:rPr lang="ru-RU" sz="1600" b="1" dirty="0" err="1"/>
              <a:t>райони</a:t>
            </a:r>
            <a:r>
              <a:rPr lang="ru-RU" sz="1600" b="1" dirty="0"/>
              <a:t> и </a:t>
            </a:r>
            <a:r>
              <a:rPr lang="ru-RU" sz="1600" b="1" dirty="0" err="1"/>
              <a:t>насърчаване</a:t>
            </a:r>
            <a:r>
              <a:rPr lang="ru-RU" sz="1600" b="1" dirty="0"/>
              <a:t> на </a:t>
            </a:r>
            <a:r>
              <a:rPr lang="ru-RU" sz="1600" b="1" dirty="0" err="1"/>
              <a:t>развитието</a:t>
            </a:r>
            <a:r>
              <a:rPr lang="ru-RU" sz="1600" b="1" dirty="0"/>
              <a:t> на </a:t>
            </a:r>
            <a:r>
              <a:rPr lang="ru-RU" sz="1600" b="1" dirty="0" err="1"/>
              <a:t>общностите</a:t>
            </a:r>
            <a:r>
              <a:rPr lang="ru-RU" sz="1600" b="1" dirty="0"/>
              <a:t>, </a:t>
            </a:r>
            <a:r>
              <a:rPr lang="ru-RU" sz="1600" b="1" dirty="0" err="1"/>
              <a:t>занимаващи</a:t>
            </a:r>
            <a:r>
              <a:rPr lang="ru-RU" sz="1600" b="1" dirty="0"/>
              <a:t> се с </a:t>
            </a:r>
            <a:r>
              <a:rPr lang="ru-RU" sz="1600" b="1" dirty="0" err="1"/>
              <a:t>рибарство</a:t>
            </a:r>
            <a:r>
              <a:rPr lang="ru-RU" sz="1600" b="1" dirty="0"/>
              <a:t> и аквакултури.</a:t>
            </a:r>
            <a:endParaRPr lang="bg-BG" sz="2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098" y="758758"/>
            <a:ext cx="8735437" cy="4167094"/>
          </a:xfrm>
        </p:spPr>
        <p:txBody>
          <a:bodyPr/>
          <a:lstStyle/>
          <a:p>
            <a:pPr marL="76200" indent="0">
              <a:buNone/>
            </a:pPr>
            <a:r>
              <a:rPr lang="ru-RU" sz="1600" b="1" dirty="0"/>
              <a:t>Изграждане на капацитет и подготвителни действия в подкрепа на разработването и </a:t>
            </a:r>
            <a:r>
              <a:rPr lang="ru-RU" sz="1600" b="1" dirty="0" err="1"/>
              <a:t>бъдещото</a:t>
            </a:r>
            <a:r>
              <a:rPr lang="ru-RU" sz="1600" b="1" dirty="0"/>
              <a:t> изпълнение на </a:t>
            </a:r>
            <a:r>
              <a:rPr lang="ru-RU" sz="1600" b="1" dirty="0" err="1"/>
              <a:t>стратегиите</a:t>
            </a:r>
            <a:r>
              <a:rPr lang="ru-RU" sz="1600" b="1" dirty="0"/>
              <a:t> за </a:t>
            </a:r>
            <a:r>
              <a:rPr lang="ru-RU" sz="1600" b="1" dirty="0" smtClean="0"/>
              <a:t>ВОМР</a:t>
            </a:r>
          </a:p>
          <a:p>
            <a:pPr marL="76200" indent="0">
              <a:buNone/>
            </a:pPr>
            <a:r>
              <a:rPr lang="bg-BG" sz="1400" dirty="0" smtClean="0"/>
              <a:t>Максимален </a:t>
            </a:r>
            <a:r>
              <a:rPr lang="bg-BG" sz="1400" dirty="0"/>
              <a:t>интензитет на </a:t>
            </a:r>
            <a:r>
              <a:rPr lang="bg-BG" sz="1400" dirty="0" smtClean="0"/>
              <a:t>БФП</a:t>
            </a:r>
            <a:r>
              <a:rPr lang="en-US" sz="1400" dirty="0" smtClean="0"/>
              <a:t>: </a:t>
            </a:r>
            <a:r>
              <a:rPr lang="bg-BG" sz="1400" b="1" dirty="0" smtClean="0"/>
              <a:t>100</a:t>
            </a:r>
            <a:r>
              <a:rPr lang="bg-BG" sz="1400" b="1" dirty="0"/>
              <a:t>% </a:t>
            </a:r>
            <a:endParaRPr lang="bg-BG" sz="1400" b="1" dirty="0" smtClean="0"/>
          </a:p>
          <a:p>
            <a:pPr marL="76200" indent="0">
              <a:buNone/>
            </a:pPr>
            <a:r>
              <a:rPr lang="bg-BG" sz="1400" dirty="0" smtClean="0"/>
              <a:t>Критерии </a:t>
            </a:r>
            <a:r>
              <a:rPr lang="bg-BG" sz="1400" dirty="0"/>
              <a:t>за </a:t>
            </a:r>
            <a:r>
              <a:rPr lang="bg-BG" sz="1400" dirty="0" smtClean="0"/>
              <a:t>подбор - максимален </a:t>
            </a:r>
            <a:r>
              <a:rPr lang="bg-BG" sz="1400" dirty="0"/>
              <a:t>брой точки – </a:t>
            </a:r>
            <a:r>
              <a:rPr lang="bg-BG" sz="1400" dirty="0" smtClean="0"/>
              <a:t>150</a:t>
            </a:r>
            <a:r>
              <a:rPr lang="en-US" sz="1400" dirty="0" smtClean="0"/>
              <a:t>:</a:t>
            </a:r>
            <a:endParaRPr lang="bg-BG" sz="1400" dirty="0" smtClean="0"/>
          </a:p>
          <a:p>
            <a:pPr marL="76200" indent="0">
              <a:buNone/>
            </a:pPr>
            <a:endParaRPr lang="en-US" sz="1400" dirty="0" smtClean="0"/>
          </a:p>
          <a:p>
            <a:pPr marL="76200" indent="0">
              <a:buNone/>
            </a:pPr>
            <a:r>
              <a:rPr lang="ru-RU" sz="1400" dirty="0" smtClean="0"/>
              <a:t>3</a:t>
            </a:r>
            <a:r>
              <a:rPr lang="ru-RU" sz="1400" dirty="0"/>
              <a:t>. </a:t>
            </a:r>
            <a:r>
              <a:rPr lang="ru-RU" sz="1400" dirty="0" err="1"/>
              <a:t>Брой</a:t>
            </a:r>
            <a:r>
              <a:rPr lang="ru-RU" sz="1400" dirty="0"/>
              <a:t> на </a:t>
            </a:r>
            <a:r>
              <a:rPr lang="ru-RU" sz="1400" dirty="0" err="1"/>
              <a:t>общините</a:t>
            </a:r>
            <a:r>
              <a:rPr lang="ru-RU" sz="1400" dirty="0"/>
              <a:t> </a:t>
            </a:r>
            <a:r>
              <a:rPr lang="ru-RU" sz="1400" dirty="0" err="1"/>
              <a:t>включени</a:t>
            </a:r>
            <a:r>
              <a:rPr lang="ru-RU" sz="1400" dirty="0"/>
              <a:t> в </a:t>
            </a:r>
            <a:r>
              <a:rPr lang="ru-RU" sz="1400" dirty="0" err="1"/>
              <a:t>партньорството</a:t>
            </a:r>
            <a:r>
              <a:rPr lang="ru-RU" sz="1400" dirty="0"/>
              <a:t>:</a:t>
            </a:r>
          </a:p>
          <a:p>
            <a:pPr marL="533400" lvl="1" indent="0">
              <a:buNone/>
            </a:pPr>
            <a:r>
              <a:rPr lang="ru-RU" sz="1400" dirty="0"/>
              <a:t>2 </a:t>
            </a:r>
            <a:r>
              <a:rPr lang="ru-RU" sz="1400" dirty="0" err="1"/>
              <a:t>общини</a:t>
            </a:r>
            <a:r>
              <a:rPr lang="ru-RU" sz="1400" dirty="0"/>
              <a:t> – 5 точки</a:t>
            </a:r>
          </a:p>
          <a:p>
            <a:pPr marL="533400" lvl="1" indent="0">
              <a:buNone/>
            </a:pPr>
            <a:r>
              <a:rPr lang="ru-RU" sz="1400" dirty="0"/>
              <a:t>3 и </a:t>
            </a:r>
            <a:r>
              <a:rPr lang="ru-RU" sz="1400" dirty="0" err="1"/>
              <a:t>повече</a:t>
            </a:r>
            <a:r>
              <a:rPr lang="ru-RU" sz="1400" dirty="0"/>
              <a:t> </a:t>
            </a:r>
            <a:r>
              <a:rPr lang="ru-RU" sz="1400" dirty="0" err="1"/>
              <a:t>общини</a:t>
            </a:r>
            <a:r>
              <a:rPr lang="ru-RU" sz="1400" dirty="0"/>
              <a:t> – 10 </a:t>
            </a:r>
            <a:r>
              <a:rPr lang="ru-RU" sz="1400" dirty="0" smtClean="0"/>
              <a:t>точки</a:t>
            </a:r>
            <a:endParaRPr lang="en-US" sz="1400" dirty="0" smtClean="0"/>
          </a:p>
          <a:p>
            <a:pPr marL="533400" lvl="1" indent="0">
              <a:buNone/>
            </a:pPr>
            <a:endParaRPr lang="ru-RU" sz="1400" dirty="0"/>
          </a:p>
          <a:p>
            <a:pPr marL="76200" indent="0">
              <a:buNone/>
            </a:pPr>
            <a:r>
              <a:rPr lang="ru-RU" sz="1400" dirty="0" smtClean="0"/>
              <a:t>4</a:t>
            </a:r>
            <a:r>
              <a:rPr lang="ru-RU" sz="1400" dirty="0"/>
              <a:t>. </a:t>
            </a:r>
            <a:r>
              <a:rPr lang="ru-RU" sz="1400" dirty="0" err="1"/>
              <a:t>Брой</a:t>
            </a:r>
            <a:r>
              <a:rPr lang="ru-RU" sz="1400" dirty="0"/>
              <a:t> на </a:t>
            </a:r>
            <a:r>
              <a:rPr lang="ru-RU" sz="1400" dirty="0" err="1"/>
              <a:t>областите</a:t>
            </a:r>
            <a:r>
              <a:rPr lang="ru-RU" sz="1400" dirty="0"/>
              <a:t>, </a:t>
            </a:r>
            <a:r>
              <a:rPr lang="ru-RU" sz="1400" dirty="0" err="1"/>
              <a:t>включени</a:t>
            </a:r>
            <a:r>
              <a:rPr lang="ru-RU" sz="1400" dirty="0"/>
              <a:t> в </a:t>
            </a:r>
            <a:r>
              <a:rPr lang="ru-RU" sz="1400" dirty="0" err="1"/>
              <a:t>партньорството</a:t>
            </a:r>
            <a:r>
              <a:rPr lang="ru-RU" sz="1400" dirty="0"/>
              <a:t>:</a:t>
            </a:r>
          </a:p>
          <a:p>
            <a:pPr marL="533400" lvl="1" indent="0">
              <a:buNone/>
            </a:pPr>
            <a:r>
              <a:rPr lang="ru-RU" sz="1400" dirty="0" err="1" smtClean="0"/>
              <a:t>Повече</a:t>
            </a:r>
            <a:r>
              <a:rPr lang="ru-RU" sz="1400" dirty="0" smtClean="0"/>
              <a:t> </a:t>
            </a:r>
            <a:r>
              <a:rPr lang="ru-RU" sz="1400" dirty="0"/>
              <a:t>от една </a:t>
            </a:r>
            <a:r>
              <a:rPr lang="ru-RU" sz="1400" dirty="0" err="1"/>
              <a:t>област</a:t>
            </a:r>
            <a:r>
              <a:rPr lang="ru-RU" sz="1400" dirty="0"/>
              <a:t> - 5 точки</a:t>
            </a:r>
          </a:p>
          <a:p>
            <a:pPr marL="533400" lvl="1" indent="0">
              <a:buNone/>
            </a:pPr>
            <a:r>
              <a:rPr lang="ru-RU" sz="1400" dirty="0" err="1" smtClean="0"/>
              <a:t>Повече</a:t>
            </a:r>
            <a:r>
              <a:rPr lang="ru-RU" sz="1400" dirty="0" smtClean="0"/>
              <a:t> </a:t>
            </a:r>
            <a:r>
              <a:rPr lang="ru-RU" sz="1400" dirty="0"/>
              <a:t>от две области - 10 точки</a:t>
            </a:r>
          </a:p>
          <a:p>
            <a:pPr marL="76200" indent="0">
              <a:buNone/>
            </a:pPr>
            <a:endParaRPr lang="en-US" sz="1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15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0296106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731" y="-22622"/>
            <a:ext cx="8819745" cy="857400"/>
          </a:xfrm>
        </p:spPr>
        <p:txBody>
          <a:bodyPr/>
          <a:lstStyle/>
          <a:p>
            <a:r>
              <a:rPr lang="bg-BG" sz="1600" b="1" dirty="0" smtClean="0"/>
              <a:t>Приоритет: 3 -</a:t>
            </a:r>
            <a:r>
              <a:rPr lang="ru-RU" sz="1600" b="1" dirty="0" err="1"/>
              <a:t>Осигуряване</a:t>
            </a:r>
            <a:r>
              <a:rPr lang="ru-RU" sz="1600" b="1" dirty="0"/>
              <a:t> на условия за устойчива синя </a:t>
            </a:r>
            <a:r>
              <a:rPr lang="ru-RU" sz="1600" b="1" dirty="0" err="1"/>
              <a:t>икономика</a:t>
            </a:r>
            <a:r>
              <a:rPr lang="ru-RU" sz="1600" b="1" dirty="0"/>
              <a:t> в </a:t>
            </a:r>
            <a:r>
              <a:rPr lang="ru-RU" sz="1600" b="1" dirty="0" err="1"/>
              <a:t>крайбрежните</a:t>
            </a:r>
            <a:r>
              <a:rPr lang="ru-RU" sz="1600" b="1" dirty="0"/>
              <a:t>, </a:t>
            </a:r>
            <a:r>
              <a:rPr lang="ru-RU" sz="1600" b="1" dirty="0" err="1"/>
              <a:t>островните</a:t>
            </a:r>
            <a:r>
              <a:rPr lang="ru-RU" sz="1600" b="1" dirty="0"/>
              <a:t> и вътрешните </a:t>
            </a:r>
            <a:r>
              <a:rPr lang="ru-RU" sz="1600" b="1" dirty="0" err="1"/>
              <a:t>райони</a:t>
            </a:r>
            <a:r>
              <a:rPr lang="ru-RU" sz="1600" b="1" dirty="0"/>
              <a:t> и </a:t>
            </a:r>
            <a:r>
              <a:rPr lang="ru-RU" sz="1600" b="1" dirty="0" err="1"/>
              <a:t>насърчаване</a:t>
            </a:r>
            <a:r>
              <a:rPr lang="ru-RU" sz="1600" b="1" dirty="0"/>
              <a:t> на </a:t>
            </a:r>
            <a:r>
              <a:rPr lang="ru-RU" sz="1600" b="1" dirty="0" err="1"/>
              <a:t>развитието</a:t>
            </a:r>
            <a:r>
              <a:rPr lang="ru-RU" sz="1600" b="1" dirty="0"/>
              <a:t> на </a:t>
            </a:r>
            <a:r>
              <a:rPr lang="ru-RU" sz="1600" b="1" dirty="0" err="1"/>
              <a:t>общностите</a:t>
            </a:r>
            <a:r>
              <a:rPr lang="ru-RU" sz="1600" b="1" dirty="0"/>
              <a:t>, </a:t>
            </a:r>
            <a:r>
              <a:rPr lang="ru-RU" sz="1600" b="1" dirty="0" err="1"/>
              <a:t>занимаващи</a:t>
            </a:r>
            <a:r>
              <a:rPr lang="ru-RU" sz="1600" b="1" dirty="0"/>
              <a:t> се с </a:t>
            </a:r>
            <a:r>
              <a:rPr lang="ru-RU" sz="1600" b="1" dirty="0" err="1"/>
              <a:t>рибарство</a:t>
            </a:r>
            <a:r>
              <a:rPr lang="ru-RU" sz="1600" b="1" dirty="0"/>
              <a:t> и аквакултури.</a:t>
            </a:r>
            <a:endParaRPr lang="bg-BG" sz="2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098" y="758758"/>
            <a:ext cx="8735437" cy="4167094"/>
          </a:xfrm>
        </p:spPr>
        <p:txBody>
          <a:bodyPr/>
          <a:lstStyle/>
          <a:p>
            <a:pPr marL="76200" indent="0">
              <a:buNone/>
            </a:pPr>
            <a:r>
              <a:rPr lang="ru-RU" sz="1600" b="1" dirty="0"/>
              <a:t>Изграждане на капацитет и подготвителни действия в подкрепа на разработването и </a:t>
            </a:r>
            <a:r>
              <a:rPr lang="ru-RU" sz="1600" b="1" dirty="0" err="1"/>
              <a:t>бъдещото</a:t>
            </a:r>
            <a:r>
              <a:rPr lang="ru-RU" sz="1600" b="1" dirty="0"/>
              <a:t> изпълнение на </a:t>
            </a:r>
            <a:r>
              <a:rPr lang="ru-RU" sz="1600" b="1" dirty="0" err="1"/>
              <a:t>стратегиите</a:t>
            </a:r>
            <a:r>
              <a:rPr lang="ru-RU" sz="1600" b="1" dirty="0"/>
              <a:t> за </a:t>
            </a:r>
            <a:r>
              <a:rPr lang="ru-RU" sz="1600" b="1" dirty="0" smtClean="0"/>
              <a:t>ВОМР</a:t>
            </a:r>
          </a:p>
          <a:p>
            <a:pPr marL="76200" indent="0">
              <a:buNone/>
            </a:pPr>
            <a:r>
              <a:rPr lang="bg-BG" sz="1400" dirty="0" smtClean="0"/>
              <a:t>Максимален </a:t>
            </a:r>
            <a:r>
              <a:rPr lang="bg-BG" sz="1400" dirty="0"/>
              <a:t>интензитет на </a:t>
            </a:r>
            <a:r>
              <a:rPr lang="bg-BG" sz="1400" dirty="0" smtClean="0"/>
              <a:t>БФП</a:t>
            </a:r>
            <a:r>
              <a:rPr lang="en-US" sz="1400" dirty="0" smtClean="0"/>
              <a:t>: </a:t>
            </a:r>
            <a:r>
              <a:rPr lang="bg-BG" sz="1400" b="1" dirty="0" smtClean="0"/>
              <a:t>100</a:t>
            </a:r>
            <a:r>
              <a:rPr lang="bg-BG" sz="1400" b="1" dirty="0"/>
              <a:t>% </a:t>
            </a:r>
            <a:endParaRPr lang="bg-BG" sz="1400" b="1" dirty="0" smtClean="0"/>
          </a:p>
          <a:p>
            <a:pPr marL="76200" indent="0">
              <a:buNone/>
            </a:pPr>
            <a:r>
              <a:rPr lang="bg-BG" sz="1400" dirty="0" smtClean="0"/>
              <a:t>Критерии </a:t>
            </a:r>
            <a:r>
              <a:rPr lang="bg-BG" sz="1400" dirty="0"/>
              <a:t>за </a:t>
            </a:r>
            <a:r>
              <a:rPr lang="bg-BG" sz="1400" dirty="0" smtClean="0"/>
              <a:t>подбор - максимален </a:t>
            </a:r>
            <a:r>
              <a:rPr lang="bg-BG" sz="1400" dirty="0"/>
              <a:t>брой точки – </a:t>
            </a:r>
            <a:r>
              <a:rPr lang="bg-BG" sz="1400" dirty="0" smtClean="0"/>
              <a:t>150</a:t>
            </a:r>
            <a:r>
              <a:rPr lang="en-US" sz="1400" dirty="0" smtClean="0"/>
              <a:t>:</a:t>
            </a:r>
            <a:endParaRPr lang="bg-BG" sz="1400" dirty="0" smtClean="0"/>
          </a:p>
          <a:p>
            <a:pPr marL="76200" indent="0">
              <a:buNone/>
            </a:pPr>
            <a:r>
              <a:rPr lang="ru-RU" sz="1400" dirty="0"/>
              <a:t>5. </a:t>
            </a:r>
            <a:r>
              <a:rPr lang="ru-RU" sz="1400" dirty="0" err="1"/>
              <a:t>Представителност</a:t>
            </a:r>
            <a:r>
              <a:rPr lang="ru-RU" sz="1400" dirty="0"/>
              <a:t> на </a:t>
            </a:r>
            <a:r>
              <a:rPr lang="ru-RU" sz="1400" dirty="0" err="1"/>
              <a:t>партньорството</a:t>
            </a:r>
            <a:r>
              <a:rPr lang="ru-RU" sz="1400" dirty="0"/>
              <a:t>:</a:t>
            </a:r>
          </a:p>
          <a:p>
            <a:pPr marL="76200" indent="0">
              <a:buNone/>
            </a:pPr>
            <a:r>
              <a:rPr lang="ru-RU" sz="1400" dirty="0"/>
              <a:t>5 а. </a:t>
            </a:r>
            <a:r>
              <a:rPr lang="ru-RU" sz="1400" dirty="0" err="1"/>
              <a:t>Партньорството</a:t>
            </a:r>
            <a:r>
              <a:rPr lang="ru-RU" sz="1400" dirty="0"/>
              <a:t> </a:t>
            </a:r>
            <a:r>
              <a:rPr lang="ru-RU" sz="1400" dirty="0" err="1"/>
              <a:t>включва</a:t>
            </a:r>
            <a:r>
              <a:rPr lang="ru-RU" sz="1400" dirty="0"/>
              <a:t> представители на </a:t>
            </a:r>
            <a:r>
              <a:rPr lang="ru-RU" sz="1400" dirty="0" err="1"/>
              <a:t>рибарски</a:t>
            </a:r>
            <a:r>
              <a:rPr lang="ru-RU" sz="1400" dirty="0"/>
              <a:t> (1), аквакултурни (2), </a:t>
            </a:r>
            <a:r>
              <a:rPr lang="ru-RU" sz="1400" dirty="0" err="1"/>
              <a:t>ловно-рибарски</a:t>
            </a:r>
            <a:r>
              <a:rPr lang="ru-RU" sz="1400" dirty="0"/>
              <a:t> дружества (3), </a:t>
            </a:r>
            <a:r>
              <a:rPr lang="ru-RU" sz="1400" dirty="0" err="1"/>
              <a:t>туристически</a:t>
            </a:r>
            <a:r>
              <a:rPr lang="ru-RU" sz="1400" dirty="0"/>
              <a:t> (4) и </a:t>
            </a:r>
            <a:r>
              <a:rPr lang="ru-RU" sz="1400" dirty="0" err="1"/>
              <a:t>изразяващи</a:t>
            </a:r>
            <a:r>
              <a:rPr lang="ru-RU" sz="1400" dirty="0"/>
              <a:t> </a:t>
            </a:r>
            <a:r>
              <a:rPr lang="ru-RU" sz="1400" dirty="0" err="1"/>
              <a:t>местната</a:t>
            </a:r>
            <a:r>
              <a:rPr lang="ru-RU" sz="1400" dirty="0"/>
              <a:t> </a:t>
            </a:r>
            <a:r>
              <a:rPr lang="ru-RU" sz="1400" dirty="0" err="1"/>
              <a:t>идентичност</a:t>
            </a:r>
            <a:r>
              <a:rPr lang="ru-RU" sz="1400" dirty="0"/>
              <a:t> (5) </a:t>
            </a:r>
            <a:r>
              <a:rPr lang="ru-RU" sz="1400" dirty="0" err="1"/>
              <a:t>сдружения</a:t>
            </a:r>
            <a:r>
              <a:rPr lang="ru-RU" sz="1400" dirty="0"/>
              <a:t> от </a:t>
            </a:r>
            <a:r>
              <a:rPr lang="ru-RU" sz="1400" dirty="0" err="1"/>
              <a:t>територията</a:t>
            </a:r>
            <a:r>
              <a:rPr lang="ru-RU" sz="1400" dirty="0" smtClean="0"/>
              <a:t>:</a:t>
            </a:r>
            <a:endParaRPr lang="en-US" sz="1400" dirty="0" smtClean="0"/>
          </a:p>
          <a:p>
            <a:pPr marL="76200" indent="0">
              <a:buNone/>
            </a:pPr>
            <a:endParaRPr lang="ru-RU" sz="1400" dirty="0"/>
          </a:p>
          <a:p>
            <a:pPr marL="533400" lvl="1" indent="0">
              <a:buNone/>
            </a:pPr>
            <a:r>
              <a:rPr lang="ru-RU" sz="1400" dirty="0" smtClean="0"/>
              <a:t>По </a:t>
            </a:r>
            <a:r>
              <a:rPr lang="ru-RU" sz="1400" dirty="0" err="1"/>
              <a:t>едно</a:t>
            </a:r>
            <a:r>
              <a:rPr lang="ru-RU" sz="1400" dirty="0"/>
              <a:t> </a:t>
            </a:r>
            <a:r>
              <a:rPr lang="ru-RU" sz="1400" dirty="0" err="1"/>
              <a:t>сдружение</a:t>
            </a:r>
            <a:r>
              <a:rPr lang="ru-RU" sz="1400" dirty="0"/>
              <a:t> от </a:t>
            </a:r>
            <a:r>
              <a:rPr lang="ru-RU" sz="1400" dirty="0" err="1"/>
              <a:t>всички</a:t>
            </a:r>
            <a:r>
              <a:rPr lang="ru-RU" sz="1400" dirty="0"/>
              <a:t> </a:t>
            </a:r>
            <a:r>
              <a:rPr lang="ru-RU" sz="1400" dirty="0" err="1"/>
              <a:t>изброени</a:t>
            </a:r>
            <a:r>
              <a:rPr lang="ru-RU" sz="1400" dirty="0"/>
              <a:t>, т.е. </a:t>
            </a:r>
            <a:r>
              <a:rPr lang="ru-RU" sz="1400" dirty="0" err="1"/>
              <a:t>поне</a:t>
            </a:r>
            <a:r>
              <a:rPr lang="ru-RU" sz="1400" dirty="0"/>
              <a:t> 5 – 5 точки</a:t>
            </a:r>
          </a:p>
          <a:p>
            <a:pPr marL="533400" lvl="1" indent="0">
              <a:buNone/>
            </a:pPr>
            <a:r>
              <a:rPr lang="ru-RU" sz="1400" dirty="0"/>
              <a:t>По две </a:t>
            </a:r>
            <a:r>
              <a:rPr lang="ru-RU" sz="1400" dirty="0" err="1"/>
              <a:t>сдружения</a:t>
            </a:r>
            <a:r>
              <a:rPr lang="ru-RU" sz="1400" dirty="0"/>
              <a:t> от </a:t>
            </a:r>
            <a:r>
              <a:rPr lang="ru-RU" sz="1400" dirty="0" err="1"/>
              <a:t>всички</a:t>
            </a:r>
            <a:r>
              <a:rPr lang="ru-RU" sz="1400" dirty="0"/>
              <a:t> </a:t>
            </a:r>
            <a:r>
              <a:rPr lang="ru-RU" sz="1400" dirty="0" err="1"/>
              <a:t>изброени</a:t>
            </a:r>
            <a:r>
              <a:rPr lang="ru-RU" sz="1400" dirty="0"/>
              <a:t>, т.е. </a:t>
            </a:r>
            <a:r>
              <a:rPr lang="ru-RU" sz="1400" dirty="0" err="1"/>
              <a:t>поне</a:t>
            </a:r>
            <a:r>
              <a:rPr lang="ru-RU" sz="1400" dirty="0"/>
              <a:t> 10 – 10 точки</a:t>
            </a:r>
          </a:p>
          <a:p>
            <a:pPr marL="76200" indent="0">
              <a:buNone/>
            </a:pPr>
            <a:r>
              <a:rPr lang="ru-RU" sz="1400" dirty="0"/>
              <a:t>5.б. </a:t>
            </a:r>
            <a:r>
              <a:rPr lang="ru-RU" sz="1400" dirty="0" err="1"/>
              <a:t>Партньорството</a:t>
            </a:r>
            <a:r>
              <a:rPr lang="ru-RU" sz="1400" dirty="0"/>
              <a:t> </a:t>
            </a:r>
            <a:r>
              <a:rPr lang="ru-RU" sz="1400" dirty="0" err="1"/>
              <a:t>включва</a:t>
            </a:r>
            <a:r>
              <a:rPr lang="ru-RU" sz="1400" dirty="0" smtClean="0"/>
              <a:t>:</a:t>
            </a:r>
            <a:endParaRPr lang="en-US" sz="1400" dirty="0" smtClean="0"/>
          </a:p>
          <a:p>
            <a:pPr marL="76200" indent="0">
              <a:buNone/>
            </a:pPr>
            <a:endParaRPr lang="ru-RU" sz="1400" dirty="0"/>
          </a:p>
          <a:p>
            <a:pPr marL="533400" lvl="1" indent="0">
              <a:buNone/>
            </a:pPr>
            <a:r>
              <a:rPr lang="ru-RU" sz="1400" dirty="0"/>
              <a:t>представители на дребномащабния </a:t>
            </a:r>
            <a:r>
              <a:rPr lang="ru-RU" sz="1400" dirty="0" err="1"/>
              <a:t>риболов</a:t>
            </a:r>
            <a:r>
              <a:rPr lang="ru-RU" sz="1400" dirty="0"/>
              <a:t> – 20 </a:t>
            </a:r>
            <a:r>
              <a:rPr lang="ru-RU" sz="1400" dirty="0" err="1"/>
              <a:t>бр</a:t>
            </a:r>
            <a:r>
              <a:rPr lang="ru-RU" sz="1400" dirty="0"/>
              <a:t>. – 5 точки</a:t>
            </a:r>
          </a:p>
          <a:p>
            <a:pPr marL="533400" lvl="1" indent="0">
              <a:buNone/>
            </a:pPr>
            <a:r>
              <a:rPr lang="ru-RU" sz="1400" dirty="0"/>
              <a:t>представители на дребномащабния </a:t>
            </a:r>
            <a:r>
              <a:rPr lang="ru-RU" sz="1400" dirty="0" err="1"/>
              <a:t>риболов</a:t>
            </a:r>
            <a:r>
              <a:rPr lang="ru-RU" sz="1400" dirty="0"/>
              <a:t> – 30 </a:t>
            </a:r>
            <a:r>
              <a:rPr lang="ru-RU" sz="1400" dirty="0" err="1"/>
              <a:t>бр</a:t>
            </a:r>
            <a:r>
              <a:rPr lang="ru-RU" sz="1400" dirty="0"/>
              <a:t>. – 10 точки</a:t>
            </a:r>
          </a:p>
          <a:p>
            <a:pPr marL="533400" lvl="1" indent="0">
              <a:buNone/>
            </a:pPr>
            <a:r>
              <a:rPr lang="ru-RU" sz="1400" dirty="0"/>
              <a:t>представители на дребномащабния </a:t>
            </a:r>
            <a:r>
              <a:rPr lang="ru-RU" sz="1400" dirty="0" err="1"/>
              <a:t>риболов</a:t>
            </a:r>
            <a:r>
              <a:rPr lang="ru-RU" sz="1400" dirty="0"/>
              <a:t> – 40 </a:t>
            </a:r>
            <a:r>
              <a:rPr lang="ru-RU" sz="1400" dirty="0" err="1"/>
              <a:t>бр</a:t>
            </a:r>
            <a:r>
              <a:rPr lang="ru-RU" sz="1400" dirty="0"/>
              <a:t>. – 15 точки</a:t>
            </a:r>
          </a:p>
          <a:p>
            <a:pPr marL="533400" lvl="1" indent="0">
              <a:buNone/>
            </a:pPr>
            <a:endParaRPr lang="en-US" sz="1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16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3898536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731" y="-22622"/>
            <a:ext cx="8819745" cy="857400"/>
          </a:xfrm>
        </p:spPr>
        <p:txBody>
          <a:bodyPr/>
          <a:lstStyle/>
          <a:p>
            <a:r>
              <a:rPr lang="bg-BG" sz="1600" b="1" dirty="0" smtClean="0"/>
              <a:t>Приоритет: Техническа </a:t>
            </a:r>
            <a:r>
              <a:rPr lang="bg-BG" sz="1600" b="1" dirty="0"/>
              <a:t>помощ</a:t>
            </a:r>
            <a:endParaRPr lang="bg-BG" sz="2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098" y="758758"/>
            <a:ext cx="8735437" cy="4167094"/>
          </a:xfrm>
        </p:spPr>
        <p:txBody>
          <a:bodyPr/>
          <a:lstStyle/>
          <a:p>
            <a:pPr marL="76200" indent="0">
              <a:buNone/>
            </a:pPr>
            <a:r>
              <a:rPr lang="bg-BG" sz="1600" b="1" dirty="0"/>
              <a:t>Техническа </a:t>
            </a:r>
            <a:r>
              <a:rPr lang="bg-BG" sz="1600" b="1" dirty="0" smtClean="0"/>
              <a:t>помощ</a:t>
            </a:r>
            <a:endParaRPr lang="en-US" sz="1600" b="1" dirty="0" smtClean="0"/>
          </a:p>
          <a:p>
            <a:pPr marL="76200" indent="0">
              <a:buNone/>
            </a:pPr>
            <a:r>
              <a:rPr lang="bg-BG" sz="1400" dirty="0" smtClean="0"/>
              <a:t>Максимален </a:t>
            </a:r>
            <a:r>
              <a:rPr lang="bg-BG" sz="1400" dirty="0"/>
              <a:t>интензитет на </a:t>
            </a:r>
            <a:r>
              <a:rPr lang="bg-BG" sz="1400" dirty="0" smtClean="0"/>
              <a:t>БФП</a:t>
            </a:r>
            <a:r>
              <a:rPr lang="en-US" sz="1400" dirty="0" smtClean="0"/>
              <a:t>: </a:t>
            </a:r>
            <a:r>
              <a:rPr lang="bg-BG" sz="1400" b="1" dirty="0" smtClean="0"/>
              <a:t>100</a:t>
            </a:r>
            <a:r>
              <a:rPr lang="bg-BG" sz="1400" b="1" dirty="0"/>
              <a:t>% </a:t>
            </a:r>
            <a:endParaRPr lang="bg-BG" sz="1400" b="1" dirty="0" smtClean="0"/>
          </a:p>
          <a:p>
            <a:pPr marL="76200" indent="0">
              <a:buNone/>
            </a:pPr>
            <a:r>
              <a:rPr lang="ru-RU" sz="1400" dirty="0"/>
              <a:t>На одобрение за изпълнение по </a:t>
            </a:r>
            <a:r>
              <a:rPr lang="ru-RU" sz="1400" dirty="0" err="1"/>
              <a:t>посочения</a:t>
            </a:r>
            <a:r>
              <a:rPr lang="ru-RU" sz="1400" dirty="0"/>
              <a:t> вид дейност подлежат </a:t>
            </a:r>
            <a:r>
              <a:rPr lang="ru-RU" sz="1400" dirty="0" err="1"/>
              <a:t>проекти</a:t>
            </a:r>
            <a:r>
              <a:rPr lang="ru-RU" sz="1400" dirty="0"/>
              <a:t> в </a:t>
            </a:r>
            <a:r>
              <a:rPr lang="ru-RU" sz="1400" dirty="0" err="1"/>
              <a:t>следните</a:t>
            </a:r>
            <a:r>
              <a:rPr lang="ru-RU" sz="1400" dirty="0"/>
              <a:t> направления</a:t>
            </a:r>
            <a:r>
              <a:rPr lang="ru-RU" sz="1400" dirty="0" smtClean="0"/>
              <a:t>:</a:t>
            </a:r>
            <a:endParaRPr lang="en-US" sz="1400" dirty="0" smtClean="0"/>
          </a:p>
          <a:p>
            <a:pPr marL="76200" indent="0">
              <a:buNone/>
            </a:pPr>
            <a:endParaRPr lang="ru-RU" sz="1400" dirty="0"/>
          </a:p>
          <a:p>
            <a:pPr marL="76200" indent="0">
              <a:buNone/>
            </a:pPr>
            <a:r>
              <a:rPr lang="ru-RU" sz="1400" dirty="0" smtClean="0"/>
              <a:t>•</a:t>
            </a:r>
            <a:r>
              <a:rPr lang="en-US" sz="1400" dirty="0" smtClean="0"/>
              <a:t> </a:t>
            </a:r>
            <a:r>
              <a:rPr lang="ru-RU" sz="1400" dirty="0" smtClean="0"/>
              <a:t>Дейности </a:t>
            </a:r>
            <a:r>
              <a:rPr lang="ru-RU" sz="1400" dirty="0"/>
              <a:t>по </a:t>
            </a:r>
            <a:r>
              <a:rPr lang="ru-RU" sz="1400" dirty="0" err="1"/>
              <a:t>програмиране</a:t>
            </a:r>
            <a:r>
              <a:rPr lang="ru-RU" sz="1400" dirty="0"/>
              <a:t>, изпълнение, мониторинг, </a:t>
            </a:r>
            <a:r>
              <a:rPr lang="ru-RU" sz="1400" dirty="0" err="1"/>
              <a:t>контрол</a:t>
            </a:r>
            <a:r>
              <a:rPr lang="ru-RU" sz="1400" dirty="0"/>
              <a:t> и оценка на ПМДРА,  </a:t>
            </a:r>
            <a:r>
              <a:rPr lang="ru-RU" sz="1400" dirty="0" err="1"/>
              <a:t>включително</a:t>
            </a:r>
            <a:r>
              <a:rPr lang="ru-RU" sz="1400" dirty="0"/>
              <a:t> </a:t>
            </a:r>
            <a:r>
              <a:rPr lang="ru-RU" sz="1400" dirty="0" err="1"/>
              <a:t>материално-техническо</a:t>
            </a:r>
            <a:r>
              <a:rPr lang="ru-RU" sz="1400" dirty="0"/>
              <a:t> им </a:t>
            </a:r>
            <a:r>
              <a:rPr lang="ru-RU" sz="1400" dirty="0" err="1"/>
              <a:t>обезпечаване</a:t>
            </a:r>
            <a:r>
              <a:rPr lang="ru-RU" sz="1400" dirty="0"/>
              <a:t>;</a:t>
            </a:r>
          </a:p>
          <a:p>
            <a:pPr marL="76200" indent="0">
              <a:buNone/>
            </a:pPr>
            <a:r>
              <a:rPr lang="ru-RU" sz="1400" dirty="0" smtClean="0"/>
              <a:t>•</a:t>
            </a:r>
            <a:r>
              <a:rPr lang="en-US" sz="1400" dirty="0" smtClean="0"/>
              <a:t> </a:t>
            </a:r>
            <a:r>
              <a:rPr lang="bg-BG" sz="1400" dirty="0" smtClean="0"/>
              <a:t>И</a:t>
            </a:r>
            <a:r>
              <a:rPr lang="ru-RU" sz="1400" dirty="0" err="1" smtClean="0"/>
              <a:t>зграждане</a:t>
            </a:r>
            <a:r>
              <a:rPr lang="ru-RU" sz="1400" dirty="0" smtClean="0"/>
              <a:t> </a:t>
            </a:r>
            <a:r>
              <a:rPr lang="ru-RU" sz="1400" dirty="0"/>
              <a:t>на </a:t>
            </a:r>
            <a:r>
              <a:rPr lang="ru-RU" sz="1400" dirty="0" err="1"/>
              <a:t>ефикасна</a:t>
            </a:r>
            <a:r>
              <a:rPr lang="ru-RU" sz="1400" dirty="0"/>
              <a:t> и компетентна администрация, </a:t>
            </a:r>
            <a:r>
              <a:rPr lang="ru-RU" sz="1400" dirty="0" err="1"/>
              <a:t>ангажирана</a:t>
            </a:r>
            <a:r>
              <a:rPr lang="ru-RU" sz="1400" dirty="0"/>
              <a:t> с </a:t>
            </a:r>
            <a:r>
              <a:rPr lang="ru-RU" sz="1400" dirty="0" err="1"/>
              <a:t>прилагането</a:t>
            </a:r>
            <a:r>
              <a:rPr lang="ru-RU" sz="1400" dirty="0"/>
              <a:t> и с </a:t>
            </a:r>
            <a:r>
              <a:rPr lang="ru-RU" sz="1400" dirty="0" err="1"/>
              <a:t>извършването</a:t>
            </a:r>
            <a:r>
              <a:rPr lang="ru-RU" sz="1400" dirty="0"/>
              <a:t> на одитна дейност по ПМДРА;</a:t>
            </a:r>
          </a:p>
          <a:p>
            <a:pPr marL="76200" indent="0">
              <a:buNone/>
            </a:pPr>
            <a:r>
              <a:rPr lang="ru-RU" sz="1400" dirty="0" smtClean="0"/>
              <a:t>• </a:t>
            </a:r>
            <a:r>
              <a:rPr lang="ru-RU" sz="1400" dirty="0" err="1" smtClean="0"/>
              <a:t>Осигуряване</a:t>
            </a:r>
            <a:r>
              <a:rPr lang="ru-RU" sz="1400" dirty="0" smtClean="0"/>
              <a:t> </a:t>
            </a:r>
            <a:r>
              <a:rPr lang="ru-RU" sz="1400" dirty="0"/>
              <a:t>на информация и широка </a:t>
            </a:r>
            <a:r>
              <a:rPr lang="ru-RU" sz="1400" dirty="0" err="1"/>
              <a:t>публичност</a:t>
            </a:r>
            <a:r>
              <a:rPr lang="ru-RU" sz="1400" dirty="0"/>
              <a:t> за целите и </a:t>
            </a:r>
            <a:r>
              <a:rPr lang="ru-RU" sz="1400" dirty="0" err="1"/>
              <a:t>възможностите</a:t>
            </a:r>
            <a:r>
              <a:rPr lang="ru-RU" sz="1400" dirty="0"/>
              <a:t> на ПМДРА;</a:t>
            </a:r>
          </a:p>
          <a:p>
            <a:pPr marL="76200" indent="0">
              <a:buNone/>
            </a:pPr>
            <a:r>
              <a:rPr lang="ru-RU" sz="1400" dirty="0" smtClean="0"/>
              <a:t>• </a:t>
            </a:r>
            <a:r>
              <a:rPr lang="ru-RU" sz="1400" dirty="0" err="1" smtClean="0"/>
              <a:t>Осигуряване</a:t>
            </a:r>
            <a:r>
              <a:rPr lang="ru-RU" sz="1400" dirty="0" smtClean="0"/>
              <a:t> </a:t>
            </a:r>
            <a:r>
              <a:rPr lang="ru-RU" sz="1400" dirty="0"/>
              <a:t>на подкрепа на </a:t>
            </a:r>
            <a:r>
              <a:rPr lang="ru-RU" sz="1400" dirty="0" err="1"/>
              <a:t>дейностите</a:t>
            </a:r>
            <a:r>
              <a:rPr lang="ru-RU" sz="1400" dirty="0"/>
              <a:t>, </a:t>
            </a:r>
            <a:r>
              <a:rPr lang="ru-RU" sz="1400" dirty="0" err="1"/>
              <a:t>свързани</a:t>
            </a:r>
            <a:r>
              <a:rPr lang="ru-RU" sz="1400" dirty="0"/>
              <a:t> с подготовка на </a:t>
            </a:r>
            <a:r>
              <a:rPr lang="ru-RU" sz="1400" dirty="0" err="1"/>
              <a:t>програмен</a:t>
            </a:r>
            <a:r>
              <a:rPr lang="ru-RU" sz="1400" dirty="0"/>
              <a:t> период 2028-2034 г. </a:t>
            </a:r>
          </a:p>
          <a:p>
            <a:pPr marL="76200" indent="0">
              <a:buNone/>
            </a:pPr>
            <a:r>
              <a:rPr lang="ru-RU" sz="1400" dirty="0" smtClean="0"/>
              <a:t>• </a:t>
            </a:r>
            <a:r>
              <a:rPr lang="ru-RU" sz="1400" dirty="0" err="1" smtClean="0"/>
              <a:t>Осигуряване</a:t>
            </a:r>
            <a:r>
              <a:rPr lang="ru-RU" sz="1400" dirty="0" smtClean="0"/>
              <a:t> </a:t>
            </a:r>
            <a:r>
              <a:rPr lang="ru-RU" sz="1400" dirty="0"/>
              <a:t>на подкрепа на </a:t>
            </a:r>
            <a:r>
              <a:rPr lang="ru-RU" sz="1400" dirty="0" err="1"/>
              <a:t>дейностите</a:t>
            </a:r>
            <a:r>
              <a:rPr lang="ru-RU" sz="1400" dirty="0"/>
              <a:t>, </a:t>
            </a:r>
            <a:r>
              <a:rPr lang="ru-RU" sz="1400" dirty="0" err="1"/>
              <a:t>свързани</a:t>
            </a:r>
            <a:r>
              <a:rPr lang="ru-RU" sz="1400" dirty="0"/>
              <a:t> с </a:t>
            </a:r>
            <a:r>
              <a:rPr lang="ru-RU" sz="1400" dirty="0" err="1"/>
              <a:t>приключването</a:t>
            </a:r>
            <a:r>
              <a:rPr lang="ru-RU" sz="1400" dirty="0"/>
              <a:t> на </a:t>
            </a:r>
            <a:r>
              <a:rPr lang="ru-RU" sz="1400" dirty="0" err="1"/>
              <a:t>Програма</a:t>
            </a:r>
            <a:r>
              <a:rPr lang="ru-RU" sz="1400" dirty="0"/>
              <a:t> за морско дело и </a:t>
            </a:r>
            <a:r>
              <a:rPr lang="ru-RU" sz="1400" dirty="0" err="1" smtClean="0"/>
              <a:t>рибарство</a:t>
            </a:r>
            <a:r>
              <a:rPr lang="ru-RU" sz="1400" dirty="0" smtClean="0"/>
              <a:t> </a:t>
            </a:r>
            <a:r>
              <a:rPr lang="ru-RU" sz="1400" dirty="0"/>
              <a:t>2014 – 2020 г.  (ПМДР</a:t>
            </a:r>
            <a:r>
              <a:rPr lang="ru-RU" sz="1400" dirty="0" smtClean="0"/>
              <a:t>);</a:t>
            </a:r>
          </a:p>
          <a:p>
            <a:pPr marL="76200" indent="0">
              <a:buNone/>
            </a:pPr>
            <a:r>
              <a:rPr lang="bg-BG" sz="1400" dirty="0"/>
              <a:t>Тежест при критериите не е установена, тъй като това са дейностите, които трябва да се изпълняват от органите, отговорни за </a:t>
            </a:r>
            <a:r>
              <a:rPr lang="bg-BG" sz="1400" dirty="0" smtClean="0"/>
              <a:t>управлението на ПМДРА.</a:t>
            </a:r>
            <a:endParaRPr lang="ru-RU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17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9644614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40"/>
          <p:cNvSpPr txBox="1">
            <a:spLocks noGrp="1"/>
          </p:cNvSpPr>
          <p:nvPr>
            <p:ph type="subTitle" idx="4294967295"/>
          </p:nvPr>
        </p:nvSpPr>
        <p:spPr>
          <a:xfrm>
            <a:off x="1275150" y="1252350"/>
            <a:ext cx="6593700" cy="272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bg-BG" sz="2800" b="1" dirty="0" smtClean="0">
                <a:solidFill>
                  <a:srgbClr val="FFFFFF"/>
                </a:solidFill>
              </a:rPr>
              <a:t>БЛАГОДАРЯ ЗА 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bg-BG" sz="2800" b="1" dirty="0" smtClean="0">
                <a:solidFill>
                  <a:srgbClr val="FFFFFF"/>
                </a:solidFill>
              </a:rPr>
              <a:t>ВНИМАНИЕТО!</a:t>
            </a:r>
            <a:endParaRPr sz="2800" dirty="0">
              <a:solidFill>
                <a:srgbClr val="FFFFFF"/>
              </a:solidFill>
            </a:endParaRPr>
          </a:p>
        </p:txBody>
      </p:sp>
      <p:sp>
        <p:nvSpPr>
          <p:cNvPr id="308" name="Google Shape;308;p40"/>
          <p:cNvSpPr txBox="1">
            <a:spLocks noGrp="1"/>
          </p:cNvSpPr>
          <p:nvPr>
            <p:ph type="body" idx="4294967295"/>
          </p:nvPr>
        </p:nvSpPr>
        <p:spPr>
          <a:xfrm>
            <a:off x="1275150" y="3976176"/>
            <a:ext cx="6593700" cy="92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309" name="Google Shape;309;p40"/>
          <p:cNvSpPr txBox="1">
            <a:spLocks noGrp="1"/>
          </p:cNvSpPr>
          <p:nvPr>
            <p:ph type="sldNum" idx="12"/>
          </p:nvPr>
        </p:nvSpPr>
        <p:spPr>
          <a:xfrm>
            <a:off x="4297650" y="4859852"/>
            <a:ext cx="548700" cy="28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18</a:t>
            </a:fld>
            <a:endParaRPr/>
          </a:p>
        </p:txBody>
      </p:sp>
      <p:pic>
        <p:nvPicPr>
          <p:cNvPr id="6" name="Picture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3795"/>
            <a:ext cx="2099733" cy="40230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26" y="241524"/>
            <a:ext cx="1512147" cy="487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799" y="66261"/>
            <a:ext cx="1166192" cy="48768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2"/>
          <p:cNvSpPr txBox="1">
            <a:spLocks noGrp="1"/>
          </p:cNvSpPr>
          <p:nvPr>
            <p:ph type="title"/>
          </p:nvPr>
        </p:nvSpPr>
        <p:spPr>
          <a:xfrm>
            <a:off x="457200" y="-22622"/>
            <a:ext cx="8229600" cy="85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900" dirty="0"/>
          </a:p>
        </p:txBody>
      </p:sp>
      <p:sp>
        <p:nvSpPr>
          <p:cNvPr id="104" name="Google Shape;104;p22"/>
          <p:cNvSpPr txBox="1">
            <a:spLocks noGrp="1"/>
          </p:cNvSpPr>
          <p:nvPr>
            <p:ph type="body" idx="1"/>
          </p:nvPr>
        </p:nvSpPr>
        <p:spPr>
          <a:xfrm>
            <a:off x="103762" y="953310"/>
            <a:ext cx="8832715" cy="383072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76200" lvl="0" indent="0" algn="ctr" rtl="0"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rPr lang="bg-BG" b="1" dirty="0" smtClean="0"/>
              <a:t>Европейски фонд за морско дело, рибарство и аквакултури</a:t>
            </a:r>
          </a:p>
          <a:p>
            <a:pPr marL="76200" lvl="0" indent="0">
              <a:buNone/>
            </a:pPr>
            <a:r>
              <a:rPr lang="bg-BG" dirty="0" smtClean="0"/>
              <a:t>Допустим период от </a:t>
            </a:r>
            <a:r>
              <a:rPr lang="ru-RU" dirty="0" smtClean="0"/>
              <a:t>2021 </a:t>
            </a:r>
            <a:r>
              <a:rPr lang="ru-RU" dirty="0"/>
              <a:t>до 2027 г. и </a:t>
            </a:r>
            <a:r>
              <a:rPr lang="bg-BG" dirty="0" smtClean="0"/>
              <a:t>представлява финансов инструмент на Общата политиката в областта на рибарството в ЕС (CFP)</a:t>
            </a:r>
          </a:p>
          <a:p>
            <a:pPr marL="76200" lvl="0" indent="0">
              <a:buNone/>
            </a:pPr>
            <a:endParaRPr lang="bg-BG" sz="1400" dirty="0" smtClean="0"/>
          </a:p>
          <a:p>
            <a:pPr marL="76200" lvl="0" indent="0" algn="ctr">
              <a:buNone/>
            </a:pPr>
            <a:r>
              <a:rPr lang="bg-BG" b="1" dirty="0" smtClean="0"/>
              <a:t>Програма за морско дело, рибарство и аквакултури на Република България</a:t>
            </a:r>
          </a:p>
          <a:p>
            <a:pPr marL="76200" indent="0">
              <a:buNone/>
            </a:pPr>
            <a:r>
              <a:rPr lang="ru-RU" dirty="0" smtClean="0"/>
              <a:t> </a:t>
            </a:r>
            <a:r>
              <a:rPr lang="ru-RU" dirty="0"/>
              <a:t>РЕШЕНИЕ ЗА </a:t>
            </a:r>
            <a:r>
              <a:rPr lang="ru-RU" dirty="0" smtClean="0"/>
              <a:t>ИЗПЪЛНЕНИЕ</a:t>
            </a:r>
            <a:r>
              <a:rPr lang="bg-BG" dirty="0" smtClean="0"/>
              <a:t> НА КОМИСИЯТА за одобряване на програмата </a:t>
            </a:r>
            <a:r>
              <a:rPr lang="en-US" dirty="0" smtClean="0"/>
              <a:t>- </a:t>
            </a:r>
            <a:r>
              <a:rPr lang="ru-RU" dirty="0" smtClean="0"/>
              <a:t>CCI </a:t>
            </a:r>
            <a:r>
              <a:rPr lang="ru-RU" dirty="0"/>
              <a:t>2021BG14MFPR001 </a:t>
            </a:r>
            <a:r>
              <a:rPr lang="bg-BG" dirty="0" smtClean="0"/>
              <a:t>от 24.11.2022 г.</a:t>
            </a:r>
            <a:endParaRPr lang="bg-BG" dirty="0"/>
          </a:p>
        </p:txBody>
      </p:sp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12"/>
            <a:ext cx="2099733" cy="38808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1214" y="61520"/>
            <a:ext cx="1512147" cy="487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7808" y="8512"/>
            <a:ext cx="1166192" cy="48768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2"/>
          <p:cNvSpPr txBox="1">
            <a:spLocks noGrp="1"/>
          </p:cNvSpPr>
          <p:nvPr>
            <p:ph type="title"/>
          </p:nvPr>
        </p:nvSpPr>
        <p:spPr>
          <a:xfrm>
            <a:off x="457200" y="-22622"/>
            <a:ext cx="8229600" cy="85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900" dirty="0"/>
          </a:p>
        </p:txBody>
      </p:sp>
      <p:sp>
        <p:nvSpPr>
          <p:cNvPr id="104" name="Google Shape;104;p22"/>
          <p:cNvSpPr txBox="1">
            <a:spLocks noGrp="1"/>
          </p:cNvSpPr>
          <p:nvPr>
            <p:ph type="body" idx="1"/>
          </p:nvPr>
        </p:nvSpPr>
        <p:spPr>
          <a:xfrm>
            <a:off x="103762" y="869004"/>
            <a:ext cx="8832715" cy="399482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76200" lvl="0" indent="0" algn="ctr" rtl="0"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rPr lang="bg-BG" sz="2000" dirty="0" smtClean="0"/>
              <a:t>Правна рамка</a:t>
            </a:r>
          </a:p>
          <a:p>
            <a:pPr marL="76200" lvl="0" indent="0" algn="ctr">
              <a:buNone/>
            </a:pPr>
            <a:r>
              <a:rPr lang="ru-RU" sz="2000" b="1" dirty="0"/>
              <a:t>Регламент (ЕС) 2021/1060 на </a:t>
            </a:r>
            <a:r>
              <a:rPr lang="bg-BG" sz="2000" b="1" dirty="0" smtClean="0"/>
              <a:t>Европейския парламент и на Съвета </a:t>
            </a:r>
            <a:endParaRPr lang="bg-BG" sz="2000" dirty="0" smtClean="0"/>
          </a:p>
          <a:p>
            <a:r>
              <a:rPr lang="bg-BG" sz="2000" i="1" dirty="0" smtClean="0"/>
              <a:t>Член 69 Отговорности на държавите членки</a:t>
            </a:r>
          </a:p>
          <a:p>
            <a:pPr marL="76200" lvl="0" indent="0" algn="ctr">
              <a:buNone/>
            </a:pPr>
            <a:r>
              <a:rPr lang="bg-BG" sz="2000" dirty="0" smtClean="0"/>
              <a:t>6.   Държавите членки разполагат със системи и процедури, с които гарантират, че всички нужни за одитната следа документи, посочени в приложение XIII, се съхраняват в съответствие с изискванията в член 82.</a:t>
            </a:r>
          </a:p>
          <a:p>
            <a:endParaRPr lang="bg-BG" sz="1400" b="1" dirty="0" smtClean="0"/>
          </a:p>
          <a:p>
            <a:r>
              <a:rPr lang="bg-BG" sz="1600" i="1" dirty="0" smtClean="0"/>
              <a:t>ПРИЛОЖЕНИЕ XIII ЕЛЕМЕНТИ НА ОДИТНАТА СЛЕДА — ЧЛЕН 69, ПАРАГРАФ 6</a:t>
            </a:r>
            <a:endParaRPr lang="bg-BG" sz="2000" i="1" dirty="0" smtClean="0"/>
          </a:p>
          <a:p>
            <a:pPr marL="76200" lvl="0" indent="0">
              <a:buNone/>
            </a:pPr>
            <a:r>
              <a:rPr lang="bg-BG" sz="2000" dirty="0" smtClean="0"/>
              <a:t>Документация, която позволява проверка на прилагането на критериите за подбор от управляващия орган, както и документация, свързана с общата процедура за подбор и одобряване на операции;</a:t>
            </a:r>
            <a:endParaRPr lang="bg-BG" sz="2000" dirty="0"/>
          </a:p>
        </p:txBody>
      </p:sp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12"/>
            <a:ext cx="2099733" cy="38808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1214" y="61520"/>
            <a:ext cx="1512147" cy="487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7808" y="8512"/>
            <a:ext cx="1166192" cy="487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50314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2"/>
          <p:cNvSpPr txBox="1">
            <a:spLocks noGrp="1"/>
          </p:cNvSpPr>
          <p:nvPr>
            <p:ph type="title"/>
          </p:nvPr>
        </p:nvSpPr>
        <p:spPr>
          <a:xfrm>
            <a:off x="457200" y="-22622"/>
            <a:ext cx="8229600" cy="85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900" dirty="0"/>
          </a:p>
        </p:txBody>
      </p:sp>
      <p:sp>
        <p:nvSpPr>
          <p:cNvPr id="104" name="Google Shape;104;p22"/>
          <p:cNvSpPr txBox="1">
            <a:spLocks noGrp="1"/>
          </p:cNvSpPr>
          <p:nvPr>
            <p:ph type="body" idx="1"/>
          </p:nvPr>
        </p:nvSpPr>
        <p:spPr>
          <a:xfrm>
            <a:off x="103762" y="869004"/>
            <a:ext cx="4487693" cy="399482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76200" lvl="0" indent="0" algn="ctr" rtl="0"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rPr lang="bg-BG" sz="2000" b="1" dirty="0" smtClean="0"/>
              <a:t>Какво е новото в този програмен период:</a:t>
            </a:r>
          </a:p>
          <a:p>
            <a:pPr marL="76200" lvl="0" indent="0" algn="ctr" rtl="0">
              <a:spcBef>
                <a:spcPts val="600"/>
              </a:spcBef>
              <a:spcAft>
                <a:spcPts val="0"/>
              </a:spcAft>
              <a:buSzPts val="2400"/>
              <a:buNone/>
            </a:pPr>
            <a:endParaRPr lang="en-US" sz="2000" b="1" dirty="0" smtClean="0"/>
          </a:p>
          <a:p>
            <a:r>
              <a:rPr lang="bg-BG" sz="2000" dirty="0" smtClean="0"/>
              <a:t>Изцяло променен подход за прилагане на приоритетите на ПМДР</a:t>
            </a:r>
          </a:p>
          <a:p>
            <a:r>
              <a:rPr lang="bg-BG" sz="2000" dirty="0" smtClean="0"/>
              <a:t>Хоризонтални политики на ЕС – нов начин за постигане на целите на Европейския зелен пакт, ОПОР, </a:t>
            </a:r>
            <a:r>
              <a:rPr lang="bg-BG" sz="2000" dirty="0"/>
              <a:t>Пакт за рибарството и океаните </a:t>
            </a:r>
            <a:endParaRPr lang="bg-BG" sz="2000" dirty="0" smtClean="0"/>
          </a:p>
          <a:p>
            <a:pPr marL="76200" lvl="0" indent="0" algn="ctr" rtl="0">
              <a:spcBef>
                <a:spcPts val="600"/>
              </a:spcBef>
              <a:spcAft>
                <a:spcPts val="0"/>
              </a:spcAft>
              <a:buSzPts val="2400"/>
              <a:buNone/>
            </a:pPr>
            <a:endParaRPr lang="bg-BG" sz="2000" dirty="0"/>
          </a:p>
        </p:txBody>
      </p:sp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12"/>
            <a:ext cx="2099733" cy="38808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1214" y="61520"/>
            <a:ext cx="1512147" cy="487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7808" y="8512"/>
            <a:ext cx="1166192" cy="487680"/>
          </a:xfrm>
          <a:prstGeom prst="rect">
            <a:avLst/>
          </a:prstGeom>
        </p:spPr>
      </p:pic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507325836"/>
              </p:ext>
            </p:extLst>
          </p:nvPr>
        </p:nvGraphicFramePr>
        <p:xfrm>
          <a:off x="5233481" y="901431"/>
          <a:ext cx="3521413" cy="37931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24915518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z="1800" b="1" dirty="0"/>
              <a:t>Приоритет: 1 - Насърчаване на устойчивото рибарство, възстановяването и опазването на водните биологични </a:t>
            </a:r>
            <a:r>
              <a:rPr lang="bg-BG" sz="1800" b="1" dirty="0" smtClean="0"/>
              <a:t>ресурси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098" y="888461"/>
            <a:ext cx="8735437" cy="4037390"/>
          </a:xfrm>
        </p:spPr>
        <p:txBody>
          <a:bodyPr/>
          <a:lstStyle/>
          <a:p>
            <a:pPr marL="76200" indent="0">
              <a:buNone/>
            </a:pPr>
            <a:r>
              <a:rPr lang="bg-BG" sz="1600" b="1" dirty="0" smtClean="0"/>
              <a:t>Контрол </a:t>
            </a:r>
            <a:r>
              <a:rPr lang="bg-BG" sz="1600" b="1" dirty="0"/>
              <a:t>и </a:t>
            </a:r>
            <a:r>
              <a:rPr lang="bg-BG" sz="1600" b="1" dirty="0" smtClean="0"/>
              <a:t>правоприлагане</a:t>
            </a:r>
            <a:endParaRPr lang="en-US" sz="1600" b="1" dirty="0" smtClean="0"/>
          </a:p>
          <a:p>
            <a:pPr marL="76200" indent="0">
              <a:buNone/>
            </a:pPr>
            <a:r>
              <a:rPr lang="bg-BG" sz="1600" dirty="0"/>
              <a:t>Максимален интензитет на </a:t>
            </a:r>
            <a:r>
              <a:rPr lang="bg-BG" sz="1600" dirty="0" smtClean="0"/>
              <a:t>БФП</a:t>
            </a:r>
            <a:r>
              <a:rPr lang="en-US" sz="1600" dirty="0" smtClean="0"/>
              <a:t>: </a:t>
            </a:r>
            <a:r>
              <a:rPr lang="en-US" sz="1600" b="1" dirty="0" smtClean="0"/>
              <a:t>85%</a:t>
            </a:r>
          </a:p>
          <a:p>
            <a:pPr marL="76200" indent="0">
              <a:buNone/>
            </a:pPr>
            <a:r>
              <a:rPr lang="bg-BG" sz="1600" dirty="0"/>
              <a:t>Критерии за </a:t>
            </a:r>
            <a:r>
              <a:rPr lang="bg-BG" sz="1600" dirty="0" smtClean="0"/>
              <a:t>подбор</a:t>
            </a:r>
            <a:r>
              <a:rPr lang="en-US" sz="1600" dirty="0"/>
              <a:t> </a:t>
            </a:r>
            <a:r>
              <a:rPr lang="en-US" sz="1600" dirty="0" smtClean="0"/>
              <a:t>– </a:t>
            </a:r>
            <a:r>
              <a:rPr lang="bg-BG" sz="1600" dirty="0" smtClean="0"/>
              <a:t>изпълнение на дейности в следните направления</a:t>
            </a:r>
            <a:r>
              <a:rPr lang="en-US" sz="1600" dirty="0" smtClean="0"/>
              <a:t>:</a:t>
            </a:r>
          </a:p>
          <a:p>
            <a:pPr lvl="0"/>
            <a:r>
              <a:rPr lang="bg-BG" sz="1600" dirty="0"/>
              <a:t>Спазване на задължението за разтоварване съгласно принципите на Общата политика в областта на рибарството;</a:t>
            </a:r>
            <a:endParaRPr lang="en-US" sz="1600" dirty="0"/>
          </a:p>
          <a:p>
            <a:pPr lvl="0"/>
            <a:r>
              <a:rPr lang="bg-BG" sz="1600" dirty="0"/>
              <a:t>Мониторинг и контрол на дребномащабния риболовен флот и на любителския риболов в контекста на дигиталния преход;</a:t>
            </a:r>
            <a:endParaRPr lang="en-US" sz="1600" dirty="0"/>
          </a:p>
          <a:p>
            <a:pPr lvl="0"/>
            <a:r>
              <a:rPr lang="bg-BG" sz="1600" dirty="0"/>
              <a:t>Етикетиране и проследимост;</a:t>
            </a:r>
            <a:endParaRPr lang="en-US" sz="1600" dirty="0"/>
          </a:p>
          <a:p>
            <a:pPr lvl="0"/>
            <a:r>
              <a:rPr lang="bg-BG" sz="1600" dirty="0"/>
              <a:t>Контрол на мощността на </a:t>
            </a:r>
            <a:r>
              <a:rPr lang="bg-BG" sz="1600" dirty="0" smtClean="0"/>
              <a:t>двигателите;</a:t>
            </a:r>
            <a:endParaRPr lang="en-US" sz="1600" dirty="0"/>
          </a:p>
          <a:p>
            <a:pPr lvl="0"/>
            <a:r>
              <a:rPr lang="bg-BG" sz="1600" dirty="0"/>
              <a:t>Обучения и сертификация на служителите;</a:t>
            </a:r>
            <a:endParaRPr lang="en-US" sz="1600" dirty="0"/>
          </a:p>
          <a:p>
            <a:pPr lvl="0"/>
            <a:r>
              <a:rPr lang="bg-BG" sz="1600" dirty="0"/>
              <a:t>Изпълнение на Специални програми за контрол и инспекции (SCIP) и заложените цели в Съвместния план за разполагане (</a:t>
            </a:r>
            <a:r>
              <a:rPr lang="en-US" sz="1600" dirty="0"/>
              <a:t>Joint Deployment Plan</a:t>
            </a:r>
            <a:r>
              <a:rPr lang="bg-BG" sz="1600" dirty="0"/>
              <a:t> - JDP)</a:t>
            </a:r>
            <a:endParaRPr lang="en-US" sz="1600" dirty="0"/>
          </a:p>
          <a:p>
            <a:pPr marL="76200" indent="0">
              <a:buNone/>
            </a:pPr>
            <a:r>
              <a:rPr lang="bg-BG" sz="1800" dirty="0"/>
              <a:t>Тежест при критериите не е </a:t>
            </a:r>
            <a:r>
              <a:rPr lang="bg-BG" sz="1800" dirty="0" smtClean="0"/>
              <a:t>поставена – конкретен бенефициент ИАРА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5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5032680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z="1800" b="1" dirty="0"/>
              <a:t>Приоритет: 1 - Насърчаване на устойчивото рибарство, възстановяването и опазването на водните биологични </a:t>
            </a:r>
            <a:r>
              <a:rPr lang="bg-BG" sz="1800" b="1" dirty="0" smtClean="0"/>
              <a:t>ресурси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098" y="888461"/>
            <a:ext cx="8735437" cy="4037390"/>
          </a:xfrm>
        </p:spPr>
        <p:txBody>
          <a:bodyPr/>
          <a:lstStyle/>
          <a:p>
            <a:pPr marL="76200" indent="0">
              <a:buNone/>
            </a:pPr>
            <a:r>
              <a:rPr lang="bg-BG" sz="1600" b="1" dirty="0" smtClean="0"/>
              <a:t>Събиране </a:t>
            </a:r>
            <a:r>
              <a:rPr lang="bg-BG" sz="1600" b="1" dirty="0"/>
              <a:t>и обработване на данни за управление на рибарството и аквакултурите и за научни </a:t>
            </a:r>
            <a:r>
              <a:rPr lang="bg-BG" sz="1600" b="1" dirty="0" smtClean="0"/>
              <a:t>цели</a:t>
            </a:r>
          </a:p>
          <a:p>
            <a:pPr marL="76200" indent="0">
              <a:buNone/>
            </a:pPr>
            <a:r>
              <a:rPr lang="bg-BG" sz="1400" dirty="0" smtClean="0"/>
              <a:t>Максимален </a:t>
            </a:r>
            <a:r>
              <a:rPr lang="bg-BG" sz="1400" dirty="0"/>
              <a:t>интензитет на </a:t>
            </a:r>
            <a:r>
              <a:rPr lang="bg-BG" sz="1400" dirty="0" smtClean="0"/>
              <a:t>БФП</a:t>
            </a:r>
            <a:r>
              <a:rPr lang="en-US" sz="1400" dirty="0" smtClean="0"/>
              <a:t>: </a:t>
            </a:r>
            <a:r>
              <a:rPr lang="bg-BG" sz="1400" b="1" dirty="0" smtClean="0"/>
              <a:t>100</a:t>
            </a:r>
            <a:r>
              <a:rPr lang="en-US" sz="1400" b="1" dirty="0" smtClean="0"/>
              <a:t>%</a:t>
            </a:r>
          </a:p>
          <a:p>
            <a:pPr marL="76200" indent="0">
              <a:buNone/>
            </a:pPr>
            <a:r>
              <a:rPr lang="bg-BG" sz="1400" dirty="0"/>
              <a:t>Критерии за </a:t>
            </a:r>
            <a:r>
              <a:rPr lang="bg-BG" sz="1400" dirty="0" smtClean="0"/>
              <a:t>подбор</a:t>
            </a:r>
            <a:r>
              <a:rPr lang="en-US" sz="1400" dirty="0"/>
              <a:t> </a:t>
            </a:r>
            <a:r>
              <a:rPr lang="en-US" sz="1400" dirty="0" smtClean="0"/>
              <a:t>– </a:t>
            </a:r>
            <a:r>
              <a:rPr lang="bg-BG" sz="1400" dirty="0" smtClean="0"/>
              <a:t>изпълнение на дейности в следните направления</a:t>
            </a:r>
            <a:r>
              <a:rPr lang="en-US" sz="1400" dirty="0" smtClean="0"/>
              <a:t>:</a:t>
            </a:r>
          </a:p>
          <a:p>
            <a:pPr lvl="0"/>
            <a:r>
              <a:rPr lang="bg-BG" sz="1400" dirty="0" smtClean="0"/>
              <a:t>Събиране на данни за риболова; </a:t>
            </a:r>
          </a:p>
          <a:p>
            <a:pPr lvl="0"/>
            <a:r>
              <a:rPr lang="bg-BG" sz="1400" dirty="0" smtClean="0"/>
              <a:t>Събиране социално-икономически данни; </a:t>
            </a:r>
          </a:p>
          <a:p>
            <a:pPr lvl="0"/>
            <a:r>
              <a:rPr lang="bg-BG" sz="1400" dirty="0" smtClean="0"/>
              <a:t>Подобряване на административния капацитет (чрез научната експертиза и</a:t>
            </a:r>
            <a:r>
              <a:rPr lang="ru-RU" sz="1400" dirty="0" smtClean="0"/>
              <a:t> знания)</a:t>
            </a:r>
            <a:r>
              <a:rPr lang="bg-BG" sz="1400" dirty="0" smtClean="0"/>
              <a:t>;</a:t>
            </a:r>
          </a:p>
          <a:p>
            <a:pPr lvl="0"/>
            <a:r>
              <a:rPr lang="bg-BG" sz="1400" dirty="0" smtClean="0"/>
              <a:t>Научни изследвания и съвместни проекти с други държави;</a:t>
            </a:r>
          </a:p>
          <a:p>
            <a:pPr lvl="0"/>
            <a:r>
              <a:rPr lang="bg-BG" sz="1400" dirty="0" smtClean="0"/>
              <a:t>Биологичен мониторинг на разтоварванията на приоритетните видове; </a:t>
            </a:r>
          </a:p>
          <a:p>
            <a:pPr lvl="0"/>
            <a:r>
              <a:rPr lang="bg-BG" sz="1400" dirty="0" smtClean="0"/>
              <a:t>Обмен на информация на местно, регионално и международно ниво, регионално сътрудничество;</a:t>
            </a:r>
          </a:p>
          <a:p>
            <a:pPr lvl="0"/>
            <a:r>
              <a:rPr lang="bg-BG" sz="1400" dirty="0" smtClean="0"/>
              <a:t>Осигуряване на информация за инвазивните видове и за рибните запаси и морските екосистеми с цел мониторинг върху въздействието на риболова върху морското дъно и намаляване на натиска върху рибните популации. </a:t>
            </a:r>
          </a:p>
          <a:p>
            <a:pPr marL="76200" indent="0">
              <a:buNone/>
            </a:pPr>
            <a:r>
              <a:rPr lang="bg-BG" sz="1600" dirty="0" smtClean="0"/>
              <a:t>Тежест при критериите не е поставена – конкретен бенефициент ИАРА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6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3866872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731" y="-22622"/>
            <a:ext cx="8819745" cy="857400"/>
          </a:xfrm>
        </p:spPr>
        <p:txBody>
          <a:bodyPr/>
          <a:lstStyle/>
          <a:p>
            <a:r>
              <a:rPr lang="bg-BG" sz="1600" b="1" dirty="0" smtClean="0"/>
              <a:t>Приоритет: 2 - Насърчаване на устойчиви дейности в областта на аквакултурите, преработката и предлагането на пазара на продукти от риболов и аквакултури, като по този начин допринася за продоволствената сигурност в Съюза.</a:t>
            </a:r>
            <a:endParaRPr lang="bg-BG" sz="2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098" y="888461"/>
            <a:ext cx="8735437" cy="4037390"/>
          </a:xfrm>
        </p:spPr>
        <p:txBody>
          <a:bodyPr/>
          <a:lstStyle/>
          <a:p>
            <a:pPr marL="76200" indent="0">
              <a:buNone/>
            </a:pPr>
            <a:r>
              <a:rPr lang="bg-BG" sz="1600" b="1" dirty="0" smtClean="0"/>
              <a:t>Продуктивни инвестиции и иновации в аквакултурите</a:t>
            </a:r>
            <a:r>
              <a:rPr lang="en-US" sz="1600" b="1" dirty="0" smtClean="0"/>
              <a:t> 1/2</a:t>
            </a:r>
          </a:p>
          <a:p>
            <a:pPr marL="76200" indent="0">
              <a:buNone/>
            </a:pPr>
            <a:r>
              <a:rPr lang="bg-BG" sz="1400" dirty="0" smtClean="0"/>
              <a:t>Максимален </a:t>
            </a:r>
            <a:r>
              <a:rPr lang="bg-BG" sz="1400" dirty="0"/>
              <a:t>интензитет на </a:t>
            </a:r>
            <a:r>
              <a:rPr lang="bg-BG" sz="1400" dirty="0" smtClean="0"/>
              <a:t>БФП</a:t>
            </a:r>
            <a:r>
              <a:rPr lang="en-US" sz="1400" dirty="0" smtClean="0"/>
              <a:t>: </a:t>
            </a:r>
            <a:r>
              <a:rPr lang="en-US" sz="1400" b="1" dirty="0"/>
              <a:t>50</a:t>
            </a:r>
            <a:r>
              <a:rPr lang="bg-BG" sz="1400" b="1" dirty="0"/>
              <a:t> </a:t>
            </a:r>
            <a:r>
              <a:rPr lang="bg-BG" sz="1400" b="1" dirty="0" smtClean="0"/>
              <a:t>%</a:t>
            </a:r>
            <a:r>
              <a:rPr lang="en-US" sz="1400" b="1" dirty="0" smtClean="0"/>
              <a:t> / </a:t>
            </a:r>
            <a:r>
              <a:rPr lang="bg-BG" sz="1400" b="1" dirty="0" smtClean="0"/>
              <a:t>100</a:t>
            </a:r>
            <a:r>
              <a:rPr lang="bg-BG" sz="1400" b="1" dirty="0"/>
              <a:t>%</a:t>
            </a:r>
            <a:r>
              <a:rPr lang="bg-BG" sz="1400" dirty="0"/>
              <a:t> с</a:t>
            </a:r>
            <a:r>
              <a:rPr lang="bg-BG" sz="1400" dirty="0" smtClean="0"/>
              <a:t> </a:t>
            </a:r>
            <a:r>
              <a:rPr lang="bg-BG" sz="1400" dirty="0"/>
              <a:t>финансов инструмент</a:t>
            </a:r>
            <a:r>
              <a:rPr lang="bg-BG" sz="1400" dirty="0" smtClean="0"/>
              <a:t>.</a:t>
            </a:r>
          </a:p>
          <a:p>
            <a:pPr marL="76200" indent="0">
              <a:buNone/>
            </a:pPr>
            <a:r>
              <a:rPr lang="bg-BG" sz="1400" dirty="0" smtClean="0"/>
              <a:t>Критерии за подбор </a:t>
            </a:r>
            <a:r>
              <a:rPr lang="bg-BG" sz="1400" dirty="0"/>
              <a:t>- максимален брой точки – </a:t>
            </a:r>
            <a:r>
              <a:rPr lang="bg-BG" sz="1400" dirty="0" smtClean="0"/>
              <a:t>105</a:t>
            </a:r>
            <a:r>
              <a:rPr lang="en-US" sz="1400" dirty="0" smtClean="0"/>
              <a:t>:</a:t>
            </a:r>
            <a:endParaRPr lang="en-US" sz="1400" dirty="0"/>
          </a:p>
          <a:p>
            <a:r>
              <a:rPr lang="bg-BG" sz="1400" dirty="0" smtClean="0"/>
              <a:t>Вид на предприятието –  </a:t>
            </a:r>
            <a:r>
              <a:rPr lang="bg-BG" sz="1400" dirty="0" err="1" smtClean="0"/>
              <a:t>микро</a:t>
            </a:r>
            <a:r>
              <a:rPr lang="en-US" sz="1400" dirty="0" smtClean="0"/>
              <a:t>-</a:t>
            </a:r>
            <a:r>
              <a:rPr lang="bg-BG" sz="1400" dirty="0" smtClean="0"/>
              <a:t> и малко – 5 точки</a:t>
            </a:r>
          </a:p>
          <a:p>
            <a:r>
              <a:rPr lang="bg-BG" sz="1400" dirty="0" smtClean="0"/>
              <a:t>Създаване на нови работни места – 5 точки (определяне на точки – едно работно място – 1 точка, от 2 до 5 работни места – 3 точки, и над 5 работни места – 5 точки)</a:t>
            </a:r>
          </a:p>
          <a:p>
            <a:r>
              <a:rPr lang="bg-BG" sz="1400" dirty="0" smtClean="0"/>
              <a:t>Запазване на съществуващи работни места в стопанството</a:t>
            </a:r>
            <a:r>
              <a:rPr lang="en-US" sz="1400" dirty="0" smtClean="0"/>
              <a:t> </a:t>
            </a:r>
            <a:r>
              <a:rPr lang="bg-BG" sz="1400" dirty="0" smtClean="0"/>
              <a:t>за аквакултури – 5 точки</a:t>
            </a:r>
          </a:p>
          <a:p>
            <a:r>
              <a:rPr lang="bg-BG" sz="1400" dirty="0" smtClean="0"/>
              <a:t>Основна дейност от аквакултура – 10 точки (за предходните три години поне 50% от приходите на кандидата са от </a:t>
            </a:r>
            <a:r>
              <a:rPr lang="bg-BG" sz="1400" dirty="0" err="1" smtClean="0"/>
              <a:t>аквакултурно</a:t>
            </a:r>
            <a:r>
              <a:rPr lang="bg-BG" sz="1400" dirty="0" smtClean="0"/>
              <a:t> производство)</a:t>
            </a:r>
          </a:p>
          <a:p>
            <a:r>
              <a:rPr lang="bg-BG" sz="1400" dirty="0" smtClean="0"/>
              <a:t>Подобряване на енергийната ефективност  - 20 точки</a:t>
            </a:r>
          </a:p>
          <a:p>
            <a:r>
              <a:rPr lang="bg-BG" sz="1400" dirty="0" smtClean="0"/>
              <a:t>Подобряване на безопасността и условията на труд – 5 точки</a:t>
            </a:r>
            <a:endParaRPr lang="bg-BG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7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441803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731" y="-22622"/>
            <a:ext cx="8819745" cy="857400"/>
          </a:xfrm>
        </p:spPr>
        <p:txBody>
          <a:bodyPr/>
          <a:lstStyle/>
          <a:p>
            <a:r>
              <a:rPr lang="bg-BG" sz="1600" b="1" dirty="0" smtClean="0"/>
              <a:t>Приоритет: 2 - Насърчаване на устойчиви дейности в областта на аквакултурите, преработката и предлагането на пазара на продукти от риболов и аквакултури, като по този начин допринася за продоволствената сигурност в Съюза.</a:t>
            </a:r>
            <a:endParaRPr lang="bg-BG" sz="2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098" y="888461"/>
            <a:ext cx="8735437" cy="4037390"/>
          </a:xfrm>
        </p:spPr>
        <p:txBody>
          <a:bodyPr/>
          <a:lstStyle/>
          <a:p>
            <a:pPr marL="76200" indent="0">
              <a:buNone/>
            </a:pPr>
            <a:r>
              <a:rPr lang="ru-RU" sz="1600" b="1" dirty="0" err="1"/>
              <a:t>Продуктивни</a:t>
            </a:r>
            <a:r>
              <a:rPr lang="ru-RU" sz="1600" b="1" dirty="0"/>
              <a:t> инвестиции и </a:t>
            </a:r>
            <a:r>
              <a:rPr lang="ru-RU" sz="1600" b="1" dirty="0" err="1"/>
              <a:t>иновации</a:t>
            </a:r>
            <a:r>
              <a:rPr lang="ru-RU" sz="1600" b="1" dirty="0"/>
              <a:t> в </a:t>
            </a:r>
            <a:r>
              <a:rPr lang="ru-RU" sz="1600" b="1" dirty="0" smtClean="0"/>
              <a:t>аквакултурите</a:t>
            </a:r>
            <a:r>
              <a:rPr lang="en-US" sz="1600" b="1" dirty="0" smtClean="0"/>
              <a:t> 2/2</a:t>
            </a:r>
          </a:p>
          <a:p>
            <a:pPr marL="76200" indent="0">
              <a:buNone/>
            </a:pPr>
            <a:r>
              <a:rPr lang="bg-BG" sz="1400" dirty="0" smtClean="0"/>
              <a:t>Максимален </a:t>
            </a:r>
            <a:r>
              <a:rPr lang="bg-BG" sz="1400" dirty="0"/>
              <a:t>интензитет на </a:t>
            </a:r>
            <a:r>
              <a:rPr lang="bg-BG" sz="1400" dirty="0" smtClean="0"/>
              <a:t>БФП</a:t>
            </a:r>
            <a:r>
              <a:rPr lang="en-US" sz="1400" dirty="0" smtClean="0"/>
              <a:t>: </a:t>
            </a:r>
            <a:r>
              <a:rPr lang="en-US" sz="1400" b="1" dirty="0"/>
              <a:t>50</a:t>
            </a:r>
            <a:r>
              <a:rPr lang="bg-BG" sz="1400" b="1" dirty="0"/>
              <a:t> </a:t>
            </a:r>
            <a:r>
              <a:rPr lang="bg-BG" sz="1400" b="1" dirty="0" smtClean="0"/>
              <a:t>%</a:t>
            </a:r>
            <a:r>
              <a:rPr lang="en-US" sz="1400" b="1" dirty="0" smtClean="0"/>
              <a:t> / </a:t>
            </a:r>
            <a:r>
              <a:rPr lang="bg-BG" sz="1400" b="1" dirty="0" smtClean="0"/>
              <a:t>100</a:t>
            </a:r>
            <a:r>
              <a:rPr lang="bg-BG" sz="1400" b="1" dirty="0"/>
              <a:t>%</a:t>
            </a:r>
            <a:r>
              <a:rPr lang="bg-BG" sz="1400" dirty="0"/>
              <a:t> с</a:t>
            </a:r>
            <a:r>
              <a:rPr lang="bg-BG" sz="1400" dirty="0" smtClean="0"/>
              <a:t> </a:t>
            </a:r>
            <a:r>
              <a:rPr lang="bg-BG" sz="1400" dirty="0"/>
              <a:t>финансов инструмент</a:t>
            </a:r>
            <a:r>
              <a:rPr lang="bg-BG" sz="1400" dirty="0" smtClean="0"/>
              <a:t>.</a:t>
            </a:r>
          </a:p>
          <a:p>
            <a:pPr marL="76200" indent="0">
              <a:buNone/>
            </a:pPr>
            <a:r>
              <a:rPr lang="bg-BG" sz="1400" dirty="0" smtClean="0"/>
              <a:t>Критерии </a:t>
            </a:r>
            <a:r>
              <a:rPr lang="bg-BG" sz="1400" dirty="0"/>
              <a:t>за </a:t>
            </a:r>
            <a:r>
              <a:rPr lang="bg-BG" sz="1400" dirty="0" smtClean="0"/>
              <a:t>подбор - </a:t>
            </a:r>
            <a:r>
              <a:rPr lang="bg-BG" sz="1400" dirty="0"/>
              <a:t>максимален</a:t>
            </a:r>
            <a:r>
              <a:rPr lang="bg-BG" sz="1400" dirty="0" smtClean="0"/>
              <a:t> </a:t>
            </a:r>
            <a:r>
              <a:rPr lang="bg-BG" sz="1400" dirty="0"/>
              <a:t>брой точки – </a:t>
            </a:r>
            <a:r>
              <a:rPr lang="bg-BG" sz="1400" dirty="0" smtClean="0"/>
              <a:t>105</a:t>
            </a:r>
            <a:r>
              <a:rPr lang="en-US" sz="1400" dirty="0" smtClean="0"/>
              <a:t>:</a:t>
            </a:r>
            <a:endParaRPr lang="bg-BG" sz="1400" dirty="0" smtClean="0"/>
          </a:p>
          <a:p>
            <a:pPr marL="76200" indent="0">
              <a:buNone/>
            </a:pPr>
            <a:endParaRPr lang="en-US" sz="1400" dirty="0" smtClean="0"/>
          </a:p>
          <a:p>
            <a:r>
              <a:rPr lang="bg-BG" sz="1400" dirty="0" smtClean="0"/>
              <a:t>Инвестиции</a:t>
            </a:r>
            <a:r>
              <a:rPr lang="bg-BG" sz="1400" dirty="0"/>
              <a:t>, насочени  към развитие на устойчиви аквакултурни производства с ниско влияние върху околната среда </a:t>
            </a:r>
            <a:r>
              <a:rPr lang="bg-BG" sz="1400" dirty="0" smtClean="0"/>
              <a:t>(</a:t>
            </a:r>
            <a:r>
              <a:rPr lang="bg-BG" sz="1400" dirty="0"/>
              <a:t>механизми за улавяне на СО2, повишаване на качеството на водата, намаляване на въздействието върху </a:t>
            </a:r>
            <a:r>
              <a:rPr lang="bg-BG" sz="1400" dirty="0" err="1"/>
              <a:t>хидроморфологията</a:t>
            </a:r>
            <a:r>
              <a:rPr lang="bg-BG" sz="1400" dirty="0"/>
              <a:t> и др.)  - 20 точки</a:t>
            </a:r>
            <a:endParaRPr lang="en-US" sz="1400" dirty="0"/>
          </a:p>
          <a:p>
            <a:r>
              <a:rPr lang="bg-BG" sz="1400" dirty="0" smtClean="0"/>
              <a:t>Инвестиции </a:t>
            </a:r>
            <a:r>
              <a:rPr lang="bg-BG" sz="1400" dirty="0"/>
              <a:t>в отглеждане на биологични аквакултури и на </a:t>
            </a:r>
            <a:r>
              <a:rPr lang="bg-BG" sz="1400" dirty="0" err="1"/>
              <a:t>нискотрофични</a:t>
            </a:r>
            <a:r>
              <a:rPr lang="bg-BG" sz="1400" dirty="0"/>
              <a:t> аквакултури, напр. </a:t>
            </a:r>
            <a:r>
              <a:rPr lang="bg-BG" sz="1400" dirty="0" smtClean="0"/>
              <a:t>водорасли </a:t>
            </a:r>
            <a:r>
              <a:rPr lang="bg-BG" sz="1400" dirty="0"/>
              <a:t>и безгръбначни – 10 точки</a:t>
            </a:r>
            <a:endParaRPr lang="en-US" sz="1400" dirty="0"/>
          </a:p>
          <a:p>
            <a:r>
              <a:rPr lang="bg-BG" sz="1400" dirty="0" smtClean="0"/>
              <a:t>Иновации </a:t>
            </a:r>
            <a:r>
              <a:rPr lang="bg-BG" sz="1400" dirty="0"/>
              <a:t>в стопанството (нови продукти, услуги, процеси, бизнес модели или методи, патент, полезен модел или </a:t>
            </a:r>
            <a:r>
              <a:rPr lang="bg-BG" sz="1400" dirty="0" err="1"/>
              <a:t>ноу-хау</a:t>
            </a:r>
            <a:r>
              <a:rPr lang="bg-BG" sz="1400" dirty="0"/>
              <a:t>) - </a:t>
            </a:r>
            <a:r>
              <a:rPr lang="bg-BG" sz="1400" dirty="0" smtClean="0"/>
              <a:t>20 </a:t>
            </a:r>
            <a:r>
              <a:rPr lang="bg-BG" sz="1400" dirty="0"/>
              <a:t>точки	</a:t>
            </a:r>
            <a:endParaRPr lang="en-US" sz="1400" dirty="0"/>
          </a:p>
          <a:p>
            <a:r>
              <a:rPr lang="bg-BG" sz="1400" dirty="0" smtClean="0"/>
              <a:t>Провеждане </a:t>
            </a:r>
            <a:r>
              <a:rPr lang="bg-BG" sz="1400" dirty="0"/>
              <a:t>на обучения за повишаване на знанията, уменията и изграждане на капацитет на заетите в предприятията (включително обучения в чужбина за обмен на опит) - </a:t>
            </a:r>
            <a:r>
              <a:rPr lang="bg-BG" sz="1400" dirty="0" smtClean="0"/>
              <a:t>5 </a:t>
            </a:r>
            <a:r>
              <a:rPr lang="bg-BG" sz="1400" dirty="0"/>
              <a:t>точки</a:t>
            </a:r>
            <a:r>
              <a:rPr lang="bg-BG" sz="1400" dirty="0" smtClean="0"/>
              <a:t>.</a:t>
            </a:r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8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4317555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731" y="-22622"/>
            <a:ext cx="8819745" cy="857400"/>
          </a:xfrm>
        </p:spPr>
        <p:txBody>
          <a:bodyPr/>
          <a:lstStyle/>
          <a:p>
            <a:r>
              <a:rPr lang="bg-BG" sz="1600" b="1" dirty="0" smtClean="0"/>
              <a:t>Приоритет: 2 - Насърчаване на устойчиви дейности в областта на аквакултурите, преработката и предлагането на пазара на продукти от риболов и аквакултури, като по този начин допринася за продоволствената сигурност в Съюза.</a:t>
            </a:r>
            <a:endParaRPr lang="bg-BG" sz="2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098" y="797668"/>
            <a:ext cx="8735437" cy="4128183"/>
          </a:xfrm>
        </p:spPr>
        <p:txBody>
          <a:bodyPr/>
          <a:lstStyle/>
          <a:p>
            <a:pPr marL="76200" indent="0">
              <a:buNone/>
            </a:pPr>
            <a:r>
              <a:rPr lang="bg-BG" sz="1600" b="1" dirty="0" smtClean="0"/>
              <a:t>Аквакултури, осигуряващи екологични услуги</a:t>
            </a:r>
            <a:r>
              <a:rPr lang="en-US" sz="1600" b="1" dirty="0" smtClean="0"/>
              <a:t> 1/2</a:t>
            </a:r>
            <a:endParaRPr lang="bg-BG" sz="1600" b="1" dirty="0" smtClean="0"/>
          </a:p>
          <a:p>
            <a:pPr marL="76200" indent="0">
              <a:buNone/>
            </a:pPr>
            <a:r>
              <a:rPr lang="bg-BG" sz="1400" dirty="0" smtClean="0"/>
              <a:t>Максимален </a:t>
            </a:r>
            <a:r>
              <a:rPr lang="bg-BG" sz="1400" dirty="0"/>
              <a:t>интензитет на </a:t>
            </a:r>
            <a:r>
              <a:rPr lang="bg-BG" sz="1400" dirty="0" smtClean="0"/>
              <a:t>БФП</a:t>
            </a:r>
            <a:r>
              <a:rPr lang="en-US" sz="1400" dirty="0" smtClean="0"/>
              <a:t>: </a:t>
            </a:r>
            <a:r>
              <a:rPr lang="bg-BG" sz="1400" b="1" dirty="0" smtClean="0"/>
              <a:t>100</a:t>
            </a:r>
            <a:r>
              <a:rPr lang="bg-BG" sz="1400" b="1" dirty="0"/>
              <a:t>%</a:t>
            </a:r>
            <a:r>
              <a:rPr lang="bg-BG" sz="1400" dirty="0"/>
              <a:t> </a:t>
            </a:r>
            <a:endParaRPr lang="bg-BG" sz="1400" dirty="0" smtClean="0"/>
          </a:p>
          <a:p>
            <a:pPr marL="76200" indent="0">
              <a:buNone/>
            </a:pPr>
            <a:r>
              <a:rPr lang="bg-BG" sz="1400" dirty="0" smtClean="0"/>
              <a:t>Критерии </a:t>
            </a:r>
            <a:r>
              <a:rPr lang="bg-BG" sz="1400" dirty="0"/>
              <a:t>за </a:t>
            </a:r>
            <a:r>
              <a:rPr lang="bg-BG" sz="1400" dirty="0" smtClean="0"/>
              <a:t>подбор - максимален </a:t>
            </a:r>
            <a:r>
              <a:rPr lang="bg-BG" sz="1400" dirty="0"/>
              <a:t>брой точки – </a:t>
            </a:r>
            <a:r>
              <a:rPr lang="bg-BG" sz="1400" dirty="0" smtClean="0"/>
              <a:t>90</a:t>
            </a:r>
            <a:r>
              <a:rPr lang="en-US" sz="1400" dirty="0" smtClean="0"/>
              <a:t>:</a:t>
            </a:r>
          </a:p>
          <a:p>
            <a:pPr fontAlgn="base"/>
            <a:r>
              <a:rPr lang="bg-BG" sz="1400" dirty="0" smtClean="0"/>
              <a:t>Регистрация </a:t>
            </a:r>
            <a:r>
              <a:rPr lang="bg-BG" sz="1400" dirty="0"/>
              <a:t>по чл. 25 от Закона за рибарството и аквакултурите за развъждане и отглеждане на риба и други водни организми за период:</a:t>
            </a:r>
            <a:endParaRPr lang="en-US" sz="1400" dirty="0"/>
          </a:p>
          <a:p>
            <a:pPr marL="533400" lvl="1" indent="0" fontAlgn="base">
              <a:buNone/>
            </a:pPr>
            <a:r>
              <a:rPr lang="bg-BG" sz="1400" dirty="0"/>
              <a:t>- до 5 години - </a:t>
            </a:r>
            <a:r>
              <a:rPr lang="bg-BG" sz="1400" b="1" dirty="0"/>
              <a:t>10 точки;</a:t>
            </a:r>
            <a:endParaRPr lang="en-US" sz="1400" dirty="0"/>
          </a:p>
          <a:p>
            <a:pPr marL="533400" lvl="1" indent="0" fontAlgn="base">
              <a:buNone/>
            </a:pPr>
            <a:r>
              <a:rPr lang="bg-BG" sz="1400" dirty="0"/>
              <a:t>- от 6 до 10 години - </a:t>
            </a:r>
            <a:r>
              <a:rPr lang="bg-BG" sz="1400" b="1" dirty="0"/>
              <a:t>15 точки;</a:t>
            </a:r>
            <a:endParaRPr lang="en-US" sz="1400" dirty="0"/>
          </a:p>
          <a:p>
            <a:pPr marL="533400" lvl="1" indent="0" fontAlgn="base">
              <a:buNone/>
            </a:pPr>
            <a:r>
              <a:rPr lang="bg-BG" sz="1400" dirty="0"/>
              <a:t>- над 10 години -</a:t>
            </a:r>
            <a:r>
              <a:rPr lang="bg-BG" sz="1400" b="1" dirty="0"/>
              <a:t> 20 точки.</a:t>
            </a:r>
            <a:endParaRPr lang="en-US" sz="1400" dirty="0"/>
          </a:p>
          <a:p>
            <a:pPr fontAlgn="base"/>
            <a:r>
              <a:rPr lang="bg-BG" sz="1400" dirty="0" smtClean="0"/>
              <a:t>Проектът </a:t>
            </a:r>
            <a:r>
              <a:rPr lang="bg-BG" sz="1400" dirty="0"/>
              <a:t>включва и дейности за производство на аквакултури, освен разходи за придобиване на непродуктивни инвестиции в </a:t>
            </a:r>
            <a:r>
              <a:rPr lang="bg-BG" sz="1400" dirty="0" err="1"/>
              <a:t>аквакултурните</a:t>
            </a:r>
            <a:r>
              <a:rPr lang="bg-BG" sz="1400" dirty="0"/>
              <a:t> стопанства -</a:t>
            </a:r>
            <a:r>
              <a:rPr lang="bg-BG" sz="1400" b="1" dirty="0"/>
              <a:t> 10 точки.</a:t>
            </a:r>
            <a:r>
              <a:rPr lang="bg-BG" sz="1400" dirty="0"/>
              <a:t> </a:t>
            </a:r>
            <a:endParaRPr lang="en-US" sz="1400" dirty="0"/>
          </a:p>
          <a:p>
            <a:pPr fontAlgn="base"/>
            <a:r>
              <a:rPr lang="bg-BG" sz="1400" dirty="0" smtClean="0"/>
              <a:t>Обектът </a:t>
            </a:r>
            <a:r>
              <a:rPr lang="bg-BG" sz="1400" dirty="0"/>
              <a:t>за аквакултури е:</a:t>
            </a:r>
            <a:endParaRPr lang="en-US" sz="1400" dirty="0"/>
          </a:p>
          <a:p>
            <a:pPr marL="76200" indent="0" fontAlgn="base">
              <a:buNone/>
            </a:pPr>
            <a:r>
              <a:rPr lang="bg-BG" sz="1400" dirty="0"/>
              <a:t>- изграден с друго основно предназначение, но се използва за развъждане и отглеждане на риба и други водни организми </a:t>
            </a:r>
            <a:r>
              <a:rPr lang="bg-BG" sz="1400" b="1" dirty="0"/>
              <a:t>- 10 точки;</a:t>
            </a:r>
            <a:endParaRPr lang="en-US" sz="1400" dirty="0"/>
          </a:p>
          <a:p>
            <a:pPr marL="76200" indent="0" fontAlgn="base">
              <a:buNone/>
            </a:pPr>
            <a:r>
              <a:rPr lang="bg-BG" sz="1400" dirty="0"/>
              <a:t>- изграден като специализиран обект за развъждане и отглеждане на риба и други водни организми - </a:t>
            </a:r>
            <a:r>
              <a:rPr lang="bg-BG" sz="1400" b="1" dirty="0"/>
              <a:t>20 точки</a:t>
            </a:r>
            <a:r>
              <a:rPr lang="bg-BG" sz="1400" b="1" dirty="0" smtClean="0"/>
              <a:t>.</a:t>
            </a:r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9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163405643"/>
      </p:ext>
    </p:extLst>
  </p:cSld>
  <p:clrMapOvr>
    <a:masterClrMapping/>
  </p:clrMapOvr>
</p:sld>
</file>

<file path=ppt/theme/theme1.xml><?xml version="1.0" encoding="utf-8"?>
<a:theme xmlns:a="http://schemas.openxmlformats.org/drawingml/2006/main" name="Timon template">
  <a:themeElements>
    <a:clrScheme name="Custom 347">
      <a:dk1>
        <a:srgbClr val="2C343B"/>
      </a:dk1>
      <a:lt1>
        <a:srgbClr val="FFFFFF"/>
      </a:lt1>
      <a:dk2>
        <a:srgbClr val="859CB1"/>
      </a:dk2>
      <a:lt2>
        <a:srgbClr val="F0F3F5"/>
      </a:lt2>
      <a:accent1>
        <a:srgbClr val="0198AD"/>
      </a:accent1>
      <a:accent2>
        <a:srgbClr val="BDE4EA"/>
      </a:accent2>
      <a:accent3>
        <a:srgbClr val="FE344D"/>
      </a:accent3>
      <a:accent4>
        <a:srgbClr val="FE7F8F"/>
      </a:accent4>
      <a:accent5>
        <a:srgbClr val="F5A500"/>
      </a:accent5>
      <a:accent6>
        <a:srgbClr val="2C343B"/>
      </a:accent6>
      <a:hlink>
        <a:srgbClr val="2C343B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2512</TotalTime>
  <Words>2195</Words>
  <Application>Microsoft Office PowerPoint</Application>
  <PresentationFormat>On-screen Show (16:9)</PresentationFormat>
  <Paragraphs>214</Paragraphs>
  <Slides>18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Source Sans Pro</vt:lpstr>
      <vt:lpstr>Permanent Marker</vt:lpstr>
      <vt:lpstr>Timon template</vt:lpstr>
      <vt:lpstr>ПЪРВО ЗАСЕДАНИЕ НА КОМИТЕТА ЗА НАБЛЮДЕНИЕ НА  ПРОГРАМАТА ЗА МОРСКО ДЕЛО, РИБАРСТВО И АКВАКУЛТУРИ  2021-2027 Г.  Критерии и методология за оценка на проектни предложения по ПМДРА 2021-2027 г.   17 март 2023 г. Grand Hotel Millennium Sofia</vt:lpstr>
      <vt:lpstr>PowerPoint Presentation</vt:lpstr>
      <vt:lpstr>PowerPoint Presentation</vt:lpstr>
      <vt:lpstr>PowerPoint Presentation</vt:lpstr>
      <vt:lpstr>Приоритет: 1 - Насърчаване на устойчивото рибарство, възстановяването и опазването на водните биологични ресурси</vt:lpstr>
      <vt:lpstr>Приоритет: 1 - Насърчаване на устойчивото рибарство, възстановяването и опазването на водните биологични ресурси</vt:lpstr>
      <vt:lpstr>Приоритет: 2 - Насърчаване на устойчиви дейности в областта на аквакултурите, преработката и предлагането на пазара на продукти от риболов и аквакултури, като по този начин допринася за продоволствената сигурност в Съюза.</vt:lpstr>
      <vt:lpstr>Приоритет: 2 - Насърчаване на устойчиви дейности в областта на аквакултурите, преработката и предлагането на пазара на продукти от риболов и аквакултури, като по този начин допринася за продоволствената сигурност в Съюза.</vt:lpstr>
      <vt:lpstr>Приоритет: 2 - Насърчаване на устойчиви дейности в областта на аквакултурите, преработката и предлагането на пазара на продукти от риболов и аквакултури, като по този начин допринася за продоволствената сигурност в Съюза.</vt:lpstr>
      <vt:lpstr>Приоритет: 2 - Насърчаване на устойчиви дейности в областта на аквакултурите, преработката и предлагането на пазара на продукти от риболов и аквакултури, като по този начин допринася за продоволствената сигурност в Съюза.</vt:lpstr>
      <vt:lpstr>Приоритет: 2 - Насърчаване на устойчиви дейности в областта на аквакултурите, преработката и предлагането на пазара на продукти от риболов и аквакултури, като по този начин допринася за продоволствената сигурност в Съюза.</vt:lpstr>
      <vt:lpstr>Приоритет: 2 - Насърчаване на устойчиви дейности в областта на аквакултурите, преработката и предлагането на пазара на продукти от риболов и аквакултури, като по този начин допринася за продоволствената сигурност в Съюза.</vt:lpstr>
      <vt:lpstr>Приоритет: 3 -Осигуряване на условия за устойчива синя икономика в крайбрежните, островните и вътрешните райони и насърчаване на развитието на общностите, занимаващи се с рибарство и аквакултури.</vt:lpstr>
      <vt:lpstr>Приоритет: 3 -Осигуряване на условия за устойчива синя икономика в крайбрежните, островните и вътрешните райони и насърчаване на развитието на общностите, занимаващи се с рибарство и аквакултури.</vt:lpstr>
      <vt:lpstr>Приоритет: 3 -Осигуряване на условия за устойчива синя икономика в крайбрежните, островните и вътрешните райони и насърчаване на развитието на общностите, занимаващи се с рибарство и аквакултури.</vt:lpstr>
      <vt:lpstr>Приоритет: 3 -Осигуряване на условия за устойчива синя икономика в крайбрежните, островните и вътрешните райони и насърчаване на развитието на общностите, занимаващи се с рибарство и аквакултури.</vt:lpstr>
      <vt:lpstr>Приоритет: Техническа помощ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ПЪРВО ЗАСЕДАНИЕ НА КОМИТЕТА ЗА НАБЛЮДЕНИЕ НА  ПРОГРАМАТА ЗА МОРСКО ДЕЛО, РИБАРСТВО И АКВАКУЛТУРИ  2021-2027 Г.   17 март 2023 г. Grand Hotel Millennium Sofia</dc:title>
  <cp:lastModifiedBy>Velina Bo. Vasileva</cp:lastModifiedBy>
  <cp:revision>32</cp:revision>
  <dcterms:modified xsi:type="dcterms:W3CDTF">2023-03-16T15:17:33Z</dcterms:modified>
</cp:coreProperties>
</file>