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591" r:id="rId2"/>
    <p:sldId id="635" r:id="rId3"/>
    <p:sldId id="637" r:id="rId4"/>
    <p:sldId id="638" r:id="rId5"/>
    <p:sldId id="640" r:id="rId6"/>
    <p:sldId id="643" r:id="rId7"/>
    <p:sldId id="5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D77"/>
    <a:srgbClr val="DAE3F3"/>
    <a:srgbClr val="E7DE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85900-E14C-4198-AFA2-DE596321ED79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342B5-0B3D-4DEC-A464-33D1347D8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92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8AD8F-DB69-4B63-AB1C-C00B33543EB9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54270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8AD8F-DB69-4B63-AB1C-C00B33543EB9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67513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8AD8F-DB69-4B63-AB1C-C00B33543EB9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6745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8AD8F-DB69-4B63-AB1C-C00B33543EB9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20580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C8AD8F-DB69-4B63-AB1C-C00B33543EB9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4270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8AD8F-DB69-4B63-AB1C-C00B33543EB9}" type="slidenum">
              <a:rPr lang="bg-BG" smtClean="0"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97679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1F0F6-E683-9CE4-1695-6A4D7FB753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DD20B-D0DF-518F-7B06-6D9BA4386E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F9AD6-E82F-F804-7C19-16A899E4D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98256-4E0B-D623-E24C-144135AB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83300-1D5F-5140-CDB9-5DB449DD7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1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FC913-E4F0-1BFA-61E3-2504C6FB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27ADB-512D-3882-8C33-67E4DE515C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1DD2B-C554-C4FA-78AB-A3640F198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3BA0-0072-58DD-0088-84BDD5BD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925BD-F970-75B7-2100-08AF53027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8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300C7F-27AA-F27A-60B3-6E844626DB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6DF6D-440F-81C3-170B-45D760E57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76D11-D126-8E61-0E80-A49B6059B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62CC9-0143-F57B-6F3F-2CF67FF5A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D409A-9723-78BF-006C-AD25113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8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62865-81B4-7E4F-0636-E23E2F01D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2BA24-0AB4-88E7-F912-5BBF5A1E7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05E90-51AC-755E-DEF2-F4B8D0C2F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2499F-B5CB-A25C-C784-9ED5D8D96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07D0A-5C7B-D563-A49A-38A19B1D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9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D2FC8-CB8C-DB60-F544-4A50C591C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ED26D-187A-9204-3B54-8DBD6A1A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9B903-1136-0852-9C99-BDEC4202E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31977-DF5A-2C3C-5CD9-6878EBF0F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4CF3-9F73-EE6B-A0A4-E82FB19E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3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99B2E-F0AF-C6DF-A700-65D242C15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65D2C-687F-4DE7-A079-E691EB4F53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F1F48-742D-6A4E-18DF-7AA313C52A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60921-CBB1-4CA2-D8B2-796E0B4E5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08680-F058-4834-666A-209AA6C60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2BB723-F071-0FDF-AFB6-FB17C5C51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5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9988C-C2EA-CF8B-E083-360055D6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69E8D-F338-5180-C96F-D7AAF5498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64090-C083-1915-E5E1-6FC2351CF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1145D7-96C1-69B5-343F-A49695A1D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F4DBB6-5CB5-C791-897A-52D0F69EE5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3AEECB-6401-BCA4-2F8B-8B7C4B9F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CA6334-9573-6061-66A6-4FEF6CCFD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0C9972-409F-19CB-65FF-DFBE5D44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5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000AE-87FA-03B7-9FEC-6EBB338C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EE5448-8367-7ACA-3FD7-4D052F8FF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DAD5D-0C8A-09E4-733F-30B6D7360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0DACAE-EBF1-65BD-2758-4E803DBD5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3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1D4AAD-9E54-FB4F-6B3C-BC2F5F1B2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315D92-640D-93CB-0AE3-45E39E727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D45F5-9D92-6CE3-CE2F-5DEFC207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92291-52E0-19D9-8295-A5E32601A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40686-BD5F-A6AC-6C17-8060EC6B3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D625C-BBFB-2A22-5D1C-E628F1324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45D1D-33D6-0193-56C8-774831E80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96CFA0-1A24-5C68-7835-80B3B8B04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F52733-69C5-DEDF-82EA-A86F369CC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1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E3228-7D01-C91F-6AE1-EA518551E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C5BF35-3789-D5A4-D52F-6F86B5E510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16B8B-AF0D-8EA1-BCD4-014ADA945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7E64B-5ED0-B336-708B-B7B473FD9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14C0E-73B2-EAFF-ECD0-7A9B2EFE9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289AD-6E49-5731-17D8-A9C42B75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89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57200-5342-4825-C37E-94294FD3C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14756-1101-3DAF-DCD1-FE9DFACDD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94D70-A795-4483-5077-4AE469A7F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2AC41-8CD7-404C-A2EC-A92EDC7C8120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49CC9-51DF-54F2-2EF0-F9C86AD89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B54FA-036F-399E-395A-EE95611AA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B82B5-2D2C-4A9F-A9EE-955F4EC36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86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5.wdp"/><Relationship Id="rId5" Type="http://schemas.openxmlformats.org/officeDocument/2006/relationships/image" Target="../media/image10.png"/><Relationship Id="rId10" Type="http://schemas.openxmlformats.org/officeDocument/2006/relationships/image" Target="../media/image16.png"/><Relationship Id="rId4" Type="http://schemas.microsoft.com/office/2007/relationships/hdphoto" Target="../media/hdphoto3.wdp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6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microsoft.com/office/2007/relationships/hdphoto" Target="../media/hdphoto2.wdp"/><Relationship Id="rId10" Type="http://schemas.openxmlformats.org/officeDocument/2006/relationships/image" Target="../media/image24.svg"/><Relationship Id="rId4" Type="http://schemas.openxmlformats.org/officeDocument/2006/relationships/image" Target="../media/image11.pn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hyperlink" Target="mailto:bap@fmfib.b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90" y="0"/>
            <a:ext cx="1226058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0196" y="6077783"/>
            <a:ext cx="2017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b="1" dirty="0">
                <a:solidFill>
                  <a:schemeClr val="bg1"/>
                </a:solidFill>
              </a:rPr>
              <a:t>17 МАРТ 2023 г.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8336" y="2881406"/>
            <a:ext cx="8009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solidFill>
                  <a:schemeClr val="bg1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ФИНАНСОВИ ИНСТРУМЕНТИ по ПМДР 2014-2020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32F58-1008-A783-5A08-9A349D122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53684" y="643469"/>
            <a:ext cx="1100459" cy="5301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5AAEFD-2CAF-6317-3AEA-A94FA9456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3684" y="703358"/>
            <a:ext cx="1381125" cy="76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3B7F70-80D7-8D50-9D0C-B24394A08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6715" y="859970"/>
            <a:ext cx="407533" cy="2243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D49732-5A0D-9A0F-E362-84DE40C4D31B}"/>
              </a:ext>
            </a:extLst>
          </p:cNvPr>
          <p:cNvSpPr txBox="1"/>
          <p:nvPr/>
        </p:nvSpPr>
        <p:spPr>
          <a:xfrm>
            <a:off x="7545281" y="689919"/>
            <a:ext cx="107753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</a:t>
            </a:r>
            <a:br>
              <a:rPr lang="bg-B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МОРСКО ДЕЛО И </a:t>
            </a:r>
          </a:p>
          <a:p>
            <a:r>
              <a:rPr lang="bg-BG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РИБАРСТВО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4A9D30-B983-92C8-C8E1-071DF5B91B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6166" y="583745"/>
            <a:ext cx="1000125" cy="5524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BFD56EF-78B9-8102-F671-BF1F210D3F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3518" y="503405"/>
            <a:ext cx="942975" cy="8858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5682406-CB26-7A32-1A26-168326C903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2141" y="1136195"/>
            <a:ext cx="942975" cy="8858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FD2D66-431C-1B4C-22B5-B209108E93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9818" y="703359"/>
            <a:ext cx="1000583" cy="32241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7F86CE3-A337-03B5-452D-2D70E47B29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3871" y="459514"/>
            <a:ext cx="2186530" cy="88582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EF6BD1D-2760-6322-AB8D-B1AED86478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15143" y="479175"/>
            <a:ext cx="1021004" cy="74313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3F1DEDA-B647-98B1-AC7B-9768D6549B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10938" y="567728"/>
            <a:ext cx="1181060" cy="54292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3B5A293-6441-C5FC-0BE3-FFA248A10627}"/>
              </a:ext>
            </a:extLst>
          </p:cNvPr>
          <p:cNvSpPr txBox="1"/>
          <p:nvPr/>
        </p:nvSpPr>
        <p:spPr>
          <a:xfrm>
            <a:off x="3126859" y="678671"/>
            <a:ext cx="116891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ЕВРОПЕЙСКИ СЪЮЗ</a:t>
            </a:r>
            <a:br>
              <a:rPr lang="bg-BG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Европейски фонд за</a:t>
            </a:r>
          </a:p>
          <a:p>
            <a:r>
              <a:rPr lang="bg-BG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морско дело и рибарство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321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3"/>
            <a:ext cx="12192000" cy="717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D68D65-99A3-4CBB-802E-5A110F586403}"/>
              </a:ext>
            </a:extLst>
          </p:cNvPr>
          <p:cNvSpPr txBox="1"/>
          <p:nvPr/>
        </p:nvSpPr>
        <p:spPr>
          <a:xfrm>
            <a:off x="775711" y="147719"/>
            <a:ext cx="80646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bg-BG" sz="1600" b="1" cap="all" dirty="0">
                <a:solidFill>
                  <a:schemeClr val="bg1"/>
                </a:solidFill>
                <a:ea typeface="Roboto" panose="02000000000000000000" pitchFamily="2" charset="0"/>
                <a:cs typeface="Calibri" panose="020F0502020204030204" pitchFamily="34" charset="0"/>
              </a:rPr>
              <a:t>Индивидуална гаранция по ПМДР 2014-2020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36375" y="1133946"/>
            <a:ext cx="669607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bg-BG" sz="1600" b="1" dirty="0">
              <a:solidFill>
                <a:srgbClr val="00B1E8"/>
              </a:solidFill>
            </a:endParaRPr>
          </a:p>
          <a:p>
            <a:pPr algn="just"/>
            <a:r>
              <a:rPr lang="bg-BG" sz="1600" b="1" dirty="0">
                <a:solidFill>
                  <a:srgbClr val="00B0F0"/>
                </a:solidFill>
              </a:rPr>
              <a:t>Финансов</a:t>
            </a:r>
            <a:r>
              <a:rPr lang="bg-BG" sz="1600" b="1" dirty="0">
                <a:solidFill>
                  <a:srgbClr val="00B1E8"/>
                </a:solidFill>
              </a:rPr>
              <a:t> ресурс</a:t>
            </a:r>
          </a:p>
          <a:p>
            <a:pPr algn="just" defTabSz="685800"/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5.25 млн. лв. по Програма за морско дело и рибарство 2014 – 2020, съфинансирана от Европейския фонд за морско дело и рибарство</a:t>
            </a:r>
          </a:p>
          <a:p>
            <a:pPr algn="just"/>
            <a:endParaRPr lang="bg-BG" sz="1600" b="1" dirty="0">
              <a:solidFill>
                <a:srgbClr val="00B1E8"/>
              </a:solidFill>
            </a:endParaRPr>
          </a:p>
          <a:p>
            <a:pPr algn="just"/>
            <a:r>
              <a:rPr lang="bg-BG" sz="1600" b="1" dirty="0">
                <a:solidFill>
                  <a:srgbClr val="00B1E8"/>
                </a:solidFill>
              </a:rPr>
              <a:t>Цели на инструмента</a:t>
            </a:r>
            <a:endParaRPr lang="bg-BG" sz="1600" dirty="0">
              <a:solidFill>
                <a:srgbClr val="00B1E8"/>
              </a:solidFill>
            </a:endParaRPr>
          </a:p>
          <a:p>
            <a:pPr algn="just" defTabSz="685800"/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Улесняване на финансирането на устойчиви и жизнеспособни проекти на крайни получатели по ПМДР  </a:t>
            </a:r>
          </a:p>
          <a:p>
            <a:pPr algn="just" defTabSz="685800"/>
            <a:endParaRPr lang="bg-BG" sz="1400" dirty="0">
              <a:latin typeface="Roboto" panose="020B0604020202020204" pitchFamily="2" charset="0"/>
              <a:ea typeface="Roboto" panose="020B0604020202020204" pitchFamily="2" charset="0"/>
            </a:endParaRPr>
          </a:p>
          <a:p>
            <a:pPr algn="just"/>
            <a:r>
              <a:rPr lang="bg-BG" sz="1600" b="1" dirty="0">
                <a:solidFill>
                  <a:srgbClr val="00B1E8"/>
                </a:solidFill>
              </a:rPr>
              <a:t>Крайни получатели</a:t>
            </a:r>
            <a:endParaRPr lang="bg-BG" sz="1600" dirty="0">
              <a:solidFill>
                <a:srgbClr val="00B1E8"/>
              </a:solidFill>
            </a:endParaRPr>
          </a:p>
          <a:p>
            <a:pPr marL="285750" indent="-285750" algn="just" defTabSz="685800"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предприятия в сектора на аквакултурите и преработката на продукти от риболов и аквакултури;</a:t>
            </a:r>
          </a:p>
          <a:p>
            <a:pPr marL="285750" indent="-285750" algn="just" defTabSz="685800"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според условията в стратегиите на Местните инициативни рибарски групи</a:t>
            </a:r>
          </a:p>
          <a:p>
            <a:pPr algn="just" defTabSz="685800"/>
            <a:endParaRPr lang="bg-BG" sz="1400" b="1" dirty="0">
              <a:solidFill>
                <a:srgbClr val="00B1E8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r>
              <a:rPr lang="bg-BG" sz="1600" b="1" dirty="0">
                <a:solidFill>
                  <a:srgbClr val="00B1E8"/>
                </a:solidFill>
              </a:rPr>
              <a:t>Облекчения</a:t>
            </a:r>
          </a:p>
          <a:p>
            <a:pPr marL="285750" indent="-285750" algn="just" defTabSz="685800"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Calibri" panose="020F0502020204030204" pitchFamily="34" charset="0"/>
              </a:rPr>
              <a:t>предоставяне на гаранцията при нулева премия</a:t>
            </a:r>
          </a:p>
          <a:p>
            <a:pPr marL="285750" indent="-285750" algn="just" defTabSz="685800"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Calibri" panose="020F0502020204030204" pitchFamily="34" charset="0"/>
              </a:rPr>
              <a:t>прехвърляне на ползата чрез предоставяне на по-благоприятни условия по финансирането</a:t>
            </a:r>
          </a:p>
          <a:p>
            <a:pPr marL="285750" indent="-285750" algn="just" defTabSz="685800"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Calibri" panose="020F0502020204030204" pitchFamily="34" charset="0"/>
              </a:rPr>
              <a:t>Облекчени условия за обезпечения и/или лихва</a:t>
            </a:r>
            <a:endParaRPr lang="bg-BG" sz="16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05D8B9-9148-6633-2D75-C8688F1B3CD4}"/>
              </a:ext>
            </a:extLst>
          </p:cNvPr>
          <p:cNvGrpSpPr/>
          <p:nvPr/>
        </p:nvGrpSpPr>
        <p:grpSpPr>
          <a:xfrm>
            <a:off x="96744" y="830071"/>
            <a:ext cx="1344265" cy="5699514"/>
            <a:chOff x="96744" y="830071"/>
            <a:chExt cx="1344265" cy="5699514"/>
          </a:xfrm>
        </p:grpSpPr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C5D2C63B-D5D6-F807-E0D0-4409B612BE70}"/>
                </a:ext>
              </a:extLst>
            </p:cNvPr>
            <p:cNvSpPr txBox="1"/>
            <p:nvPr/>
          </p:nvSpPr>
          <p:spPr>
            <a:xfrm rot="16200000">
              <a:off x="-2277170" y="3387605"/>
              <a:ext cx="5602923" cy="681038"/>
            </a:xfrm>
            <a:prstGeom prst="roundRect">
              <a:avLst/>
            </a:prstGeom>
            <a:solidFill>
              <a:srgbClr val="DAE3F3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Индивидуална гаранция по ПМДР 2014-2020</a:t>
              </a:r>
            </a:p>
            <a:p>
              <a:endParaRPr lang="bg-BG" sz="1600" b="1" dirty="0">
                <a:solidFill>
                  <a:srgbClr val="44546A">
                    <a:lumMod val="75000"/>
                  </a:srgbClr>
                </a:solidFill>
                <a:latin typeface="Calibri "/>
                <a:cs typeface="Helvetica" panose="020B0604020202020204" pitchFamily="34" charset="0"/>
              </a:endParaRPr>
            </a:p>
          </p:txBody>
        </p:sp>
        <p:pic>
          <p:nvPicPr>
            <p:cNvPr id="12" name="Picture 2" descr="1,320 Aquaculture Icon Stock Photos, Pictures &amp; Royalty-Free Images - iStock">
              <a:extLst>
                <a:ext uri="{FF2B5EF4-FFF2-40B4-BE49-F238E27FC236}">
                  <a16:creationId xmlns:a16="http://schemas.microsoft.com/office/drawing/2014/main" id="{6DFD50D9-8933-B46D-0007-B889C3FFB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44" y="830071"/>
              <a:ext cx="1344265" cy="1344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Arrow: Down 12">
            <a:extLst>
              <a:ext uri="{FF2B5EF4-FFF2-40B4-BE49-F238E27FC236}">
                <a16:creationId xmlns:a16="http://schemas.microsoft.com/office/drawing/2014/main" id="{808A95C7-A688-9770-500B-58953426FD63}"/>
              </a:ext>
            </a:extLst>
          </p:cNvPr>
          <p:cNvSpPr/>
          <p:nvPr/>
        </p:nvSpPr>
        <p:spPr>
          <a:xfrm>
            <a:off x="9675086" y="1590632"/>
            <a:ext cx="215900" cy="307975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 dirty="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DF7A3DCB-A90D-783E-14A5-72FE8238ED78}"/>
              </a:ext>
            </a:extLst>
          </p:cNvPr>
          <p:cNvSpPr/>
          <p:nvPr/>
        </p:nvSpPr>
        <p:spPr>
          <a:xfrm>
            <a:off x="9675086" y="2715811"/>
            <a:ext cx="215900" cy="307975"/>
          </a:xfrm>
          <a:prstGeom prst="downArrow">
            <a:avLst/>
          </a:prstGeom>
          <a:solidFill>
            <a:srgbClr val="009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bg-BG" dirty="0"/>
          </a:p>
        </p:txBody>
      </p:sp>
      <p:sp>
        <p:nvSpPr>
          <p:cNvPr id="17" name="Rounded Rectangle 38">
            <a:extLst>
              <a:ext uri="{FF2B5EF4-FFF2-40B4-BE49-F238E27FC236}">
                <a16:creationId xmlns:a16="http://schemas.microsoft.com/office/drawing/2014/main" id="{B4B1617E-C1D7-C698-EDC7-E69BBB9CEB20}"/>
              </a:ext>
            </a:extLst>
          </p:cNvPr>
          <p:cNvSpPr/>
          <p:nvPr/>
        </p:nvSpPr>
        <p:spPr>
          <a:xfrm>
            <a:off x="9219870" y="3036969"/>
            <a:ext cx="1454150" cy="519113"/>
          </a:xfrm>
          <a:prstGeom prst="roundRect">
            <a:avLst/>
          </a:prstGeom>
          <a:solidFill>
            <a:srgbClr val="C2AD8D">
              <a:lumMod val="40000"/>
              <a:lumOff val="60000"/>
            </a:srgbClr>
          </a:solidFill>
          <a:ln w="15875" cap="flat" cmpd="sng" algn="ctr">
            <a:solidFill>
              <a:srgbClr val="506E94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1200" b="1" dirty="0">
                <a:latin typeface="Arial" panose="020B0604020202020204" pitchFamily="34" charset="0"/>
                <a:cs typeface="Arial" panose="020B0604020202020204" pitchFamily="34" charset="0"/>
              </a:rPr>
              <a:t>Индивидуални гаранции </a:t>
            </a:r>
            <a:endParaRPr lang="bg-BG" sz="1200" kern="0" dirty="0">
              <a:latin typeface="Arial"/>
            </a:endParaRP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id="{96E0AC53-FADE-546B-B7A8-0514DF1C8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7429" y="3640974"/>
            <a:ext cx="18865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bg-BG" altLang="en-US" sz="1000" b="1" dirty="0">
                <a:solidFill>
                  <a:srgbClr val="000000"/>
                </a:solidFill>
                <a:cs typeface="Arial" panose="020B0604020202020204" pitchFamily="34" charset="0"/>
              </a:rPr>
              <a:t>Покритие на кредитния </a:t>
            </a:r>
          </a:p>
          <a:p>
            <a:r>
              <a:rPr lang="bg-BG" altLang="en-US" sz="1000" b="1" dirty="0">
                <a:solidFill>
                  <a:srgbClr val="000000"/>
                </a:solidFill>
                <a:cs typeface="Arial" panose="020B0604020202020204" pitchFamily="34" charset="0"/>
              </a:rPr>
              <a:t>риск до 80%</a:t>
            </a:r>
          </a:p>
        </p:txBody>
      </p:sp>
      <p:cxnSp>
        <p:nvCxnSpPr>
          <p:cNvPr id="19" name="Elbow Connector 49">
            <a:extLst>
              <a:ext uri="{FF2B5EF4-FFF2-40B4-BE49-F238E27FC236}">
                <a16:creationId xmlns:a16="http://schemas.microsoft.com/office/drawing/2014/main" id="{A615678C-08FE-F6FC-644C-BBAFB530052B}"/>
              </a:ext>
            </a:extLst>
          </p:cNvPr>
          <p:cNvCxnSpPr>
            <a:cxnSpLocks/>
          </p:cNvCxnSpPr>
          <p:nvPr/>
        </p:nvCxnSpPr>
        <p:spPr>
          <a:xfrm>
            <a:off x="9783036" y="3549992"/>
            <a:ext cx="0" cy="512762"/>
          </a:xfrm>
          <a:prstGeom prst="straightConnector1">
            <a:avLst/>
          </a:prstGeom>
          <a:noFill/>
          <a:ln w="22225" cap="flat" cmpd="sng" algn="ctr">
            <a:solidFill>
              <a:srgbClr val="506E94">
                <a:lumMod val="50000"/>
              </a:srgbClr>
            </a:solidFill>
            <a:prstDash val="dash"/>
            <a:tailEnd type="triangle"/>
          </a:ln>
          <a:effectLst/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3178583-6A77-49E5-2D1D-744412444FC2}"/>
              </a:ext>
            </a:extLst>
          </p:cNvPr>
          <p:cNvSpPr/>
          <p:nvPr/>
        </p:nvSpPr>
        <p:spPr bwMode="auto">
          <a:xfrm>
            <a:off x="9368598" y="4074771"/>
            <a:ext cx="1617662" cy="329338"/>
          </a:xfrm>
          <a:prstGeom prst="rect">
            <a:avLst/>
          </a:prstGeom>
          <a:solidFill>
            <a:srgbClr val="08A1D9">
              <a:lumMod val="40000"/>
              <a:lumOff val="60000"/>
            </a:srgbClr>
          </a:solidFill>
          <a:ln w="25400" cap="flat" cmpd="sng" algn="ctr">
            <a:solidFill>
              <a:srgbClr val="506E94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12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Търговски банки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4E7621-A613-FD72-D4D8-FECA4A192882}"/>
              </a:ext>
            </a:extLst>
          </p:cNvPr>
          <p:cNvSpPr/>
          <p:nvPr/>
        </p:nvSpPr>
        <p:spPr bwMode="auto">
          <a:xfrm>
            <a:off x="8783320" y="4889111"/>
            <a:ext cx="2597150" cy="1146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rgbClr val="506E94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1400" b="1" kern="0" dirty="0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bg-BG" sz="1400" b="1" kern="0" dirty="0" err="1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</a:t>
            </a:r>
            <a:endParaRPr lang="bg-BG" sz="1400" b="1" kern="0" dirty="0">
              <a:solidFill>
                <a:srgbClr val="1311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6C779A-10B5-1615-75A0-450F55F48F8B}"/>
              </a:ext>
            </a:extLst>
          </p:cNvPr>
          <p:cNvSpPr/>
          <p:nvPr/>
        </p:nvSpPr>
        <p:spPr bwMode="auto">
          <a:xfrm>
            <a:off x="8906151" y="5028331"/>
            <a:ext cx="2597150" cy="1146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rgbClr val="506E94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1400" b="1" kern="0" dirty="0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bg-BG" sz="1400" b="1" kern="0" dirty="0" err="1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</a:t>
            </a:r>
            <a:endParaRPr lang="bg-BG" sz="1400" b="1" kern="0" dirty="0">
              <a:solidFill>
                <a:srgbClr val="1311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13E62D-6952-EA2B-899F-604A9A8CA0E6}"/>
              </a:ext>
            </a:extLst>
          </p:cNvPr>
          <p:cNvSpPr/>
          <p:nvPr/>
        </p:nvSpPr>
        <p:spPr bwMode="auto">
          <a:xfrm>
            <a:off x="9092594" y="5169889"/>
            <a:ext cx="2597150" cy="1146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rgbClr val="506E94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1400" b="1" kern="0" dirty="0">
                <a:solidFill>
                  <a:srgbClr val="13111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проекти по ПМДР</a:t>
            </a:r>
          </a:p>
        </p:txBody>
      </p:sp>
      <p:cxnSp>
        <p:nvCxnSpPr>
          <p:cNvPr id="26" name="Elbow Connector 49">
            <a:extLst>
              <a:ext uri="{FF2B5EF4-FFF2-40B4-BE49-F238E27FC236}">
                <a16:creationId xmlns:a16="http://schemas.microsoft.com/office/drawing/2014/main" id="{A13F5F0F-32F5-D26F-DCA4-CC69E8673CC4}"/>
              </a:ext>
            </a:extLst>
          </p:cNvPr>
          <p:cNvCxnSpPr>
            <a:cxnSpLocks/>
          </p:cNvCxnSpPr>
          <p:nvPr/>
        </p:nvCxnSpPr>
        <p:spPr>
          <a:xfrm flipH="1">
            <a:off x="9802485" y="4437691"/>
            <a:ext cx="1292" cy="438015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7" name="TextBox 52">
            <a:extLst>
              <a:ext uri="{FF2B5EF4-FFF2-40B4-BE49-F238E27FC236}">
                <a16:creationId xmlns:a16="http://schemas.microsoft.com/office/drawing/2014/main" id="{654487EC-5369-16E7-5ED1-675E46986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3047" y="4564312"/>
            <a:ext cx="1071640" cy="30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bg-BG" altLang="en-US" sz="1400" b="1" dirty="0">
                <a:solidFill>
                  <a:srgbClr val="000000"/>
                </a:solidFill>
                <a:cs typeface="Arial" panose="020B0604020202020204" pitchFamily="34" charset="0"/>
              </a:rPr>
              <a:t>Заеми</a:t>
            </a:r>
          </a:p>
        </p:txBody>
      </p:sp>
      <p:sp>
        <p:nvSpPr>
          <p:cNvPr id="28" name="TextBox 52">
            <a:extLst>
              <a:ext uri="{FF2B5EF4-FFF2-40B4-BE49-F238E27FC236}">
                <a16:creationId xmlns:a16="http://schemas.microsoft.com/office/drawing/2014/main" id="{137D90E5-6F45-CDF3-F664-9441C3E65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980" y="5941934"/>
            <a:ext cx="75097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bg-BG" altLang="en-US" sz="1600" b="1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</a:rPr>
              <a:t>Възможен обем на гарантирани кредити за крайни получатели над 6.6 млн. лв.</a:t>
            </a:r>
          </a:p>
        </p:txBody>
      </p:sp>
      <p:sp>
        <p:nvSpPr>
          <p:cNvPr id="32" name="Rectangle 109">
            <a:extLst>
              <a:ext uri="{FF2B5EF4-FFF2-40B4-BE49-F238E27FC236}">
                <a16:creationId xmlns:a16="http://schemas.microsoft.com/office/drawing/2014/main" id="{CD601889-0034-D234-0DD5-76432FDC7047}"/>
              </a:ext>
            </a:extLst>
          </p:cNvPr>
          <p:cNvSpPr/>
          <p:nvPr/>
        </p:nvSpPr>
        <p:spPr>
          <a:xfrm>
            <a:off x="9100687" y="1898607"/>
            <a:ext cx="1764000" cy="756001"/>
          </a:xfrm>
          <a:prstGeom prst="roundRect">
            <a:avLst/>
          </a:prstGeom>
          <a:solidFill>
            <a:srgbClr val="014D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	 	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1768056-1B49-1F0D-A95C-0C5972268D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481" y="2011212"/>
            <a:ext cx="1440508" cy="51618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66FB47B-F3F9-EB11-189D-A153D8664F61}"/>
              </a:ext>
            </a:extLst>
          </p:cNvPr>
          <p:cNvGrpSpPr/>
          <p:nvPr/>
        </p:nvGrpSpPr>
        <p:grpSpPr>
          <a:xfrm>
            <a:off x="9027659" y="800250"/>
            <a:ext cx="1764000" cy="756000"/>
            <a:chOff x="9027659" y="800250"/>
            <a:chExt cx="1764000" cy="756000"/>
          </a:xfrm>
        </p:grpSpPr>
        <p:sp>
          <p:nvSpPr>
            <p:cNvPr id="36" name="Rectangle 109">
              <a:extLst>
                <a:ext uri="{FF2B5EF4-FFF2-40B4-BE49-F238E27FC236}">
                  <a16:creationId xmlns:a16="http://schemas.microsoft.com/office/drawing/2014/main" id="{D05E41E7-933F-F640-EA12-3C2B9B246E28}"/>
                </a:ext>
              </a:extLst>
            </p:cNvPr>
            <p:cNvSpPr/>
            <p:nvPr/>
          </p:nvSpPr>
          <p:spPr>
            <a:xfrm>
              <a:off x="9027659" y="800250"/>
              <a:ext cx="1764000" cy="7560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457200" marR="0" lvl="1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2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9468C4E-C18A-0437-BC88-C381E4F7E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13772" y="842438"/>
              <a:ext cx="1671754" cy="6837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8621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quaculture Icon Vector Images (over 1,900)">
            <a:extLst>
              <a:ext uri="{FF2B5EF4-FFF2-40B4-BE49-F238E27FC236}">
                <a16:creationId xmlns:a16="http://schemas.microsoft.com/office/drawing/2014/main" id="{4108792B-CF0B-A418-D5C9-BD1666465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93" y="3319015"/>
            <a:ext cx="1604314" cy="168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87CAA72-E365-C251-AC21-0F5BCAD66681}"/>
              </a:ext>
            </a:extLst>
          </p:cNvPr>
          <p:cNvSpPr txBox="1"/>
          <p:nvPr/>
        </p:nvSpPr>
        <p:spPr>
          <a:xfrm>
            <a:off x="1441009" y="789341"/>
            <a:ext cx="99447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bg-BG" sz="1600" b="1" dirty="0">
              <a:solidFill>
                <a:srgbClr val="00B1E8"/>
              </a:solidFill>
            </a:endParaRPr>
          </a:p>
          <a:p>
            <a:pPr algn="just"/>
            <a:r>
              <a:rPr lang="bg-BG" b="1" dirty="0">
                <a:solidFill>
                  <a:srgbClr val="00B1E8"/>
                </a:solidFill>
              </a:rPr>
              <a:t>Тип Финансиране:</a:t>
            </a:r>
          </a:p>
          <a:p>
            <a:pPr algn="just"/>
            <a:r>
              <a:rPr lang="bg-BG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За нови допустими проекти по ПМДР 2014-2020;</a:t>
            </a:r>
          </a:p>
          <a:p>
            <a:pPr algn="just"/>
            <a:r>
              <a:rPr lang="bg-BG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За кредити, допълващи безвъзмездна помощ по проекти от ПМДР 2014-2020;</a:t>
            </a:r>
          </a:p>
          <a:p>
            <a:pPr algn="just"/>
            <a:endParaRPr lang="bg-BG" sz="1600" dirty="0">
              <a:solidFill>
                <a:schemeClr val="tx1">
                  <a:lumMod val="75000"/>
                  <a:lumOff val="25000"/>
                </a:schemeClr>
              </a:solidFill>
              <a:latin typeface="Roboto" panose="020B0604020202020204" pitchFamily="2" charset="0"/>
              <a:ea typeface="Roboto" panose="020B0604020202020204" pitchFamily="2" charset="0"/>
              <a:cs typeface="Calibri" panose="020F0502020204030204" pitchFamily="34" charset="0"/>
            </a:endParaRPr>
          </a:p>
          <a:p>
            <a:pPr algn="just"/>
            <a:r>
              <a:rPr lang="bg-BG" sz="1600" b="1" dirty="0">
                <a:solidFill>
                  <a:srgbClr val="00B1E8"/>
                </a:solidFill>
              </a:rPr>
              <a:t>Акцент през 2023 г.: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Одобрени за безвъзмездна помощ проектни предложения по мерки 2.2 и 5.4 – прием от 2022 г.;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Самостоятелни проекти без комбинация с БФП, идентифицирани като жизнеспособни от банки-партньори.</a:t>
            </a:r>
            <a:endParaRPr lang="bg-BG" sz="1600" b="1" dirty="0">
              <a:solidFill>
                <a:srgbClr val="00B1E8"/>
              </a:solidFill>
            </a:endParaRPr>
          </a:p>
          <a:p>
            <a:pPr algn="just"/>
            <a:r>
              <a:rPr lang="bg-BG" sz="1600" b="1" dirty="0">
                <a:solidFill>
                  <a:srgbClr val="00B1E8"/>
                </a:solidFill>
              </a:rPr>
              <a:t>За инвестиции в дейности по следните мерките на ПМДР: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3"/>
            <a:ext cx="12192000" cy="717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D68D65-99A3-4CBB-802E-5A110F586403}"/>
              </a:ext>
            </a:extLst>
          </p:cNvPr>
          <p:cNvSpPr txBox="1"/>
          <p:nvPr/>
        </p:nvSpPr>
        <p:spPr>
          <a:xfrm>
            <a:off x="775711" y="147719"/>
            <a:ext cx="80646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bg-BG" sz="1600" b="1" dirty="0">
                <a:solidFill>
                  <a:schemeClr val="bg1"/>
                </a:solidFill>
                <a:ea typeface="Roboto" panose="02000000000000000000" pitchFamily="2" charset="0"/>
                <a:cs typeface="Calibri" panose="020F0502020204030204" pitchFamily="34" charset="0"/>
              </a:rPr>
              <a:t>ЗА КАКВО МОЖЕ ДА СЕ ИЗПОЛЗВА ФИНАНСИРАНЕТО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05D8B9-9148-6633-2D75-C8688F1B3CD4}"/>
              </a:ext>
            </a:extLst>
          </p:cNvPr>
          <p:cNvGrpSpPr/>
          <p:nvPr/>
        </p:nvGrpSpPr>
        <p:grpSpPr>
          <a:xfrm>
            <a:off x="96744" y="830071"/>
            <a:ext cx="1344265" cy="5699514"/>
            <a:chOff x="96744" y="830071"/>
            <a:chExt cx="1344265" cy="5699514"/>
          </a:xfrm>
        </p:grpSpPr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C5D2C63B-D5D6-F807-E0D0-4409B612BE70}"/>
                </a:ext>
              </a:extLst>
            </p:cNvPr>
            <p:cNvSpPr txBox="1"/>
            <p:nvPr/>
          </p:nvSpPr>
          <p:spPr>
            <a:xfrm rot="16200000">
              <a:off x="-2277170" y="3387605"/>
              <a:ext cx="5602923" cy="681038"/>
            </a:xfrm>
            <a:prstGeom prst="roundRect">
              <a:avLst/>
            </a:prstGeom>
            <a:solidFill>
              <a:srgbClr val="DAE3F3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Индивидуална гаранция по ПМДР 2014-2020</a:t>
              </a:r>
            </a:p>
            <a:p>
              <a:endParaRPr lang="bg-BG" sz="1600" b="1" dirty="0">
                <a:solidFill>
                  <a:srgbClr val="44546A">
                    <a:lumMod val="75000"/>
                  </a:srgbClr>
                </a:solidFill>
                <a:latin typeface="Calibri "/>
                <a:cs typeface="Helvetica" panose="020B0604020202020204" pitchFamily="34" charset="0"/>
              </a:endParaRPr>
            </a:p>
          </p:txBody>
        </p:sp>
        <p:pic>
          <p:nvPicPr>
            <p:cNvPr id="12" name="Picture 2" descr="1,320 Aquaculture Icon Stock Photos, Pictures &amp; Royalty-Free Images - iStock">
              <a:extLst>
                <a:ext uri="{FF2B5EF4-FFF2-40B4-BE49-F238E27FC236}">
                  <a16:creationId xmlns:a16="http://schemas.microsoft.com/office/drawing/2014/main" id="{6DFD50D9-8933-B46D-0007-B889C3FFB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44" y="830071"/>
              <a:ext cx="1344265" cy="1344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D9B6344-1F77-8A14-4559-01F339661117}"/>
              </a:ext>
            </a:extLst>
          </p:cNvPr>
          <p:cNvGrpSpPr/>
          <p:nvPr/>
        </p:nvGrpSpPr>
        <p:grpSpPr>
          <a:xfrm>
            <a:off x="2606681" y="3521375"/>
            <a:ext cx="8851401" cy="594418"/>
            <a:chOff x="1679134" y="3794799"/>
            <a:chExt cx="9248746" cy="7175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20CA4-16A3-8EAD-0277-FDA2F197E6CB}"/>
                </a:ext>
              </a:extLst>
            </p:cNvPr>
            <p:cNvSpPr/>
            <p:nvPr/>
          </p:nvSpPr>
          <p:spPr>
            <a:xfrm>
              <a:off x="3000375" y="3794799"/>
              <a:ext cx="7927505" cy="7175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DAE3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dirty="0">
                  <a:solidFill>
                    <a:schemeClr val="tx1"/>
                  </a:solidFill>
                  <a:latin typeface="Roboto" panose="020B0604020202020204" pitchFamily="2" charset="0"/>
                  <a:ea typeface="Roboto" panose="020B0604020202020204" pitchFamily="2" charset="0"/>
                  <a:cs typeface="Calibri" panose="020F0502020204030204" pitchFamily="34" charset="0"/>
                </a:rPr>
                <a:t>Продуктивни инвестиции в аквакултурите  </a:t>
              </a:r>
              <a:endParaRPr lang="bg-BG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5341BB3-F1C6-934F-D749-817497404AC2}"/>
                </a:ext>
              </a:extLst>
            </p:cNvPr>
            <p:cNvSpPr/>
            <p:nvPr/>
          </p:nvSpPr>
          <p:spPr>
            <a:xfrm>
              <a:off x="1679134" y="3794799"/>
              <a:ext cx="1428750" cy="69532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4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b="1" dirty="0">
                  <a:solidFill>
                    <a:schemeClr val="accent2"/>
                  </a:solidFill>
                </a:rPr>
                <a:t>Мярка 2.2</a:t>
              </a:r>
              <a:endParaRPr lang="bg-BG" sz="16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898B28A-8E43-B170-2563-9528691B1C4D}"/>
              </a:ext>
            </a:extLst>
          </p:cNvPr>
          <p:cNvGrpSpPr/>
          <p:nvPr/>
        </p:nvGrpSpPr>
        <p:grpSpPr>
          <a:xfrm>
            <a:off x="2647978" y="4302776"/>
            <a:ext cx="8943975" cy="558166"/>
            <a:chOff x="663658" y="2032460"/>
            <a:chExt cx="9248746" cy="71755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2D054B8-80E1-6C4F-AA74-974A1081C002}"/>
                </a:ext>
              </a:extLst>
            </p:cNvPr>
            <p:cNvSpPr/>
            <p:nvPr/>
          </p:nvSpPr>
          <p:spPr>
            <a:xfrm>
              <a:off x="1984899" y="2032460"/>
              <a:ext cx="7927505" cy="7175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DAE3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dirty="0">
                  <a:solidFill>
                    <a:schemeClr val="tx1"/>
                  </a:solidFill>
                  <a:latin typeface="Roboto" panose="020B0604020202020204" pitchFamily="2" charset="0"/>
                  <a:ea typeface="Roboto" panose="020B0604020202020204" pitchFamily="2" charset="0"/>
                  <a:cs typeface="Calibri" panose="020F0502020204030204" pitchFamily="34" charset="0"/>
                </a:rPr>
                <a:t>Насърчаване на нови производители на аквакултури, развиващи устойчиви аквакултури</a:t>
              </a:r>
              <a:endParaRPr lang="bg-BG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0FBBA9DC-14B9-3D7B-654F-F95FA52CB1D6}"/>
                </a:ext>
              </a:extLst>
            </p:cNvPr>
            <p:cNvSpPr/>
            <p:nvPr/>
          </p:nvSpPr>
          <p:spPr>
            <a:xfrm>
              <a:off x="663658" y="2032460"/>
              <a:ext cx="1428750" cy="69532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4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b="1" dirty="0">
                  <a:solidFill>
                    <a:schemeClr val="accent2"/>
                  </a:solidFill>
                </a:rPr>
                <a:t>Мярка 2</a:t>
              </a:r>
              <a:r>
                <a:rPr lang="en-US" sz="1600" b="1" dirty="0">
                  <a:solidFill>
                    <a:schemeClr val="accent2"/>
                  </a:solidFill>
                </a:rPr>
                <a:t>.</a:t>
              </a:r>
              <a:r>
                <a:rPr lang="bg-BG" sz="1600" b="1" dirty="0">
                  <a:solidFill>
                    <a:schemeClr val="accent2"/>
                  </a:solidFill>
                </a:rPr>
                <a:t>3</a:t>
              </a:r>
              <a:endParaRPr lang="bg-BG" sz="16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9D8FD42-4CF2-F4D5-0954-906FEE393557}"/>
              </a:ext>
            </a:extLst>
          </p:cNvPr>
          <p:cNvGrpSpPr/>
          <p:nvPr/>
        </p:nvGrpSpPr>
        <p:grpSpPr>
          <a:xfrm>
            <a:off x="2740551" y="5730371"/>
            <a:ext cx="8851402" cy="576007"/>
            <a:chOff x="1679134" y="3794799"/>
            <a:chExt cx="9248746" cy="71755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3671C94-3C57-8AC4-262A-B990D9BE33DF}"/>
                </a:ext>
              </a:extLst>
            </p:cNvPr>
            <p:cNvSpPr/>
            <p:nvPr/>
          </p:nvSpPr>
          <p:spPr>
            <a:xfrm>
              <a:off x="3000375" y="3794799"/>
              <a:ext cx="7927505" cy="7175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DAE3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dirty="0">
                  <a:solidFill>
                    <a:schemeClr val="tx1"/>
                  </a:solidFill>
                  <a:latin typeface="Roboto" panose="020B0604020202020204" pitchFamily="2" charset="0"/>
                  <a:ea typeface="Roboto" panose="020B0604020202020204" pitchFamily="2" charset="0"/>
                  <a:cs typeface="Calibri" panose="020F0502020204030204" pitchFamily="34" charset="0"/>
                </a:rPr>
                <a:t>Изпълнение на стратегиите за Водено от общностите местно развитие (ВОМР)</a:t>
              </a:r>
              <a:endParaRPr lang="bg-BG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504A96CC-F648-55B0-EEC7-4F95A23B2D98}"/>
                </a:ext>
              </a:extLst>
            </p:cNvPr>
            <p:cNvSpPr/>
            <p:nvPr/>
          </p:nvSpPr>
          <p:spPr>
            <a:xfrm>
              <a:off x="1679134" y="3794799"/>
              <a:ext cx="1428750" cy="69532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4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b="1" dirty="0">
                  <a:solidFill>
                    <a:schemeClr val="accent2"/>
                  </a:solidFill>
                </a:rPr>
                <a:t>Мярка 4.2</a:t>
              </a:r>
              <a:endParaRPr lang="bg-BG" sz="1600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9043BD6-E8A5-5E5F-098B-9C97295D9224}"/>
              </a:ext>
            </a:extLst>
          </p:cNvPr>
          <p:cNvGrpSpPr/>
          <p:nvPr/>
        </p:nvGrpSpPr>
        <p:grpSpPr>
          <a:xfrm>
            <a:off x="1604773" y="5016575"/>
            <a:ext cx="8988866" cy="576007"/>
            <a:chOff x="1679134" y="3794801"/>
            <a:chExt cx="9248746" cy="71755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9E9F959-D7EC-0768-ACD2-2276589D85CA}"/>
                </a:ext>
              </a:extLst>
            </p:cNvPr>
            <p:cNvSpPr/>
            <p:nvPr/>
          </p:nvSpPr>
          <p:spPr>
            <a:xfrm>
              <a:off x="3000375" y="3794801"/>
              <a:ext cx="7927505" cy="7175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DAE3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panose="020B0604020202020204" pitchFamily="2" charset="0"/>
                  <a:ea typeface="Roboto" panose="020B0604020202020204" pitchFamily="2" charset="0"/>
                  <a:cs typeface="Calibri" panose="020F0502020204030204" pitchFamily="34" charset="0"/>
                </a:rPr>
                <a:t>Преработване на продуктите от риболов и аквакултури.</a:t>
              </a:r>
              <a:endParaRPr lang="bg-BG" sz="16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F988EAAE-3DA7-35BE-45CA-785DCFAFA213}"/>
                </a:ext>
              </a:extLst>
            </p:cNvPr>
            <p:cNvSpPr/>
            <p:nvPr/>
          </p:nvSpPr>
          <p:spPr>
            <a:xfrm>
              <a:off x="1679134" y="3794801"/>
              <a:ext cx="1428750" cy="69532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4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600" b="1" dirty="0">
                  <a:solidFill>
                    <a:schemeClr val="accent2"/>
                  </a:solidFill>
                </a:rPr>
                <a:t>Мярка 5.4</a:t>
              </a:r>
              <a:endParaRPr lang="bg-BG" sz="1600" dirty="0"/>
            </a:p>
          </p:txBody>
        </p:sp>
      </p:grpSp>
      <p:pic>
        <p:nvPicPr>
          <p:cNvPr id="4102" name="Picture 6" descr="Business, factory, fish, industry, process, processing, worker icon -  Download on Iconfinder">
            <a:extLst>
              <a:ext uri="{FF2B5EF4-FFF2-40B4-BE49-F238E27FC236}">
                <a16:creationId xmlns:a16="http://schemas.microsoft.com/office/drawing/2014/main" id="{A92AFD96-F0C9-96C4-02E6-143F0C8F0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945" y="5007653"/>
            <a:ext cx="576007" cy="57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isher Icons - Free SVG &amp; PNG Fisher Images - Noun Project">
            <a:extLst>
              <a:ext uri="{FF2B5EF4-FFF2-40B4-BE49-F238E27FC236}">
                <a16:creationId xmlns:a16="http://schemas.microsoft.com/office/drawing/2014/main" id="{96FC65E9-656D-0E46-D1A1-3F09357C8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alphaModFix amt="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CrisscrossEtching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36" y="5730371"/>
            <a:ext cx="558167" cy="55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82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3"/>
            <a:ext cx="12192000" cy="717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D68D65-99A3-4CBB-802E-5A110F586403}"/>
              </a:ext>
            </a:extLst>
          </p:cNvPr>
          <p:cNvSpPr txBox="1"/>
          <p:nvPr/>
        </p:nvSpPr>
        <p:spPr>
          <a:xfrm>
            <a:off x="775711" y="147719"/>
            <a:ext cx="80646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bg-BG" sz="1600" b="1" dirty="0">
                <a:solidFill>
                  <a:schemeClr val="bg1"/>
                </a:solidFill>
                <a:ea typeface="Roboto" panose="02000000000000000000" pitchFamily="2" charset="0"/>
                <a:cs typeface="Calibri" panose="020F0502020204030204" pitchFamily="34" charset="0"/>
              </a:rPr>
              <a:t>ПАРАМЕТРИ НА ФИНАНСИРАНЕТО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05D8B9-9148-6633-2D75-C8688F1B3CD4}"/>
              </a:ext>
            </a:extLst>
          </p:cNvPr>
          <p:cNvGrpSpPr/>
          <p:nvPr/>
        </p:nvGrpSpPr>
        <p:grpSpPr>
          <a:xfrm>
            <a:off x="96744" y="830071"/>
            <a:ext cx="1344265" cy="5699514"/>
            <a:chOff x="96744" y="830071"/>
            <a:chExt cx="1344265" cy="5699514"/>
          </a:xfrm>
        </p:grpSpPr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C5D2C63B-D5D6-F807-E0D0-4409B612BE70}"/>
                </a:ext>
              </a:extLst>
            </p:cNvPr>
            <p:cNvSpPr txBox="1"/>
            <p:nvPr/>
          </p:nvSpPr>
          <p:spPr>
            <a:xfrm rot="16200000">
              <a:off x="-2277170" y="3387605"/>
              <a:ext cx="5602923" cy="681038"/>
            </a:xfrm>
            <a:prstGeom prst="roundRect">
              <a:avLst/>
            </a:prstGeom>
            <a:solidFill>
              <a:srgbClr val="DAE3F3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Индивидуална гаранция по ПМДР 2014-2020</a:t>
              </a:r>
            </a:p>
            <a:p>
              <a:endParaRPr lang="bg-BG" sz="1600" b="1" dirty="0">
                <a:solidFill>
                  <a:srgbClr val="44546A">
                    <a:lumMod val="75000"/>
                  </a:srgbClr>
                </a:solidFill>
                <a:latin typeface="Calibri "/>
                <a:cs typeface="Helvetica" panose="020B0604020202020204" pitchFamily="34" charset="0"/>
              </a:endParaRPr>
            </a:p>
          </p:txBody>
        </p:sp>
        <p:pic>
          <p:nvPicPr>
            <p:cNvPr id="12" name="Picture 2" descr="1,320 Aquaculture Icon Stock Photos, Pictures &amp; Royalty-Free Images - iStock">
              <a:extLst>
                <a:ext uri="{FF2B5EF4-FFF2-40B4-BE49-F238E27FC236}">
                  <a16:creationId xmlns:a16="http://schemas.microsoft.com/office/drawing/2014/main" id="{6DFD50D9-8933-B46D-0007-B889C3FFB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44" y="830071"/>
              <a:ext cx="1344265" cy="1344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8E4AEE2-C005-76FC-ADFA-A3A7F3BEE2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36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8037" y="755369"/>
            <a:ext cx="9496425" cy="461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93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3"/>
            <a:ext cx="12192000" cy="717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D68D65-99A3-4CBB-802E-5A110F586403}"/>
              </a:ext>
            </a:extLst>
          </p:cNvPr>
          <p:cNvSpPr txBox="1"/>
          <p:nvPr/>
        </p:nvSpPr>
        <p:spPr>
          <a:xfrm>
            <a:off x="775711" y="147719"/>
            <a:ext cx="80646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bg-BG" sz="1600" b="1" dirty="0">
                <a:solidFill>
                  <a:schemeClr val="bg1"/>
                </a:solidFill>
                <a:ea typeface="Roboto" panose="02000000000000000000" pitchFamily="2" charset="0"/>
                <a:cs typeface="Calibri" panose="020F0502020204030204" pitchFamily="34" charset="0"/>
              </a:rPr>
              <a:t>ДОПУСТИМИ РАЗХОДИ ЗА ГАРАНИРАНО ФИНАНСИРАНЕ*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05D8B9-9148-6633-2D75-C8688F1B3CD4}"/>
              </a:ext>
            </a:extLst>
          </p:cNvPr>
          <p:cNvGrpSpPr/>
          <p:nvPr/>
        </p:nvGrpSpPr>
        <p:grpSpPr>
          <a:xfrm>
            <a:off x="96744" y="830071"/>
            <a:ext cx="1344265" cy="5699514"/>
            <a:chOff x="96744" y="830071"/>
            <a:chExt cx="1344265" cy="5699514"/>
          </a:xfrm>
        </p:grpSpPr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C5D2C63B-D5D6-F807-E0D0-4409B612BE70}"/>
                </a:ext>
              </a:extLst>
            </p:cNvPr>
            <p:cNvSpPr txBox="1"/>
            <p:nvPr/>
          </p:nvSpPr>
          <p:spPr>
            <a:xfrm rot="16200000">
              <a:off x="-2277170" y="3387605"/>
              <a:ext cx="5602923" cy="681038"/>
            </a:xfrm>
            <a:prstGeom prst="roundRect">
              <a:avLst/>
            </a:prstGeom>
            <a:solidFill>
              <a:srgbClr val="DAE3F3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Индивидуална гаранция по ПМДР 2014-2020</a:t>
              </a:r>
            </a:p>
            <a:p>
              <a:endParaRPr lang="bg-BG" sz="1600" b="1" dirty="0">
                <a:solidFill>
                  <a:srgbClr val="44546A">
                    <a:lumMod val="75000"/>
                  </a:srgbClr>
                </a:solidFill>
                <a:latin typeface="Calibri "/>
                <a:cs typeface="Helvetica" panose="020B0604020202020204" pitchFamily="34" charset="0"/>
              </a:endParaRPr>
            </a:p>
          </p:txBody>
        </p:sp>
        <p:pic>
          <p:nvPicPr>
            <p:cNvPr id="12" name="Picture 2" descr="1,320 Aquaculture Icon Stock Photos, Pictures &amp; Royalty-Free Images - iStock">
              <a:extLst>
                <a:ext uri="{FF2B5EF4-FFF2-40B4-BE49-F238E27FC236}">
                  <a16:creationId xmlns:a16="http://schemas.microsoft.com/office/drawing/2014/main" id="{6DFD50D9-8933-B46D-0007-B889C3FFB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44" y="830071"/>
              <a:ext cx="1344265" cy="1344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AC4D6F6-243D-301E-D9F4-65972B251AF6}"/>
              </a:ext>
            </a:extLst>
          </p:cNvPr>
          <p:cNvSpPr/>
          <p:nvPr/>
        </p:nvSpPr>
        <p:spPr>
          <a:xfrm>
            <a:off x="951839" y="1272456"/>
            <a:ext cx="5381227" cy="50834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Закупуване или лизинг на нови машини, оборудване и софтуери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Строително-монтажни работи, п</a:t>
            </a: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окупка на земя и сгради, с </a:t>
            </a: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пряка връзка с изпълнението на проекта (до 10% от общите допустими разходи)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Оборотни средства, свързани с инвестицията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Закупуване на оборудване за транспорт за жива риба и други водни животни, на плавателни съдове, обслужващи производството и свързани с изпълнението на проекта, на специализирана складова техника 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Инвестиции във ВЕИ за собствена употреба, пряко свързани с изпълнението на проекта 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Общи разходи, свързани с подготовката на проекта</a:t>
            </a: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свързаните с финансираните му външни разходи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400"/>
              </a:spcAft>
              <a:buClr>
                <a:srgbClr val="92D050"/>
              </a:buClr>
              <a:buFont typeface="Wingdings" panose="05000000000000000000" pitchFamily="2" charset="2"/>
              <a:buChar char="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Инвестиции, свързани с търговия на дребно  (обекти за продажба на дребно единствено на собствената продукция от аквакултури)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B7099E0-3AE5-EB0D-7725-3C547D1F41D2}"/>
              </a:ext>
            </a:extLst>
          </p:cNvPr>
          <p:cNvSpPr/>
          <p:nvPr/>
        </p:nvSpPr>
        <p:spPr>
          <a:xfrm>
            <a:off x="6460067" y="1288782"/>
            <a:ext cx="5548161" cy="506712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Мостово финансиране или покриване на разходи, финансирани </a:t>
            </a: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други средства</a:t>
            </a:r>
            <a:endParaRPr lang="bg-BG" sz="1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Физически завършени или изцяло осъществени инвестиции 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азходи, които нямат пряка връзка с проекта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Рефинансиране или преструктуриране на съществуващи финансирания/задължения към свързани лица 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ридобиване на акции и дялове в предприятия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Закупуване на ДМА втора употреба 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Инвестиции, свързани с търговия на дребно (освен обекти за продажба към стопанства за аквакултури)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Разходи за пряко зарибяване и</a:t>
            </a:r>
            <a:r>
              <a:rPr lang="bg-BG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ГМО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Разходи за премахване на дънните утайки/ предотвратяване на отлагането на утайки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Разходи, пряко свързани с изнасяни количества</a:t>
            </a:r>
          </a:p>
          <a:p>
            <a:pPr marL="342900" indent="-342900">
              <a:lnSpc>
                <a:spcPct val="107000"/>
              </a:lnSpc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"/>
            </a:pPr>
            <a:r>
              <a:rPr lang="bg-BG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Разходи, свързани с повишаване на риболовния капацитет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71065F-2145-5511-F307-4B681438B098}"/>
              </a:ext>
            </a:extLst>
          </p:cNvPr>
          <p:cNvSpPr txBox="1"/>
          <p:nvPr/>
        </p:nvSpPr>
        <p:spPr>
          <a:xfrm>
            <a:off x="1083733" y="6391374"/>
            <a:ext cx="46026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100" dirty="0"/>
              <a:t>*Списъкът е индикативен и неизчерпателен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57AB038-C35B-3E24-447A-97A4F992D50C}"/>
              </a:ext>
            </a:extLst>
          </p:cNvPr>
          <p:cNvSpPr/>
          <p:nvPr/>
        </p:nvSpPr>
        <p:spPr>
          <a:xfrm>
            <a:off x="1528037" y="687681"/>
            <a:ext cx="2988116" cy="58477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/>
              <a:t>Допустими разходи</a:t>
            </a:r>
            <a:endParaRPr lang="en-US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03412F-9821-ECA7-6363-783AD5917A45}"/>
              </a:ext>
            </a:extLst>
          </p:cNvPr>
          <p:cNvSpPr/>
          <p:nvPr/>
        </p:nvSpPr>
        <p:spPr>
          <a:xfrm>
            <a:off x="6985402" y="704006"/>
            <a:ext cx="2988116" cy="58477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/>
              <a:t>Недопустими разходи</a:t>
            </a:r>
            <a:endParaRPr lang="en-US" dirty="0"/>
          </a:p>
        </p:txBody>
      </p:sp>
      <p:pic>
        <p:nvPicPr>
          <p:cNvPr id="7170" name="Picture 2" descr="Fish Icon | Endless Icons">
            <a:extLst>
              <a:ext uri="{FF2B5EF4-FFF2-40B4-BE49-F238E27FC236}">
                <a16:creationId xmlns:a16="http://schemas.microsoft.com/office/drawing/2014/main" id="{6E4A63F0-5BEB-400D-F8C9-96462B414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288" y="278844"/>
            <a:ext cx="1295636" cy="129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Fish Icon | Endless Icons">
            <a:extLst>
              <a:ext uri="{FF2B5EF4-FFF2-40B4-BE49-F238E27FC236}">
                <a16:creationId xmlns:a16="http://schemas.microsoft.com/office/drawing/2014/main" id="{7A8B5954-4269-B7BB-4085-910828FBD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821" y="147719"/>
            <a:ext cx="2031546" cy="203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73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353"/>
            <a:ext cx="12192000" cy="717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D68D65-99A3-4CBB-802E-5A110F586403}"/>
              </a:ext>
            </a:extLst>
          </p:cNvPr>
          <p:cNvSpPr txBox="1"/>
          <p:nvPr/>
        </p:nvSpPr>
        <p:spPr>
          <a:xfrm>
            <a:off x="775711" y="147719"/>
            <a:ext cx="806462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Roboto" panose="02000000000000000000" pitchFamily="2" charset="0"/>
                <a:cs typeface="Calibri" panose="020F0502020204030204" pitchFamily="34" charset="0"/>
              </a:rPr>
              <a:t>Индивидуална гаранция по ПМДР 2014-2020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9366" y="700684"/>
            <a:ext cx="897231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600" b="1" dirty="0">
                <a:solidFill>
                  <a:srgbClr val="00B0F0"/>
                </a:solidFill>
                <a:latin typeface="Calibri" panose="020F0502020204030204"/>
              </a:rPr>
              <a:t>Стартиране на процедурата:</a:t>
            </a:r>
            <a:endParaRPr kumimoji="0" lang="bg-BG" sz="1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Юни 2022</a:t>
            </a:r>
            <a:r>
              <a:rPr lang="bg-BG" sz="1400" u="sng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 </a:t>
            </a:r>
            <a:r>
              <a:rPr kumimoji="0" lang="bg-BG" sz="1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 </a:t>
            </a:r>
          </a:p>
          <a:p>
            <a:pPr marL="285750" lvl="0" indent="-285750" algn="just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Публикувана покана за </a:t>
            </a:r>
            <a:r>
              <a:rPr lang="bg-BG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набиране на проектни предложения и сключване на рамково гаранционно споразумение с банки-партньори;</a:t>
            </a:r>
            <a:endParaRPr kumimoji="0" lang="bg-BG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Roboto" panose="020B0604020202020204" pitchFamily="2" charset="0"/>
              <a:ea typeface="Roboto" panose="020B0604020202020204" pitchFamily="2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Публичност и популяризиране:</a:t>
            </a:r>
            <a:endParaRPr kumimoji="0" lang="bg-BG" sz="1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Юли 2022</a:t>
            </a:r>
          </a:p>
          <a:p>
            <a:pPr marL="285750" marR="0" lvl="0" indent="-28575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bg-BG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Уебинар</a:t>
            </a: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 за представяне на инструмента пред потенциални крайни получатели и банки</a:t>
            </a:r>
          </a:p>
          <a:p>
            <a:pPr marL="285750" marR="0" lvl="0" indent="-28575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bg-BG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Участие и презентация на финансовия инструмент в Годишната среща за напредъка в изпълнението на ПМДР 2014 -2020 в Приморско</a:t>
            </a:r>
          </a:p>
          <a:p>
            <a:pPr marL="285750" marR="0" lvl="0" indent="-28575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bg-BG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Публикации в официалните профили в социални мрежи на ФМФИБ  </a:t>
            </a: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Ноември 2022 </a:t>
            </a:r>
          </a:p>
          <a:p>
            <a:pPr marL="285750" marR="0" lvl="0" indent="-28575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1400" b="0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Представяне на инструмента и изпращан</a:t>
            </a:r>
            <a:r>
              <a:rPr lang="bg-BG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е на информационна брошура до всички МИРГ, браншови организации и асоциации в сектора</a:t>
            </a:r>
            <a:endParaRPr kumimoji="0" lang="bg-BG" sz="1400" b="0" i="0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Roboto" panose="020B0604020202020204" pitchFamily="2" charset="0"/>
              <a:ea typeface="Roboto" panose="020B0604020202020204" pitchFamily="2" charset="0"/>
              <a:cs typeface="Calibri" panose="020F0502020204030204" pitchFamily="34" charset="0"/>
            </a:endParaRP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400" u="sng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М</a:t>
            </a:r>
            <a:r>
              <a:rPr kumimoji="0" lang="bg-BG" sz="1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арт 2023</a:t>
            </a:r>
          </a:p>
          <a:p>
            <a:pPr marL="285750" marR="0" lvl="0" indent="-28575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Повторна информационна кампания по електронен път до МИРГ и асоциациите </a:t>
            </a:r>
            <a:r>
              <a:rPr lang="bg-BG" sz="140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в сектора </a:t>
            </a:r>
            <a:endParaRPr lang="bg-BG" sz="1400" dirty="0">
              <a:solidFill>
                <a:prstClr val="black">
                  <a:lumMod val="75000"/>
                  <a:lumOff val="25000"/>
                </a:prstClr>
              </a:solidFill>
              <a:latin typeface="Roboto" panose="020B0604020202020204" pitchFamily="2" charset="0"/>
              <a:ea typeface="Roboto" panose="020B0604020202020204" pitchFamily="2" charset="0"/>
              <a:cs typeface="Calibri" panose="020F0502020204030204" pitchFamily="34" charset="0"/>
            </a:endParaRPr>
          </a:p>
          <a:p>
            <a:pPr marL="285750" marR="0" lvl="0" indent="-285750" algn="just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Съвместни действия с УО за информиране на бенефициенти по ПМДР за възможностите за подкрепа от ФИ във връзка с оценка и класиране на проектни предложения  по мерки 2.2 и 5.4</a:t>
            </a:r>
            <a:endParaRPr kumimoji="0" lang="bg-BG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Roboto" panose="020B0604020202020204" pitchFamily="2" charset="0"/>
              <a:ea typeface="Roboto" panose="020B0604020202020204" pitchFamily="2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Оценка на допустимост на проекти и преговори със заинтересовани страни:</a:t>
            </a:r>
            <a:endParaRPr kumimoji="0" lang="bg-BG" sz="1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 defTabSz="685800">
              <a:spcBef>
                <a:spcPts val="600"/>
              </a:spcBef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B0604020202020204" pitchFamily="2" charset="0"/>
                <a:ea typeface="Roboto" panose="020B0604020202020204" pitchFamily="2" charset="0"/>
                <a:cs typeface="Calibri" panose="020F0502020204030204" pitchFamily="34" charset="0"/>
              </a:rPr>
              <a:t>Преговори с 2 банкови институции, подготвяне и изпращане на списък с одобрени проекти на бенефициенти с потенциал за комбиниране с ФИ, преглед и комуникация с УО относно потенциално допустими проектни предложения, комуникация с потенциални крайни получатели.</a:t>
            </a:r>
            <a:endParaRPr kumimoji="0" lang="bg-BG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05D8B9-9148-6633-2D75-C8688F1B3CD4}"/>
              </a:ext>
            </a:extLst>
          </p:cNvPr>
          <p:cNvGrpSpPr/>
          <p:nvPr/>
        </p:nvGrpSpPr>
        <p:grpSpPr>
          <a:xfrm>
            <a:off x="96744" y="830071"/>
            <a:ext cx="1344265" cy="5699514"/>
            <a:chOff x="96744" y="830071"/>
            <a:chExt cx="1344265" cy="5699514"/>
          </a:xfrm>
        </p:grpSpPr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C5D2C63B-D5D6-F807-E0D0-4409B612BE70}"/>
                </a:ext>
              </a:extLst>
            </p:cNvPr>
            <p:cNvSpPr txBox="1"/>
            <p:nvPr/>
          </p:nvSpPr>
          <p:spPr>
            <a:xfrm rot="16200000">
              <a:off x="-2277170" y="3387605"/>
              <a:ext cx="5602923" cy="681038"/>
            </a:xfrm>
            <a:prstGeom prst="roundRect">
              <a:avLst/>
            </a:prstGeom>
            <a:solidFill>
              <a:srgbClr val="DAE3F3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+mn-cs"/>
                </a:rPr>
                <a:t>Индивидуална гаранция по ПМДР 2014-2020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 "/>
                <a:ea typeface="+mn-ea"/>
                <a:cs typeface="Helvetica" panose="020B0604020202020204" pitchFamily="34" charset="0"/>
              </a:endParaRPr>
            </a:p>
          </p:txBody>
        </p:sp>
        <p:pic>
          <p:nvPicPr>
            <p:cNvPr id="12" name="Picture 2" descr="1,320 Aquaculture Icon Stock Photos, Pictures &amp; Royalty-Free Images - iStock">
              <a:extLst>
                <a:ext uri="{FF2B5EF4-FFF2-40B4-BE49-F238E27FC236}">
                  <a16:creationId xmlns:a16="http://schemas.microsoft.com/office/drawing/2014/main" id="{6DFD50D9-8933-B46D-0007-B889C3FFB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44" y="830071"/>
              <a:ext cx="1344265" cy="1344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7624CA2-A2CF-6B2B-3075-395ACD0564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2452" y="2872903"/>
            <a:ext cx="1179078" cy="803140"/>
          </a:xfrm>
          <a:prstGeom prst="rect">
            <a:avLst/>
          </a:prstGeom>
        </p:spPr>
      </p:pic>
      <p:pic>
        <p:nvPicPr>
          <p:cNvPr id="17" name="Graphic 16" descr="Postit Notes with solid fill">
            <a:extLst>
              <a:ext uri="{FF2B5EF4-FFF2-40B4-BE49-F238E27FC236}">
                <a16:creationId xmlns:a16="http://schemas.microsoft.com/office/drawing/2014/main" id="{0EC07AF7-0275-AAA8-B2AC-FE6B26040A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02203" y="1562165"/>
            <a:ext cx="707706" cy="707706"/>
          </a:xfrm>
          <a:prstGeom prst="rect">
            <a:avLst/>
          </a:prstGeom>
        </p:spPr>
      </p:pic>
      <p:pic>
        <p:nvPicPr>
          <p:cNvPr id="19" name="Graphic 18" descr="Meeting with solid fill">
            <a:extLst>
              <a:ext uri="{FF2B5EF4-FFF2-40B4-BE49-F238E27FC236}">
                <a16:creationId xmlns:a16="http://schemas.microsoft.com/office/drawing/2014/main" id="{322470BE-18A5-A234-6E6D-FA699C5825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822907" y="2741998"/>
            <a:ext cx="687002" cy="687002"/>
          </a:xfrm>
          <a:prstGeom prst="rect">
            <a:avLst/>
          </a:prstGeom>
        </p:spPr>
      </p:pic>
      <p:pic>
        <p:nvPicPr>
          <p:cNvPr id="21" name="Graphic 20" descr="Open envelope with solid fill">
            <a:extLst>
              <a:ext uri="{FF2B5EF4-FFF2-40B4-BE49-F238E27FC236}">
                <a16:creationId xmlns:a16="http://schemas.microsoft.com/office/drawing/2014/main" id="{AD69BBE0-1451-E2D7-5B24-34815362EE9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834854" y="4075666"/>
            <a:ext cx="675055" cy="675055"/>
          </a:xfrm>
          <a:prstGeom prst="rect">
            <a:avLst/>
          </a:prstGeom>
        </p:spPr>
      </p:pic>
      <p:pic>
        <p:nvPicPr>
          <p:cNvPr id="23" name="Graphic 22" descr="Clipboard Checked with solid fill">
            <a:extLst>
              <a:ext uri="{FF2B5EF4-FFF2-40B4-BE49-F238E27FC236}">
                <a16:creationId xmlns:a16="http://schemas.microsoft.com/office/drawing/2014/main" id="{8E937D16-E47A-A52F-707F-B46D3867DD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858782" y="5271907"/>
            <a:ext cx="651127" cy="65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0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095"/>
            <a:ext cx="12192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13835" y="2377220"/>
            <a:ext cx="5344592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bg-BG" sz="2000" b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ПОВЕЧЕ </a:t>
            </a:r>
            <a:r>
              <a:rPr lang="bg-BG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ИНФОРМАЦИЯ И КОНТАКТ:</a:t>
            </a:r>
          </a:p>
          <a:p>
            <a:pPr defTabSz="457200">
              <a:lnSpc>
                <a:spcPct val="150000"/>
              </a:lnSpc>
              <a:defRPr/>
            </a:pPr>
            <a:r>
              <a:rPr lang="bg-BG" sz="2000" b="1" dirty="0">
                <a:solidFill>
                  <a:srgbClr val="0563C1"/>
                </a:solidFill>
                <a:latin typeface="Roboto" panose="02000000000000000000" pitchFamily="2" charset="0"/>
                <a:ea typeface="Roboto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ФМФИБ ЕАД:</a:t>
            </a:r>
          </a:p>
          <a:p>
            <a:pPr defTabSz="457200">
              <a:lnSpc>
                <a:spcPct val="150000"/>
              </a:lnSpc>
              <a:defRPr/>
            </a:pP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bap@fmfib.bg</a:t>
            </a:r>
            <a:endParaRPr lang="en-US" sz="2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ru-RU" sz="2000" b="1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тел. 0877 04 64 67 </a:t>
            </a:r>
            <a:endParaRPr lang="en-US" sz="2000" b="1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751CF5-7E46-452D-9071-14C6606A48FD}"/>
              </a:ext>
            </a:extLst>
          </p:cNvPr>
          <p:cNvSpPr txBox="1"/>
          <p:nvPr/>
        </p:nvSpPr>
        <p:spPr>
          <a:xfrm>
            <a:off x="1669349" y="5805647"/>
            <a:ext cx="3388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00B0F0"/>
                </a:solidFill>
              </a:rPr>
              <a:t>office@fmfib.bg</a:t>
            </a:r>
            <a:endParaRPr lang="en-GB" sz="1600" dirty="0">
              <a:solidFill>
                <a:srgbClr val="00B0F0"/>
              </a:solidFill>
              <a:latin typeface="Calibri" panose="020F0502020204030204"/>
            </a:endParaRPr>
          </a:p>
          <a:p>
            <a:pPr defTabSz="457200">
              <a:defRPr/>
            </a:pPr>
            <a:r>
              <a:rPr lang="en-GB" sz="1600" dirty="0">
                <a:solidFill>
                  <a:srgbClr val="00B0F0"/>
                </a:solidFill>
                <a:latin typeface="Calibri" panose="020F0502020204030204"/>
              </a:rPr>
              <a:t>www.fmfib.bg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0C4E51-A5FC-327E-9FDA-2DF939F54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175" y="430172"/>
            <a:ext cx="7105650" cy="1104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BC7C98-8F53-8657-5F18-9C3E34D09A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945" y="5805647"/>
            <a:ext cx="328404" cy="32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37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</TotalTime>
  <Words>766</Words>
  <Application>Microsoft Office PowerPoint</Application>
  <PresentationFormat>Widescreen</PresentationFormat>
  <Paragraphs>106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</vt:lpstr>
      <vt:lpstr>Calibri Light</vt:lpstr>
      <vt:lpstr>Helvetica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Kalin Brankov</dc:creator>
  <cp:lastModifiedBy>Dimitar Cherkezov</cp:lastModifiedBy>
  <cp:revision>58</cp:revision>
  <dcterms:created xsi:type="dcterms:W3CDTF">2022-07-05T09:02:32Z</dcterms:created>
  <dcterms:modified xsi:type="dcterms:W3CDTF">2023-03-10T11:52:06Z</dcterms:modified>
</cp:coreProperties>
</file>