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3" r:id="rId1"/>
  </p:sldMasterIdLst>
  <p:notesMasterIdLst>
    <p:notesMasterId r:id="rId10"/>
  </p:notesMasterIdLst>
  <p:sldIdLst>
    <p:sldId id="256" r:id="rId2"/>
    <p:sldId id="261" r:id="rId3"/>
    <p:sldId id="295" r:id="rId4"/>
    <p:sldId id="291" r:id="rId5"/>
    <p:sldId id="292" r:id="rId6"/>
    <p:sldId id="293" r:id="rId7"/>
    <p:sldId id="294" r:id="rId8"/>
    <p:sldId id="279" r:id="rId9"/>
  </p:sldIdLst>
  <p:sldSz cx="9144000" cy="5143500" type="screen16x9"/>
  <p:notesSz cx="6858000" cy="9144000"/>
  <p:embeddedFontLst>
    <p:embeddedFont>
      <p:font typeface="Source Sans Pro" panose="020B0604020202020204" charset="0"/>
      <p:regular r:id="rId11"/>
      <p:bold r:id="rId12"/>
      <p:italic r:id="rId13"/>
      <p:boldItalic r:id="rId14"/>
    </p:embeddedFont>
    <p:embeddedFont>
      <p:font typeface="Permanent Marker" panose="020B0604020202020204" charset="0"/>
      <p:regular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3E3C8FF-8B87-4EE5-BC46-B188729109F7}">
  <a:tblStyle styleId="{03E3C8FF-8B87-4EE5-BC46-B188729109F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FFC4C59-DCFD-4FA4-B9E0-7F60744AF68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2796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2428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0966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7455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616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7174cd33_0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7174cd33_0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blu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red">
  <p:cSld name="TITLE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yellow">
  <p:cSld name="TITLE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blue">
  <p:cSld name="TITLE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ctrTitle"/>
          </p:nvPr>
        </p:nvSpPr>
        <p:spPr>
          <a:xfrm>
            <a:off x="1557300" y="1640494"/>
            <a:ext cx="6029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subTitle" idx="1"/>
          </p:nvPr>
        </p:nvSpPr>
        <p:spPr>
          <a:xfrm>
            <a:off x="1557300" y="2668610"/>
            <a:ext cx="6029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yellow">
  <p:cSld name="TITLE_1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ctrTitle"/>
          </p:nvPr>
        </p:nvSpPr>
        <p:spPr>
          <a:xfrm>
            <a:off x="1557300" y="1640494"/>
            <a:ext cx="6029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subTitle" idx="1"/>
          </p:nvPr>
        </p:nvSpPr>
        <p:spPr>
          <a:xfrm>
            <a:off x="1557300" y="2668610"/>
            <a:ext cx="6029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red">
  <p:cSld name="TITLE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body" idx="1"/>
          </p:nvPr>
        </p:nvSpPr>
        <p:spPr>
          <a:xfrm>
            <a:off x="1104300" y="2276100"/>
            <a:ext cx="69354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Char char="▸"/>
              <a:defRPr sz="2400" i="1"/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8pPr>
            <a:lvl9pPr marL="4114800" lvl="8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9pPr>
          </a:lstStyle>
          <a:p>
            <a:endParaRPr/>
          </a:p>
        </p:txBody>
      </p:sp>
      <p:sp>
        <p:nvSpPr>
          <p:cNvPr id="35" name="Google Shape;35;p9"/>
          <p:cNvSpPr txBox="1"/>
          <p:nvPr/>
        </p:nvSpPr>
        <p:spPr>
          <a:xfrm>
            <a:off x="3593400" y="992123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“</a:t>
            </a:r>
            <a:endParaRPr sz="9600">
              <a:solidFill>
                <a:schemeClr val="accen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36" name="Google Shape;36;p9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blue">
  <p:cSld name="TITLE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1104300" y="2276100"/>
            <a:ext cx="69354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Char char="▸"/>
              <a:defRPr sz="2400" i="1"/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8pPr>
            <a:lvl9pPr marL="4114800" lvl="8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9pPr>
          </a:lstStyle>
          <a:p>
            <a:endParaRPr/>
          </a:p>
        </p:txBody>
      </p:sp>
      <p:sp>
        <p:nvSpPr>
          <p:cNvPr id="39" name="Google Shape;39;p10"/>
          <p:cNvSpPr txBox="1"/>
          <p:nvPr/>
        </p:nvSpPr>
        <p:spPr>
          <a:xfrm>
            <a:off x="3593400" y="1283826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5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“</a:t>
            </a:r>
            <a:endParaRPr sz="9600">
              <a:solidFill>
                <a:schemeClr val="accent5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911700" y="1200150"/>
            <a:ext cx="73206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▸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11700" y="1200150"/>
            <a:ext cx="7320600" cy="3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▸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62" r:id="rId9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8.jpeg"/><Relationship Id="rId4" Type="http://schemas.openxmlformats.org/officeDocument/2006/relationships/hyperlink" Target="https://eufunds.bg/bg/pmd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ctrTitle"/>
          </p:nvPr>
        </p:nvSpPr>
        <p:spPr>
          <a:xfrm>
            <a:off x="1295550" y="1027043"/>
            <a:ext cx="6552900" cy="212457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002060"/>
                </a:solidFill>
              </a:rPr>
              <a:t/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bg-BG" sz="2000" b="1" dirty="0" smtClean="0">
                <a:solidFill>
                  <a:srgbClr val="002060"/>
                </a:solidFill>
              </a:rPr>
              <a:t>ПЪРВО </a:t>
            </a:r>
            <a:r>
              <a:rPr lang="bg-BG" sz="2000" b="1" dirty="0">
                <a:solidFill>
                  <a:srgbClr val="002060"/>
                </a:solidFill>
              </a:rPr>
              <a:t>ЗАСЕДАНИЕ НА</a:t>
            </a:r>
            <a:br>
              <a:rPr lang="bg-BG" sz="2000" b="1" dirty="0">
                <a:solidFill>
                  <a:srgbClr val="002060"/>
                </a:solidFill>
              </a:rPr>
            </a:br>
            <a:r>
              <a:rPr lang="bg-BG" sz="2000" b="1" dirty="0">
                <a:solidFill>
                  <a:srgbClr val="002060"/>
                </a:solidFill>
              </a:rPr>
              <a:t>КОМИТЕТА ЗА НАБЛЮДЕНИЕ НА </a:t>
            </a:r>
            <a:br>
              <a:rPr lang="bg-BG" sz="2000" b="1" dirty="0">
                <a:solidFill>
                  <a:srgbClr val="002060"/>
                </a:solidFill>
              </a:rPr>
            </a:br>
            <a:r>
              <a:rPr lang="bg-BG" sz="2000" b="1" dirty="0">
                <a:solidFill>
                  <a:srgbClr val="002060"/>
                </a:solidFill>
              </a:rPr>
              <a:t>ПРОГРАМАТА ЗА МОРСКО ДЕЛО, РИБАРСТВО И АКВАКУЛТУРИ </a:t>
            </a:r>
            <a:br>
              <a:rPr lang="bg-BG" sz="2000" b="1" dirty="0">
                <a:solidFill>
                  <a:srgbClr val="002060"/>
                </a:solidFill>
              </a:rPr>
            </a:br>
            <a:r>
              <a:rPr lang="bg-BG" sz="2000" dirty="0">
                <a:solidFill>
                  <a:srgbClr val="002060"/>
                </a:solidFill>
              </a:rPr>
              <a:t>2021-2027 Г.</a:t>
            </a:r>
            <a:br>
              <a:rPr lang="bg-BG" sz="2000" dirty="0">
                <a:solidFill>
                  <a:srgbClr val="002060"/>
                </a:solidFill>
              </a:rPr>
            </a:br>
            <a:r>
              <a:rPr lang="bg-BG" sz="1600" dirty="0">
                <a:solidFill>
                  <a:srgbClr val="002060"/>
                </a:solidFill>
              </a:rPr>
              <a:t/>
            </a:r>
            <a:br>
              <a:rPr lang="bg-BG" sz="1600" dirty="0">
                <a:solidFill>
                  <a:srgbClr val="002060"/>
                </a:solidFill>
              </a:rPr>
            </a:br>
            <a:r>
              <a:rPr lang="bg-BG" sz="1600" dirty="0">
                <a:solidFill>
                  <a:srgbClr val="002060"/>
                </a:solidFill>
              </a:rPr>
              <a:t/>
            </a:r>
            <a:br>
              <a:rPr lang="bg-BG" sz="1600" dirty="0">
                <a:solidFill>
                  <a:srgbClr val="002060"/>
                </a:solidFill>
              </a:rPr>
            </a:br>
            <a:r>
              <a:rPr lang="bg-BG" sz="1600" i="1" dirty="0">
                <a:solidFill>
                  <a:srgbClr val="002060"/>
                </a:solidFill>
              </a:rPr>
              <a:t>17 март 2023 г.</a:t>
            </a:r>
            <a:br>
              <a:rPr lang="bg-BG" sz="1600" i="1" dirty="0">
                <a:solidFill>
                  <a:srgbClr val="002060"/>
                </a:solidFill>
              </a:rPr>
            </a:br>
            <a:r>
              <a:rPr lang="en-US" sz="1600" i="1" dirty="0">
                <a:solidFill>
                  <a:srgbClr val="002060"/>
                </a:solidFill>
              </a:rPr>
              <a:t>Grand Hotel Millennium Sofia</a:t>
            </a:r>
            <a:endParaRPr lang="bg-BG" sz="1600" i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5" y="79513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9716"/>
            <a:ext cx="1166192" cy="4876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560" y="79513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934278" y="1200150"/>
            <a:ext cx="7298022" cy="35838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Национална комуникационна стратегия 2021-2027 г. 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ctrTitle"/>
          </p:nvPr>
        </p:nvSpPr>
        <p:spPr>
          <a:xfrm>
            <a:off x="344557" y="689112"/>
            <a:ext cx="8799444" cy="392264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ru-RU" sz="1600" b="1" i="1" dirty="0" smtClean="0">
                <a:solidFill>
                  <a:srgbClr val="002060"/>
                </a:solidFill>
              </a:rPr>
              <a:t>Задължение на България</a:t>
            </a:r>
            <a:r>
              <a:rPr lang="ru-RU" sz="1600" b="1" i="1" dirty="0">
                <a:solidFill>
                  <a:srgbClr val="002060"/>
                </a:solidFill>
              </a:rPr>
              <a:t>, като държава членка на Европейския </a:t>
            </a:r>
            <a:r>
              <a:rPr lang="ru-RU" sz="1600" b="1" i="1" dirty="0" smtClean="0">
                <a:solidFill>
                  <a:srgbClr val="002060"/>
                </a:solidFill>
              </a:rPr>
              <a:t>съюз:</a:t>
            </a:r>
            <a:br>
              <a:rPr lang="ru-RU" sz="1600" b="1" i="1" dirty="0" smtClean="0">
                <a:solidFill>
                  <a:srgbClr val="002060"/>
                </a:solidFill>
              </a:rPr>
            </a:br>
            <a:r>
              <a:rPr lang="ru-RU" sz="1600" i="1" dirty="0" smtClean="0">
                <a:solidFill>
                  <a:srgbClr val="002060"/>
                </a:solidFill>
              </a:rPr>
              <a:t> </a:t>
            </a:r>
            <a:br>
              <a:rPr lang="ru-RU" sz="1600" i="1" dirty="0" smtClean="0">
                <a:solidFill>
                  <a:srgbClr val="002060"/>
                </a:solidFill>
              </a:rPr>
            </a:br>
            <a:r>
              <a:rPr lang="ru-RU" sz="1600" i="1" dirty="0" smtClean="0">
                <a:solidFill>
                  <a:srgbClr val="002060"/>
                </a:solidFill>
              </a:rPr>
              <a:t> - Да информира </a:t>
            </a:r>
            <a:r>
              <a:rPr lang="ru-RU" sz="1600" i="1" dirty="0">
                <a:solidFill>
                  <a:srgbClr val="002060"/>
                </a:solidFill>
              </a:rPr>
              <a:t>своите граждани по най-подходящия начин за помощта, предоставена от фондовете на </a:t>
            </a:r>
            <a:r>
              <a:rPr lang="ru-RU" sz="1600" i="1" dirty="0" smtClean="0">
                <a:solidFill>
                  <a:srgbClr val="002060"/>
                </a:solidFill>
              </a:rPr>
              <a:t>ЕС; </a:t>
            </a:r>
            <a:br>
              <a:rPr lang="ru-RU" sz="1600" i="1" dirty="0" smtClean="0">
                <a:solidFill>
                  <a:srgbClr val="002060"/>
                </a:solidFill>
              </a:rPr>
            </a:br>
            <a:r>
              <a:rPr lang="ru-RU" sz="1600" i="1" dirty="0" smtClean="0">
                <a:solidFill>
                  <a:srgbClr val="002060"/>
                </a:solidFill>
              </a:rPr>
              <a:t/>
            </a:r>
            <a:br>
              <a:rPr lang="ru-RU" sz="1600" i="1" dirty="0" smtClean="0">
                <a:solidFill>
                  <a:srgbClr val="002060"/>
                </a:solidFill>
              </a:rPr>
            </a:br>
            <a:r>
              <a:rPr lang="ru-RU" sz="1600" i="1" dirty="0" smtClean="0">
                <a:solidFill>
                  <a:srgbClr val="002060"/>
                </a:solidFill>
              </a:rPr>
              <a:t> - Да информира </a:t>
            </a:r>
            <a:r>
              <a:rPr lang="ru-RU" sz="1600" i="1" dirty="0">
                <a:solidFill>
                  <a:srgbClr val="002060"/>
                </a:solidFill>
              </a:rPr>
              <a:t>за ефекта, който ще има върху страната, даден регион, общност или отделна личност, осъществяването на отделни приоритети, мерки или проекти</a:t>
            </a:r>
            <a:r>
              <a:rPr lang="ru-RU" sz="1600" i="1" dirty="0" smtClean="0">
                <a:solidFill>
                  <a:srgbClr val="002060"/>
                </a:solidFill>
              </a:rPr>
              <a:t>.</a:t>
            </a:r>
            <a:br>
              <a:rPr lang="ru-RU" sz="1600" i="1" dirty="0" smtClean="0">
                <a:solidFill>
                  <a:srgbClr val="002060"/>
                </a:solidFill>
              </a:rPr>
            </a:br>
            <a:r>
              <a:rPr lang="ru-RU" sz="1600" i="1" dirty="0" smtClean="0">
                <a:solidFill>
                  <a:srgbClr val="002060"/>
                </a:solidFill>
              </a:rPr>
              <a:t/>
            </a:r>
            <a:br>
              <a:rPr lang="ru-RU" sz="1600" i="1" dirty="0" smtClean="0">
                <a:solidFill>
                  <a:srgbClr val="002060"/>
                </a:solidFill>
              </a:rPr>
            </a:br>
            <a:r>
              <a:rPr lang="ru-RU" sz="1600" i="1" dirty="0">
                <a:solidFill>
                  <a:srgbClr val="002060"/>
                </a:solidFill>
              </a:rPr>
              <a:t/>
            </a:r>
            <a:br>
              <a:rPr lang="ru-RU" sz="1600" i="1" dirty="0">
                <a:solidFill>
                  <a:srgbClr val="002060"/>
                </a:solidFill>
              </a:rPr>
            </a:br>
            <a:r>
              <a:rPr lang="ru-RU" sz="1600" b="1" i="1" dirty="0" smtClean="0">
                <a:solidFill>
                  <a:srgbClr val="002060"/>
                </a:solidFill>
              </a:rPr>
              <a:t>Националната комуникационна стратегия </a:t>
            </a:r>
            <a:r>
              <a:rPr lang="en-US" sz="1600" b="1" i="1" dirty="0" smtClean="0">
                <a:solidFill>
                  <a:srgbClr val="002060"/>
                </a:solidFill>
              </a:rPr>
              <a:t>(</a:t>
            </a:r>
            <a:r>
              <a:rPr lang="ru-RU" sz="1600" b="1" i="1" dirty="0" smtClean="0">
                <a:solidFill>
                  <a:srgbClr val="002060"/>
                </a:solidFill>
              </a:rPr>
              <a:t>НКС</a:t>
            </a:r>
            <a:r>
              <a:rPr lang="en-US" sz="1600" b="1" i="1" dirty="0" smtClean="0">
                <a:solidFill>
                  <a:srgbClr val="002060"/>
                </a:solidFill>
              </a:rPr>
              <a:t>)</a:t>
            </a:r>
            <a:r>
              <a:rPr lang="ru-RU" sz="1600" b="1" i="1" dirty="0" smtClean="0">
                <a:solidFill>
                  <a:srgbClr val="002060"/>
                </a:solidFill>
              </a:rPr>
              <a:t> 2021-2027 г. </a:t>
            </a:r>
            <a:r>
              <a:rPr lang="ru-RU" sz="1600" b="1" i="1" dirty="0">
                <a:solidFill>
                  <a:srgbClr val="002060"/>
                </a:solidFill>
              </a:rPr>
              <a:t>определя рамката за стратегическа комуникация за програмния период 2021-2027 г. </a:t>
            </a:r>
            <a:r>
              <a:rPr lang="ru-RU" sz="1600" b="1" i="1" dirty="0" smtClean="0">
                <a:solidFill>
                  <a:srgbClr val="002060"/>
                </a:solidFill>
              </a:rPr>
              <a:t/>
            </a:r>
            <a:br>
              <a:rPr lang="ru-RU" sz="1600" b="1" i="1" dirty="0" smtClean="0">
                <a:solidFill>
                  <a:srgbClr val="002060"/>
                </a:solidFill>
              </a:rPr>
            </a:br>
            <a:r>
              <a:rPr lang="ru-RU" sz="1600" b="1" i="1" dirty="0" smtClean="0">
                <a:solidFill>
                  <a:srgbClr val="002060"/>
                </a:solidFill>
              </a:rPr>
              <a:t/>
            </a:r>
            <a:br>
              <a:rPr lang="ru-RU" sz="1600" b="1" i="1" dirty="0" smtClean="0">
                <a:solidFill>
                  <a:srgbClr val="002060"/>
                </a:solidFill>
              </a:rPr>
            </a:br>
            <a:r>
              <a:rPr lang="ru-RU" sz="1600" b="1" i="1" dirty="0" smtClean="0">
                <a:solidFill>
                  <a:srgbClr val="002060"/>
                </a:solidFill>
              </a:rPr>
              <a:t>За изпълнението на </a:t>
            </a:r>
            <a:r>
              <a:rPr lang="ru-RU" sz="1600" b="1" i="1" dirty="0">
                <a:solidFill>
                  <a:srgbClr val="002060"/>
                </a:solidFill>
              </a:rPr>
              <a:t>НКС 2021-2027 г</a:t>
            </a:r>
            <a:r>
              <a:rPr lang="ru-RU" sz="1600" b="1" i="1" dirty="0" smtClean="0">
                <a:solidFill>
                  <a:srgbClr val="002060"/>
                </a:solidFill>
              </a:rPr>
              <a:t>. всяка година Управляващите органи на програмите трябва да изготвят Годишни планове за действие.</a:t>
            </a:r>
            <a:endParaRPr lang="bg-BG" sz="1600" b="1" i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5" y="79513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9716"/>
            <a:ext cx="1166192" cy="4876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560" y="79513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862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ctrTitle"/>
          </p:nvPr>
        </p:nvSpPr>
        <p:spPr>
          <a:xfrm>
            <a:off x="53010" y="815010"/>
            <a:ext cx="8885582" cy="389613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bg-BG" sz="2000" b="1" dirty="0" smtClean="0">
                <a:solidFill>
                  <a:srgbClr val="002060"/>
                </a:solidFill>
              </a:rPr>
              <a:t>1. Основни цели:</a:t>
            </a:r>
            <a:r>
              <a:rPr lang="bg-BG" sz="2000" dirty="0">
                <a:solidFill>
                  <a:srgbClr val="002060"/>
                </a:solidFill>
              </a:rPr>
              <a:t/>
            </a:r>
            <a:br>
              <a:rPr lang="bg-BG" sz="2000" dirty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1.1. Популяризиране на ролята на ЕС и информиране за възможностите за финансиране по програмите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1.2. Осигуряване на максимална видимост и прозрачност в процеса на изпълнение и управление на програмите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1.3. Изграждане и поддържане на по-високо обществено доверие към процесите по изпълнение и управление на СП и програмите.</a:t>
            </a:r>
            <a:br>
              <a:rPr lang="ru-RU" sz="2000" dirty="0">
                <a:solidFill>
                  <a:srgbClr val="002060"/>
                </a:solidFill>
              </a:rPr>
            </a:br>
            <a:endParaRPr lang="bg-BG" sz="1600" i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5" y="79513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9716"/>
            <a:ext cx="1166192" cy="4876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560" y="79513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46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ctrTitle"/>
          </p:nvPr>
        </p:nvSpPr>
        <p:spPr>
          <a:xfrm>
            <a:off x="163295" y="715617"/>
            <a:ext cx="8728914" cy="436659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ru-RU" sz="1800" b="1" dirty="0" smtClean="0">
                <a:solidFill>
                  <a:srgbClr val="002060"/>
                </a:solidFill>
              </a:rPr>
              <a:t>2. Специфични </a:t>
            </a:r>
            <a:r>
              <a:rPr lang="ru-RU" sz="1800" b="1" dirty="0">
                <a:solidFill>
                  <a:srgbClr val="002060"/>
                </a:solidFill>
              </a:rPr>
              <a:t>цели</a:t>
            </a:r>
            <a:r>
              <a:rPr lang="ru-RU" sz="1800" b="1" dirty="0" smtClean="0">
                <a:solidFill>
                  <a:srgbClr val="002060"/>
                </a:solidFill>
              </a:rPr>
              <a:t>:</a:t>
            </a: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>2.1. Популяризиране на отделните програми като финансов инструмент за подобряване на развитието на България и качеството на живот</a:t>
            </a:r>
            <a:r>
              <a:rPr lang="ru-RU" sz="1800" dirty="0" smtClean="0">
                <a:solidFill>
                  <a:srgbClr val="002060"/>
                </a:solidFill>
              </a:rPr>
              <a:t>.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>2.2. Осигуряване на максимална видимост и прозрачност на процеса на управление и изпълнение на програмите, техните резултати и добри практики</a:t>
            </a:r>
            <a:r>
              <a:rPr lang="ru-RU" sz="1800" dirty="0" smtClean="0">
                <a:solidFill>
                  <a:srgbClr val="002060"/>
                </a:solidFill>
              </a:rPr>
              <a:t>.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>2.3. Информиране на потенциалните бенефициенти и крайни получатели за възможностите за финансиране, предоставяни от програмите</a:t>
            </a:r>
            <a:r>
              <a:rPr lang="ru-RU" sz="1800" dirty="0" smtClean="0">
                <a:solidFill>
                  <a:srgbClr val="002060"/>
                </a:solidFill>
              </a:rPr>
              <a:t>.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>2.4. Повишаване информираността и компетентността на бенефициентите и крайните получатели при изпълнение на проекти</a:t>
            </a:r>
            <a:r>
              <a:rPr lang="ru-RU" sz="1800" dirty="0" smtClean="0">
                <a:solidFill>
                  <a:srgbClr val="002060"/>
                </a:solidFill>
              </a:rPr>
              <a:t>.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>2.5. Насърчаване на по-активно участие на всички заинтересовани страни в процеса на изпълнение на СП и програмите.</a:t>
            </a:r>
          </a:p>
        </p:txBody>
      </p:sp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5" y="79513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9716"/>
            <a:ext cx="1166192" cy="4876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560" y="79513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281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ctrTitle"/>
          </p:nvPr>
        </p:nvSpPr>
        <p:spPr>
          <a:xfrm>
            <a:off x="106017" y="715618"/>
            <a:ext cx="8885582" cy="422744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/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3. НКС 2021-2027 г. </a:t>
            </a:r>
            <a:r>
              <a:rPr lang="ru-RU" sz="2000" b="1" dirty="0">
                <a:solidFill>
                  <a:srgbClr val="002060"/>
                </a:solidFill>
              </a:rPr>
              <a:t>включва: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3.1. Основни </a:t>
            </a:r>
            <a:r>
              <a:rPr lang="ru-RU" sz="2000" dirty="0">
                <a:solidFill>
                  <a:srgbClr val="002060"/>
                </a:solidFill>
              </a:rPr>
              <a:t>целеви </a:t>
            </a:r>
            <a:r>
              <a:rPr lang="ru-RU" sz="2000" dirty="0" smtClean="0">
                <a:solidFill>
                  <a:srgbClr val="002060"/>
                </a:solidFill>
              </a:rPr>
              <a:t>групи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3.2. </a:t>
            </a:r>
            <a:r>
              <a:rPr lang="ru-RU" sz="2000" dirty="0">
                <a:solidFill>
                  <a:srgbClr val="002060"/>
                </a:solidFill>
              </a:rPr>
              <a:t>Подход и инструменти за постигане на </a:t>
            </a:r>
            <a:r>
              <a:rPr lang="ru-RU" sz="2000" dirty="0" smtClean="0">
                <a:solidFill>
                  <a:srgbClr val="002060"/>
                </a:solidFill>
              </a:rPr>
              <a:t>целите - комуникационни канали и комуникационни дейности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3.3.Отговорни структури за изпълнението </a:t>
            </a:r>
            <a:r>
              <a:rPr lang="ru-RU" sz="2000" dirty="0">
                <a:solidFill>
                  <a:srgbClr val="002060"/>
                </a:solidFill>
              </a:rPr>
              <a:t>на </a:t>
            </a:r>
            <a:r>
              <a:rPr lang="ru-RU" sz="2000" dirty="0" smtClean="0">
                <a:solidFill>
                  <a:srgbClr val="002060"/>
                </a:solidFill>
              </a:rPr>
              <a:t>НКС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3.4.Мониторинг и оценка </a:t>
            </a:r>
            <a:r>
              <a:rPr lang="ru-RU" sz="2000" dirty="0">
                <a:solidFill>
                  <a:srgbClr val="002060"/>
                </a:solidFill>
              </a:rPr>
              <a:t>на </a:t>
            </a:r>
            <a:r>
              <a:rPr lang="ru-RU" sz="2000" dirty="0" smtClean="0">
                <a:solidFill>
                  <a:srgbClr val="002060"/>
                </a:solidFill>
              </a:rPr>
              <a:t>НКС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3.5. Бюджет за изпълнението </a:t>
            </a:r>
            <a:r>
              <a:rPr lang="ru-RU" sz="2000" dirty="0">
                <a:solidFill>
                  <a:srgbClr val="002060"/>
                </a:solidFill>
              </a:rPr>
              <a:t>на </a:t>
            </a:r>
            <a:r>
              <a:rPr lang="ru-RU" sz="2000" dirty="0" smtClean="0">
                <a:solidFill>
                  <a:srgbClr val="002060"/>
                </a:solidFill>
              </a:rPr>
              <a:t>НКС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3.6. Актуализация на НКС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5" y="79513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9716"/>
            <a:ext cx="1166192" cy="4876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560" y="79513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881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ctrTitle"/>
          </p:nvPr>
        </p:nvSpPr>
        <p:spPr>
          <a:xfrm>
            <a:off x="106017" y="715618"/>
            <a:ext cx="8885582" cy="422744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4. Приложения: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4.1. Приложение 1 – Наръчник за визуализация на подкрепата от ЕС – Брандбук за бенефициенти;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4.2. Приложение 2 – Методология за </a:t>
            </a:r>
            <a:r>
              <a:rPr lang="ru-RU" sz="2000" dirty="0">
                <a:solidFill>
                  <a:srgbClr val="002060"/>
                </a:solidFill>
              </a:rPr>
              <a:t>разпределение на финансовия ресурс за видимост, прозрачност и комуникация на програмите, съфинансирани чрез </a:t>
            </a:r>
            <a:r>
              <a:rPr lang="ru-RU" sz="2000" dirty="0" smtClean="0">
                <a:solidFill>
                  <a:srgbClr val="002060"/>
                </a:solidFill>
              </a:rPr>
              <a:t>ЕФСУ</a:t>
            </a:r>
            <a:r>
              <a:rPr lang="bg-BG" sz="2000" dirty="0">
                <a:solidFill>
                  <a:srgbClr val="002060"/>
                </a:solidFill>
              </a:rPr>
              <a:t>;</a:t>
            </a: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4.3. Приложение 3 </a:t>
            </a:r>
            <a:r>
              <a:rPr lang="ru-RU" sz="2000" dirty="0">
                <a:solidFill>
                  <a:srgbClr val="002060"/>
                </a:solidFill>
              </a:rPr>
              <a:t>- Годишни планове за действие на програмите, съфинансирани чрез </a:t>
            </a:r>
            <a:r>
              <a:rPr lang="ru-RU" sz="2000" dirty="0" smtClean="0">
                <a:solidFill>
                  <a:srgbClr val="002060"/>
                </a:solidFill>
              </a:rPr>
              <a:t>ЕФСУ.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НКС подлежи </a:t>
            </a:r>
            <a:r>
              <a:rPr lang="ru-RU" sz="2000" dirty="0">
                <a:solidFill>
                  <a:srgbClr val="002060"/>
                </a:solidFill>
              </a:rPr>
              <a:t>на одобрение от Комитета за </a:t>
            </a:r>
            <a:r>
              <a:rPr lang="ru-RU" sz="2000" dirty="0" smtClean="0">
                <a:solidFill>
                  <a:srgbClr val="002060"/>
                </a:solidFill>
              </a:rPr>
              <a:t>наблюдение на </a:t>
            </a:r>
            <a:r>
              <a:rPr lang="ru-RU" sz="2000" dirty="0">
                <a:solidFill>
                  <a:srgbClr val="002060"/>
                </a:solidFill>
              </a:rPr>
              <a:t>СП, съгласувано с КН на всички програми, включени в </a:t>
            </a:r>
            <a:r>
              <a:rPr lang="ru-RU" sz="2000" dirty="0" smtClean="0">
                <a:solidFill>
                  <a:srgbClr val="002060"/>
                </a:solidFill>
              </a:rPr>
              <a:t>нея.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5" y="79513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9716"/>
            <a:ext cx="1166192" cy="4876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560" y="79513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295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0"/>
          <p:cNvSpPr txBox="1">
            <a:spLocks noGrp="1"/>
          </p:cNvSpPr>
          <p:nvPr>
            <p:ph type="subTitle" idx="4294967295"/>
          </p:nvPr>
        </p:nvSpPr>
        <p:spPr>
          <a:xfrm>
            <a:off x="1275150" y="1252350"/>
            <a:ext cx="6593700" cy="27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800" b="1" dirty="0" smtClean="0">
                <a:solidFill>
                  <a:srgbClr val="FFFFFF"/>
                </a:solidFill>
              </a:rPr>
              <a:t>БЛАГОДАРЯ ЗА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800" b="1" dirty="0" smtClean="0">
                <a:solidFill>
                  <a:srgbClr val="FFFFFF"/>
                </a:solidFill>
              </a:rPr>
              <a:t>ВНИМАНИЕТО!</a:t>
            </a:r>
            <a:endParaRPr sz="2800" dirty="0">
              <a:solidFill>
                <a:srgbClr val="FFFFFF"/>
              </a:solidFill>
            </a:endParaRPr>
          </a:p>
        </p:txBody>
      </p:sp>
      <p:sp>
        <p:nvSpPr>
          <p:cNvPr id="308" name="Google Shape;308;p40"/>
          <p:cNvSpPr txBox="1">
            <a:spLocks noGrp="1"/>
          </p:cNvSpPr>
          <p:nvPr>
            <p:ph type="body" idx="4294967295"/>
          </p:nvPr>
        </p:nvSpPr>
        <p:spPr>
          <a:xfrm>
            <a:off x="1275150" y="3976176"/>
            <a:ext cx="6593700" cy="92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buNone/>
            </a:pPr>
            <a:r>
              <a:rPr lang="en-US" sz="1800" dirty="0">
                <a:solidFill>
                  <a:srgbClr val="002060"/>
                </a:solidFill>
                <a:hlinkClick r:id="rId4"/>
              </a:rPr>
              <a:t>https://eufunds.bg/bg/pmdr</a:t>
            </a:r>
            <a:endParaRPr lang="en-US" sz="1800" dirty="0">
              <a:solidFill>
                <a:srgbClr val="002060"/>
              </a:solidFill>
            </a:endParaRPr>
          </a:p>
          <a:p>
            <a:pPr marL="0" lvl="0" indent="0" algn="ctr">
              <a:buNone/>
            </a:pPr>
            <a:r>
              <a:rPr lang="en-US" sz="1800" dirty="0" smtClean="0">
                <a:solidFill>
                  <a:srgbClr val="002060"/>
                </a:solidFill>
              </a:rPr>
              <a:t>E-mail: pmdr@mzh.government</a:t>
            </a:r>
            <a:r>
              <a:rPr lang="en-US" sz="1800" dirty="0">
                <a:solidFill>
                  <a:srgbClr val="002060"/>
                </a:solidFill>
              </a:rPr>
              <a:t>.</a:t>
            </a:r>
            <a:r>
              <a:rPr lang="en-US" sz="1800" dirty="0" smtClean="0">
                <a:solidFill>
                  <a:srgbClr val="002060"/>
                </a:solidFill>
              </a:rPr>
              <a:t>bg</a:t>
            </a:r>
            <a:endParaRPr sz="1800" dirty="0">
              <a:solidFill>
                <a:srgbClr val="002060"/>
              </a:solidFill>
            </a:endParaRPr>
          </a:p>
        </p:txBody>
      </p:sp>
      <p:sp>
        <p:nvSpPr>
          <p:cNvPr id="309" name="Google Shape;309;p40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6" name="Picture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96"/>
            <a:ext cx="1928191" cy="402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26" y="181107"/>
            <a:ext cx="1571083" cy="51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850" y="88928"/>
            <a:ext cx="1222141" cy="559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mon template">
  <a:themeElements>
    <a:clrScheme name="Custom 347">
      <a:dk1>
        <a:srgbClr val="2C343B"/>
      </a:dk1>
      <a:lt1>
        <a:srgbClr val="FFFFFF"/>
      </a:lt1>
      <a:dk2>
        <a:srgbClr val="859CB1"/>
      </a:dk2>
      <a:lt2>
        <a:srgbClr val="F0F3F5"/>
      </a:lt2>
      <a:accent1>
        <a:srgbClr val="0198AD"/>
      </a:accent1>
      <a:accent2>
        <a:srgbClr val="BDE4EA"/>
      </a:accent2>
      <a:accent3>
        <a:srgbClr val="FE344D"/>
      </a:accent3>
      <a:accent4>
        <a:srgbClr val="FE7F8F"/>
      </a:accent4>
      <a:accent5>
        <a:srgbClr val="F5A500"/>
      </a:accent5>
      <a:accent6>
        <a:srgbClr val="2C343B"/>
      </a:accent6>
      <a:hlink>
        <a:srgbClr val="2C343B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503</Words>
  <Application>Microsoft Office PowerPoint</Application>
  <PresentationFormat>On-screen Show (16:9)</PresentationFormat>
  <Paragraphs>14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Source Sans Pro</vt:lpstr>
      <vt:lpstr>Arial</vt:lpstr>
      <vt:lpstr>Permanent Marker</vt:lpstr>
      <vt:lpstr>Timon template</vt:lpstr>
      <vt:lpstr>   ПЪРВО ЗАСЕДАНИЕ НА КОМИТЕТА ЗА НАБЛЮДЕНИЕ НА  ПРОГРАМАТА ЗА МОРСКО ДЕЛО, РИБАРСТВО И АКВАКУЛТУРИ  2021-2027 Г.   17 март 2023 г. Grand Hotel Millennium Sofia</vt:lpstr>
      <vt:lpstr>PowerPoint Presentation</vt:lpstr>
      <vt:lpstr>Задължение на България, като държава членка на Европейския съюз:    - Да информира своите граждани по най-подходящия начин за помощта, предоставена от фондовете на ЕС;    - Да информира за ефекта, който ще има върху страната, даден регион, общност или отделна личност, осъществяването на отделни приоритети, мерки или проекти.   Националната комуникационна стратегия (НКС) 2021-2027 г. определя рамката за стратегическа комуникация за програмния период 2021-2027 г.   За изпълнението на НКС 2021-2027 г. всяка година Управляващите органи на програмите трябва да изготвят Годишни планове за действие.</vt:lpstr>
      <vt:lpstr>1. Основни цели:  1.1. Популяризиране на ролята на ЕС и информиране за възможностите за финансиране по програмите.  1.2. Осигуряване на максимална видимост и прозрачност в процеса на изпълнение и управление на програмите.  1.3. Изграждане и поддържане на по-високо обществено доверие към процесите по изпълнение и управление на СП и програмите. </vt:lpstr>
      <vt:lpstr>2. Специфични цели: 2.1. Популяризиране на отделните програми като финансов инструмент за подобряване на развитието на България и качеството на живот.  2.2. Осигуряване на максимална видимост и прозрачност на процеса на управление и изпълнение на програмите, техните резултати и добри практики.  2.3. Информиране на потенциалните бенефициенти и крайни получатели за възможностите за финансиране, предоставяни от програмите.  2.4. Повишаване информираността и компетентността на бенефициентите и крайните получатели при изпълнение на проекти.  2.5. Насърчаване на по-активно участие на всички заинтересовани страни в процеса на изпълнение на СП и програмите.</vt:lpstr>
      <vt:lpstr>    3. НКС 2021-2027 г. включва:  3.1. Основни целеви групи  3.2. Подход и инструменти за постигане на целите - комуникационни канали и комуникационни дейности  3.3.Отговорни структури за изпълнението на НКС  3.4.Мониторинг и оценка на НКС  3.5. Бюджет за изпълнението на НКС  3.6. Актуализация на НКС    </vt:lpstr>
      <vt:lpstr> 4. Приложения:  4.1. Приложение 1 – Наръчник за визуализация на подкрепата от ЕС – Брандбук за бенефициенти;  4.2. Приложение 2 – Методология за разпределение на финансовия ресурс за видимост, прозрачност и комуникация на програмите, съфинансирани чрез ЕФСУ;  4.3. Приложение 3 - Годишни планове за действие на програмите, съфинансирани чрез ЕФСУ.  НКС подлежи на одобрение от Комитета за наблюдение на СП, съгласувано с КН на всички програми, включени в нея.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ПЪРВО ЗАСЕДАНИЕ НА КОМИТЕТА ЗА НАБЛЮДЕНИЕ НА  ПРОГРАМАТА ЗА МОРСКО ДЕЛО, РИБАРСТВО И АКВАКУЛТУРИ  2021-2027 Г.   17 март 2023 г. Grand Hotel Millennium Sofia</dc:title>
  <cp:lastModifiedBy>Krasimira Dankova</cp:lastModifiedBy>
  <cp:revision>77</cp:revision>
  <dcterms:modified xsi:type="dcterms:W3CDTF">2023-03-14T12:03:21Z</dcterms:modified>
</cp:coreProperties>
</file>