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9"/>
  </p:notesMasterIdLst>
  <p:sldIdLst>
    <p:sldId id="256" r:id="rId2"/>
    <p:sldId id="285" r:id="rId3"/>
    <p:sldId id="261" r:id="rId4"/>
    <p:sldId id="284" r:id="rId5"/>
    <p:sldId id="286" r:id="rId6"/>
    <p:sldId id="282" r:id="rId7"/>
    <p:sldId id="279" r:id="rId8"/>
  </p:sldIdLst>
  <p:sldSz cx="9144000" cy="5143500" type="screen16x9"/>
  <p:notesSz cx="6858000" cy="9144000"/>
  <p:embeddedFontLst>
    <p:embeddedFont>
      <p:font typeface="Permanent Marker" panose="020B0604020202020204" charset="0"/>
      <p:regular r:id="rId10"/>
    </p:embeddedFont>
    <p:embeddedFont>
      <p:font typeface="Source Sans Pro" panose="020B060402020202020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65885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95550" y="1027043"/>
            <a:ext cx="6700586" cy="20274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  <a:b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  <a:r>
              <a:rPr lang="en-US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Индикативна годишна работна програма за 20</a:t>
            </a:r>
            <a:r>
              <a:rPr lang="en-US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0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 smtClean="0">
                <a:solidFill>
                  <a:srgbClr val="002060"/>
                </a:solidFill>
              </a:rPr>
              <a:t/>
            </a:r>
            <a:br>
              <a:rPr lang="bg-BG" sz="1600" dirty="0" smtClean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 smtClean="0">
                <a:solidFill>
                  <a:srgbClr val="002060"/>
                </a:solidFill>
              </a:rPr>
              <a:t/>
            </a:r>
            <a:br>
              <a:rPr lang="bg-BG" sz="1600" dirty="0" smtClean="0">
                <a:solidFill>
                  <a:srgbClr val="002060"/>
                </a:solidFill>
              </a:rPr>
            </a:br>
            <a:r>
              <a:rPr lang="bg-BG" sz="1600" i="1" dirty="0" smtClean="0">
                <a:solidFill>
                  <a:srgbClr val="002060"/>
                </a:solidFill>
              </a:rPr>
              <a:t>17 </a:t>
            </a:r>
            <a:r>
              <a:rPr lang="bg-BG" sz="1600" i="1" dirty="0">
                <a:solidFill>
                  <a:srgbClr val="002060"/>
                </a:solidFill>
              </a:rPr>
              <a:t>март 2023 г.</a:t>
            </a:r>
            <a:br>
              <a:rPr lang="bg-BG" sz="1600" i="1" dirty="0">
                <a:solidFill>
                  <a:srgbClr val="002060"/>
                </a:solidFill>
              </a:rPr>
            </a:br>
            <a:r>
              <a:rPr lang="en-US" sz="1600" i="1" dirty="0">
                <a:solidFill>
                  <a:srgbClr val="002060"/>
                </a:solidFill>
              </a:rPr>
              <a:t>Grand Hotel Millennium Sofia</a:t>
            </a: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512323" y="1200150"/>
            <a:ext cx="8262025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indent="0" algn="just">
              <a:buNone/>
            </a:pP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Военната агресия на Русия срещу Украйна от 24 февруари 2022 г. оказва негативно влияние върху сектора на рибарството в България. </a:t>
            </a:r>
          </a:p>
          <a:p>
            <a:pPr marL="76200" indent="0" algn="just">
              <a:buNone/>
            </a:pP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Последиците са сътресения на пазара, причинени от значително увеличение </a:t>
            </a:r>
            <a:r>
              <a:rPr lang="ru-RU" sz="1800" b="1" i="1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800" b="1" i="1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цените </a:t>
            </a: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смущения в търговията. </a:t>
            </a:r>
            <a:endParaRPr lang="ru-RU" sz="1800" b="1" i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0" algn="just">
              <a:buNone/>
            </a:pPr>
            <a:r>
              <a:rPr lang="ru-RU" sz="18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Операторите </a:t>
            </a: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сектора ще бъдат компенсирани за повишените цени в резултат от войната в </a:t>
            </a:r>
            <a:r>
              <a:rPr lang="ru-RU" sz="18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Украйна </a:t>
            </a: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8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обявяване </a:t>
            </a: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прием на проектни предложения по три компенсаторни мерки от Програмата за морско дело и рибарство </a:t>
            </a:r>
            <a:r>
              <a:rPr lang="ru-RU" sz="18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2014-2020 </a:t>
            </a:r>
            <a:r>
              <a:rPr lang="ru-RU" sz="18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8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bg-BG" sz="1800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just">
              <a:buNone/>
            </a:pP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8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149157" y="907916"/>
            <a:ext cx="8904052" cy="38761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None/>
            </a:pPr>
            <a:r>
              <a:rPr lang="bg-BG" sz="16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6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риоритет на Съюза 5 „Насърчаване на предлагането на пазара и преработването</a:t>
            </a:r>
            <a:r>
              <a:rPr lang="bg-BG" sz="16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76200" lvl="0" indent="0">
              <a:buNone/>
            </a:pPr>
            <a:endParaRPr lang="bg-BG" sz="1600" b="1" i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None/>
            </a:pPr>
            <a:r>
              <a:rPr lang="bg-BG" sz="1200" dirty="0" smtClean="0"/>
              <a:t>		</a:t>
            </a:r>
            <a:r>
              <a:rPr lang="bg-BG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Процедура чрез подбор на проекти „Мерки за предлагане на пазара - сектор "Риболов„</a:t>
            </a:r>
          </a:p>
          <a:p>
            <a:pPr marL="76200" indent="0" algn="ctr">
              <a:buNone/>
            </a:pPr>
            <a:r>
              <a:rPr lang="ru-RU" sz="12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76200" indent="0" algn="ctr">
              <a:buNone/>
            </a:pPr>
            <a:r>
              <a:rPr lang="ru-RU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на безвъзмездната финансова помощ </a:t>
            </a:r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(БФП) -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2 467 506.41 лв.</a:t>
            </a:r>
          </a:p>
          <a:p>
            <a:pPr marL="76200" lvl="0" indent="0" algn="ctr">
              <a:buNone/>
            </a:pPr>
            <a:endParaRPr lang="ru-RU" sz="1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	Допустими </a:t>
            </a:r>
            <a:r>
              <a:rPr lang="ru-RU" sz="1200" dirty="0">
                <a:solidFill>
                  <a:schemeClr val="tx1"/>
                </a:solidFill>
              </a:rPr>
              <a:t>кандидати </a:t>
            </a:r>
            <a:r>
              <a:rPr lang="ru-RU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>
                <a:solidFill>
                  <a:schemeClr val="tx1"/>
                </a:solidFill>
              </a:rPr>
              <a:t>оператори на риболовни кораби в стопанския риболов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marL="76200" lvl="0" indent="0" algn="ctr">
              <a:buNone/>
            </a:pPr>
            <a:r>
              <a:rPr lang="bg-BG" sz="1200" dirty="0" smtClean="0">
                <a:solidFill>
                  <a:schemeClr val="tx1"/>
                </a:solidFill>
              </a:rPr>
              <a:t>Максимален размер </a:t>
            </a:r>
            <a:r>
              <a:rPr lang="bg-BG" sz="1200" dirty="0">
                <a:solidFill>
                  <a:schemeClr val="tx1"/>
                </a:solidFill>
              </a:rPr>
              <a:t>на БФП за проект - 400 000 </a:t>
            </a:r>
            <a:r>
              <a:rPr lang="bg-BG" sz="1200" dirty="0" smtClean="0">
                <a:solidFill>
                  <a:schemeClr val="tx1"/>
                </a:solidFill>
              </a:rPr>
              <a:t>лв</a:t>
            </a:r>
            <a:r>
              <a:rPr lang="bg-BG" sz="1200" dirty="0">
                <a:solidFill>
                  <a:schemeClr val="tx1"/>
                </a:solidFill>
              </a:rPr>
              <a:t>., минимален  размер на БФП </a:t>
            </a:r>
            <a:r>
              <a:rPr lang="bg-BG" sz="1200" dirty="0" smtClean="0">
                <a:solidFill>
                  <a:schemeClr val="tx1"/>
                </a:solidFill>
              </a:rPr>
              <a:t>– неприложимо.</a:t>
            </a:r>
          </a:p>
          <a:p>
            <a:pPr marL="76200" lvl="0" indent="0" algn="ctr">
              <a:buNone/>
            </a:pPr>
            <a:r>
              <a:rPr lang="bg-BG" sz="1200" dirty="0">
                <a:solidFill>
                  <a:schemeClr val="tx1"/>
                </a:solidFill>
              </a:rPr>
              <a:t>Интензитет на безвъзмездната финансова помощ – 100</a:t>
            </a:r>
            <a:r>
              <a:rPr lang="bg-BG" sz="1200" dirty="0" smtClean="0">
                <a:solidFill>
                  <a:schemeClr val="tx1"/>
                </a:solidFill>
              </a:rPr>
              <a:t>%.</a:t>
            </a:r>
          </a:p>
          <a:p>
            <a:pPr marL="76200" indent="0" algn="ctr">
              <a:buNone/>
            </a:pPr>
            <a:r>
              <a:rPr lang="ru-RU" sz="1200" dirty="0">
                <a:solidFill>
                  <a:schemeClr val="tx1"/>
                </a:solidFill>
              </a:rPr>
              <a:t>Допустими </a:t>
            </a:r>
            <a:r>
              <a:rPr lang="ru-RU" sz="1200" dirty="0" smtClean="0">
                <a:solidFill>
                  <a:schemeClr val="tx1"/>
                </a:solidFill>
              </a:rPr>
              <a:t>разходи - </a:t>
            </a:r>
            <a:r>
              <a:rPr lang="bg-BG" sz="1200" dirty="0">
                <a:solidFill>
                  <a:schemeClr val="tx1"/>
                </a:solidFill>
              </a:rPr>
              <a:t>н</a:t>
            </a:r>
            <a:r>
              <a:rPr lang="bg-BG" sz="1200" dirty="0" smtClean="0">
                <a:solidFill>
                  <a:schemeClr val="tx1"/>
                </a:solidFill>
              </a:rPr>
              <a:t>еприложимо</a:t>
            </a:r>
            <a:r>
              <a:rPr lang="bg-BG" sz="1200" dirty="0">
                <a:solidFill>
                  <a:schemeClr val="tx1"/>
                </a:solidFill>
              </a:rPr>
              <a:t>. Мярката е компенсаторна</a:t>
            </a:r>
            <a:r>
              <a:rPr lang="bg-BG" sz="1200" dirty="0" smtClean="0">
                <a:solidFill>
                  <a:schemeClr val="tx1"/>
                </a:solidFill>
              </a:rPr>
              <a:t>.</a:t>
            </a:r>
          </a:p>
          <a:p>
            <a:pPr marL="76200" indent="0" algn="ctr">
              <a:buNone/>
            </a:pPr>
            <a:endParaRPr lang="bg-BG" sz="1200" dirty="0" smtClean="0">
              <a:solidFill>
                <a:schemeClr val="tx1"/>
              </a:solidFill>
            </a:endParaRPr>
          </a:p>
          <a:p>
            <a:pPr marL="533400" lvl="1" indent="0">
              <a:buNone/>
            </a:pPr>
            <a:r>
              <a:rPr lang="bg-BG" sz="1200" dirty="0" smtClean="0">
                <a:solidFill>
                  <a:schemeClr val="tx1"/>
                </a:solidFill>
              </a:rPr>
              <a:t>		Допустимите </a:t>
            </a:r>
            <a:r>
              <a:rPr lang="bg-BG" sz="1200" dirty="0">
                <a:solidFill>
                  <a:schemeClr val="tx1"/>
                </a:solidFill>
              </a:rPr>
              <a:t>компенсации са за повишаването на цените на </a:t>
            </a:r>
            <a:r>
              <a:rPr lang="bg-BG" sz="1200" dirty="0" smtClean="0">
                <a:solidFill>
                  <a:schemeClr val="tx1"/>
                </a:solidFill>
              </a:rPr>
              <a:t>разходите </a:t>
            </a:r>
            <a:r>
              <a:rPr lang="bg-BG" sz="1200" dirty="0">
                <a:solidFill>
                  <a:schemeClr val="tx1"/>
                </a:solidFill>
              </a:rPr>
              <a:t>за гориво. </a:t>
            </a:r>
            <a:endParaRPr lang="en-US" sz="1200" dirty="0">
              <a:solidFill>
                <a:schemeClr val="tx1"/>
              </a:solidFill>
            </a:endParaRPr>
          </a:p>
          <a:p>
            <a:pPr marL="76200" indent="0">
              <a:buNone/>
            </a:pPr>
            <a:endParaRPr lang="en-US" sz="1200" dirty="0"/>
          </a:p>
          <a:p>
            <a:pPr marL="76200" indent="0" algn="ctr">
              <a:buNone/>
            </a:pPr>
            <a:endParaRPr lang="en-US" sz="1200" dirty="0"/>
          </a:p>
          <a:p>
            <a:pPr marL="76200" lvl="0" indent="0" algn="ctr">
              <a:buNone/>
            </a:pPr>
            <a:endParaRPr sz="1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42" y="1498060"/>
            <a:ext cx="1814816" cy="1102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278861" y="823610"/>
            <a:ext cx="8495488" cy="39604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bg-BG" sz="16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6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риоритет на Съюза 5 „Насърчаване на предлагането на пазара и преработването</a:t>
            </a:r>
            <a:r>
              <a:rPr lang="bg-BG" sz="16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600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Процедура </a:t>
            </a:r>
            <a:r>
              <a:rPr lang="bg-BG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чрез подбор на проекти „Мерки за предлагане на пазара - сектор "Аквакултури„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200" dirty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 размер на безвъзмездната финансова помощ (БФП) 4 693 920 </a:t>
            </a:r>
            <a:r>
              <a:rPr lang="ru-RU" sz="1200" dirty="0" smtClean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лв.</a:t>
            </a:r>
            <a:endParaRPr lang="ru-RU" sz="1200" b="1" dirty="0">
              <a:solidFill>
                <a:srgbClr val="2C343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dirty="0">
                <a:solidFill>
                  <a:srgbClr val="2C343B"/>
                </a:solidFill>
              </a:rPr>
              <a:t>	Допустими кандидати - оператори в сектор „Рибарство“, производители на аквакултури.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dirty="0">
                <a:solidFill>
                  <a:srgbClr val="2C343B"/>
                </a:solidFill>
              </a:rPr>
              <a:t>Максимален размер на БФП за проект - 400 000 лв., минимален  размер на БФП – неприложимо.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dirty="0">
                <a:solidFill>
                  <a:srgbClr val="2C343B"/>
                </a:solidFill>
              </a:rPr>
              <a:t>Интензитет на безвъзмездната финансова помощ – 100%.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dirty="0">
                <a:solidFill>
                  <a:srgbClr val="2C343B"/>
                </a:solidFill>
              </a:rPr>
              <a:t>Допустими разходи - </a:t>
            </a:r>
            <a:r>
              <a:rPr lang="bg-BG" sz="1200" dirty="0">
                <a:solidFill>
                  <a:srgbClr val="2C343B"/>
                </a:solidFill>
              </a:rPr>
              <a:t>неприложимо. Мярката е компенсаторна.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200" dirty="0">
              <a:solidFill>
                <a:srgbClr val="2C343B"/>
              </a:solidFill>
            </a:endParaRPr>
          </a:p>
          <a:p>
            <a:pPr marL="533400" lvl="1" indent="0">
              <a:buClr>
                <a:srgbClr val="859CB1"/>
              </a:buClr>
              <a:buNone/>
            </a:pPr>
            <a:r>
              <a:rPr lang="bg-BG" sz="1200" dirty="0">
                <a:solidFill>
                  <a:srgbClr val="2C343B"/>
                </a:solidFill>
              </a:rPr>
              <a:t>	</a:t>
            </a:r>
            <a:r>
              <a:rPr lang="ru-RU" sz="1200" dirty="0" smtClean="0">
                <a:solidFill>
                  <a:srgbClr val="2C343B"/>
                </a:solidFill>
              </a:rPr>
              <a:t>Допустимите </a:t>
            </a:r>
            <a:r>
              <a:rPr lang="ru-RU" sz="1200" dirty="0">
                <a:solidFill>
                  <a:srgbClr val="2C343B"/>
                </a:solidFill>
              </a:rPr>
              <a:t>компенсации са за повишаването на цените на </a:t>
            </a:r>
            <a:r>
              <a:rPr lang="ru-RU" sz="1200" dirty="0" smtClean="0">
                <a:solidFill>
                  <a:srgbClr val="2C343B"/>
                </a:solidFill>
              </a:rPr>
              <a:t>разходите </a:t>
            </a:r>
            <a:r>
              <a:rPr lang="ru-RU" sz="1200" dirty="0">
                <a:solidFill>
                  <a:srgbClr val="2C343B"/>
                </a:solidFill>
              </a:rPr>
              <a:t>за фураж и </a:t>
            </a:r>
            <a:r>
              <a:rPr lang="ru-RU" sz="1200" dirty="0" smtClean="0">
                <a:solidFill>
                  <a:srgbClr val="2C343B"/>
                </a:solidFill>
              </a:rPr>
              <a:t>разходите </a:t>
            </a:r>
            <a:r>
              <a:rPr lang="ru-RU" sz="1200" dirty="0">
                <a:solidFill>
                  <a:srgbClr val="2C343B"/>
                </a:solidFill>
              </a:rPr>
              <a:t>за гориво. </a:t>
            </a:r>
            <a:endParaRPr lang="en-US" sz="1200" dirty="0">
              <a:solidFill>
                <a:srgbClr val="2C343B"/>
              </a:solidFill>
            </a:endParaRPr>
          </a:p>
          <a:p>
            <a:pPr marL="76200" lvl="0" indent="0" algn="ctr">
              <a:buClr>
                <a:srgbClr val="859CB1"/>
              </a:buClr>
              <a:buNone/>
            </a:pPr>
            <a:endParaRPr lang="bg-BG" dirty="0"/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600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4" y="1438509"/>
            <a:ext cx="1917467" cy="1187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9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278861" y="823610"/>
            <a:ext cx="8495488" cy="39604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Clr>
                <a:srgbClr val="859CB1"/>
              </a:buClr>
              <a:buNone/>
            </a:pPr>
            <a:r>
              <a:rPr lang="bg-BG" sz="16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600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риоритет на Съюза 5 „Насърчаване на предлагането на пазара и преработването</a:t>
            </a:r>
            <a:r>
              <a:rPr lang="bg-BG" sz="1600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600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Процедура </a:t>
            </a:r>
            <a:r>
              <a:rPr lang="bg-BG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чрез подбор на проекти „Мерки за предлагане на пазара - сектор </a:t>
            </a:r>
            <a:r>
              <a:rPr lang="bg-BG" sz="12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ru-RU" sz="1200" b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Преработване на продуктите от риболов и аквакултури“		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b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ru-RU" sz="1200" b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dirty="0" smtClean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 </a:t>
            </a:r>
            <a:r>
              <a:rPr lang="ru-RU" sz="1200" dirty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на </a:t>
            </a:r>
            <a:r>
              <a:rPr lang="ru-RU" sz="1200" dirty="0" smtClean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БФП - 3 </a:t>
            </a:r>
            <a:r>
              <a:rPr lang="ru-RU" sz="1200" dirty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510 426.10 лв</a:t>
            </a:r>
            <a:r>
              <a:rPr lang="ru-RU" sz="1200" dirty="0" smtClean="0">
                <a:solidFill>
                  <a:srgbClr val="2C3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200" dirty="0">
                <a:solidFill>
                  <a:srgbClr val="2C343B"/>
                </a:solidFill>
              </a:rPr>
              <a:t>	Допустими кандидати - </a:t>
            </a:r>
            <a:r>
              <a:rPr lang="bg-BG" sz="1200" dirty="0"/>
              <a:t>еднолични търговци или юридически лица, регистрирани по Търговския закон.</a:t>
            </a:r>
            <a:endParaRPr lang="en-US" sz="1200" dirty="0"/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dirty="0" smtClean="0">
                <a:solidFill>
                  <a:srgbClr val="2C343B"/>
                </a:solidFill>
              </a:rPr>
              <a:t>Максимален </a:t>
            </a:r>
            <a:r>
              <a:rPr lang="bg-BG" sz="1200" dirty="0">
                <a:solidFill>
                  <a:srgbClr val="2C343B"/>
                </a:solidFill>
              </a:rPr>
              <a:t>размер на БФП за проект - 400 000 лв., минимален  размер на БФП – неприложимо.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bg-BG" sz="1200" dirty="0">
                <a:solidFill>
                  <a:srgbClr val="2C343B"/>
                </a:solidFill>
              </a:rPr>
              <a:t>Интензитет на безвъзмездната финансова помощ – 100%.</a:t>
            </a:r>
          </a:p>
          <a:p>
            <a:pPr marL="76200" lvl="0" indent="0" algn="ctr">
              <a:buClr>
                <a:srgbClr val="859CB1"/>
              </a:buClr>
              <a:buNone/>
            </a:pPr>
            <a:r>
              <a:rPr lang="ru-RU" sz="1200" dirty="0">
                <a:solidFill>
                  <a:srgbClr val="2C343B"/>
                </a:solidFill>
              </a:rPr>
              <a:t>Допустими разходи - </a:t>
            </a:r>
            <a:r>
              <a:rPr lang="bg-BG" sz="1200" dirty="0">
                <a:solidFill>
                  <a:srgbClr val="2C343B"/>
                </a:solidFill>
              </a:rPr>
              <a:t>неприложимо. Мярката е компенсаторна.</a:t>
            </a:r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200" dirty="0">
              <a:solidFill>
                <a:srgbClr val="2C343B"/>
              </a:solidFill>
            </a:endParaRPr>
          </a:p>
          <a:p>
            <a:pPr marL="533400" lvl="1" indent="0">
              <a:buClr>
                <a:srgbClr val="859CB1"/>
              </a:buClr>
              <a:buNone/>
            </a:pPr>
            <a:r>
              <a:rPr lang="bg-BG" sz="1200" dirty="0">
                <a:solidFill>
                  <a:srgbClr val="2C343B"/>
                </a:solidFill>
              </a:rPr>
              <a:t>	</a:t>
            </a:r>
            <a:r>
              <a:rPr lang="ru-RU" sz="1200" dirty="0" smtClean="0">
                <a:solidFill>
                  <a:srgbClr val="2C343B"/>
                </a:solidFill>
              </a:rPr>
              <a:t>Допустимите </a:t>
            </a:r>
            <a:r>
              <a:rPr lang="ru-RU" sz="1200" dirty="0">
                <a:solidFill>
                  <a:srgbClr val="2C343B"/>
                </a:solidFill>
              </a:rPr>
              <a:t>компенсации са за повишаването на цените на разходите </a:t>
            </a:r>
            <a:r>
              <a:rPr lang="ru-RU" sz="1200" dirty="0" smtClean="0">
                <a:solidFill>
                  <a:srgbClr val="2C343B"/>
                </a:solidFill>
              </a:rPr>
              <a:t>за </a:t>
            </a:r>
            <a:r>
              <a:rPr lang="ru-RU" sz="1200" dirty="0">
                <a:solidFill>
                  <a:srgbClr val="2C343B"/>
                </a:solidFill>
              </a:rPr>
              <a:t>суровини – риба, рибни продукти и др. хидробионти </a:t>
            </a:r>
            <a:r>
              <a:rPr lang="ru-RU" sz="1200">
                <a:solidFill>
                  <a:srgbClr val="2C343B"/>
                </a:solidFill>
              </a:rPr>
              <a:t>и </a:t>
            </a:r>
            <a:r>
              <a:rPr lang="ru-RU" sz="1200" smtClean="0">
                <a:solidFill>
                  <a:srgbClr val="2C343B"/>
                </a:solidFill>
              </a:rPr>
              <a:t>разходите </a:t>
            </a:r>
            <a:r>
              <a:rPr lang="ru-RU" sz="1200" dirty="0">
                <a:solidFill>
                  <a:srgbClr val="2C343B"/>
                </a:solidFill>
              </a:rPr>
              <a:t>за гориво. </a:t>
            </a:r>
            <a:endParaRPr lang="en-US" sz="1200" dirty="0">
              <a:solidFill>
                <a:srgbClr val="2C343B"/>
              </a:solidFill>
            </a:endParaRPr>
          </a:p>
          <a:p>
            <a:pPr marL="76200" lvl="0" indent="0" algn="ctr">
              <a:buClr>
                <a:srgbClr val="859CB1"/>
              </a:buClr>
              <a:buNone/>
            </a:pPr>
            <a:endParaRPr lang="bg-BG" dirty="0"/>
          </a:p>
          <a:p>
            <a:pPr marL="76200" lvl="0" indent="0" algn="ctr">
              <a:buClr>
                <a:srgbClr val="859CB1"/>
              </a:buClr>
              <a:buNone/>
            </a:pPr>
            <a:endParaRPr lang="bg-BG" sz="1600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51" y="1245140"/>
            <a:ext cx="1887167" cy="131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5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512323" y="1200150"/>
            <a:ext cx="8262025" cy="35838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>
              <a:buNone/>
            </a:pPr>
            <a:endParaRPr lang="ru-RU" b="1" i="1" dirty="0" smtClean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None/>
            </a:pPr>
            <a:r>
              <a:rPr lang="ru-RU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Проектът </a:t>
            </a:r>
            <a:r>
              <a:rPr lang="ru-RU" b="1" i="1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ИГРП за 2023 г. е преминал публично обсъждане</a:t>
            </a:r>
          </a:p>
          <a:p>
            <a:pPr marL="76200" lvl="0" indent="0" algn="ctr">
              <a:buNone/>
            </a:pPr>
            <a:r>
              <a:rPr lang="ru-RU" b="1" i="1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 са получени коментари.</a:t>
            </a:r>
            <a:endParaRPr lang="ru-RU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None/>
            </a:pPr>
            <a:endParaRPr lang="ru-RU" b="1" i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lvl="0" indent="0" algn="ctr">
              <a:buNone/>
            </a:pPr>
            <a:endParaRPr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252350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795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26" y="241524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99" y="66261"/>
            <a:ext cx="1166192" cy="4876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138</Words>
  <Application>Microsoft Office PowerPoint</Application>
  <PresentationFormat>On-screen Show (16:9)</PresentationFormat>
  <Paragraphs>45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Permanent Marker</vt:lpstr>
      <vt:lpstr>Source Sans Pro</vt:lpstr>
      <vt:lpstr>Timon template</vt:lpstr>
      <vt:lpstr>   Програма за морско дело и рибарство 2014-2020 г.  Индикативна годишна работна програма за 2023 г.      17 март 2023 г. Grand Hotel Millennium Sofia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ПЪРВО ЗАСЕДАНИЕ НА КОМИТЕТА ЗА НАБЛЮДЕНИЕ НА  ПРОГРАМАТА ЗА МОРСКО ДЕЛО, РИБАРСТВО И АКВАКУЛТУРИ  2021-2027 Г.   17 март 2023 г. Grand Hotel Millennium Sofia</dc:title>
  <dc:creator>Evgeniya Cherkezova</dc:creator>
  <cp:lastModifiedBy>Evgeniya Cherkezova</cp:lastModifiedBy>
  <cp:revision>41</cp:revision>
  <dcterms:modified xsi:type="dcterms:W3CDTF">2023-03-10T07:54:56Z</dcterms:modified>
</cp:coreProperties>
</file>