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3" r:id="rId1"/>
  </p:sldMasterIdLst>
  <p:notesMasterIdLst>
    <p:notesMasterId r:id="rId8"/>
  </p:notesMasterIdLst>
  <p:sldIdLst>
    <p:sldId id="256" r:id="rId2"/>
    <p:sldId id="293" r:id="rId3"/>
    <p:sldId id="267" r:id="rId4"/>
    <p:sldId id="291" r:id="rId5"/>
    <p:sldId id="292" r:id="rId6"/>
    <p:sldId id="279" r:id="rId7"/>
  </p:sldIdLst>
  <p:sldSz cx="9144000" cy="5143500" type="screen16x9"/>
  <p:notesSz cx="6858000" cy="9144000"/>
  <p:embeddedFontLst>
    <p:embeddedFont>
      <p:font typeface="Source Sans Pro" panose="020B0604020202020204" charset="0"/>
      <p:regular r:id="rId9"/>
      <p:bold r:id="rId10"/>
      <p:italic r:id="rId11"/>
      <p:boldItalic r:id="rId12"/>
    </p:embeddedFont>
    <p:embeddedFont>
      <p:font typeface="Permanent Marker" panose="020B0604020202020204" charset="0"/>
      <p:regular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3E3C8FF-8B87-4EE5-BC46-B188729109F7}">
  <a:tblStyle styleId="{03E3C8FF-8B87-4EE5-BC46-B188729109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FFC4C59-DCFD-4FA4-B9E0-7F60744AF6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900470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055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0644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7780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3991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8952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7174cd33_0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7174cd33_0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7743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blu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red">
  <p:cSld name="TITLE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yellow">
  <p:cSld name="TITLE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blue">
  <p:cSld name="TITLE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yellow">
  <p:cSld name="TITLE_1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red">
  <p:cSld name="TITLE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5" name="Google Shape;35;p9"/>
          <p:cNvSpPr txBox="1"/>
          <p:nvPr/>
        </p:nvSpPr>
        <p:spPr>
          <a:xfrm>
            <a:off x="3593400" y="992123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TITLE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9" name="Google Shape;39;p10"/>
          <p:cNvSpPr txBox="1"/>
          <p:nvPr/>
        </p:nvSpPr>
        <p:spPr>
          <a:xfrm>
            <a:off x="3593400" y="1283826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5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5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▸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5" r:id="rId6"/>
    <p:sldLayoutId id="2147483656" r:id="rId7"/>
    <p:sldLayoutId id="2147483660" r:id="rId8"/>
    <p:sldLayoutId id="2147483662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hyperlink" Target="http://www.eufunds.b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295550" y="1027043"/>
            <a:ext cx="6552900" cy="21245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bg-BG" sz="2000" b="1" dirty="0" smtClean="0">
                <a:solidFill>
                  <a:srgbClr val="002060"/>
                </a:solidFill>
              </a:rPr>
              <a:t>ПЪРВО </a:t>
            </a:r>
            <a:r>
              <a:rPr lang="bg-BG" sz="2000" b="1" dirty="0">
                <a:solidFill>
                  <a:srgbClr val="002060"/>
                </a:solidFill>
              </a:rPr>
              <a:t>ЗАСЕДАНИЕ НА</a:t>
            </a:r>
            <a:br>
              <a:rPr lang="bg-BG" sz="2000" b="1" dirty="0">
                <a:solidFill>
                  <a:srgbClr val="002060"/>
                </a:solidFill>
              </a:rPr>
            </a:br>
            <a:r>
              <a:rPr lang="bg-BG" sz="2000" b="1" dirty="0">
                <a:solidFill>
                  <a:srgbClr val="002060"/>
                </a:solidFill>
              </a:rPr>
              <a:t>КОМИТЕТА ЗА НАБЛЮДЕНИЕ НА </a:t>
            </a:r>
            <a:br>
              <a:rPr lang="bg-BG" sz="2000" b="1" dirty="0">
                <a:solidFill>
                  <a:srgbClr val="002060"/>
                </a:solidFill>
              </a:rPr>
            </a:br>
            <a:r>
              <a:rPr lang="bg-BG" sz="2000" b="1" dirty="0">
                <a:solidFill>
                  <a:srgbClr val="002060"/>
                </a:solidFill>
              </a:rPr>
              <a:t>ПРОГРАМАТА ЗА МОРСКО ДЕЛО, РИБАРСТВО И АКВАКУЛТУРИ </a:t>
            </a:r>
            <a:br>
              <a:rPr lang="bg-BG" sz="2000" b="1" dirty="0">
                <a:solidFill>
                  <a:srgbClr val="002060"/>
                </a:solidFill>
              </a:rPr>
            </a:br>
            <a:r>
              <a:rPr lang="bg-BG" sz="2000" dirty="0">
                <a:solidFill>
                  <a:srgbClr val="002060"/>
                </a:solidFill>
              </a:rPr>
              <a:t>2021-2027 Г.</a:t>
            </a:r>
            <a:br>
              <a:rPr lang="bg-BG" sz="2000" dirty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i="1" dirty="0">
                <a:solidFill>
                  <a:srgbClr val="002060"/>
                </a:solidFill>
              </a:rPr>
              <a:t>17 март 2023 г.</a:t>
            </a:r>
            <a:br>
              <a:rPr lang="bg-BG" sz="1600" i="1" dirty="0">
                <a:solidFill>
                  <a:srgbClr val="002060"/>
                </a:solidFill>
              </a:rPr>
            </a:br>
            <a:r>
              <a:rPr lang="en-US" sz="1600" i="1" dirty="0">
                <a:solidFill>
                  <a:srgbClr val="002060"/>
                </a:solidFill>
              </a:rPr>
              <a:t>Grand Hotel Millennium Sofia</a:t>
            </a:r>
            <a:endParaRPr lang="bg-BG" sz="1600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380144" y="1027042"/>
            <a:ext cx="7962472" cy="318536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Tx/>
              <a:buSzTx/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ГОДИШЕН ПЛАН ЗА ДЕЙСТВИЕ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в изпълнение на Националната комуникационна стратегия 2021-2027 г. 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за 2023 г. по ПМДРА 2021-2027 г.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bg-BG" sz="2400" dirty="0" smtClean="0">
                <a:solidFill>
                  <a:srgbClr val="002060"/>
                </a:solidFill>
              </a:rPr>
              <a:t>.</a:t>
            </a:r>
            <a:r>
              <a:rPr lang="bg-BG" sz="2400" dirty="0">
                <a:solidFill>
                  <a:srgbClr val="002060"/>
                </a:solidFill>
              </a:rPr>
              <a:t/>
            </a:r>
            <a:br>
              <a:rPr lang="bg-BG" sz="2400" dirty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endParaRPr lang="bg-BG" sz="1600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529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>
            <a:spLocks noGrp="1"/>
          </p:cNvSpPr>
          <p:nvPr>
            <p:ph type="title"/>
          </p:nvPr>
        </p:nvSpPr>
        <p:spPr>
          <a:xfrm>
            <a:off x="536712" y="-94714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bg-BG" b="1" dirty="0">
                <a:solidFill>
                  <a:srgbClr val="002060"/>
                </a:solidFill>
              </a:rPr>
              <a:t>К</a:t>
            </a:r>
            <a:r>
              <a:rPr lang="bg-BG" b="1" dirty="0">
                <a:solidFill>
                  <a:srgbClr val="002060"/>
                </a:solidFill>
                <a:sym typeface="Source Sans Pro"/>
              </a:rPr>
              <a:t>о</a:t>
            </a:r>
            <a:r>
              <a:rPr lang="bg-BG" b="1" dirty="0" smtClean="0">
                <a:solidFill>
                  <a:srgbClr val="002060"/>
                </a:solidFill>
                <a:sym typeface="Source Sans Pro"/>
              </a:rPr>
              <a:t>муникационни нужди</a:t>
            </a:r>
            <a:endParaRPr b="1" dirty="0">
              <a:solidFill>
                <a:srgbClr val="002060"/>
              </a:solidFill>
              <a:sym typeface="Source Sans Pro"/>
            </a:endParaRPr>
          </a:p>
        </p:txBody>
      </p:sp>
      <p:sp>
        <p:nvSpPr>
          <p:cNvPr id="153" name="Google Shape;153;p28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39" y="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96" y="8512"/>
            <a:ext cx="1166192" cy="4876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069481"/>
            <a:ext cx="90644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Информиране </a:t>
            </a:r>
            <a:r>
              <a:rPr lang="ru-RU" sz="20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 широката общественост и потенциалните бенефициенти за възможностите за подкрепа, предоставяна от ЕС и ПМДРА </a:t>
            </a:r>
            <a:r>
              <a:rPr lang="ru-RU" sz="20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2021-2027; </a:t>
            </a:r>
            <a:endParaRPr lang="ru-RU" sz="20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Повишаване </a:t>
            </a:r>
            <a:r>
              <a:rPr lang="ru-RU" sz="20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информираността и компетентността на бенефициентите при изпълнение на </a:t>
            </a:r>
            <a:r>
              <a:rPr lang="ru-RU" sz="20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проекти;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Повишаване </a:t>
            </a:r>
            <a:r>
              <a:rPr lang="ru-RU" sz="20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 осведомеността за ефекта на подкрепата от ЕС за развитието и просперитета на предприятията и заетите в сектор „Рибарство</a:t>
            </a:r>
            <a:r>
              <a:rPr lang="ru-RU" sz="20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“;</a:t>
            </a:r>
            <a:endParaRPr lang="ru-RU" sz="20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Осигуряване </a:t>
            </a:r>
            <a:r>
              <a:rPr lang="ru-RU" sz="20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 публичност и прозрачност на изпълнението на политиките и </a:t>
            </a:r>
            <a:r>
              <a:rPr lang="ru-RU" sz="20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видовете дейности по Програмата, както и изпълнението </a:t>
            </a:r>
            <a:r>
              <a:rPr lang="ru-RU" sz="20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целите на ОПОР и хоризонталните политики на Европейския съюз за периода 2021-2027 </a:t>
            </a:r>
            <a:r>
              <a:rPr lang="ru-RU" sz="20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г.</a:t>
            </a:r>
            <a:endParaRPr lang="en-US" sz="20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>
            <a:spLocks noGrp="1"/>
          </p:cNvSpPr>
          <p:nvPr>
            <p:ph type="title"/>
          </p:nvPr>
        </p:nvSpPr>
        <p:spPr>
          <a:xfrm>
            <a:off x="536712" y="-94714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endParaRPr b="1" dirty="0">
              <a:solidFill>
                <a:srgbClr val="002060"/>
              </a:solidFill>
              <a:sym typeface="Source Sans Pro"/>
            </a:endParaRPr>
          </a:p>
        </p:txBody>
      </p:sp>
      <p:sp>
        <p:nvSpPr>
          <p:cNvPr id="153" name="Google Shape;153;p28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859CB1"/>
                </a:solidFill>
              </a:rPr>
              <a:pPr/>
              <a:t>4</a:t>
            </a:fld>
            <a:endParaRPr>
              <a:solidFill>
                <a:srgbClr val="859CB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39" y="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96" y="8512"/>
            <a:ext cx="1166192" cy="4876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762686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Целеви групи и комуникационни дейности:</a:t>
            </a:r>
            <a:endParaRPr lang="ru-RU" sz="2400" b="1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Широката общественост:</a:t>
            </a:r>
          </a:p>
          <a:p>
            <a:pPr lvl="3" algn="just"/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	информационни кампании – 1 бр.;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	създаване на интернет страница на ПМДРА;</a:t>
            </a:r>
          </a:p>
          <a:p>
            <a:pPr algn="just"/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	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създаване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 страница във 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facebook; </a:t>
            </a:r>
            <a:endParaRPr lang="ru-RU" sz="18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bg-BG" sz="1800" b="1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</a:rPr>
              <a:t>Потенциални бенефициенти/Крайни </a:t>
            </a:r>
            <a:r>
              <a:rPr lang="bg-BG" sz="1800" b="1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</a:rPr>
              <a:t>получатели</a:t>
            </a:r>
            <a:r>
              <a:rPr lang="ru-RU" sz="1800" b="1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:</a:t>
            </a:r>
          </a:p>
          <a:p>
            <a:pPr algn="just"/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	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информационни дни – от 2  до 4 бр.;</a:t>
            </a:r>
          </a:p>
          <a:p>
            <a:pPr algn="just"/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	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публикации на интернет страницата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и на страница във </a:t>
            </a:r>
            <a:r>
              <a:rPr lang="en-US" sz="1800" dirty="0" err="1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facebook</a:t>
            </a:r>
            <a:r>
              <a:rPr lang="bg-BG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Бенефициенти:</a:t>
            </a:r>
          </a:p>
          <a:p>
            <a:pPr lvl="1" algn="just"/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	Провеждане на обучения – от 1 до 2 бр.;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ru-RU" sz="1800" b="1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Медиатори</a:t>
            </a:r>
            <a:r>
              <a:rPr lang="ru-RU" sz="1800" b="1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:</a:t>
            </a:r>
          </a:p>
          <a:p>
            <a:pPr lvl="2" algn="just"/>
            <a:r>
              <a:rPr lang="ru-RU" sz="1800" b="1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	</a:t>
            </a:r>
            <a:r>
              <a:rPr lang="ru-RU" sz="1800" b="1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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организиране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 посещение на изпълнени проекти, реализирани със средства по 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ПМДР 2014-2020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г. и провеждане на семинар за 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журналисти – 1 бр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.</a:t>
            </a:r>
            <a:endParaRPr lang="ru-RU" sz="18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lvl="1" algn="just"/>
            <a:endParaRPr lang="ru-RU" sz="20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  <p:extLst>
      <p:ext uri="{BB962C8B-B14F-4D97-AF65-F5344CB8AC3E}">
        <p14:creationId xmlns:p14="http://schemas.microsoft.com/office/powerpoint/2010/main" val="292424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>
            <a:spLocks noGrp="1"/>
          </p:cNvSpPr>
          <p:nvPr>
            <p:ph type="title"/>
          </p:nvPr>
        </p:nvSpPr>
        <p:spPr>
          <a:xfrm>
            <a:off x="536712" y="-94714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/>
            </a:r>
            <a:br>
              <a:rPr lang="en" dirty="0" smtClean="0"/>
            </a:br>
            <a:endParaRPr b="1" dirty="0">
              <a:solidFill>
                <a:srgbClr val="002060"/>
              </a:solidFill>
              <a:sym typeface="Source Sans Pro"/>
            </a:endParaRPr>
          </a:p>
        </p:txBody>
      </p:sp>
      <p:sp>
        <p:nvSpPr>
          <p:cNvPr id="153" name="Google Shape;153;p28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859CB1"/>
                </a:solidFill>
              </a:rPr>
              <a:pPr/>
              <a:t>5</a:t>
            </a:fld>
            <a:endParaRPr>
              <a:solidFill>
                <a:srgbClr val="859CB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39" y="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96" y="8512"/>
            <a:ext cx="1166192" cy="4876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14042"/>
            <a:ext cx="9144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К</a:t>
            </a:r>
            <a:r>
              <a:rPr lang="ru-RU" sz="2400" b="1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омуникационни дейности за всички целеви групи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Актуализиране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 информацията за 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Програмта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 Единния информационен портал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  <a:hlinkClick r:id="rId7"/>
              </a:rPr>
              <a:t>www.eufunds.bg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endParaRPr lang="ru-RU" sz="18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Създаване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и поддържане на нов 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уебсайт с възможност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за достъп до публичния модул на 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ИСУН</a:t>
            </a:r>
            <a:r>
              <a:rPr lang="en-US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2020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ru-RU" sz="18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Публикации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 интернет страницата и на 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страницата във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Facebook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ru-RU" sz="18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Изработване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и излъчване на аудио и видео 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клипове за видовете дейности по ПМДРА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2021-2027 г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. – 3 аудио и 1 видео клип.;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ru-RU" sz="18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Изработване </a:t>
            </a:r>
            <a:r>
              <a:rPr lang="ru-RU" sz="1800" dirty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на информационни и рекламни </a:t>
            </a:r>
            <a:r>
              <a:rPr lang="ru-RU" sz="1800" dirty="0" smtClean="0">
                <a:solidFill>
                  <a:srgbClr val="00206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материали - 6000 бр.;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ru-RU" sz="18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lvl="1" algn="just"/>
            <a:endParaRPr lang="ru-RU" sz="2000" dirty="0">
              <a:solidFill>
                <a:srgbClr val="00206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  <p:extLst>
      <p:ext uri="{BB962C8B-B14F-4D97-AF65-F5344CB8AC3E}">
        <p14:creationId xmlns:p14="http://schemas.microsoft.com/office/powerpoint/2010/main" val="34434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0"/>
          <p:cNvSpPr txBox="1">
            <a:spLocks noGrp="1"/>
          </p:cNvSpPr>
          <p:nvPr>
            <p:ph type="subTitle" idx="4294967295"/>
          </p:nvPr>
        </p:nvSpPr>
        <p:spPr>
          <a:xfrm>
            <a:off x="1275150" y="1173409"/>
            <a:ext cx="6593700" cy="27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БЛАГОДАРЯ ЗА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ВНИМАНИЕТО!</a:t>
            </a:r>
            <a:endParaRPr sz="2800" dirty="0">
              <a:solidFill>
                <a:srgbClr val="FFFFFF"/>
              </a:solidFill>
            </a:endParaRPr>
          </a:p>
        </p:txBody>
      </p:sp>
      <p:sp>
        <p:nvSpPr>
          <p:cNvPr id="308" name="Google Shape;308;p40"/>
          <p:cNvSpPr txBox="1">
            <a:spLocks noGrp="1"/>
          </p:cNvSpPr>
          <p:nvPr>
            <p:ph type="body" idx="4294967295"/>
          </p:nvPr>
        </p:nvSpPr>
        <p:spPr>
          <a:xfrm>
            <a:off x="1275150" y="3976176"/>
            <a:ext cx="6593700" cy="9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www.eufunds.bg/bg/pmdr</a:t>
            </a:r>
          </a:p>
          <a:p>
            <a:pPr marL="0" lvl="0" indent="0" algn="ctr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E-mail: pmdra_2021-2027@mzh.government.bg</a:t>
            </a:r>
            <a:endParaRPr sz="2000" b="1" dirty="0">
              <a:solidFill>
                <a:srgbClr val="002060"/>
              </a:solidFill>
            </a:endParaRPr>
          </a:p>
        </p:txBody>
      </p:sp>
      <p:sp>
        <p:nvSpPr>
          <p:cNvPr id="309" name="Google Shape;309;p4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96"/>
            <a:ext cx="1928191" cy="402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458" y="99757"/>
            <a:ext cx="1571083" cy="51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850" y="88928"/>
            <a:ext cx="1222141" cy="559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mon template">
  <a:themeElements>
    <a:clrScheme name="Custom 347">
      <a:dk1>
        <a:srgbClr val="2C343B"/>
      </a:dk1>
      <a:lt1>
        <a:srgbClr val="FFFFFF"/>
      </a:lt1>
      <a:dk2>
        <a:srgbClr val="859CB1"/>
      </a:dk2>
      <a:lt2>
        <a:srgbClr val="F0F3F5"/>
      </a:lt2>
      <a:accent1>
        <a:srgbClr val="0198AD"/>
      </a:accent1>
      <a:accent2>
        <a:srgbClr val="BDE4EA"/>
      </a:accent2>
      <a:accent3>
        <a:srgbClr val="FE344D"/>
      </a:accent3>
      <a:accent4>
        <a:srgbClr val="FE7F8F"/>
      </a:accent4>
      <a:accent5>
        <a:srgbClr val="F5A500"/>
      </a:accent5>
      <a:accent6>
        <a:srgbClr val="2C343B"/>
      </a:accent6>
      <a:hlink>
        <a:srgbClr val="2C343B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350</Words>
  <Application>Microsoft Office PowerPoint</Application>
  <PresentationFormat>On-screen Show (16:9)</PresentationFormat>
  <Paragraphs>40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Source Sans Pro</vt:lpstr>
      <vt:lpstr>Wingdings</vt:lpstr>
      <vt:lpstr>Arial</vt:lpstr>
      <vt:lpstr>Permanent Marker</vt:lpstr>
      <vt:lpstr>Timon template</vt:lpstr>
      <vt:lpstr>   ПЪРВО ЗАСЕДАНИЕ НА КОМИТЕТА ЗА НАБЛЮДЕНИЕ НА  ПРОГРАМАТА ЗА МОРСКО ДЕЛО, РИБАРСТВО И АКВАКУЛТУРИ  2021-2027 Г.   17 март 2023 г. Grand Hotel Millennium Sofia</vt:lpstr>
      <vt:lpstr>   ГОДИШЕН ПЛАН ЗА ДЕЙСТВИЕ в изпълнение на Националната комуникационна стратегия 2021-2027 г.  за 2023 г. по ПМДРА 2021-2027 г. .   </vt:lpstr>
      <vt:lpstr>  Комуникационни нужди</vt:lpstr>
      <vt:lpstr>  </vt:lpstr>
      <vt:lpstr>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ПЪРВО ЗАСЕДАНИЕ НА КОМИТЕТА ЗА НАБЛЮДЕНИЕ НА  ПРОГРАМАТА ЗА МОРСКО ДЕЛО, РИБАРСТВО И АКВАКУЛТУРИ  2021-2027 Г.   17 март 2023 г. Grand Hotel Millennium Sofia</dc:title>
  <cp:lastModifiedBy>Krasimira Dankova</cp:lastModifiedBy>
  <cp:revision>85</cp:revision>
  <dcterms:modified xsi:type="dcterms:W3CDTF">2023-03-14T12:06:59Z</dcterms:modified>
</cp:coreProperties>
</file>