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3" r:id="rId1"/>
  </p:sldMasterIdLst>
  <p:notesMasterIdLst>
    <p:notesMasterId r:id="rId13"/>
  </p:notesMasterIdLst>
  <p:sldIdLst>
    <p:sldId id="256" r:id="rId2"/>
    <p:sldId id="261" r:id="rId3"/>
    <p:sldId id="267" r:id="rId4"/>
    <p:sldId id="285" r:id="rId5"/>
    <p:sldId id="288" r:id="rId6"/>
    <p:sldId id="289" r:id="rId7"/>
    <p:sldId id="290" r:id="rId8"/>
    <p:sldId id="281" r:id="rId9"/>
    <p:sldId id="283" r:id="rId10"/>
    <p:sldId id="284" r:id="rId11"/>
    <p:sldId id="279" r:id="rId12"/>
  </p:sldIdLst>
  <p:sldSz cx="9144000" cy="5143500" type="screen16x9"/>
  <p:notesSz cx="6858000" cy="9144000"/>
  <p:embeddedFontLst>
    <p:embeddedFont>
      <p:font typeface="Source Sans Pro" panose="020B0604020202020204" charset="0"/>
      <p:regular r:id="rId14"/>
      <p:bold r:id="rId15"/>
      <p:italic r:id="rId16"/>
      <p:boldItalic r:id="rId17"/>
    </p:embeddedFont>
    <p:embeddedFont>
      <p:font typeface="Permanent Marker" panose="020B0604020202020204" charset="0"/>
      <p:regular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3E3C8FF-8B87-4EE5-BC46-B188729109F7}">
  <a:tblStyle styleId="{03E3C8FF-8B87-4EE5-BC46-B188729109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FFC4C59-DCFD-4FA4-B9E0-7F60744AF68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0058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7174cd33_0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7174cd33_0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2406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1555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42990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3282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4750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1026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blu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red">
  <p:cSld name="TITLE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yellow">
  <p:cSld name="TITLE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blue">
  <p:cSld name="TITLE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yellow">
  <p:cSld name="TITLE_1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red">
  <p:cSld name="TITLE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5" name="Google Shape;35;p9"/>
          <p:cNvSpPr txBox="1"/>
          <p:nvPr/>
        </p:nvSpPr>
        <p:spPr>
          <a:xfrm>
            <a:off x="3593400" y="992123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blue">
  <p:cSld name="TITLE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9" name="Google Shape;39;p10"/>
          <p:cNvSpPr txBox="1"/>
          <p:nvPr/>
        </p:nvSpPr>
        <p:spPr>
          <a:xfrm>
            <a:off x="3593400" y="1283826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5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5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911700" y="1200150"/>
            <a:ext cx="73206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▸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11700" y="1200150"/>
            <a:ext cx="73206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▸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0" r:id="rId9"/>
    <p:sldLayoutId id="2147483662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8.jpeg"/><Relationship Id="rId4" Type="http://schemas.openxmlformats.org/officeDocument/2006/relationships/hyperlink" Target="https://eufunds.bg/bg/pmd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1295550" y="1027043"/>
            <a:ext cx="6552900" cy="21245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bg-BG" sz="2000" b="1" dirty="0" smtClean="0">
                <a:solidFill>
                  <a:schemeClr val="accent1">
                    <a:lumMod val="50000"/>
                  </a:schemeClr>
                </a:solidFill>
              </a:rPr>
              <a:t>ПЪРВО </a:t>
            </a:r>
            <a:r>
              <a:rPr lang="bg-BG" sz="2000" b="1" dirty="0">
                <a:solidFill>
                  <a:schemeClr val="accent1">
                    <a:lumMod val="50000"/>
                  </a:schemeClr>
                </a:solidFill>
              </a:rPr>
              <a:t>ЗАСЕДАНИЕ НА</a:t>
            </a:r>
            <a:br>
              <a:rPr lang="bg-BG" sz="2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bg-BG" sz="2000" b="1" dirty="0">
                <a:solidFill>
                  <a:schemeClr val="accent1">
                    <a:lumMod val="50000"/>
                  </a:schemeClr>
                </a:solidFill>
              </a:rPr>
              <a:t>КОМИТЕТА ЗА НАБЛЮДЕНИЕ НА </a:t>
            </a:r>
            <a:br>
              <a:rPr lang="bg-BG" sz="2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bg-BG" sz="2000" b="1" dirty="0">
                <a:solidFill>
                  <a:schemeClr val="accent1">
                    <a:lumMod val="50000"/>
                  </a:schemeClr>
                </a:solidFill>
              </a:rPr>
              <a:t>ПРОГРАМАТА ЗА МОРСКО ДЕЛО, РИБАРСТВО И АКВАКУЛТУРИ </a:t>
            </a:r>
            <a:br>
              <a:rPr lang="bg-BG" sz="2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bg-BG" sz="2000" dirty="0">
                <a:solidFill>
                  <a:schemeClr val="accent1">
                    <a:lumMod val="50000"/>
                  </a:schemeClr>
                </a:solidFill>
              </a:rPr>
              <a:t>2021-2027 Г.</a:t>
            </a:r>
            <a:br>
              <a:rPr lang="bg-BG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bg-BG" sz="1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bg-BG" sz="1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bg-BG" sz="1600" i="1" dirty="0">
                <a:solidFill>
                  <a:schemeClr val="accent1">
                    <a:lumMod val="50000"/>
                  </a:schemeClr>
                </a:solidFill>
              </a:rPr>
              <a:t>17 март 2023 г.</a:t>
            </a:r>
            <a:br>
              <a:rPr lang="bg-BG" sz="1600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</a:rPr>
              <a:t>Grand Hotel Millennium Sofia</a:t>
            </a:r>
            <a:endParaRPr lang="bg-BG" sz="16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>
            <a:spLocks noGrp="1"/>
          </p:cNvSpPr>
          <p:nvPr>
            <p:ph type="title"/>
          </p:nvPr>
        </p:nvSpPr>
        <p:spPr>
          <a:xfrm>
            <a:off x="675860" y="6749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/>
            </a:r>
            <a:br>
              <a:rPr lang="en" dirty="0" smtClean="0"/>
            </a:br>
            <a:r>
              <a:rPr lang="bg-BG" b="1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bg-BG" b="1" dirty="0">
                <a:solidFill>
                  <a:schemeClr val="accent1">
                    <a:lumMod val="75000"/>
                  </a:schemeClr>
                </a:solidFill>
                <a:sym typeface="Source Sans Pro"/>
              </a:rPr>
              <a:t>ланирани дейности ЗА </a:t>
            </a:r>
            <a:r>
              <a:rPr lang="bg-BG" b="1" dirty="0" smtClean="0">
                <a:solidFill>
                  <a:schemeClr val="accent1">
                    <a:lumMod val="75000"/>
                  </a:schemeClr>
                </a:solidFill>
                <a:sym typeface="Source Sans Pro"/>
              </a:rPr>
              <a:t>2023 Г.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Source Sans Pro"/>
              </a:rPr>
              <a:t> </a:t>
            </a:r>
            <a:endParaRPr b="1" dirty="0">
              <a:solidFill>
                <a:schemeClr val="accent1">
                  <a:lumMod val="75000"/>
                </a:schemeClr>
              </a:solidFill>
              <a:sym typeface="Source Sans Pro"/>
            </a:endParaRPr>
          </a:p>
        </p:txBody>
      </p:sp>
      <p:sp>
        <p:nvSpPr>
          <p:cNvPr id="150" name="Google Shape;150;p28"/>
          <p:cNvSpPr/>
          <p:nvPr/>
        </p:nvSpPr>
        <p:spPr>
          <a:xfrm>
            <a:off x="4909931" y="1093304"/>
            <a:ext cx="3571462" cy="3465443"/>
          </a:xfrm>
          <a:prstGeom prst="ellipse">
            <a:avLst/>
          </a:prstGeom>
          <a:solidFill>
            <a:srgbClr val="0198AD">
              <a:alpha val="26150"/>
            </a:srgbClr>
          </a:solidFill>
          <a:ln w="2857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/>
            <a:r>
              <a:rPr lang="ru-RU" sz="18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Поддържане на подстраницата на </a:t>
            </a:r>
          </a:p>
          <a:p>
            <a:pPr lvl="0" algn="ctr"/>
            <a:r>
              <a:rPr lang="ru-RU" sz="18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ПМДР 2014-2020 г</a:t>
            </a:r>
            <a:r>
              <a:rPr lang="ru-RU" sz="18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 </a:t>
            </a:r>
            <a:r>
              <a:rPr lang="bg-BG" sz="18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н</a:t>
            </a:r>
            <a:r>
              <a:rPr lang="ru-RU" sz="18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а</a:t>
            </a:r>
            <a:r>
              <a:rPr lang="en-US" sz="18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www.eufunds.bg</a:t>
            </a:r>
          </a:p>
          <a:p>
            <a:pPr lvl="0" algn="ctr"/>
            <a:endParaRPr kumimoji="0" lang="bg-BG" sz="1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Arial"/>
              </a:rPr>
              <a:t>Януари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Arial"/>
              </a:rPr>
              <a:t>- Декември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Arial"/>
              </a:rPr>
              <a:t>2023 г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Arial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ru-RU" sz="1800" b="1" dirty="0" smtClean="0">
              <a:solidFill>
                <a:srgbClr val="F5A500">
                  <a:lumMod val="40000"/>
                  <a:lumOff val="60000"/>
                </a:srgbClr>
              </a:solidFill>
              <a:latin typeface="Source Sans Pro"/>
              <a:ea typeface="Source Sans Pro"/>
              <a:cs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ru-RU" sz="1800" b="1" dirty="0" smtClean="0">
                <a:solidFill>
                  <a:srgbClr val="F5A500">
                    <a:lumMod val="40000"/>
                    <a:lumOff val="60000"/>
                  </a:srgbClr>
                </a:solidFill>
                <a:latin typeface="Source Sans Pro"/>
                <a:ea typeface="Source Sans Pro"/>
                <a:cs typeface="Source Sans Pro"/>
              </a:rPr>
              <a:t>текущо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1800" b="1" i="0" u="none" strike="noStrike" kern="0" cap="none" spc="0" normalizeH="0" baseline="0" noProof="0" dirty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1" name="Google Shape;151;p28"/>
          <p:cNvSpPr/>
          <p:nvPr/>
        </p:nvSpPr>
        <p:spPr>
          <a:xfrm>
            <a:off x="755374" y="1093304"/>
            <a:ext cx="3542276" cy="3399183"/>
          </a:xfrm>
          <a:prstGeom prst="ellipse">
            <a:avLst/>
          </a:prstGeom>
          <a:solidFill>
            <a:srgbClr val="0198AD">
              <a:alpha val="26150"/>
            </a:srgbClr>
          </a:solidFill>
          <a:ln w="2857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2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/>
            <a:r>
              <a:rPr lang="bg-BG" sz="20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Изготвяне </a:t>
            </a:r>
            <a:r>
              <a:rPr lang="bg-BG" sz="20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и разпространение на </a:t>
            </a:r>
            <a:r>
              <a:rPr lang="bg-BG" sz="20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рекламни </a:t>
            </a:r>
          </a:p>
          <a:p>
            <a:pPr lvl="0" algn="ctr"/>
            <a:r>
              <a:rPr lang="bg-BG" sz="20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материали</a:t>
            </a:r>
            <a:endParaRPr kumimoji="0" lang="bg-BG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1800" b="1" i="0" u="none" strike="noStrike" kern="0" cap="none" spc="0" normalizeH="0" baseline="0" noProof="0" dirty="0" smtClean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2 000 бр.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1800" b="1" i="0" u="none" strike="noStrike" kern="0" cap="none" spc="0" normalizeH="0" baseline="0" noProof="0" dirty="0" smtClean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/>
            <a:r>
              <a:rPr lang="bg-BG" sz="1800" b="1" dirty="0">
                <a:solidFill>
                  <a:srgbClr val="F5A500">
                    <a:lumMod val="40000"/>
                    <a:lumOff val="60000"/>
                  </a:srgbClr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Януари - Декември </a:t>
            </a:r>
          </a:p>
          <a:p>
            <a:pPr lvl="0" algn="ctr"/>
            <a:r>
              <a:rPr lang="bg-BG" sz="1800" b="1" dirty="0">
                <a:solidFill>
                  <a:srgbClr val="F5A500">
                    <a:lumMod val="40000"/>
                    <a:lumOff val="60000"/>
                  </a:srgbClr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2023 г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3" name="Google Shape;153;p28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200" b="0" i="0" u="none" strike="noStrike" kern="0" cap="none" spc="0" normalizeH="0" baseline="0" noProof="0">
                <a:ln>
                  <a:noFill/>
                </a:ln>
                <a:solidFill>
                  <a:srgbClr val="859CB1"/>
                </a:solidFill>
                <a:effectLst/>
                <a:uLnTx/>
                <a:uFillTx/>
                <a:latin typeface="Permanent Marker"/>
                <a:sym typeface="Permanent Marker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59CB1"/>
              </a:solidFill>
              <a:effectLst/>
              <a:uLnTx/>
              <a:uFillTx/>
              <a:latin typeface="Permanent Marker"/>
              <a:sym typeface="Permanent Marker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40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439" y="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296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64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0"/>
          <p:cNvSpPr txBox="1">
            <a:spLocks noGrp="1"/>
          </p:cNvSpPr>
          <p:nvPr>
            <p:ph type="subTitle" idx="4294967295"/>
          </p:nvPr>
        </p:nvSpPr>
        <p:spPr>
          <a:xfrm>
            <a:off x="1275150" y="1252350"/>
            <a:ext cx="6593700" cy="27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БЛАГОДАРЯ ЗА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ВНИМАНИЕТО!</a:t>
            </a:r>
            <a:endParaRPr sz="2800" dirty="0">
              <a:solidFill>
                <a:srgbClr val="FFFFFF"/>
              </a:solidFill>
            </a:endParaRPr>
          </a:p>
        </p:txBody>
      </p:sp>
      <p:sp>
        <p:nvSpPr>
          <p:cNvPr id="308" name="Google Shape;308;p40"/>
          <p:cNvSpPr txBox="1">
            <a:spLocks noGrp="1"/>
          </p:cNvSpPr>
          <p:nvPr>
            <p:ph type="body" idx="4294967295"/>
          </p:nvPr>
        </p:nvSpPr>
        <p:spPr>
          <a:xfrm>
            <a:off x="1275150" y="3976176"/>
            <a:ext cx="6593700" cy="92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None/>
            </a:pPr>
            <a:r>
              <a:rPr lang="en-US" sz="1800" dirty="0" smtClean="0">
                <a:hlinkClick r:id="rId4"/>
              </a:rPr>
              <a:t>https</a:t>
            </a:r>
            <a:r>
              <a:rPr lang="en-US" sz="1800" dirty="0">
                <a:hlinkClick r:id="rId4"/>
              </a:rPr>
              <a:t>://</a:t>
            </a:r>
            <a:r>
              <a:rPr lang="en-US" sz="1800" dirty="0" smtClean="0">
                <a:hlinkClick r:id="rId4"/>
              </a:rPr>
              <a:t>eufunds.bg/bg/pmdr</a:t>
            </a:r>
            <a:endParaRPr lang="en-US" sz="1800" dirty="0" smtClean="0"/>
          </a:p>
          <a:p>
            <a:pPr marL="0" lvl="0" indent="0" algn="ctr">
              <a:buNone/>
            </a:pPr>
            <a:r>
              <a:rPr lang="en-US" sz="1800" dirty="0" smtClean="0"/>
              <a:t>E-mail: pmdr@mzh.government</a:t>
            </a:r>
            <a:r>
              <a:rPr lang="en-US" sz="1800" dirty="0"/>
              <a:t>.</a:t>
            </a:r>
            <a:r>
              <a:rPr lang="en-US" sz="1800" dirty="0" smtClean="0"/>
              <a:t>bg</a:t>
            </a:r>
            <a:endParaRPr sz="1800" dirty="0"/>
          </a:p>
        </p:txBody>
      </p:sp>
      <p:sp>
        <p:nvSpPr>
          <p:cNvPr id="309" name="Google Shape;309;p4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6" name="Picture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96"/>
            <a:ext cx="1928191" cy="402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26" y="181107"/>
            <a:ext cx="1571083" cy="51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850" y="88928"/>
            <a:ext cx="1222141" cy="559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934278" y="1200150"/>
            <a:ext cx="7298022" cy="35838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ОТЧИТАНЕ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НА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ГОДИШНИЯ ПЛАН ЗА ДЕЙСТВИЕ</a:t>
            </a:r>
          </a:p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в изпълнение на Националната комуникационна стратегия 2014-2020 г. </a:t>
            </a:r>
          </a:p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за 20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2</a:t>
            </a:r>
            <a:r>
              <a:rPr lang="bg-BG" b="1" dirty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2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г. по ПМДР 2014-2020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г.</a:t>
            </a:r>
            <a:endParaRPr b="1" dirty="0">
              <a:solidFill>
                <a:schemeClr val="accent1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/>
            </a:r>
            <a:br>
              <a:rPr lang="en" dirty="0" smtClean="0"/>
            </a:br>
            <a:r>
              <a:rPr lang="bg-BG" b="1" dirty="0">
                <a:solidFill>
                  <a:schemeClr val="accent1">
                    <a:lumMod val="75000"/>
                  </a:schemeClr>
                </a:solidFill>
                <a:sym typeface="Source Sans Pro"/>
              </a:rPr>
              <a:t>Изпълнение на планираните дейности</a:t>
            </a:r>
            <a:endParaRPr b="1" dirty="0">
              <a:solidFill>
                <a:schemeClr val="accent1">
                  <a:lumMod val="75000"/>
                </a:schemeClr>
              </a:solidFill>
              <a:sym typeface="Source Sans Pro"/>
            </a:endParaRPr>
          </a:p>
        </p:txBody>
      </p:sp>
      <p:sp>
        <p:nvSpPr>
          <p:cNvPr id="150" name="Google Shape;150;p28"/>
          <p:cNvSpPr/>
          <p:nvPr/>
        </p:nvSpPr>
        <p:spPr>
          <a:xfrm>
            <a:off x="3054626" y="1172816"/>
            <a:ext cx="2928732" cy="2776331"/>
          </a:xfrm>
          <a:prstGeom prst="ellipse">
            <a:avLst/>
          </a:prstGeom>
          <a:solidFill>
            <a:srgbClr val="0198AD">
              <a:alpha val="26150"/>
            </a:srgbClr>
          </a:solidFill>
          <a:ln w="2857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endParaRPr lang="bg-BG" sz="1800"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/>
            <a:r>
              <a:rPr lang="bg-BG" sz="18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Годишно </a:t>
            </a:r>
            <a:endParaRPr lang="bg-BG" sz="1800"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/>
            <a:r>
              <a:rPr lang="bg-BG" sz="18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информационно </a:t>
            </a:r>
          </a:p>
          <a:p>
            <a:pPr lvl="0" algn="ctr"/>
            <a:r>
              <a:rPr lang="bg-BG" sz="18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Събитие</a:t>
            </a:r>
          </a:p>
          <a:p>
            <a:pPr lvl="0" algn="ctr"/>
            <a:endParaRPr lang="bg-BG" sz="1800" b="1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/>
            <a:r>
              <a:rPr lang="ru-RU" sz="1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Source Sans Pro"/>
                <a:ea typeface="Source Sans Pro"/>
                <a:cs typeface="Source Sans Pro"/>
              </a:rPr>
              <a:t>14 юли 2022 г., </a:t>
            </a:r>
            <a:endParaRPr lang="ru-RU" sz="18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Source Sans Pro"/>
              <a:ea typeface="Source Sans Pro"/>
              <a:cs typeface="Source Sans Pro"/>
            </a:endParaRPr>
          </a:p>
          <a:p>
            <a:pPr lvl="0" algn="ctr"/>
            <a:r>
              <a:rPr lang="ru-RU" sz="1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Source Sans Pro"/>
                <a:ea typeface="Source Sans Pro"/>
                <a:cs typeface="Source Sans Pro"/>
              </a:rPr>
              <a:t>гр</a:t>
            </a:r>
            <a:r>
              <a:rPr lang="ru-RU" sz="1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Source Sans Pro"/>
                <a:ea typeface="Source Sans Pro"/>
                <a:cs typeface="Source Sans Pro"/>
              </a:rPr>
              <a:t>. </a:t>
            </a:r>
            <a:r>
              <a:rPr lang="ru-RU" sz="1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Source Sans Pro"/>
                <a:ea typeface="Source Sans Pro"/>
                <a:cs typeface="Source Sans Pro"/>
              </a:rPr>
              <a:t>Приморско</a:t>
            </a:r>
          </a:p>
          <a:p>
            <a:pPr lvl="0" algn="ctr"/>
            <a:endParaRPr lang="ru-RU" sz="18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Source Sans Pro"/>
              <a:ea typeface="Source Sans Pro"/>
              <a:cs typeface="Source Sans Pro"/>
            </a:endParaRPr>
          </a:p>
          <a:p>
            <a:pPr lvl="0" algn="ctr"/>
            <a:endParaRPr lang="ru-RU" sz="18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Source Sans Pro"/>
              <a:ea typeface="Source Sans Pro"/>
              <a:cs typeface="Source Sans Pro"/>
            </a:endParaRPr>
          </a:p>
          <a:p>
            <a:pPr lvl="0" algn="ctr"/>
            <a:endParaRPr lang="bg-BG" sz="1800" b="1" dirty="0">
              <a:solidFill>
                <a:schemeClr val="accent5">
                  <a:lumMod val="40000"/>
                  <a:lumOff val="60000"/>
                </a:schemeClr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1" name="Google Shape;151;p28"/>
          <p:cNvSpPr/>
          <p:nvPr/>
        </p:nvSpPr>
        <p:spPr>
          <a:xfrm>
            <a:off x="92766" y="1172817"/>
            <a:ext cx="2909934" cy="2675519"/>
          </a:xfrm>
          <a:prstGeom prst="ellipse">
            <a:avLst/>
          </a:prstGeom>
          <a:solidFill>
            <a:srgbClr val="0198AD">
              <a:alpha val="26150"/>
            </a:srgbClr>
          </a:solidFill>
          <a:ln w="2857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0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Заседания на КН на ПМДР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bg-BG" sz="1800"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Проведени са три писмени процедури</a:t>
            </a:r>
            <a:endParaRPr sz="1800" b="1" dirty="0">
              <a:solidFill>
                <a:schemeClr val="accent5">
                  <a:lumMod val="40000"/>
                  <a:lumOff val="60000"/>
                </a:schemeClr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2" name="Google Shape;152;p28"/>
          <p:cNvSpPr/>
          <p:nvPr/>
        </p:nvSpPr>
        <p:spPr>
          <a:xfrm>
            <a:off x="6035284" y="1172817"/>
            <a:ext cx="3029204" cy="2835966"/>
          </a:xfrm>
          <a:prstGeom prst="ellipse">
            <a:avLst/>
          </a:prstGeom>
          <a:solidFill>
            <a:srgbClr val="0198AD">
              <a:alpha val="26150"/>
            </a:srgbClr>
          </a:solidFill>
          <a:ln w="2857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ru-RU" sz="1800" b="1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/>
            <a:r>
              <a:rPr lang="ru-RU" sz="18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Публикации </a:t>
            </a:r>
            <a:endParaRPr lang="ru-RU" sz="1800"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/>
            <a:r>
              <a:rPr lang="ru-RU" sz="18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за добри </a:t>
            </a:r>
          </a:p>
          <a:p>
            <a:pPr algn="ctr"/>
            <a:r>
              <a:rPr lang="ru-RU" sz="18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практики по </a:t>
            </a:r>
            <a:r>
              <a:rPr lang="ru-RU" sz="18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ПМДР</a:t>
            </a:r>
          </a:p>
          <a:p>
            <a:pPr algn="ctr"/>
            <a:endParaRPr lang="ru-RU" sz="1800" b="1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/>
            <a:r>
              <a:rPr lang="en-US" sz="1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Maritime.bg</a:t>
            </a:r>
            <a:r>
              <a:rPr lang="bg-BG" sz="1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– 9 бр.</a:t>
            </a:r>
          </a:p>
          <a:p>
            <a:pPr algn="ctr"/>
            <a:endParaRPr lang="bg-BG" sz="18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/>
            <a:r>
              <a:rPr lang="ru-RU" sz="1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ЕКСПРЕССО.БГ – </a:t>
            </a:r>
          </a:p>
          <a:p>
            <a:pPr algn="ctr"/>
            <a:r>
              <a:rPr lang="ru-RU" sz="1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7 бр.</a:t>
            </a:r>
            <a:endParaRPr lang="ru-RU" sz="1800" b="1" dirty="0">
              <a:solidFill>
                <a:schemeClr val="accent5">
                  <a:lumMod val="40000"/>
                  <a:lumOff val="60000"/>
                </a:schemeClr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/>
            <a:endParaRPr sz="1800"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3" name="Google Shape;153;p28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40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439" y="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296" y="8512"/>
            <a:ext cx="1166192" cy="487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/>
            </a:r>
            <a:br>
              <a:rPr lang="en" dirty="0" smtClean="0"/>
            </a:br>
            <a:r>
              <a:rPr lang="bg-BG" b="1" dirty="0">
                <a:solidFill>
                  <a:schemeClr val="accent1">
                    <a:lumMod val="75000"/>
                  </a:schemeClr>
                </a:solidFill>
                <a:sym typeface="Source Sans Pro"/>
              </a:rPr>
              <a:t>Изпълнение на планираните дейности</a:t>
            </a:r>
            <a:endParaRPr b="1" dirty="0">
              <a:solidFill>
                <a:schemeClr val="accent1">
                  <a:lumMod val="75000"/>
                </a:schemeClr>
              </a:solidFill>
              <a:sym typeface="Source Sans Pro"/>
            </a:endParaRPr>
          </a:p>
        </p:txBody>
      </p:sp>
      <p:sp>
        <p:nvSpPr>
          <p:cNvPr id="151" name="Google Shape;151;p28"/>
          <p:cNvSpPr/>
          <p:nvPr/>
        </p:nvSpPr>
        <p:spPr>
          <a:xfrm>
            <a:off x="92766" y="1172817"/>
            <a:ext cx="3882886" cy="3207026"/>
          </a:xfrm>
          <a:prstGeom prst="ellipse">
            <a:avLst/>
          </a:prstGeom>
          <a:solidFill>
            <a:srgbClr val="0198AD">
              <a:alpha val="26150"/>
            </a:srgbClr>
          </a:solidFill>
          <a:ln w="2857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22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Поддържане на подстраницата на </a:t>
            </a:r>
          </a:p>
          <a:p>
            <a:pPr lvl="0" algn="ctr"/>
            <a:r>
              <a:rPr lang="ru-RU" sz="22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ПМДР 2014-2020 г. </a:t>
            </a:r>
            <a:r>
              <a:rPr lang="ru-RU" sz="22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на </a:t>
            </a:r>
            <a:r>
              <a:rPr lang="en-US" sz="22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www.eufunds.bg</a:t>
            </a:r>
            <a:endParaRPr lang="en-US" sz="2200"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/>
            <a:endParaRPr lang="bg-BG" sz="1800"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>
              <a:defRPr/>
            </a:pPr>
            <a:r>
              <a:rPr lang="ru-RU" sz="1800" b="1" dirty="0">
                <a:solidFill>
                  <a:srgbClr val="F5A500">
                    <a:lumMod val="40000"/>
                    <a:lumOff val="60000"/>
                  </a:srgbClr>
                </a:solidFill>
                <a:latin typeface="Source Sans Pro"/>
                <a:ea typeface="Source Sans Pro"/>
                <a:cs typeface="Source Sans Pro"/>
              </a:rPr>
              <a:t>Януари - Декември </a:t>
            </a:r>
          </a:p>
          <a:p>
            <a:pPr lvl="0" algn="ctr">
              <a:defRPr/>
            </a:pPr>
            <a:r>
              <a:rPr lang="ru-RU" sz="1800" b="1" dirty="0" smtClean="0">
                <a:solidFill>
                  <a:srgbClr val="F5A500">
                    <a:lumMod val="40000"/>
                    <a:lumOff val="60000"/>
                  </a:srgbClr>
                </a:solidFill>
                <a:latin typeface="Source Sans Pro"/>
                <a:ea typeface="Source Sans Pro"/>
                <a:cs typeface="Source Sans Pro"/>
              </a:rPr>
              <a:t>2022 </a:t>
            </a:r>
            <a:r>
              <a:rPr lang="ru-RU" sz="1800" b="1" dirty="0">
                <a:solidFill>
                  <a:srgbClr val="F5A500">
                    <a:lumMod val="40000"/>
                    <a:lumOff val="60000"/>
                  </a:srgbClr>
                </a:solidFill>
                <a:latin typeface="Source Sans Pro"/>
                <a:ea typeface="Source Sans Pro"/>
                <a:cs typeface="Source Sans Pro"/>
              </a:rPr>
              <a:t>г.</a:t>
            </a:r>
          </a:p>
          <a:p>
            <a:pPr lvl="0" algn="ctr">
              <a:defRPr/>
            </a:pPr>
            <a:endParaRPr lang="ru-RU" sz="1800" b="1" dirty="0">
              <a:solidFill>
                <a:srgbClr val="F5A500">
                  <a:lumMod val="40000"/>
                  <a:lumOff val="60000"/>
                </a:srgbClr>
              </a:solidFill>
              <a:latin typeface="Source Sans Pro"/>
              <a:ea typeface="Source Sans Pro"/>
              <a:cs typeface="Source Sans Pro"/>
            </a:endParaRPr>
          </a:p>
          <a:p>
            <a:pPr lvl="0" algn="ctr">
              <a:defRPr/>
            </a:pPr>
            <a:r>
              <a:rPr lang="ru-RU" sz="1800" b="1" dirty="0">
                <a:solidFill>
                  <a:srgbClr val="F5A500">
                    <a:lumMod val="40000"/>
                    <a:lumOff val="60000"/>
                  </a:srgbClr>
                </a:solidFill>
                <a:latin typeface="Source Sans Pro"/>
                <a:ea typeface="Source Sans Pro"/>
                <a:cs typeface="Source Sans Pro"/>
              </a:rPr>
              <a:t>текущо</a:t>
            </a:r>
          </a:p>
        </p:txBody>
      </p:sp>
      <p:sp>
        <p:nvSpPr>
          <p:cNvPr id="152" name="Google Shape;152;p28"/>
          <p:cNvSpPr/>
          <p:nvPr/>
        </p:nvSpPr>
        <p:spPr>
          <a:xfrm>
            <a:off x="4757530" y="1053547"/>
            <a:ext cx="3929270" cy="3273287"/>
          </a:xfrm>
          <a:prstGeom prst="ellipse">
            <a:avLst/>
          </a:prstGeom>
          <a:solidFill>
            <a:srgbClr val="0198AD">
              <a:alpha val="26150"/>
            </a:srgbClr>
          </a:solidFill>
          <a:ln w="2857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bg-BG" sz="2200" b="1" noProof="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Създадени са две нови рубрики на сайта на ПМДР 2014-2020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Добри практики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2000" b="1" i="0" u="none" strike="noStrike" kern="0" cap="none" spc="0" normalizeH="0" baseline="0" noProof="0" dirty="0" smtClean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Проекти в медиите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3" name="Google Shape;153;p28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200" b="0" i="0" u="none" strike="noStrike" kern="0" cap="none" spc="0" normalizeH="0" baseline="0" noProof="0">
                <a:ln>
                  <a:noFill/>
                </a:ln>
                <a:solidFill>
                  <a:srgbClr val="859CB1"/>
                </a:solidFill>
                <a:effectLst/>
                <a:uLnTx/>
                <a:uFillTx/>
                <a:latin typeface="Permanent Marker"/>
                <a:sym typeface="Permanent Marker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59CB1"/>
              </a:solidFill>
              <a:effectLst/>
              <a:uLnTx/>
              <a:uFillTx/>
              <a:latin typeface="Permanent Marker"/>
              <a:sym typeface="Permanent Marker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40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439" y="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296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19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922989" y="683315"/>
            <a:ext cx="7298022" cy="35838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Добри практики</a:t>
            </a: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48"/>
            <a:ext cx="4980205" cy="34597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112" y="1609095"/>
            <a:ext cx="4644888" cy="353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7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922989" y="683315"/>
            <a:ext cx="7298022" cy="35838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b="1" dirty="0" smtClean="0">
              <a:solidFill>
                <a:schemeClr val="bg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658" y="-22622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19205">
            <a:off x="-319706" y="616339"/>
            <a:ext cx="4625434" cy="27133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0602">
            <a:off x="5048842" y="682181"/>
            <a:ext cx="4666728" cy="27837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193" y="2893368"/>
            <a:ext cx="4243902" cy="276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56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922989" y="683315"/>
            <a:ext cx="7298022" cy="35838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b="1" dirty="0" smtClean="0">
              <a:solidFill>
                <a:schemeClr val="bg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222" y="-22622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0041">
            <a:off x="-159581" y="512106"/>
            <a:ext cx="4657155" cy="29821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4597">
            <a:off x="5015049" y="660863"/>
            <a:ext cx="4706632" cy="33404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761" y="2600876"/>
            <a:ext cx="4644887" cy="333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0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934278" y="1200150"/>
            <a:ext cx="7298022" cy="35838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ГОДИШЕН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ПЛАН ЗА ДЕЙСТВИЕ</a:t>
            </a:r>
          </a:p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в изпълнение на Националната комуникационна стратегия 2014-2020 г. </a:t>
            </a:r>
          </a:p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за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2023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г. по ПМДР 2014-2020 г.</a:t>
            </a: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63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>
            <a:spLocks noGrp="1"/>
          </p:cNvSpPr>
          <p:nvPr>
            <p:ph type="title"/>
          </p:nvPr>
        </p:nvSpPr>
        <p:spPr>
          <a:xfrm>
            <a:off x="675860" y="6749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/>
            </a:r>
            <a:br>
              <a:rPr lang="en" dirty="0" smtClean="0"/>
            </a:br>
            <a:r>
              <a:rPr lang="bg-BG" b="1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bg-BG" b="1" dirty="0">
                <a:solidFill>
                  <a:schemeClr val="accent1">
                    <a:lumMod val="75000"/>
                  </a:schemeClr>
                </a:solidFill>
                <a:sym typeface="Source Sans Pro"/>
              </a:rPr>
              <a:t>ланирани дейности ЗА </a:t>
            </a:r>
            <a:r>
              <a:rPr lang="bg-BG" b="1" dirty="0" smtClean="0">
                <a:solidFill>
                  <a:schemeClr val="accent1">
                    <a:lumMod val="75000"/>
                  </a:schemeClr>
                </a:solidFill>
                <a:sym typeface="Source Sans Pro"/>
              </a:rPr>
              <a:t>2023 Г.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Source Sans Pro"/>
              </a:rPr>
              <a:t> </a:t>
            </a:r>
            <a:endParaRPr b="1" dirty="0">
              <a:solidFill>
                <a:schemeClr val="accent1">
                  <a:lumMod val="75000"/>
                </a:schemeClr>
              </a:solidFill>
              <a:sym typeface="Source Sans Pro"/>
            </a:endParaRPr>
          </a:p>
        </p:txBody>
      </p:sp>
      <p:sp>
        <p:nvSpPr>
          <p:cNvPr id="150" name="Google Shape;150;p28"/>
          <p:cNvSpPr/>
          <p:nvPr/>
        </p:nvSpPr>
        <p:spPr>
          <a:xfrm>
            <a:off x="3107634" y="1084221"/>
            <a:ext cx="2928732" cy="2776331"/>
          </a:xfrm>
          <a:prstGeom prst="ellipse">
            <a:avLst/>
          </a:prstGeom>
          <a:solidFill>
            <a:srgbClr val="0198AD">
              <a:alpha val="26150"/>
            </a:srgbClr>
          </a:solidFill>
          <a:ln w="2857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Годишно </a:t>
            </a:r>
            <a:endParaRPr kumimoji="0" lang="bg-BG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информационно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Събитие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1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Arial"/>
              </a:rPr>
              <a:t>Юли - Декември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Arial"/>
              </a:rPr>
              <a:t>2023 г.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1800" b="1" i="0" u="none" strike="noStrike" kern="0" cap="none" spc="0" normalizeH="0" baseline="0" noProof="0" dirty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1" name="Google Shape;151;p28"/>
          <p:cNvSpPr/>
          <p:nvPr/>
        </p:nvSpPr>
        <p:spPr>
          <a:xfrm>
            <a:off x="0" y="1172816"/>
            <a:ext cx="3054626" cy="3120887"/>
          </a:xfrm>
          <a:prstGeom prst="ellipse">
            <a:avLst/>
          </a:prstGeom>
          <a:solidFill>
            <a:srgbClr val="0198AD">
              <a:alpha val="26150"/>
            </a:srgbClr>
          </a:solidFill>
          <a:ln w="2857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2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Заседания на КН на </a:t>
            </a:r>
            <a:r>
              <a:rPr kumimoji="0" lang="bg-BG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ПМДР/ПМДРА</a:t>
            </a:r>
            <a:endParaRPr kumimoji="0" lang="bg-BG" sz="2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ДВЕ ЗАСЕДАНИЯ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1800" b="1" i="0" u="none" strike="noStrike" kern="0" cap="none" spc="0" normalizeH="0" baseline="0" noProof="0" dirty="0" smtClean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Март </a:t>
            </a:r>
            <a:r>
              <a:rPr kumimoji="0" lang="bg-BG" sz="1800" b="1" i="0" u="none" strike="noStrike" kern="0" cap="none" spc="0" normalizeH="0" baseline="0" noProof="0" dirty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- Юни 2023 </a:t>
            </a:r>
            <a:r>
              <a:rPr kumimoji="0" lang="bg-BG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Октомври </a:t>
            </a:r>
            <a:r>
              <a:rPr kumimoji="0" lang="bg-BG" sz="1800" b="1" i="0" u="none" strike="noStrike" kern="0" cap="none" spc="0" normalizeH="0" baseline="0" noProof="0" dirty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- Ноември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1800" b="1" i="0" u="none" strike="noStrike" kern="0" cap="none" spc="0" normalizeH="0" baseline="0" noProof="0" dirty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2023 г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2" name="Google Shape;152;p28"/>
          <p:cNvSpPr/>
          <p:nvPr/>
        </p:nvSpPr>
        <p:spPr>
          <a:xfrm>
            <a:off x="6089374" y="1172816"/>
            <a:ext cx="3054626" cy="3067879"/>
          </a:xfrm>
          <a:prstGeom prst="ellipse">
            <a:avLst/>
          </a:prstGeom>
          <a:solidFill>
            <a:srgbClr val="0198AD">
              <a:alpha val="26150"/>
            </a:srgbClr>
          </a:solidFill>
          <a:ln w="2857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Информационни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събития 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bg-BG" sz="1800" b="1" i="0" u="none" strike="noStrike" kern="0" cap="none" spc="0" normalizeH="0" baseline="0" noProof="0" dirty="0" smtClean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ОТ ДВЕ ДО ЧЕТИРИ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Януари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- Декември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5A500">
                    <a:lumMod val="40000"/>
                    <a:lumOff val="60000"/>
                  </a:srgbClr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2023 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F5A500">
                  <a:lumMod val="40000"/>
                  <a:lumOff val="60000"/>
                </a:srgbClr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3" name="Google Shape;153;p28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200" b="0" i="0" u="none" strike="noStrike" kern="0" cap="none" spc="0" normalizeH="0" baseline="0" noProof="0">
                <a:ln>
                  <a:noFill/>
                </a:ln>
                <a:solidFill>
                  <a:srgbClr val="859CB1"/>
                </a:solidFill>
                <a:effectLst/>
                <a:uLnTx/>
                <a:uFillTx/>
                <a:latin typeface="Permanent Marker"/>
                <a:sym typeface="Permanent Marker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9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59CB1"/>
              </a:solidFill>
              <a:effectLst/>
              <a:uLnTx/>
              <a:uFillTx/>
              <a:latin typeface="Permanent Marker"/>
              <a:sym typeface="Permanent Marker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40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439" y="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296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5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mon template">
  <a:themeElements>
    <a:clrScheme name="Custom 347">
      <a:dk1>
        <a:srgbClr val="2C343B"/>
      </a:dk1>
      <a:lt1>
        <a:srgbClr val="FFFFFF"/>
      </a:lt1>
      <a:dk2>
        <a:srgbClr val="859CB1"/>
      </a:dk2>
      <a:lt2>
        <a:srgbClr val="F0F3F5"/>
      </a:lt2>
      <a:accent1>
        <a:srgbClr val="0198AD"/>
      </a:accent1>
      <a:accent2>
        <a:srgbClr val="BDE4EA"/>
      </a:accent2>
      <a:accent3>
        <a:srgbClr val="FE344D"/>
      </a:accent3>
      <a:accent4>
        <a:srgbClr val="FE7F8F"/>
      </a:accent4>
      <a:accent5>
        <a:srgbClr val="F5A500"/>
      </a:accent5>
      <a:accent6>
        <a:srgbClr val="2C343B"/>
      </a:accent6>
      <a:hlink>
        <a:srgbClr val="2C343B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271</Words>
  <Application>Microsoft Office PowerPoint</Application>
  <PresentationFormat>On-screen Show (16:9)</PresentationFormat>
  <Paragraphs>97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Source Sans Pro</vt:lpstr>
      <vt:lpstr>Arial</vt:lpstr>
      <vt:lpstr>Permanent Marker</vt:lpstr>
      <vt:lpstr>Timon template</vt:lpstr>
      <vt:lpstr>   ПЪРВО ЗАСЕДАНИЕ НА КОМИТЕТА ЗА НАБЛЮДЕНИЕ НА  ПРОГРАМАТА ЗА МОРСКО ДЕЛО, РИБАРСТВО И АКВАКУЛТУРИ  2021-2027 Г.   17 март 2023 г. Grand Hotel Millennium Sofia</vt:lpstr>
      <vt:lpstr>PowerPoint Presentation</vt:lpstr>
      <vt:lpstr>  Изпълнение на планираните дейности</vt:lpstr>
      <vt:lpstr>  Изпълнение на планираните дейности</vt:lpstr>
      <vt:lpstr>PowerPoint Presentation</vt:lpstr>
      <vt:lpstr>PowerPoint Presentation</vt:lpstr>
      <vt:lpstr>PowerPoint Presentation</vt:lpstr>
      <vt:lpstr>PowerPoint Presentation</vt:lpstr>
      <vt:lpstr>  Планирани дейности ЗА 2023 Г. </vt:lpstr>
      <vt:lpstr>  Планирани дейности ЗА 2023 Г.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ПЪРВО ЗАСЕДАНИЕ НА КОМИТЕТА ЗА НАБЛЮДЕНИЕ НА  ПРОГРАМАТА ЗА МОРСКО ДЕЛО, РИБАРСТВО И АКВАКУЛТУРИ  2021-2027 Г.   17 март 2023 г. Grand Hotel Millennium Sofia</dc:title>
  <cp:lastModifiedBy>Krasimira Dankova</cp:lastModifiedBy>
  <cp:revision>56</cp:revision>
  <dcterms:modified xsi:type="dcterms:W3CDTF">2023-03-14T12:05:03Z</dcterms:modified>
</cp:coreProperties>
</file>