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4" r:id="rId2"/>
    <p:sldId id="323" r:id="rId3"/>
    <p:sldId id="329" r:id="rId4"/>
    <p:sldId id="330" r:id="rId5"/>
    <p:sldId id="331" r:id="rId6"/>
    <p:sldId id="333" r:id="rId7"/>
    <p:sldId id="335" r:id="rId8"/>
    <p:sldId id="334" r:id="rId9"/>
    <p:sldId id="332" r:id="rId10"/>
    <p:sldId id="30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A5CAEB"/>
    <a:srgbClr val="AAC7E6"/>
    <a:srgbClr val="A7CAE9"/>
    <a:srgbClr val="A3CEED"/>
    <a:srgbClr val="E0EAEC"/>
    <a:srgbClr val="1B9DB7"/>
    <a:srgbClr val="2FA2BD"/>
    <a:srgbClr val="77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41" autoAdjust="0"/>
    <p:restoredTop sz="95256" autoAdjust="0"/>
  </p:normalViewPr>
  <p:slideViewPr>
    <p:cSldViewPr snapToGrid="0">
      <p:cViewPr varScale="1">
        <p:scale>
          <a:sx n="82" d="100"/>
          <a:sy n="82" d="100"/>
        </p:scale>
        <p:origin x="85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61202-5802-4AE4-85EA-AC95E4FA1CF0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3E381A-D92B-4F9F-8088-51D3BB09B0AB}">
      <dgm:prSet phldrT="[Text]"/>
      <dgm:spPr/>
      <dgm:t>
        <a:bodyPr/>
        <a:lstStyle/>
        <a:p>
          <a:r>
            <a:rPr lang="bg-BG" dirty="0">
              <a:solidFill>
                <a:schemeClr val="bg1"/>
              </a:solidFill>
            </a:rPr>
            <a:t>Критерии</a:t>
          </a:r>
          <a:endParaRPr lang="en-US" dirty="0">
            <a:solidFill>
              <a:schemeClr val="bg1"/>
            </a:solidFill>
          </a:endParaRPr>
        </a:p>
      </dgm:t>
    </dgm:pt>
    <dgm:pt modelId="{B6670051-AAFE-483A-8278-BB8A42C2FB5E}" type="parTrans" cxnId="{3DD19D42-9625-4244-8B80-FF46D17DE769}">
      <dgm:prSet/>
      <dgm:spPr/>
      <dgm:t>
        <a:bodyPr/>
        <a:lstStyle/>
        <a:p>
          <a:endParaRPr lang="en-US"/>
        </a:p>
      </dgm:t>
    </dgm:pt>
    <dgm:pt modelId="{708F33D9-B1CF-42B5-AAF0-18139F29F336}" type="sibTrans" cxnId="{3DD19D42-9625-4244-8B80-FF46D17DE769}">
      <dgm:prSet/>
      <dgm:spPr/>
      <dgm:t>
        <a:bodyPr/>
        <a:lstStyle/>
        <a:p>
          <a:endParaRPr lang="en-US"/>
        </a:p>
      </dgm:t>
    </dgm:pt>
    <dgm:pt modelId="{6193145B-198E-4E26-82AB-C06AA03A50C8}">
      <dgm:prSet phldrT="[Text]"/>
      <dgm:spPr/>
      <dgm:t>
        <a:bodyPr/>
        <a:lstStyle/>
        <a:p>
          <a:r>
            <a:rPr lang="bg-BG" dirty="0">
              <a:solidFill>
                <a:schemeClr val="bg1"/>
              </a:solidFill>
            </a:rPr>
            <a:t>Устойчиво рибарство</a:t>
          </a:r>
          <a:endParaRPr lang="en-US" dirty="0">
            <a:solidFill>
              <a:schemeClr val="bg1"/>
            </a:solidFill>
          </a:endParaRPr>
        </a:p>
      </dgm:t>
    </dgm:pt>
    <dgm:pt modelId="{D73C3540-C25C-4657-B8AF-4A691E5006B8}" type="parTrans" cxnId="{87BD4D68-34E7-43B5-B922-A6F387C7D2E9}">
      <dgm:prSet/>
      <dgm:spPr/>
      <dgm:t>
        <a:bodyPr/>
        <a:lstStyle/>
        <a:p>
          <a:endParaRPr lang="en-US"/>
        </a:p>
      </dgm:t>
    </dgm:pt>
    <dgm:pt modelId="{5981B853-E6D8-4621-8558-91643EC6CA8E}" type="sibTrans" cxnId="{87BD4D68-34E7-43B5-B922-A6F387C7D2E9}">
      <dgm:prSet/>
      <dgm:spPr/>
      <dgm:t>
        <a:bodyPr/>
        <a:lstStyle/>
        <a:p>
          <a:endParaRPr lang="en-US"/>
        </a:p>
      </dgm:t>
    </dgm:pt>
    <dgm:pt modelId="{0BC4A223-29FB-40B9-B76A-0BD25FA029C1}">
      <dgm:prSet phldrT="[Text]"/>
      <dgm:spPr/>
      <dgm:t>
        <a:bodyPr/>
        <a:lstStyle/>
        <a:p>
          <a:r>
            <a:rPr lang="bg-BG" dirty="0">
              <a:solidFill>
                <a:schemeClr val="bg1"/>
              </a:solidFill>
            </a:rPr>
            <a:t>Хоризонтални политики</a:t>
          </a:r>
        </a:p>
        <a:p>
          <a:r>
            <a:rPr lang="bg-BG" dirty="0">
              <a:solidFill>
                <a:schemeClr val="bg1"/>
              </a:solidFill>
            </a:rPr>
            <a:t>ОПОР</a:t>
          </a:r>
          <a:endParaRPr lang="en-US" dirty="0">
            <a:solidFill>
              <a:schemeClr val="bg1"/>
            </a:solidFill>
          </a:endParaRPr>
        </a:p>
      </dgm:t>
    </dgm:pt>
    <dgm:pt modelId="{786DCC51-DC4C-478E-B092-89461D3C9804}" type="parTrans" cxnId="{FE8AFD44-0B42-431A-94EF-58114EB7054A}">
      <dgm:prSet/>
      <dgm:spPr/>
      <dgm:t>
        <a:bodyPr/>
        <a:lstStyle/>
        <a:p>
          <a:endParaRPr lang="en-US"/>
        </a:p>
      </dgm:t>
    </dgm:pt>
    <dgm:pt modelId="{3CCEA13A-DD29-425A-8A57-41D888ED0F12}" type="sibTrans" cxnId="{FE8AFD44-0B42-431A-94EF-58114EB7054A}">
      <dgm:prSet/>
      <dgm:spPr/>
      <dgm:t>
        <a:bodyPr/>
        <a:lstStyle/>
        <a:p>
          <a:endParaRPr lang="en-US"/>
        </a:p>
      </dgm:t>
    </dgm:pt>
    <dgm:pt modelId="{4FC88D83-18A9-42BE-855E-BCBE15D4A34F}" type="pres">
      <dgm:prSet presAssocID="{8F261202-5802-4AE4-85EA-AC95E4FA1CF0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FCA0523D-22FD-42AF-96C4-0ED6026F6769}" type="pres">
      <dgm:prSet presAssocID="{AE3E381A-D92B-4F9F-8088-51D3BB09B0AB}" presName="Accent1" presStyleCnt="0"/>
      <dgm:spPr/>
    </dgm:pt>
    <dgm:pt modelId="{C471B78D-6E08-4E97-ACCE-CD6DB2593781}" type="pres">
      <dgm:prSet presAssocID="{AE3E381A-D92B-4F9F-8088-51D3BB09B0AB}" presName="Accent" presStyleLbl="node1" presStyleIdx="0" presStyleCnt="3"/>
      <dgm:spPr>
        <a:solidFill>
          <a:schemeClr val="accent1">
            <a:lumMod val="40000"/>
            <a:lumOff val="60000"/>
          </a:schemeClr>
        </a:solidFill>
      </dgm:spPr>
    </dgm:pt>
    <dgm:pt modelId="{0CDE01D0-6D70-4D98-8C62-D571D12C5C54}" type="pres">
      <dgm:prSet presAssocID="{AE3E381A-D92B-4F9F-8088-51D3BB09B0A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3A1CF036-A472-4C61-8B3C-5590FF99E201}" type="pres">
      <dgm:prSet presAssocID="{6193145B-198E-4E26-82AB-C06AA03A50C8}" presName="Accent2" presStyleCnt="0"/>
      <dgm:spPr/>
    </dgm:pt>
    <dgm:pt modelId="{DE2ED9B3-51A6-404C-BADD-E13453E3E946}" type="pres">
      <dgm:prSet presAssocID="{6193145B-198E-4E26-82AB-C06AA03A50C8}" presName="Accent" presStyleLbl="node1" presStyleIdx="1" presStyleCnt="3"/>
      <dgm:spPr>
        <a:solidFill>
          <a:schemeClr val="accent1">
            <a:lumMod val="40000"/>
            <a:lumOff val="60000"/>
          </a:schemeClr>
        </a:solidFill>
      </dgm:spPr>
    </dgm:pt>
    <dgm:pt modelId="{1FE794C6-4E20-4605-92BC-0DC85D8C1D19}" type="pres">
      <dgm:prSet presAssocID="{6193145B-198E-4E26-82AB-C06AA03A50C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406F0DD0-12BC-4BA6-A790-17256AD21818}" type="pres">
      <dgm:prSet presAssocID="{0BC4A223-29FB-40B9-B76A-0BD25FA029C1}" presName="Accent3" presStyleCnt="0"/>
      <dgm:spPr/>
    </dgm:pt>
    <dgm:pt modelId="{BC416C28-5F90-4883-9C42-95E41C38EEF6}" type="pres">
      <dgm:prSet presAssocID="{0BC4A223-29FB-40B9-B76A-0BD25FA029C1}" presName="Accent" presStyleLbl="node1" presStyleIdx="2" presStyleCnt="3"/>
      <dgm:spPr>
        <a:solidFill>
          <a:schemeClr val="accent1">
            <a:lumMod val="40000"/>
            <a:lumOff val="60000"/>
          </a:schemeClr>
        </a:solidFill>
      </dgm:spPr>
    </dgm:pt>
    <dgm:pt modelId="{FD40F909-919A-4A1D-8911-7D8A466CA2D9}" type="pres">
      <dgm:prSet presAssocID="{0BC4A223-29FB-40B9-B76A-0BD25FA029C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98B0952C-6C4D-473E-9B4B-243E69BB8FAF}" type="presOf" srcId="{AE3E381A-D92B-4F9F-8088-51D3BB09B0AB}" destId="{0CDE01D0-6D70-4D98-8C62-D571D12C5C54}" srcOrd="0" destOrd="0" presId="urn:microsoft.com/office/officeart/2009/layout/CircleArrowProcess"/>
    <dgm:cxn modelId="{86E53136-40BE-4CDB-BE18-84B40C35CEC4}" type="presOf" srcId="{0BC4A223-29FB-40B9-B76A-0BD25FA029C1}" destId="{FD40F909-919A-4A1D-8911-7D8A466CA2D9}" srcOrd="0" destOrd="0" presId="urn:microsoft.com/office/officeart/2009/layout/CircleArrowProcess"/>
    <dgm:cxn modelId="{3DD19D42-9625-4244-8B80-FF46D17DE769}" srcId="{8F261202-5802-4AE4-85EA-AC95E4FA1CF0}" destId="{AE3E381A-D92B-4F9F-8088-51D3BB09B0AB}" srcOrd="0" destOrd="0" parTransId="{B6670051-AAFE-483A-8278-BB8A42C2FB5E}" sibTransId="{708F33D9-B1CF-42B5-AAF0-18139F29F336}"/>
    <dgm:cxn modelId="{FE8AFD44-0B42-431A-94EF-58114EB7054A}" srcId="{8F261202-5802-4AE4-85EA-AC95E4FA1CF0}" destId="{0BC4A223-29FB-40B9-B76A-0BD25FA029C1}" srcOrd="2" destOrd="0" parTransId="{786DCC51-DC4C-478E-B092-89461D3C9804}" sibTransId="{3CCEA13A-DD29-425A-8A57-41D888ED0F12}"/>
    <dgm:cxn modelId="{87BD4D68-34E7-43B5-B922-A6F387C7D2E9}" srcId="{8F261202-5802-4AE4-85EA-AC95E4FA1CF0}" destId="{6193145B-198E-4E26-82AB-C06AA03A50C8}" srcOrd="1" destOrd="0" parTransId="{D73C3540-C25C-4657-B8AF-4A691E5006B8}" sibTransId="{5981B853-E6D8-4621-8558-91643EC6CA8E}"/>
    <dgm:cxn modelId="{1F469B91-3446-4337-86AC-73FB8A1303BE}" type="presOf" srcId="{8F261202-5802-4AE4-85EA-AC95E4FA1CF0}" destId="{4FC88D83-18A9-42BE-855E-BCBE15D4A34F}" srcOrd="0" destOrd="0" presId="urn:microsoft.com/office/officeart/2009/layout/CircleArrowProcess"/>
    <dgm:cxn modelId="{E199E1DB-9AE6-4D2B-A4DF-7F36241DC383}" type="presOf" srcId="{6193145B-198E-4E26-82AB-C06AA03A50C8}" destId="{1FE794C6-4E20-4605-92BC-0DC85D8C1D19}" srcOrd="0" destOrd="0" presId="urn:microsoft.com/office/officeart/2009/layout/CircleArrowProcess"/>
    <dgm:cxn modelId="{FC050BB1-84FB-4CDB-83FF-E98B2A1193F4}" type="presParOf" srcId="{4FC88D83-18A9-42BE-855E-BCBE15D4A34F}" destId="{FCA0523D-22FD-42AF-96C4-0ED6026F6769}" srcOrd="0" destOrd="0" presId="urn:microsoft.com/office/officeart/2009/layout/CircleArrowProcess"/>
    <dgm:cxn modelId="{35525E70-53D7-4D70-9906-6E135E678247}" type="presParOf" srcId="{FCA0523D-22FD-42AF-96C4-0ED6026F6769}" destId="{C471B78D-6E08-4E97-ACCE-CD6DB2593781}" srcOrd="0" destOrd="0" presId="urn:microsoft.com/office/officeart/2009/layout/CircleArrowProcess"/>
    <dgm:cxn modelId="{6DF081A8-CD0E-422A-B394-2C940BA6765E}" type="presParOf" srcId="{4FC88D83-18A9-42BE-855E-BCBE15D4A34F}" destId="{0CDE01D0-6D70-4D98-8C62-D571D12C5C54}" srcOrd="1" destOrd="0" presId="urn:microsoft.com/office/officeart/2009/layout/CircleArrowProcess"/>
    <dgm:cxn modelId="{48EE4AC2-0040-4AEC-AD1D-D704BA5F131B}" type="presParOf" srcId="{4FC88D83-18A9-42BE-855E-BCBE15D4A34F}" destId="{3A1CF036-A472-4C61-8B3C-5590FF99E201}" srcOrd="2" destOrd="0" presId="urn:microsoft.com/office/officeart/2009/layout/CircleArrowProcess"/>
    <dgm:cxn modelId="{82BEBB14-450A-40F5-B5ED-AE89E1E4067F}" type="presParOf" srcId="{3A1CF036-A472-4C61-8B3C-5590FF99E201}" destId="{DE2ED9B3-51A6-404C-BADD-E13453E3E946}" srcOrd="0" destOrd="0" presId="urn:microsoft.com/office/officeart/2009/layout/CircleArrowProcess"/>
    <dgm:cxn modelId="{BCE67481-0779-4979-A2F9-BB6B333C6970}" type="presParOf" srcId="{4FC88D83-18A9-42BE-855E-BCBE15D4A34F}" destId="{1FE794C6-4E20-4605-92BC-0DC85D8C1D19}" srcOrd="3" destOrd="0" presId="urn:microsoft.com/office/officeart/2009/layout/CircleArrowProcess"/>
    <dgm:cxn modelId="{CF960074-7E2C-4BAA-9C60-278B41FD3E41}" type="presParOf" srcId="{4FC88D83-18A9-42BE-855E-BCBE15D4A34F}" destId="{406F0DD0-12BC-4BA6-A790-17256AD21818}" srcOrd="4" destOrd="0" presId="urn:microsoft.com/office/officeart/2009/layout/CircleArrowProcess"/>
    <dgm:cxn modelId="{B9522236-74E2-4F30-AA16-1ADFDC17DDA6}" type="presParOf" srcId="{406F0DD0-12BC-4BA6-A790-17256AD21818}" destId="{BC416C28-5F90-4883-9C42-95E41C38EEF6}" srcOrd="0" destOrd="0" presId="urn:microsoft.com/office/officeart/2009/layout/CircleArrowProcess"/>
    <dgm:cxn modelId="{8AFA59E5-39E1-442B-9C61-CFD26173981E}" type="presParOf" srcId="{4FC88D83-18A9-42BE-855E-BCBE15D4A34F}" destId="{FD40F909-919A-4A1D-8911-7D8A466CA2D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71B78D-6E08-4E97-ACCE-CD6DB2593781}">
      <dsp:nvSpPr>
        <dsp:cNvPr id="0" name=""/>
        <dsp:cNvSpPr/>
      </dsp:nvSpPr>
      <dsp:spPr>
        <a:xfrm>
          <a:off x="1221751" y="328834"/>
          <a:ext cx="2114341" cy="211466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DE01D0-6D70-4D98-8C62-D571D12C5C54}">
      <dsp:nvSpPr>
        <dsp:cNvPr id="0" name=""/>
        <dsp:cNvSpPr/>
      </dsp:nvSpPr>
      <dsp:spPr>
        <a:xfrm>
          <a:off x="1689090" y="1092292"/>
          <a:ext cx="1174898" cy="587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200" kern="1200" dirty="0">
              <a:solidFill>
                <a:schemeClr val="bg1"/>
              </a:solidFill>
            </a:rPr>
            <a:t>Критерии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689090" y="1092292"/>
        <a:ext cx="1174898" cy="587308"/>
      </dsp:txXfrm>
    </dsp:sp>
    <dsp:sp modelId="{DE2ED9B3-51A6-404C-BADD-E13453E3E946}">
      <dsp:nvSpPr>
        <dsp:cNvPr id="0" name=""/>
        <dsp:cNvSpPr/>
      </dsp:nvSpPr>
      <dsp:spPr>
        <a:xfrm>
          <a:off x="634500" y="1543865"/>
          <a:ext cx="2114341" cy="211466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E794C6-4E20-4605-92BC-0DC85D8C1D19}">
      <dsp:nvSpPr>
        <dsp:cNvPr id="0" name=""/>
        <dsp:cNvSpPr/>
      </dsp:nvSpPr>
      <dsp:spPr>
        <a:xfrm>
          <a:off x="1104222" y="2314351"/>
          <a:ext cx="1174898" cy="587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200" kern="1200" dirty="0">
              <a:solidFill>
                <a:schemeClr val="bg1"/>
              </a:solidFill>
            </a:rPr>
            <a:t>Устойчиво рибарство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104222" y="2314351"/>
        <a:ext cx="1174898" cy="587308"/>
      </dsp:txXfrm>
    </dsp:sp>
    <dsp:sp modelId="{BC416C28-5F90-4883-9C42-95E41C38EEF6}">
      <dsp:nvSpPr>
        <dsp:cNvPr id="0" name=""/>
        <dsp:cNvSpPr/>
      </dsp:nvSpPr>
      <dsp:spPr>
        <a:xfrm>
          <a:off x="1372237" y="2904295"/>
          <a:ext cx="1816546" cy="181727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0F909-919A-4A1D-8911-7D8A466CA2D9}">
      <dsp:nvSpPr>
        <dsp:cNvPr id="0" name=""/>
        <dsp:cNvSpPr/>
      </dsp:nvSpPr>
      <dsp:spPr>
        <a:xfrm>
          <a:off x="1691870" y="3538167"/>
          <a:ext cx="1174898" cy="587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200" kern="1200" dirty="0">
              <a:solidFill>
                <a:schemeClr val="bg1"/>
              </a:solidFill>
            </a:rPr>
            <a:t>Хоризонтални политики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200" kern="1200" dirty="0">
              <a:solidFill>
                <a:schemeClr val="bg1"/>
              </a:solidFill>
            </a:rPr>
            <a:t>ОПОР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691870" y="3538167"/>
        <a:ext cx="1174898" cy="587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id="{0C413455-9EB9-DDA1-6AFD-F7C6ADD08F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4A3FF1FF-6C27-5888-5380-4155DD4665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55221-E119-43E6-8396-57371A114952}" type="datetimeFigureOut">
              <a:rPr lang="bg-BG" smtClean="0"/>
              <a:t>13.3.2024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D7734DCA-98DF-423C-7D79-4B6979F165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5AB0F484-64F8-FFD9-ADA2-225D78FF5D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8375B-246C-46A5-B577-69F02847489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128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6FC61-1B83-42C5-8568-20DE086D149D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3FB8B-5CC1-4275-8FBE-5814C9A65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16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3F43D8AE-A2A7-E8F3-18F6-736BDEB1D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E1B32F96-61C0-0E27-0067-1F6759E7A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61F3EAE9-FDDB-C087-CF5E-34CBB20B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F7DA-5AA6-4985-BFBD-B6CA623CB5FC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6D878EC-8F67-18B8-590A-5DBBBF8F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20A07ACF-8C35-8412-D240-41CD06DE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8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45F2C8-3E54-A7A9-6E30-5E80F250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33EB11BB-5111-C941-ABBC-C691D53BE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229307C3-3CEB-4CC4-C3A8-5434F1365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82B9-CB6D-413A-A4AF-CEE4FD34AB21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86435018-35AF-3CB2-BBE6-2BA22585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A5ED2B7-9455-D415-F455-C422E268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5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id="{CC9E5C00-5A4C-3973-398A-D32DD54B3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CC287095-C368-C346-240C-3E7B753D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D1EADA0C-F520-C7D8-D373-CFD71345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9509-9AED-4B82-BE1E-E7300836F849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7BEB08E1-933B-30C2-33C2-7DD0F62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0E923C4F-CBF8-CDAC-4457-754EB6DBB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4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029BDC4D-2A1B-7F9B-CF77-35FBE5AF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9ECB58D1-2830-5E11-0B20-8609FC58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76597667-4B7A-2467-2A91-14C5EE53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966A-4C1D-4B87-8839-749FAA0748C3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DACC36B6-CFC7-8419-F872-707F8B0C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96D275D6-25C0-48CA-285D-5855DF01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0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2F68D9F-B344-1B2F-E238-E3ABC85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F5D36F6E-5DBC-E2D7-CF04-A2A9455F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9F8F0A65-EAA9-75B3-36DA-9105B593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F139-3DA5-48F5-A78F-42B33CF78650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4EAA3F80-7DAC-BBAB-46D2-79F1A8D9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81BB01BE-5327-A551-D78E-06844B80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1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D5A91B47-B6A7-75ED-E363-4C4F9363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4B40E81D-1CED-04AA-9D71-B3C8A53AD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67BED3B0-FDD8-DD9D-92D1-A1886E62B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549F799-9DDD-0579-D584-30C236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CCBB4-1EFF-4E29-970D-8846DCF97F5C}" type="datetime1">
              <a:rPr lang="en-US" smtClean="0"/>
              <a:t>3/13/2024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930D93F6-6277-BCA5-CDDA-7DC9CCA0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E0F3FC86-2C19-E8D0-6E92-BFFD425D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7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E0A4A0E8-804F-D117-21FB-2DE5BD18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49FB9DAB-15F2-26DB-9C73-39FC49F0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C368FC8A-754B-32F0-C84C-AE54464E5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id="{BDC7E43A-858C-78AE-B810-FBE712894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id="{83BC32A0-9D0F-3349-8F94-DCDA6D513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id="{6458BFEE-8204-3778-1EF4-B5DF6F37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69912-B5BF-46A9-910E-F2A8869806DA}" type="datetime1">
              <a:rPr lang="en-US" smtClean="0"/>
              <a:t>3/13/2024</a:t>
            </a:fld>
            <a:endParaRPr lang="en-US"/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id="{B1FDA33B-0951-5669-735B-246F53FF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id="{8402FF16-F836-7300-8EB3-741D9107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3CBA55D-5D7C-505F-A80E-E1CB5977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808F102F-B110-8E0F-3BC6-A6226ACA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C55-2305-4C1F-9719-50B76C698077}" type="datetime1">
              <a:rPr lang="en-US" smtClean="0"/>
              <a:t>3/13/2024</a:t>
            </a:fld>
            <a:endParaRPr lang="en-US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60A94EAB-9833-AC29-23D5-94B9D910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C82E3160-92E3-CC0A-5456-EAC58A7E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6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id="{CDE4F0AA-F938-9018-B8D8-F10DB8F0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BBEA-7ED8-4B9E-A2FC-EC433144CAD4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id="{6C81F15C-5F6B-93F9-1AF4-31AFCEE6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id="{000C7035-175C-3496-8DC7-BAFBEED4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1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125DA41-D48F-1282-793F-B174CFC8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E8B67938-89A0-D8A2-3827-7BD4FAC8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81A66364-1FC1-509C-07CF-B58522A6E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4A88C83E-5AAF-5D47-5099-92C6D98B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C38B-1639-4238-8B63-E1559A107FCC}" type="datetime1">
              <a:rPr lang="en-US" smtClean="0"/>
              <a:t>3/13/2024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8752F4D7-EC68-A9A4-66BA-6547F4AC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8CB2E1D-23E4-1269-C49A-D0F58F8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9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63B542E-5DC0-B128-E407-727905189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id="{9AF5F530-188A-B76D-175D-87F37348A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E3DAE87C-819D-3720-BD18-59C1ACCA1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FB07D1EF-23F8-281E-CF6C-4404FDBF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7885-E716-4521-B4F9-EF5EEC28BF74}" type="datetime1">
              <a:rPr lang="en-US" smtClean="0"/>
              <a:t>3/13/2024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1FFEF9EF-B3CC-8C48-9B92-F8D5EB6C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63934E7D-DD81-8EC0-4395-BD5A51BA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2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id="{F9DEA181-C4EC-EE9C-4616-EB12AC58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823107AE-EEA0-5BAB-D72D-03E817D55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1A478A3C-2E77-85D2-BD2C-36E482A33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E1EDA-C9BB-4E4E-A6BF-54726A785DA5}" type="datetime1">
              <a:rPr lang="en-US" smtClean="0"/>
              <a:t>3/13/2024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2DA6C61-4A4B-394D-15DD-D7D00627B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196C8248-12F0-0E04-4818-EC339B341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6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5" Type="http://schemas.openxmlformats.org/officeDocument/2006/relationships/image" Target="../media/image10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oleObject" Target="../embeddings/oleObject47.bin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1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1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1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1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2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8.emf"/><Relationship Id="rId18" Type="http://schemas.openxmlformats.org/officeDocument/2006/relationships/diagramColors" Target="../diagrams/colors1.xml"/><Relationship Id="rId3" Type="http://schemas.openxmlformats.org/officeDocument/2006/relationships/oleObject" Target="../embeddings/oleObject2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25.bin"/><Relationship Id="rId17" Type="http://schemas.openxmlformats.org/officeDocument/2006/relationships/diagramQuickStyle" Target="../diagrams/quickStyle1.xml"/><Relationship Id="rId2" Type="http://schemas.openxmlformats.org/officeDocument/2006/relationships/image" Target="../media/image2.jpg"/><Relationship Id="rId16" Type="http://schemas.openxmlformats.org/officeDocument/2006/relationships/diagramLayout" Target="../diagrams/layout1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5" Type="http://schemas.openxmlformats.org/officeDocument/2006/relationships/diagramData" Target="../diagrams/data1.xml"/><Relationship Id="rId10" Type="http://schemas.openxmlformats.org/officeDocument/2006/relationships/oleObject" Target="../embeddings/oleObject24.bin"/><Relationship Id="rId19" Type="http://schemas.microsoft.com/office/2007/relationships/diagramDrawing" Target="../diagrams/drawing1.xml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2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3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2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3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3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3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36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40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39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8.emf"/><Relationship Id="rId3" Type="http://schemas.openxmlformats.org/officeDocument/2006/relationships/oleObject" Target="../embeddings/oleObject4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45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7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44.bin"/><Relationship Id="rId4" Type="http://schemas.openxmlformats.org/officeDocument/2006/relationships/image" Target="../media/image3.emf"/><Relationship Id="rId9" Type="http://schemas.openxmlformats.org/officeDocument/2006/relationships/image" Target="../media/image6.emf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98778" y="1113641"/>
            <a:ext cx="9732810" cy="545088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257340" y="1310840"/>
            <a:ext cx="9674248" cy="5547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400" b="1" dirty="0">
                <a:solidFill>
                  <a:prstClr val="white"/>
                </a:solidFill>
                <a:latin typeface="Aptos" panose="020B0004020202020204" pitchFamily="34" charset="0"/>
              </a:rPr>
              <a:t>ВТОРО ЗАСЕДАНИЕ НА КОМИТЕТА ЗА НАБЛЮДЕНИЕ НА ПРОГРАМАТА ЗА МОРСКО ДЕЛО, РИБАРСТВО И АКВАКУЛТУРИ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400" b="1" dirty="0">
                <a:solidFill>
                  <a:prstClr val="white"/>
                </a:solidFill>
                <a:latin typeface="Aptos" panose="020B0004020202020204" pitchFamily="34" charset="0"/>
              </a:rPr>
              <a:t>2021-2027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endParaRPr lang="bg-BG" sz="28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2800" b="1" i="1" dirty="0">
                <a:solidFill>
                  <a:prstClr val="white"/>
                </a:solidFill>
                <a:latin typeface="Aptos" panose="020B0004020202020204" pitchFamily="34" charset="0"/>
              </a:rPr>
              <a:t>14 МАРТ 2024 Г.</a:t>
            </a: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Приморец Гранд Хотел &amp; СПА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гр. Бургас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06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>
            <a:extLst>
              <a:ext uri="{FF2B5EF4-FFF2-40B4-BE49-F238E27FC236}">
                <a16:creationId xmlns:a16="http://schemas.microsoft.com/office/drawing/2014/main" id="{786A192E-D614-182D-F620-6F74A9DFFDAB}"/>
              </a:ext>
            </a:extLst>
          </p:cNvPr>
          <p:cNvSpPr/>
          <p:nvPr/>
        </p:nvSpPr>
        <p:spPr>
          <a:xfrm>
            <a:off x="512785" y="0"/>
            <a:ext cx="2866036" cy="6858000"/>
          </a:xfrm>
          <a:prstGeom prst="rect">
            <a:avLst/>
          </a:prstGeom>
          <a:gradFill flip="none" rotWithShape="1">
            <a:gsLst>
              <a:gs pos="4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0">
                <a:schemeClr val="bg2">
                  <a:shade val="96000"/>
                  <a:satMod val="120000"/>
                  <a:lumMod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C621F1E6-3997-69E0-D940-D3A97632C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16823"/>
            <a:ext cx="12191997" cy="1035401"/>
          </a:xfrm>
          <a:solidFill>
            <a:srgbClr val="77CEEF"/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1600"/>
              <a:buNone/>
              <a:defRPr/>
            </a:pPr>
            <a:r>
              <a:rPr lang="bg-BG" sz="54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Aptos" panose="020B0004020202020204" pitchFamily="34" charset="0"/>
              </a:rPr>
              <a:t>  Благодаря за вниманието!</a:t>
            </a:r>
          </a:p>
          <a:p>
            <a:pPr marL="457200" lvl="1" indent="0" algn="ctr">
              <a:spcBef>
                <a:spcPts val="600"/>
              </a:spcBef>
              <a:buNone/>
            </a:pPr>
            <a:endParaRPr lang="en-US" sz="2000" dirty="0">
              <a:latin typeface="Aptos" panose="020B0004020202020204" pitchFamily="34" charset="0"/>
            </a:endParaRPr>
          </a:p>
        </p:txBody>
      </p:sp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10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5658212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463962" y="5658213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Програма за</a:t>
            </a:r>
            <a:r>
              <a:rPr lang="en-US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морско дело</a:t>
            </a:r>
            <a:r>
              <a:rPr lang="en-US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, 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рибарство и аквакултури 2021-2027</a:t>
            </a:r>
            <a:endParaRPr lang="en-US" sz="2100" b="1" dirty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  <a:latin typeface="Aptos" panose="020B0004020202020204"/>
            </a:endParaRPr>
          </a:p>
          <a:p>
            <a:pPr algn="r"/>
            <a:r>
              <a:rPr lang="en-US" sz="21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www.eufunds.bg</a:t>
            </a:r>
            <a:r>
              <a:rPr lang="bg-BG" sz="21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endParaRPr lang="en-US" sz="2100" i="1" dirty="0">
              <a:latin typeface="Aptos" panose="020B0004020202020204"/>
            </a:endParaRPr>
          </a:p>
        </p:txBody>
      </p:sp>
      <p:graphicFrame>
        <p:nvGraphicFramePr>
          <p:cNvPr id="16" name="Обект 15">
            <a:extLst>
              <a:ext uri="{FF2B5EF4-FFF2-40B4-BE49-F238E27FC236}">
                <a16:creationId xmlns:a16="http://schemas.microsoft.com/office/drawing/2014/main" id="{26E3F0DC-9146-24E6-CBD2-E8735F7638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939604"/>
              </p:ext>
            </p:extLst>
          </p:nvPr>
        </p:nvGraphicFramePr>
        <p:xfrm>
          <a:off x="253528" y="434975"/>
          <a:ext cx="338455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6" name="Обект 15">
                        <a:extLst>
                          <a:ext uri="{FF2B5EF4-FFF2-40B4-BE49-F238E27FC236}">
                            <a16:creationId xmlns:a16="http://schemas.microsoft.com/office/drawing/2014/main" id="{26E3F0DC-9146-24E6-CBD2-E8735F7638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3528" y="434975"/>
                        <a:ext cx="3384550" cy="299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61004"/>
              </p:ext>
            </p:extLst>
          </p:nvPr>
        </p:nvGraphicFramePr>
        <p:xfrm>
          <a:off x="1470401" y="5681691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8119106" imgH="7177742" progId="CorelDraw.Graphic.23">
                  <p:embed/>
                </p:oleObj>
              </mc:Choice>
              <mc:Fallback>
                <p:oleObj name="CorelDRAW" r:id="rId5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0401" y="5681691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633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51482" y="2632188"/>
            <a:ext cx="807992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Критерии за подбор на </a:t>
            </a:r>
            <a:r>
              <a:rPr lang="ru-RU" sz="4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проектни</a:t>
            </a:r>
            <a:r>
              <a:rPr lang="ru-RU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предложения по ПМДРА</a:t>
            </a:r>
          </a:p>
        </p:txBody>
      </p:sp>
    </p:spTree>
    <p:extLst>
      <p:ext uri="{BB962C8B-B14F-4D97-AF65-F5344CB8AC3E}">
        <p14:creationId xmlns:p14="http://schemas.microsoft.com/office/powerpoint/2010/main" val="393276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24861" y="1050319"/>
            <a:ext cx="963784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 algn="ctr">
              <a:spcBef>
                <a:spcPts val="600"/>
              </a:spcBef>
              <a:buSzPts val="2400"/>
            </a:pPr>
            <a:r>
              <a:rPr lang="bg-BG" sz="3200" b="1" dirty="0">
                <a:solidFill>
                  <a:schemeClr val="bg1"/>
                </a:solidFill>
              </a:rPr>
              <a:t>Европейски фонд за морско дело, рибарство и аквакултури</a:t>
            </a:r>
          </a:p>
          <a:p>
            <a:pPr marL="76200" lvl="0" indent="0">
              <a:buNone/>
            </a:pPr>
            <a:r>
              <a:rPr lang="bg-BG" sz="3200" dirty="0">
                <a:solidFill>
                  <a:schemeClr val="bg1"/>
                </a:solidFill>
              </a:rPr>
              <a:t>Допустим период от </a:t>
            </a:r>
            <a:r>
              <a:rPr lang="ru-RU" sz="3200" dirty="0">
                <a:solidFill>
                  <a:schemeClr val="bg1"/>
                </a:solidFill>
              </a:rPr>
              <a:t>2021 до 2027 г. и </a:t>
            </a:r>
            <a:r>
              <a:rPr lang="bg-BG" sz="3200" dirty="0">
                <a:solidFill>
                  <a:schemeClr val="bg1"/>
                </a:solidFill>
              </a:rPr>
              <a:t>представлява финансов инструмент на Общата политиката в областта на рибарството в ЕС (CFP)</a:t>
            </a:r>
          </a:p>
          <a:p>
            <a:pPr marL="76200" lvl="0" indent="0">
              <a:buNone/>
            </a:pPr>
            <a:endParaRPr lang="bg-BG" dirty="0">
              <a:solidFill>
                <a:schemeClr val="bg1"/>
              </a:solidFill>
            </a:endParaRPr>
          </a:p>
          <a:p>
            <a:pPr marL="76200" lvl="0" indent="0" algn="ctr">
              <a:buNone/>
            </a:pPr>
            <a:r>
              <a:rPr lang="bg-BG" sz="3200" b="1" dirty="0">
                <a:solidFill>
                  <a:schemeClr val="bg1"/>
                </a:solidFill>
              </a:rPr>
              <a:t>Програма за морско дело, рибарство и аквакултури на Република България</a:t>
            </a:r>
          </a:p>
          <a:p>
            <a:pPr marL="7620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 РЕШЕНИЕ ЗА ИЗПЪЛНЕНИЕ</a:t>
            </a:r>
            <a:r>
              <a:rPr lang="bg-BG" sz="3200" dirty="0">
                <a:solidFill>
                  <a:schemeClr val="bg1"/>
                </a:solidFill>
              </a:rPr>
              <a:t> НА КОМИСИЯТА за одобряване на програмата </a:t>
            </a:r>
            <a:r>
              <a:rPr lang="en-US" sz="3200" dirty="0">
                <a:solidFill>
                  <a:schemeClr val="bg1"/>
                </a:solidFill>
              </a:rPr>
              <a:t>- </a:t>
            </a:r>
            <a:r>
              <a:rPr lang="ru-RU" sz="3200" dirty="0">
                <a:solidFill>
                  <a:schemeClr val="bg1"/>
                </a:solidFill>
              </a:rPr>
              <a:t>CCI 2021BG14MFPR001 </a:t>
            </a:r>
            <a:r>
              <a:rPr lang="bg-BG" sz="3200" dirty="0">
                <a:solidFill>
                  <a:schemeClr val="bg1"/>
                </a:solidFill>
              </a:rPr>
              <a:t>от 24.11.2022 г.</a:t>
            </a:r>
          </a:p>
        </p:txBody>
      </p:sp>
    </p:spTree>
    <p:extLst>
      <p:ext uri="{BB962C8B-B14F-4D97-AF65-F5344CB8AC3E}">
        <p14:creationId xmlns:p14="http://schemas.microsoft.com/office/powerpoint/2010/main" val="4037408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51482" y="2632188"/>
            <a:ext cx="80799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endParaRPr lang="ru-RU" sz="4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9006" y="1101235"/>
            <a:ext cx="972085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dirty="0">
                <a:solidFill>
                  <a:schemeClr val="bg1"/>
                </a:solidFill>
              </a:rPr>
              <a:t>Правна рамка</a:t>
            </a:r>
          </a:p>
          <a:p>
            <a:pPr algn="ctr"/>
            <a:endParaRPr lang="bg-BG" sz="2400" dirty="0">
              <a:solidFill>
                <a:schemeClr val="bg1"/>
              </a:solidFill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Регламент (ЕС) 2021/1060 на Европейския парламент и на Съвета </a:t>
            </a:r>
          </a:p>
          <a:p>
            <a:r>
              <a:rPr lang="bg-BG" sz="2400" dirty="0">
                <a:solidFill>
                  <a:schemeClr val="bg1"/>
                </a:solidFill>
              </a:rPr>
              <a:t>Член 40 Функции на </a:t>
            </a:r>
            <a:r>
              <a:rPr lang="bg-BG" sz="2400" dirty="0" err="1">
                <a:solidFill>
                  <a:schemeClr val="bg1"/>
                </a:solidFill>
              </a:rPr>
              <a:t>мониторинговия</a:t>
            </a:r>
            <a:r>
              <a:rPr lang="bg-BG" sz="2400" dirty="0">
                <a:solidFill>
                  <a:schemeClr val="bg1"/>
                </a:solidFill>
              </a:rPr>
              <a:t> комитет</a:t>
            </a:r>
          </a:p>
          <a:p>
            <a:r>
              <a:rPr lang="bg-BG" sz="2400" dirty="0">
                <a:solidFill>
                  <a:schemeClr val="bg1"/>
                </a:solidFill>
              </a:rPr>
              <a:t>2.   </a:t>
            </a:r>
            <a:r>
              <a:rPr lang="bg-BG" sz="2400" dirty="0" err="1">
                <a:solidFill>
                  <a:schemeClr val="bg1"/>
                </a:solidFill>
              </a:rPr>
              <a:t>Мониторинговият</a:t>
            </a:r>
            <a:r>
              <a:rPr lang="bg-BG" sz="2400" dirty="0">
                <a:solidFill>
                  <a:schemeClr val="bg1"/>
                </a:solidFill>
              </a:rPr>
              <a:t> комитет одобрява:</a:t>
            </a:r>
          </a:p>
          <a:p>
            <a:r>
              <a:rPr lang="bg-BG" sz="2400" dirty="0">
                <a:solidFill>
                  <a:schemeClr val="bg1"/>
                </a:solidFill>
              </a:rPr>
              <a:t>а) методиката и критериите, използвани за подбора на операции, включително измененията в тях</a:t>
            </a:r>
          </a:p>
          <a:p>
            <a:endParaRPr lang="bg-BG" sz="2400" dirty="0">
              <a:solidFill>
                <a:schemeClr val="bg1"/>
              </a:solidFill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Член 69 Отговорности на държавите членки</a:t>
            </a:r>
          </a:p>
          <a:p>
            <a:r>
              <a:rPr lang="bg-BG" sz="2400" dirty="0">
                <a:solidFill>
                  <a:schemeClr val="bg1"/>
                </a:solidFill>
              </a:rPr>
              <a:t>6.   Държавите членки разполагат със системи и процедури, с които гарантират, че всички нужни за одитната следа документи, посочени в приложение XIII, се съхраняват в съответствие с изискванията в член 82.</a:t>
            </a:r>
          </a:p>
          <a:p>
            <a:endParaRPr lang="bg-BG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60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404476" y="1437447"/>
            <a:ext cx="52617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2800" dirty="0">
                <a:solidFill>
                  <a:schemeClr val="bg1"/>
                </a:solidFill>
                <a:latin typeface="Aptos" panose="020B0004020202020204"/>
              </a:rPr>
              <a:t>Какво е новото в този програмен период:</a:t>
            </a:r>
          </a:p>
          <a:p>
            <a:pPr lvl="0" algn="ctr">
              <a:defRPr/>
            </a:pPr>
            <a:endParaRPr lang="bg-BG" sz="2800" dirty="0">
              <a:solidFill>
                <a:schemeClr val="bg1"/>
              </a:solidFill>
              <a:latin typeface="Aptos" panose="020B0004020202020204"/>
            </a:endParaRPr>
          </a:p>
          <a:p>
            <a:pPr lvl="0" algn="ctr">
              <a:defRPr/>
            </a:pPr>
            <a:r>
              <a:rPr lang="bg-BG" sz="2400" dirty="0">
                <a:solidFill>
                  <a:schemeClr val="bg1"/>
                </a:solidFill>
                <a:latin typeface="Aptos" panose="020B0004020202020204"/>
              </a:rPr>
              <a:t>Изцяло променен подход за прилагане на приоритетите на ПМДРА</a:t>
            </a:r>
          </a:p>
          <a:p>
            <a:pPr lvl="0" algn="ctr">
              <a:defRPr/>
            </a:pPr>
            <a:r>
              <a:rPr lang="bg-BG" sz="2400" dirty="0">
                <a:solidFill>
                  <a:schemeClr val="bg1"/>
                </a:solidFill>
                <a:latin typeface="Aptos" panose="020B0004020202020204"/>
              </a:rPr>
              <a:t>Хоризонтални политики на ЕС – нов начин за постигане на целите на Европейския зелен пакт, ОПОР, Пакт за рибарството и океаните </a:t>
            </a: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3749039488"/>
              </p:ext>
            </p:extLst>
          </p:nvPr>
        </p:nvGraphicFramePr>
        <p:xfrm>
          <a:off x="7862207" y="1195274"/>
          <a:ext cx="3970594" cy="5050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extLst>
      <p:ext uri="{BB962C8B-B14F-4D97-AF65-F5344CB8AC3E}">
        <p14:creationId xmlns:p14="http://schemas.microsoft.com/office/powerpoint/2010/main" val="3123200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95487" y="1043731"/>
            <a:ext cx="995324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bg-BG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Процес на одобрение на проектните предложения:</a:t>
            </a:r>
          </a:p>
          <a:p>
            <a:pPr lvl="0">
              <a:defRPr/>
            </a:pPr>
            <a:endParaRPr lang="bg-BG" sz="36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Закон за управление на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средствата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от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европейските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фондове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при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споделено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управление</a:t>
            </a:r>
          </a:p>
          <a:p>
            <a:pPr lvl="0">
              <a:defRPr/>
            </a:pP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Постановление № 86 от 2023 г. за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определяне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на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национални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правила за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допустимост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на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разходите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по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програмите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,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финансирани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от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Европейските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фондове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при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споделено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управление, за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програмен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период 2021 – 2027 г.</a:t>
            </a:r>
          </a:p>
          <a:p>
            <a:pPr lvl="0">
              <a:defRPr/>
            </a:pPr>
            <a:endParaRPr lang="bg-BG" sz="28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lvl="0" algn="ctr">
              <a:defRPr/>
            </a:pPr>
            <a:endParaRPr lang="ru-RU" sz="36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04912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58337" y="970440"/>
            <a:ext cx="99532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bg-BG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Процес на одобрение на проектните предложения:</a:t>
            </a: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2959A5-7B91-2BD5-687E-D4D6150CA8FF}"/>
              </a:ext>
            </a:extLst>
          </p:cNvPr>
          <p:cNvSpPr txBox="1"/>
          <p:nvPr/>
        </p:nvSpPr>
        <p:spPr>
          <a:xfrm>
            <a:off x="2826802" y="1757012"/>
            <a:ext cx="3864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800" dirty="0">
                <a:solidFill>
                  <a:schemeClr val="bg1"/>
                </a:solidFill>
                <a:latin typeface="Aptos" panose="020B0004020202020204"/>
              </a:rPr>
              <a:t>Оценка за административно </a:t>
            </a:r>
            <a:r>
              <a:rPr lang="bg-BG" sz="1800" dirty="0">
                <a:solidFill>
                  <a:schemeClr val="bg1"/>
                </a:solidFill>
                <a:latin typeface="Aptos" panose="020B0004020202020204"/>
              </a:rPr>
              <a:t>съответствие и допустимост</a:t>
            </a:r>
          </a:p>
        </p:txBody>
      </p:sp>
      <p:sp>
        <p:nvSpPr>
          <p:cNvPr id="9" name="Shape 8">
            <a:extLst>
              <a:ext uri="{FF2B5EF4-FFF2-40B4-BE49-F238E27FC236}">
                <a16:creationId xmlns:a16="http://schemas.microsoft.com/office/drawing/2014/main" id="{BAC7FC5F-A5A0-18B9-86A6-F1F51F5546D0}"/>
              </a:ext>
            </a:extLst>
          </p:cNvPr>
          <p:cNvSpPr/>
          <p:nvPr/>
        </p:nvSpPr>
        <p:spPr>
          <a:xfrm rot="10800000">
            <a:off x="6860732" y="2061084"/>
            <a:ext cx="5220814" cy="4943688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21480532"/>
              <a:gd name="adj5" fmla="val 125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D96079-683F-9CF5-2063-6D03B371FD36}"/>
              </a:ext>
            </a:extLst>
          </p:cNvPr>
          <p:cNvSpPr txBox="1"/>
          <p:nvPr/>
        </p:nvSpPr>
        <p:spPr>
          <a:xfrm>
            <a:off x="7562461" y="1713521"/>
            <a:ext cx="3568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bg-BG" sz="1800" dirty="0">
                <a:solidFill>
                  <a:schemeClr val="bg1"/>
                </a:solidFill>
                <a:latin typeface="Aptos" panose="020B0004020202020204"/>
              </a:rPr>
              <a:t>Техническа и финансова оценка</a:t>
            </a:r>
          </a:p>
        </p:txBody>
      </p:sp>
      <p:sp>
        <p:nvSpPr>
          <p:cNvPr id="12" name="Arrow: Circular 11">
            <a:extLst>
              <a:ext uri="{FF2B5EF4-FFF2-40B4-BE49-F238E27FC236}">
                <a16:creationId xmlns:a16="http://schemas.microsoft.com/office/drawing/2014/main" id="{2E1551EA-7A39-E52C-2BBC-A2BEA3855B37}"/>
              </a:ext>
            </a:extLst>
          </p:cNvPr>
          <p:cNvSpPr/>
          <p:nvPr/>
        </p:nvSpPr>
        <p:spPr>
          <a:xfrm rot="16200000">
            <a:off x="2117495" y="1956643"/>
            <a:ext cx="4775146" cy="4959221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327796-5914-0455-A2D5-1DEED8D930B6}"/>
              </a:ext>
            </a:extLst>
          </p:cNvPr>
          <p:cNvSpPr txBox="1"/>
          <p:nvPr/>
        </p:nvSpPr>
        <p:spPr>
          <a:xfrm>
            <a:off x="2951482" y="3576755"/>
            <a:ext cx="3396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Допустимост на кандидата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Окомплектованост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Допустимост на дейностите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Допустимост на разходите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Проверки на място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114DE7-5F73-1EF8-BEAA-C9343D613BD9}"/>
              </a:ext>
            </a:extLst>
          </p:cNvPr>
          <p:cNvSpPr txBox="1"/>
          <p:nvPr/>
        </p:nvSpPr>
        <p:spPr>
          <a:xfrm>
            <a:off x="7835887" y="3282091"/>
            <a:ext cx="32705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Присъждане на точки съгласно критериите за подбор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Класиране по присъдените точки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bg1"/>
                </a:solidFill>
              </a:rPr>
              <a:t>Сключване на АДПБФП с тези кандидати, за които е наличен финансов ресурс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03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428302" y="15464"/>
            <a:ext cx="7603102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000" b="1" dirty="0">
                <a:ln w="0"/>
                <a:solidFill>
                  <a:srgbClr val="1A72A2"/>
                </a:solidFill>
              </a:rPr>
              <a:t>Приоритет: 1 - Насърчаване на устойчивото рибарство, възстановяването и опазването на водните биологични ресурси</a:t>
            </a:r>
            <a:endParaRPr lang="bg-BG" sz="20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95487" y="892991"/>
            <a:ext cx="9953245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2400" dirty="0">
                <a:solidFill>
                  <a:schemeClr val="bg1"/>
                </a:solidFill>
                <a:latin typeface="Aptos" panose="020B0004020202020204"/>
              </a:rPr>
              <a:t>Получени коментари по критериите за подбор на проектни предложения</a:t>
            </a:r>
          </a:p>
          <a:p>
            <a:pPr lvl="0" algn="ctr">
              <a:defRPr/>
            </a:pPr>
            <a:endParaRPr lang="bg-BG" sz="1200" dirty="0">
              <a:solidFill>
                <a:schemeClr val="bg1"/>
              </a:solidFill>
              <a:latin typeface="Aptos" panose="020B0004020202020204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По вид дейност „Морско наблюдение“: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Изпълнителна агенция „Морска администрация“;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bg-BG" sz="2000" dirty="0">
              <a:solidFill>
                <a:schemeClr val="bg1"/>
              </a:solidFill>
              <a:latin typeface="Aptos" panose="020B0004020202020204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По вид дейност „Изпълнение на стратегии за ВОМР“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Национално сдружение на общините в Република България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Местна инициативна рибарска група (МИРГ) „Батак – Девин – Доспат“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bg-BG" sz="2400" dirty="0">
              <a:solidFill>
                <a:schemeClr val="bg1"/>
              </a:solidFill>
              <a:latin typeface="Aptos" panose="020B0004020202020204"/>
            </a:endParaRPr>
          </a:p>
          <a:p>
            <a:pPr lvl="0" algn="ctr">
              <a:defRPr/>
            </a:pPr>
            <a:r>
              <a:rPr lang="bg-BG" sz="2400" dirty="0">
                <a:solidFill>
                  <a:srgbClr val="00CC99"/>
                </a:solidFill>
                <a:latin typeface="Aptos" panose="020B0004020202020204"/>
              </a:rPr>
              <a:t>Всички критерии са съгласувани с ,,Генерална дирекция „Морско дело и рибарство“ към ЕК</a:t>
            </a:r>
          </a:p>
          <a:p>
            <a:pPr lvl="0" algn="ctr">
              <a:defRPr/>
            </a:pPr>
            <a:endParaRPr lang="bg-BG" sz="2000" dirty="0">
              <a:solidFill>
                <a:schemeClr val="bg1"/>
              </a:solidFill>
              <a:latin typeface="Aptos" panose="020B00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 Извън срока са получени коментари по вид дейност „Изпълнение на стратегии за ВОМР“: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МИРГ „Бургас-Камено“;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Регионален съвет за развитие на Южен централен район;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bg-BG" sz="2000" dirty="0">
                <a:solidFill>
                  <a:schemeClr val="bg1"/>
                </a:solidFill>
                <a:latin typeface="Aptos" panose="020B0004020202020204"/>
              </a:rPr>
              <a:t>МИРГ Самоков-Белица-Сърница</a:t>
            </a:r>
          </a:p>
          <a:p>
            <a:pPr lvl="0">
              <a:defRPr/>
            </a:pPr>
            <a:endParaRPr lang="bg-BG" sz="2000" dirty="0">
              <a:solidFill>
                <a:schemeClr val="bg1"/>
              </a:solidFill>
              <a:latin typeface="Aptos" panose="020B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814447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>
                <a:ln w="0"/>
                <a:solidFill>
                  <a:srgbClr val="1A72A2"/>
                </a:solidFill>
              </a:rPr>
              <a:t>Критерии за подбор на проектни предложения по ПМДРА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id="{CC087F67-53F2-6CFD-9550-BB457F16A9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6" imgW="1586747" imgH="1643241" progId="CorelDraw.Graphic.23">
                  <p:embed/>
                </p:oleObj>
              </mc:Choice>
              <mc:Fallback>
                <p:oleObj name="CorelDRAW" r:id="rId6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2148218" imgH="2247638" progId="CorelDraw.Graphic.23">
                  <p:embed/>
                </p:oleObj>
              </mc:Choice>
              <mc:Fallback>
                <p:oleObj name="CorelDRAW" r:id="rId8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2115720" imgH="1355760" progId="CorelDraw.Graphic.21">
                  <p:embed/>
                </p:oleObj>
              </mc:Choice>
              <mc:Fallback>
                <p:oleObj name="CorelDRAW" r:id="rId10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id="{5ACA6706-4567-490C-D863-91D75894D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1598237" imgH="1634437" progId="CorelDraw.Graphic.23">
                  <p:embed/>
                </p:oleObj>
              </mc:Choice>
              <mc:Fallback>
                <p:oleObj name="CorelDRAW" r:id="rId12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51482" y="2632188"/>
            <a:ext cx="807992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Критерии за подбор на </a:t>
            </a:r>
            <a:r>
              <a:rPr lang="ru-RU" sz="44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проектни</a:t>
            </a:r>
            <a:r>
              <a:rPr lang="ru-RU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предложения по ПМДРА</a:t>
            </a:r>
          </a:p>
        </p:txBody>
      </p:sp>
    </p:spTree>
    <p:extLst>
      <p:ext uri="{BB962C8B-B14F-4D97-AF65-F5344CB8AC3E}">
        <p14:creationId xmlns:p14="http://schemas.microsoft.com/office/powerpoint/2010/main" val="514987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на Office">
  <a:themeElements>
    <a:clrScheme name="Синьо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20123</TotalTime>
  <Words>562</Words>
  <Application>Microsoft Office PowerPoint</Application>
  <PresentationFormat>Widescreen</PresentationFormat>
  <Paragraphs>93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Courier New</vt:lpstr>
      <vt:lpstr>Тема на Office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за морско дело,  рибарство и аквакултури 2021-2027 г.</dc:title>
  <dc:creator>Александър К. Кечев</dc:creator>
  <cp:lastModifiedBy>b v</cp:lastModifiedBy>
  <cp:revision>106</cp:revision>
  <dcterms:created xsi:type="dcterms:W3CDTF">2023-12-06T13:05:17Z</dcterms:created>
  <dcterms:modified xsi:type="dcterms:W3CDTF">2024-03-13T17:55:14Z</dcterms:modified>
</cp:coreProperties>
</file>