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D03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36BBFC-23D5-4785-8F89-519DE7CE3179}" type="datetimeFigureOut">
              <a:rPr lang="bg-BG" smtClean="0"/>
              <a:t>18.3.2024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777A3-0FF1-4E42-BDAD-2478B2EF812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7109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777A3-0FF1-4E42-BDAD-2478B2EF8124}" type="slidenum">
              <a:rPr lang="bg-BG" smtClean="0"/>
              <a:t>27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52072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78DC-CC32-413A-B921-5E08846238C8}" type="datetimeFigureOut">
              <a:rPr lang="bg-BG" smtClean="0"/>
              <a:t>18.3.2024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1522A-D2E5-4A95-AF51-15F4EDDE8452}" type="slidenum">
              <a:rPr lang="bg-BG" smtClean="0"/>
              <a:t>‹#›</a:t>
            </a:fld>
            <a:endParaRPr lang="bg-BG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538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78DC-CC32-413A-B921-5E08846238C8}" type="datetimeFigureOut">
              <a:rPr lang="bg-BG" smtClean="0"/>
              <a:t>18.3.2024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1522A-D2E5-4A95-AF51-15F4EDDE84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96799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78DC-CC32-413A-B921-5E08846238C8}" type="datetimeFigureOut">
              <a:rPr lang="bg-BG" smtClean="0"/>
              <a:t>18.3.2024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1522A-D2E5-4A95-AF51-15F4EDDE84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3951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78DC-CC32-413A-B921-5E08846238C8}" type="datetimeFigureOut">
              <a:rPr lang="bg-BG" smtClean="0"/>
              <a:t>18.3.2024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1522A-D2E5-4A95-AF51-15F4EDDE8452}" type="slidenum">
              <a:rPr lang="bg-BG" smtClean="0"/>
              <a:t>‹#›</a:t>
            </a:fld>
            <a:endParaRPr lang="bg-BG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1566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78DC-CC32-413A-B921-5E08846238C8}" type="datetimeFigureOut">
              <a:rPr lang="bg-BG" smtClean="0"/>
              <a:t>18.3.2024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1522A-D2E5-4A95-AF51-15F4EDDE84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94995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78DC-CC32-413A-B921-5E08846238C8}" type="datetimeFigureOut">
              <a:rPr lang="bg-BG" smtClean="0"/>
              <a:t>18.3.2024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1522A-D2E5-4A95-AF51-15F4EDDE8452}" type="slidenum">
              <a:rPr lang="bg-BG" smtClean="0"/>
              <a:t>‹#›</a:t>
            </a:fld>
            <a:endParaRPr lang="bg-BG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20451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78DC-CC32-413A-B921-5E08846238C8}" type="datetimeFigureOut">
              <a:rPr lang="bg-BG" smtClean="0"/>
              <a:t>18.3.2024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1522A-D2E5-4A95-AF51-15F4EDDE84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254608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78DC-CC32-413A-B921-5E08846238C8}" type="datetimeFigureOut">
              <a:rPr lang="bg-BG" smtClean="0"/>
              <a:t>18.3.2024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1522A-D2E5-4A95-AF51-15F4EDDE84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645141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78DC-CC32-413A-B921-5E08846238C8}" type="datetimeFigureOut">
              <a:rPr lang="bg-BG" smtClean="0"/>
              <a:t>18.3.2024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1522A-D2E5-4A95-AF51-15F4EDDE84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27986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78DC-CC32-413A-B921-5E08846238C8}" type="datetimeFigureOut">
              <a:rPr lang="bg-BG" smtClean="0"/>
              <a:t>18.3.2024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1522A-D2E5-4A95-AF51-15F4EDDE84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74173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78DC-CC32-413A-B921-5E08846238C8}" type="datetimeFigureOut">
              <a:rPr lang="bg-BG" smtClean="0"/>
              <a:t>18.3.2024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1522A-D2E5-4A95-AF51-15F4EDDE84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34258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78DC-CC32-413A-B921-5E08846238C8}" type="datetimeFigureOut">
              <a:rPr lang="bg-BG" smtClean="0"/>
              <a:t>18.3.2024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1522A-D2E5-4A95-AF51-15F4EDDE84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50185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78DC-CC32-413A-B921-5E08846238C8}" type="datetimeFigureOut">
              <a:rPr lang="bg-BG" smtClean="0"/>
              <a:t>18.3.2024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1522A-D2E5-4A95-AF51-15F4EDDE84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58409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78DC-CC32-413A-B921-5E08846238C8}" type="datetimeFigureOut">
              <a:rPr lang="bg-BG" smtClean="0"/>
              <a:t>18.3.2024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1522A-D2E5-4A95-AF51-15F4EDDE84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85837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78DC-CC32-413A-B921-5E08846238C8}" type="datetimeFigureOut">
              <a:rPr lang="bg-BG" smtClean="0"/>
              <a:t>18.3.2024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1522A-D2E5-4A95-AF51-15F4EDDE84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11295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78DC-CC32-413A-B921-5E08846238C8}" type="datetimeFigureOut">
              <a:rPr lang="bg-BG" smtClean="0"/>
              <a:t>18.3.2024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1522A-D2E5-4A95-AF51-15F4EDDE84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21786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78DC-CC32-413A-B921-5E08846238C8}" type="datetimeFigureOut">
              <a:rPr lang="bg-BG" smtClean="0"/>
              <a:t>18.3.2024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1522A-D2E5-4A95-AF51-15F4EDDE84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5602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87378DC-CC32-413A-B921-5E08846238C8}" type="datetimeFigureOut">
              <a:rPr lang="bg-BG" smtClean="0"/>
              <a:t>18.3.2024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081522A-D2E5-4A95-AF51-15F4EDDE84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894818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1" y="1767253"/>
            <a:ext cx="10876417" cy="311825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МНОГОГОДИШЕН НАЦИОНАЛЕН СТРАТЕГИЧЕСКИ ПЛАН ЗА АКВАКУЛТУРИТЕ В БЪЛГАРИЯ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2021-2027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570617" y="5603966"/>
            <a:ext cx="5212080" cy="365760"/>
          </a:xfrm>
        </p:spPr>
        <p:txBody>
          <a:bodyPr>
            <a:normAutofit/>
          </a:bodyPr>
          <a:lstStyle/>
          <a:p>
            <a:pPr algn="ctr"/>
            <a:r>
              <a:rPr lang="bg-BG" sz="18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ПРИЕМСТВЕНОСТ И ИНОВАТИВНОСТ</a:t>
            </a:r>
            <a:endParaRPr lang="bg-BG" sz="1800" b="1" i="1" dirty="0">
              <a:solidFill>
                <a:schemeClr val="bg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391620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b="1" dirty="0" smtClean="0">
                <a:ln w="0"/>
                <a:solidFill>
                  <a:srgbClr val="0000FF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Програма </a:t>
            </a:r>
            <a:r>
              <a:rPr lang="bg-BG" sz="2400" b="1" dirty="0">
                <a:ln w="0"/>
                <a:solidFill>
                  <a:srgbClr val="0000FF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400" b="1" dirty="0">
                <a:ln w="0"/>
                <a:solidFill>
                  <a:srgbClr val="0000FF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400" b="1" dirty="0">
                <a:ln w="0"/>
                <a:solidFill>
                  <a:srgbClr val="0000FF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морско дело</a:t>
            </a:r>
            <a:r>
              <a:rPr lang="en-US" sz="2400" b="1" dirty="0">
                <a:ln w="0"/>
                <a:solidFill>
                  <a:srgbClr val="0000FF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bg-BG" sz="2400" b="1" dirty="0">
                <a:ln w="0"/>
                <a:solidFill>
                  <a:srgbClr val="0000FF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рибарство и аквакултури 2021-2027 </a:t>
            </a:r>
            <a:endParaRPr 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1804097"/>
              </p:ext>
            </p:extLst>
          </p:nvPr>
        </p:nvGraphicFramePr>
        <p:xfrm>
          <a:off x="476870" y="882573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" name="CorelDRAW" r:id="rId3" imgW="8119106" imgH="7177742" progId="CorelDraw.Graphic.23">
                  <p:embed/>
                </p:oleObj>
              </mc:Choice>
              <mc:Fallback>
                <p:oleObj name="CorelDRAW" r:id="rId3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6870" y="882573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ект 13">
            <a:extLst>
              <a:ext uri="{FF2B5EF4-FFF2-40B4-BE49-F238E27FC236}">
                <a16:creationId xmlns:a16="http://schemas.microsoft.com/office/drawing/2014/main" id="{FCB2C610-412D-4C08-9309-8776F0EDDD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0031662"/>
              </p:ext>
            </p:extLst>
          </p:nvPr>
        </p:nvGraphicFramePr>
        <p:xfrm>
          <a:off x="5672292" y="5103063"/>
          <a:ext cx="1100300" cy="1151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CorelDRAW" r:id="rId5" imgW="2148218" imgH="2247638" progId="CorelDraw.Graphic.23">
                  <p:embed/>
                </p:oleObj>
              </mc:Choice>
              <mc:Fallback>
                <p:oleObj name="CorelDRAW" r:id="rId5" imgW="2148218" imgH="2247638" progId="CorelDraw.Graphic.23">
                  <p:embed/>
                  <p:pic>
                    <p:nvPicPr>
                      <p:cNvPr id="18" name="Обект 13">
                        <a:extLst>
                          <a:ext uri="{FF2B5EF4-FFF2-40B4-BE49-F238E27FC236}">
                            <a16:creationId xmlns:a16="http://schemas.microsoft.com/office/drawing/2014/main" id="{FCB2C610-412D-4C08-9309-8776F0EDD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72292" y="5103063"/>
                        <a:ext cx="1100300" cy="1151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4434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287384"/>
            <a:ext cx="10811103" cy="953588"/>
          </a:xfrm>
        </p:spPr>
        <p:txBody>
          <a:bodyPr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 анализ на състоянието на подсектор Аквакултури в България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7829" y="1240971"/>
            <a:ext cx="11011988" cy="5473337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 smtClean="0">
                <a:solidFill>
                  <a:srgbClr val="1D037D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Икономически показатели на подсектор Аквакултури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Приходи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печалба на килограм продукция в подсектор 03.2 Развъждане и отглеждане на риба и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водни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организми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левове:</a:t>
            </a:r>
          </a:p>
          <a:p>
            <a:pPr algn="ctr"/>
            <a:endParaRPr lang="bg-BG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8223" y="2570691"/>
            <a:ext cx="7239396" cy="392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15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470263"/>
            <a:ext cx="10811103" cy="992777"/>
          </a:xfrm>
        </p:spPr>
        <p:txBody>
          <a:bodyPr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 анализ на състоянието на подсектор Аквакултури в България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137" y="1463039"/>
            <a:ext cx="11312434" cy="506839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bg-BG" sz="3000" b="1" u="sng" dirty="0" smtClean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Акценти от и</a:t>
            </a:r>
            <a:r>
              <a:rPr lang="ru-RU" sz="3000" b="1" u="sng" dirty="0" smtClean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кономическите </a:t>
            </a:r>
            <a:r>
              <a:rPr lang="ru-RU" sz="3000" b="1" u="sng" dirty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на подсектор </a:t>
            </a:r>
            <a:r>
              <a:rPr lang="ru-RU" sz="3000" b="1" u="sng" dirty="0" smtClean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Аквакултури</a:t>
            </a:r>
            <a:r>
              <a:rPr lang="bg-BG" sz="3000" b="1" u="sng" dirty="0" smtClean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годишни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приходи: сладководни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аквакултури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(плавно нарастват); соленоводни аквакултури (черна мида) - развиват се неравномерно;</a:t>
            </a:r>
          </a:p>
          <a:p>
            <a:r>
              <a:rPr lang="bg-BG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Приходи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единица (кг)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продукция от 2014 г. до 2018 г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bg-BG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нарастват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плавно; печалба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единица (кг)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аквакултури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минимална през целия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период;</a:t>
            </a:r>
          </a:p>
          <a:p>
            <a:r>
              <a:rPr lang="bg-BG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bg-BG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Брой заети лица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периода 2014-2018 г.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нарастване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броя на заетите лица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 662 до 866); ДМА - нарастване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63,7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 лв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86 млн. лв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- с почти еднакви темпове;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годишни разходи за възнаграждения на заето лице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увеличават се с 36,1%.</a:t>
            </a:r>
          </a:p>
        </p:txBody>
      </p:sp>
    </p:spTree>
    <p:extLst>
      <p:ext uri="{BB962C8B-B14F-4D97-AF65-F5344CB8AC3E}">
        <p14:creationId xmlns:p14="http://schemas.microsoft.com/office/powerpoint/2010/main" val="286797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287384"/>
            <a:ext cx="10811103" cy="953588"/>
          </a:xfrm>
        </p:spPr>
        <p:txBody>
          <a:bodyPr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 анализ на състоянието на подсектор Аквакултури в България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7829" y="1240971"/>
            <a:ext cx="11011988" cy="5133703"/>
          </a:xfrm>
        </p:spPr>
        <p:txBody>
          <a:bodyPr>
            <a:noAutofit/>
          </a:bodyPr>
          <a:lstStyle/>
          <a:p>
            <a:pPr algn="ctr"/>
            <a:r>
              <a:rPr lang="ru-RU" sz="2800" b="1" u="sng" dirty="0" smtClean="0">
                <a:solidFill>
                  <a:srgbClr val="1D037D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Състояние на околната среда, климатични промени и аквакултури</a:t>
            </a:r>
            <a:endParaRPr lang="ru-RU" sz="2800" b="1" u="sng" dirty="0" smtClean="0">
              <a:solidFill>
                <a:srgbClr val="1D03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Разгледани са: в</a:t>
            </a:r>
            <a:r>
              <a:rPr lang="ru-R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лиянието </a:t>
            </a: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климатичните промени върху развитието на аквакултурите в </a:t>
            </a:r>
            <a:r>
              <a:rPr lang="ru-R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България; влиянието </a:t>
            </a: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аквакултурите върху околната </a:t>
            </a:r>
            <a:r>
              <a:rPr lang="ru-R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среда;</a:t>
            </a:r>
            <a:r>
              <a:rPr lang="bg-BG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ръзката на аквакултурите с опазването и </a:t>
            </a: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възстановяването на околната </a:t>
            </a:r>
            <a:r>
              <a:rPr lang="ru-R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среда, </a:t>
            </a: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биологичното </a:t>
            </a:r>
            <a:r>
              <a:rPr lang="ru-R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разнообразие.</a:t>
            </a:r>
          </a:p>
          <a:p>
            <a:pPr algn="ctr"/>
            <a:r>
              <a:rPr lang="bg-BG" sz="2800" b="1" u="sng" dirty="0" smtClean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Преглед на нормативната уредба в подсектор Аквакултури</a:t>
            </a:r>
          </a:p>
          <a:p>
            <a:r>
              <a:rPr lang="bg-BG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Направен е преглед на з</a:t>
            </a:r>
            <a:r>
              <a:rPr lang="ru-R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аконова </a:t>
            </a: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подзаконова нормативна </a:t>
            </a:r>
            <a:r>
              <a:rPr lang="ru-R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уредба, свързана с подсектор Аквакултури и относимите режими </a:t>
            </a: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 </a:t>
            </a: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аквакултури.</a:t>
            </a:r>
          </a:p>
        </p:txBody>
      </p:sp>
    </p:spTree>
    <p:extLst>
      <p:ext uri="{BB962C8B-B14F-4D97-AF65-F5344CB8AC3E}">
        <p14:creationId xmlns:p14="http://schemas.microsoft.com/office/powerpoint/2010/main" val="368755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287384"/>
            <a:ext cx="10811103" cy="953588"/>
          </a:xfrm>
        </p:spPr>
        <p:txBody>
          <a:bodyPr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 анализ на състоянието на подсектор Аквакултури в България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7829" y="1240971"/>
            <a:ext cx="11011988" cy="5473337"/>
          </a:xfrm>
        </p:spPr>
        <p:txBody>
          <a:bodyPr>
            <a:normAutofit/>
          </a:bodyPr>
          <a:lstStyle/>
          <a:p>
            <a:pPr algn="ctr"/>
            <a:r>
              <a:rPr lang="bg-BG" sz="3200" b="1" u="sng" dirty="0" smtClean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Образование, обучение и научно-изследователска дейност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Направен е подробен анализ на образователните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изследователски ресурси и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капацитет, както 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състоянието на научно-изследователската дейност в областта на аквакултурите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3200" b="1" u="sng" dirty="0">
                <a:solidFill>
                  <a:srgbClr val="1D037D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Достъп до финансови средства</a:t>
            </a:r>
            <a:endParaRPr lang="ru-RU" sz="3200" b="1" u="sng" dirty="0">
              <a:solidFill>
                <a:srgbClr val="1D03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Разгледани са: п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риноса на оперативните програми за развитието на подсектор Аквакултури; „научени/ненаучени уроци“ за следващия програмен период; използване на финансови инструменти; държавно подпомагане в сектора.</a:t>
            </a:r>
          </a:p>
          <a:p>
            <a:endParaRPr lang="ru-RU" sz="2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bg-BG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93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287384"/>
            <a:ext cx="10811103" cy="953588"/>
          </a:xfrm>
        </p:spPr>
        <p:txBody>
          <a:bodyPr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 анализ на състоянието на подсектор Аквакултури в България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7829" y="1240971"/>
            <a:ext cx="11011988" cy="5133703"/>
          </a:xfrm>
        </p:spPr>
        <p:txBody>
          <a:bodyPr>
            <a:noAutofit/>
          </a:bodyPr>
          <a:lstStyle/>
          <a:p>
            <a:pPr lvl="0" algn="ctr">
              <a:buClr>
                <a:prstClr val="white"/>
              </a:buClr>
            </a:pPr>
            <a:r>
              <a:rPr lang="ru-RU" sz="3200" b="1" u="sng" dirty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на подсектор Аквакултури</a:t>
            </a:r>
          </a:p>
          <a:p>
            <a:pPr algn="ctr"/>
            <a:endParaRPr lang="ru-RU" sz="2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587" y="1755190"/>
            <a:ext cx="7468642" cy="487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16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287384"/>
            <a:ext cx="10811103" cy="54864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ПРЕГЛЕД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ИЗПЪЛНЕНИЕТО НА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МНСПА за 2014-2020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7829" y="992777"/>
            <a:ext cx="11011988" cy="5381897"/>
          </a:xfrm>
        </p:spPr>
        <p:txBody>
          <a:bodyPr>
            <a:noAutofit/>
          </a:bodyPr>
          <a:lstStyle/>
          <a:p>
            <a:endParaRPr lang="bg-BG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този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раздел е направен анализ на изпълнението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предвидените мерки/дейности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(заложени в Плана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 към МНСПА 2014-2020), допринасящи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постигане целите на четирите приоритетни области, заложени в Стратегическите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насоки,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както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количествените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индикатори в три основни области -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икономически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социални и екологични показатели.</a:t>
            </a:r>
            <a:endParaRPr 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21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287384"/>
            <a:ext cx="10811103" cy="5486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SWOT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ПЕСТ АНАЛИЗ НА ПРОИЗВОДСТВОТО НА АКВАКУЛТУРИ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7829" y="992777"/>
            <a:ext cx="11011988" cy="5381897"/>
          </a:xfrm>
        </p:spPr>
        <p:txBody>
          <a:bodyPr>
            <a:noAutofit/>
          </a:bodyPr>
          <a:lstStyle/>
          <a:p>
            <a:pPr algn="just"/>
            <a:r>
              <a:rPr lang="en-US" sz="28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SWOT</a:t>
            </a:r>
            <a:r>
              <a:rPr lang="bg-BG" sz="28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анализ</a:t>
            </a:r>
            <a:r>
              <a:rPr lang="bg-BG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дентифицирани са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най-важните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външни фактори: правна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нормативна уредба (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среда); икономическа среда; социална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културна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 и технологична среда.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ПЕСТ анализ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изградени са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четири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типа стратегии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които отчитат различните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комбинации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идентифицираните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външни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фактори.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Като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приложима в най-висока степен се разглежда консервативната стратегия за развитие на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сектора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основава се на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действия, планирани за запазване и ограничено нарастване на обемите на производство, на обемите на консумация и пазари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продажните цени, при продължаваща финансова подкрепа за сектора.</a:t>
            </a:r>
          </a:p>
        </p:txBody>
      </p:sp>
    </p:spTree>
    <p:extLst>
      <p:ext uri="{BB962C8B-B14F-4D97-AF65-F5344CB8AC3E}">
        <p14:creationId xmlns:p14="http://schemas.microsoft.com/office/powerpoint/2010/main" val="274132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287384"/>
            <a:ext cx="10811103" cy="875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ВИЗИЯ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РАЗВИТИЕТО НА ПОДСЕКТОР АКВАКУЛТУРИ В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ПРОГРАМЕН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2021-2027 г.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7829" y="1449977"/>
            <a:ext cx="11011988" cy="4924697"/>
          </a:xfrm>
        </p:spPr>
        <p:txBody>
          <a:bodyPr>
            <a:noAutofit/>
          </a:bodyPr>
          <a:lstStyle/>
          <a:p>
            <a:pPr algn="ctr"/>
            <a:r>
              <a:rPr lang="bg-BG" sz="3000" b="1" u="sng" dirty="0" smtClean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Предизвикателства пред подсектор Аквакултури в България</a:t>
            </a:r>
          </a:p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bg-BG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едостиг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достатъчни по количество и качество водни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ресурси;</a:t>
            </a:r>
          </a:p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Липса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достатъчен по количество и качество зарибителен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материал;</a:t>
            </a:r>
          </a:p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Липса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достатъчно квалифицирани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кадри, които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 разработват проекти и да участват в тяхната реализация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Недостатъчното собствено производство на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фуражи;</a:t>
            </a:r>
          </a:p>
        </p:txBody>
      </p:sp>
    </p:spTree>
    <p:extLst>
      <p:ext uri="{BB962C8B-B14F-4D97-AF65-F5344CB8AC3E}">
        <p14:creationId xmlns:p14="http://schemas.microsoft.com/office/powerpoint/2010/main" val="146338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287384"/>
            <a:ext cx="10811103" cy="875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ВИЗИЯ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РАЗВИТИЕТО НА ПОДСЕКТОР АКВАКУЛТУРИ В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ПРОГРАМЕН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2021-2027 г.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7829" y="1449977"/>
            <a:ext cx="11011988" cy="4924697"/>
          </a:xfrm>
        </p:spPr>
        <p:txBody>
          <a:bodyPr>
            <a:noAutofit/>
          </a:bodyPr>
          <a:lstStyle/>
          <a:p>
            <a:pPr algn="ctr"/>
            <a:r>
              <a:rPr lang="bg-BG" sz="3000" b="1" u="sng" dirty="0" smtClean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Предизвикателства пред подсектор Аквакултури в България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Липса на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навременна и достъпна ветеринарно-медицинска помощ за аквакултурите;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Липса на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пълноценна информационна база данни за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подсектора;</a:t>
            </a:r>
            <a:endParaRPr 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Липса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пространствено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планиране;</a:t>
            </a:r>
          </a:p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Ниско ниво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консумация на риба и други водни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организми.</a:t>
            </a:r>
          </a:p>
        </p:txBody>
      </p:sp>
    </p:spTree>
    <p:extLst>
      <p:ext uri="{BB962C8B-B14F-4D97-AF65-F5344CB8AC3E}">
        <p14:creationId xmlns:p14="http://schemas.microsoft.com/office/powerpoint/2010/main" val="152290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287384"/>
            <a:ext cx="10811103" cy="875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ВИЗИЯ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РАЗВИТИЕТО НА ПОДСЕКТОР АКВАКУЛТУРИ В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ПРОГРАМЕН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2021-2027 г.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7829" y="1072662"/>
            <a:ext cx="11011988" cy="5451229"/>
          </a:xfrm>
        </p:spPr>
        <p:txBody>
          <a:bodyPr>
            <a:noAutofit/>
          </a:bodyPr>
          <a:lstStyle/>
          <a:p>
            <a:pPr algn="ctr"/>
            <a:r>
              <a:rPr lang="bg-BG" sz="3200" b="1" u="sng" dirty="0" smtClean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за устойчив растеж на аквакултурите</a:t>
            </a:r>
          </a:p>
          <a:p>
            <a:r>
              <a:rPr lang="bg-BG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Ориентиране към устойчиви производства, щадящи експлоатацията на водните ресурси и околната среда;</a:t>
            </a:r>
            <a:endParaRPr lang="bg-BG" sz="2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Осигуряване на устойчиво производство на достатъчно зарибителен материал от всички ключови местни и чужди видове;</a:t>
            </a:r>
          </a:p>
          <a:p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Създаване на нови центрове и подкрепата им за разработване на съвременни биотехнологични решения за студеноводната, топловодната, морската и консервационната аквакултура, вкл. създаване на маточни стада от местни популации, разработвене на биотехнологии за изкуствено размножаване, селекция на нови породи и запазване на генетичното богатство на съществуващите стада от диви и култивирани видове риби и други водни организми;</a:t>
            </a:r>
          </a:p>
          <a:p>
            <a:endParaRPr lang="bg-BG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37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483326"/>
            <a:ext cx="10784978" cy="113646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 анализ на състоянието на подсектор Аквакултури в България</a:t>
            </a:r>
            <a:endParaRPr lang="bg-BG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1724297"/>
            <a:ext cx="10784976" cy="427010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Типове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обекти за аквакултури – сладководни и соленоводни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стопанства, регистрирани в периода 2013-2019 г.</a:t>
            </a:r>
          </a:p>
          <a:p>
            <a:pPr algn="ctr"/>
            <a:endParaRPr lang="bg-BG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749" y="2900945"/>
            <a:ext cx="10776010" cy="265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35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287384"/>
            <a:ext cx="10811103" cy="875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ВИЗИЯ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РАЗВИТИЕТО НА ПОДСЕКТОР АКВАКУЛТУРИ В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ПРОГРАМЕН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2021-2027 г.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7829" y="1449977"/>
            <a:ext cx="11011988" cy="4924697"/>
          </a:xfrm>
        </p:spPr>
        <p:txBody>
          <a:bodyPr>
            <a:noAutofit/>
          </a:bodyPr>
          <a:lstStyle/>
          <a:p>
            <a:pPr algn="ctr"/>
            <a:r>
              <a:rPr lang="bg-BG" sz="3200" b="1" u="sng" dirty="0" smtClean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за устойчив растеж на аквакултурите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Развитие/диверсификация на морските аквакултури в България;</a:t>
            </a:r>
          </a:p>
          <a:p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Повишаване на консумацията на продукти от аквакултури;</a:t>
            </a:r>
          </a:p>
          <a:p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Насърчаване и създаване на възможност за преминаване към устойчива хранителна система като част от европейската стратегия „от фермата до трапезата</a:t>
            </a: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“;</a:t>
            </a:r>
          </a:p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Включване на принципите на кръговата икономика в подсектор </a:t>
            </a: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Аквакултури.</a:t>
            </a:r>
            <a:endParaRPr lang="ru-RU" sz="2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bg-BG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03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287384"/>
            <a:ext cx="10811103" cy="875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СТРАТЕГИЧЕСКИ ЦЕЛИ, ДЕЙНОСТИ И МЕРКИ В КОНТЕКСТА НА ОБЩАТА ПОЛИТИКА В ОБЛАСТТА НА РИБАРСТВОТО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7829" y="1449977"/>
            <a:ext cx="11011988" cy="4924697"/>
          </a:xfrm>
        </p:spPr>
        <p:txBody>
          <a:bodyPr>
            <a:noAutofit/>
          </a:bodyPr>
          <a:lstStyle/>
          <a:p>
            <a:r>
              <a:rPr lang="ru-RU" sz="3200" u="sng" dirty="0" smtClean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Стратегическа цел:</a:t>
            </a:r>
            <a:r>
              <a:rPr lang="ru-RU" sz="3200" dirty="0" smtClean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 устойчиви аквакултури, екологосъобразни и щадящи експлоатацията на водните ресурси</a:t>
            </a:r>
          </a:p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Дейност 1: Развитие на полуинтензивно и екстензивно рибовъдство в малки и средни </a:t>
            </a: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язовири.</a:t>
            </a:r>
          </a:p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Дейност 2: </a:t>
            </a: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 </a:t>
            </a:r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зарибителен материал в </a:t>
            </a: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страната.</a:t>
            </a:r>
          </a:p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Дейност 3: Модернизация на стопанствата и екологосъобразно производство на </a:t>
            </a: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аквакултури.</a:t>
            </a:r>
          </a:p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Дейност 4: Садковата аквакултура в големи язовири - устойчива и </a:t>
            </a: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екологосъобразна.</a:t>
            </a:r>
          </a:p>
          <a:p>
            <a:endParaRPr lang="bg-BG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26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287384"/>
            <a:ext cx="10811103" cy="875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СТРАТЕГИЧЕСКИ ЦЕЛИ, ДЕЙНОСТИ И МЕРКИ В КОНТЕКСТА НА ОБЩАТА ПОЛИТИКА В ОБЛАСТТА НА РИБАРСТВОТО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7829" y="1449977"/>
            <a:ext cx="11011988" cy="4924697"/>
          </a:xfrm>
        </p:spPr>
        <p:txBody>
          <a:bodyPr>
            <a:noAutofit/>
          </a:bodyPr>
          <a:lstStyle/>
          <a:p>
            <a:r>
              <a:rPr lang="ru-RU" sz="3200" u="sng" dirty="0" smtClean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Стратегическа цел:</a:t>
            </a:r>
            <a:r>
              <a:rPr lang="ru-RU" sz="3200" dirty="0" smtClean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 устойчиви аквакултури, екологосъобразни и щадящи експлоатацията на водните ресурси</a:t>
            </a:r>
          </a:p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Дейност 5: Диверсификация на производството от марикултури.</a:t>
            </a:r>
          </a:p>
          <a:p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Дейност </a:t>
            </a:r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6: Подкрепа за научните изследвания, образованието, иновациите и трансфер на </a:t>
            </a: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знания.</a:t>
            </a:r>
          </a:p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Дейност 7: Намаляване на административната </a:t>
            </a: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тежест.</a:t>
            </a:r>
          </a:p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Дейност 8: Пространствено планиране на дейностите свързани с </a:t>
            </a: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аквакултури.</a:t>
            </a:r>
            <a:endParaRPr lang="ru-RU" sz="2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bg-BG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89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287384"/>
            <a:ext cx="10811103" cy="875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СТРАТЕГИЧЕСКИ ЦЕЛИ, ДЕЙНОСТИ И МЕРКИ В КОНТЕКСТА НА ОБЩАТА ПОЛИТИКА В ОБЛАСТТА НА РИБАРСТВОТО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7829" y="1449977"/>
            <a:ext cx="11011988" cy="4924697"/>
          </a:xfrm>
        </p:spPr>
        <p:txBody>
          <a:bodyPr>
            <a:noAutofit/>
          </a:bodyPr>
          <a:lstStyle/>
          <a:p>
            <a:r>
              <a:rPr lang="ru-RU" sz="3200" u="sng" dirty="0" smtClean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Стратегическа цел:</a:t>
            </a:r>
            <a:r>
              <a:rPr lang="ru-RU" sz="3200" dirty="0" smtClean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Повишаване на търсенето и потреблението на продукти от аквакултури, произведени по устойчив начин на местно равнище</a:t>
            </a:r>
          </a:p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Дейност 1: Промотиране на продуктите от аквакултури като здравословна храна и средство за опазване </a:t>
            </a: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дивите </a:t>
            </a: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популации.</a:t>
            </a:r>
          </a:p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Дейност 2: Насърчаване сдружаването и повишаването на капацитета на </a:t>
            </a: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съществуващите </a:t>
            </a:r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на производителите на продукти от </a:t>
            </a: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аквакултури.</a:t>
            </a:r>
          </a:p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Дейност 3: Диверсификация на производствените и търговски дейности на операторите в сектор </a:t>
            </a: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аквакултури.</a:t>
            </a:r>
            <a:endParaRPr lang="bg-BG" sz="2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05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287384"/>
            <a:ext cx="10811103" cy="875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ЗА ЕКОЛОГИЧНА, ИКОНОМИЧЕСКА И СОЦИАЛНА УСТОЙЧИВОСТ НА ПОДСЕКТОР АКВАКУЛТУРИ В БЪЛГАРИЯ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7829" y="1449977"/>
            <a:ext cx="11011988" cy="4924697"/>
          </a:xfrm>
        </p:spPr>
        <p:txBody>
          <a:bodyPr>
            <a:noAutofit/>
          </a:bodyPr>
          <a:lstStyle/>
          <a:p>
            <a:pPr algn="ctr"/>
            <a:r>
              <a:rPr lang="bg-BG" sz="3200" b="1" u="sng" dirty="0" smtClean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Икономически показатели</a:t>
            </a:r>
            <a:endParaRPr lang="en-US" sz="3200" b="1" u="sng" dirty="0" smtClean="0">
              <a:solidFill>
                <a:srgbClr val="1D03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bg-BG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988951"/>
              </p:ext>
            </p:extLst>
          </p:nvPr>
        </p:nvGraphicFramePr>
        <p:xfrm>
          <a:off x="1740876" y="2242037"/>
          <a:ext cx="8801099" cy="38246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40193">
                  <a:extLst>
                    <a:ext uri="{9D8B030D-6E8A-4147-A177-3AD203B41FA5}">
                      <a16:colId xmlns:a16="http://schemas.microsoft.com/office/drawing/2014/main" val="3186906389"/>
                    </a:ext>
                  </a:extLst>
                </a:gridCol>
                <a:gridCol w="2693317">
                  <a:extLst>
                    <a:ext uri="{9D8B030D-6E8A-4147-A177-3AD203B41FA5}">
                      <a16:colId xmlns:a16="http://schemas.microsoft.com/office/drawing/2014/main" val="3010137057"/>
                    </a:ext>
                  </a:extLst>
                </a:gridCol>
                <a:gridCol w="1884869">
                  <a:extLst>
                    <a:ext uri="{9D8B030D-6E8A-4147-A177-3AD203B41FA5}">
                      <a16:colId xmlns:a16="http://schemas.microsoft.com/office/drawing/2014/main" val="2889275855"/>
                    </a:ext>
                  </a:extLst>
                </a:gridCol>
                <a:gridCol w="1430178">
                  <a:extLst>
                    <a:ext uri="{9D8B030D-6E8A-4147-A177-3AD203B41FA5}">
                      <a16:colId xmlns:a16="http://schemas.microsoft.com/office/drawing/2014/main" val="3380798070"/>
                    </a:ext>
                  </a:extLst>
                </a:gridCol>
                <a:gridCol w="1252542">
                  <a:extLst>
                    <a:ext uri="{9D8B030D-6E8A-4147-A177-3AD203B41FA5}">
                      <a16:colId xmlns:a16="http://schemas.microsoft.com/office/drawing/2014/main" val="20170377"/>
                    </a:ext>
                  </a:extLst>
                </a:gridCol>
              </a:tblGrid>
              <a:tr h="1043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</a:rPr>
                        <a:t>Номер</a:t>
                      </a:r>
                      <a:endParaRPr lang="bg-BG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</a:rPr>
                        <a:t>Показатели</a:t>
                      </a:r>
                      <a:endParaRPr lang="bg-BG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</a:rPr>
                        <a:t>Текущо състояние (2019 г)</a:t>
                      </a:r>
                      <a:endParaRPr lang="bg-BG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2024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2027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5124979"/>
                  </a:ext>
                </a:extLst>
              </a:tr>
              <a:tr h="1043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Индикатор № 1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</a:rPr>
                        <a:t>Брой активни рибовъдни стопанства</a:t>
                      </a:r>
                      <a:endParaRPr lang="bg-BG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</a:rPr>
                        <a:t>446</a:t>
                      </a:r>
                      <a:endParaRPr lang="bg-BG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</a:rPr>
                        <a:t>+10%</a:t>
                      </a:r>
                      <a:endParaRPr lang="bg-BG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+20%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5384496"/>
                  </a:ext>
                </a:extLst>
              </a:tr>
              <a:tr h="6953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Индикатор № 2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Общ обем продукция (t/год.)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</a:rPr>
                        <a:t>16 500</a:t>
                      </a:r>
                      <a:endParaRPr lang="bg-BG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</a:rPr>
                        <a:t>18 000</a:t>
                      </a:r>
                      <a:endParaRPr lang="bg-BG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</a:rPr>
                        <a:t>20 000</a:t>
                      </a:r>
                      <a:endParaRPr lang="bg-BG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8735301"/>
                  </a:ext>
                </a:extLst>
              </a:tr>
              <a:tr h="1043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Индикатор № 3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Средно годишни приходи на заето лице 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74.9 (х.лв)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(2018)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</a:rPr>
                        <a:t>+30%</a:t>
                      </a:r>
                      <a:endParaRPr lang="bg-BG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</a:rPr>
                        <a:t>+50%</a:t>
                      </a:r>
                      <a:endParaRPr lang="bg-BG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252949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409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287384"/>
            <a:ext cx="10811103" cy="875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ЗА ЕКОЛОГИЧНА, ИКОНОМИЧЕСКА И СОЦИАЛНА УСТОЙЧИВОСТ НА ПОДСЕКТОР АКВАКУЛТУРИ В БЪЛГАРИЯ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7829" y="1449977"/>
            <a:ext cx="11011988" cy="4924697"/>
          </a:xfrm>
        </p:spPr>
        <p:txBody>
          <a:bodyPr>
            <a:noAutofit/>
          </a:bodyPr>
          <a:lstStyle/>
          <a:p>
            <a:pPr algn="ctr"/>
            <a:r>
              <a:rPr lang="bg-BG" sz="3200" b="1" u="sng" dirty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Социални </a:t>
            </a:r>
            <a:r>
              <a:rPr lang="bg-BG" sz="3200" b="1" u="sng" dirty="0" smtClean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</a:t>
            </a:r>
            <a:endParaRPr lang="en-US" sz="3200" b="1" u="sng" dirty="0" smtClean="0">
              <a:solidFill>
                <a:srgbClr val="1D03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bg-BG" sz="24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643423"/>
              </p:ext>
            </p:extLst>
          </p:nvPr>
        </p:nvGraphicFramePr>
        <p:xfrm>
          <a:off x="2734408" y="2110153"/>
          <a:ext cx="6682155" cy="38686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0950">
                  <a:extLst>
                    <a:ext uri="{9D8B030D-6E8A-4147-A177-3AD203B41FA5}">
                      <a16:colId xmlns:a16="http://schemas.microsoft.com/office/drawing/2014/main" val="1920713437"/>
                    </a:ext>
                  </a:extLst>
                </a:gridCol>
                <a:gridCol w="3162130">
                  <a:extLst>
                    <a:ext uri="{9D8B030D-6E8A-4147-A177-3AD203B41FA5}">
                      <a16:colId xmlns:a16="http://schemas.microsoft.com/office/drawing/2014/main" val="2325121486"/>
                    </a:ext>
                  </a:extLst>
                </a:gridCol>
                <a:gridCol w="1031493">
                  <a:extLst>
                    <a:ext uri="{9D8B030D-6E8A-4147-A177-3AD203B41FA5}">
                      <a16:colId xmlns:a16="http://schemas.microsoft.com/office/drawing/2014/main" val="1713979655"/>
                    </a:ext>
                  </a:extLst>
                </a:gridCol>
                <a:gridCol w="618314">
                  <a:extLst>
                    <a:ext uri="{9D8B030D-6E8A-4147-A177-3AD203B41FA5}">
                      <a16:colId xmlns:a16="http://schemas.microsoft.com/office/drawing/2014/main" val="1690888246"/>
                    </a:ext>
                  </a:extLst>
                </a:gridCol>
                <a:gridCol w="829268">
                  <a:extLst>
                    <a:ext uri="{9D8B030D-6E8A-4147-A177-3AD203B41FA5}">
                      <a16:colId xmlns:a16="http://schemas.microsoft.com/office/drawing/2014/main" val="4237837725"/>
                    </a:ext>
                  </a:extLst>
                </a:gridCol>
              </a:tblGrid>
              <a:tr h="7346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</a:rPr>
                        <a:t>Номер</a:t>
                      </a:r>
                      <a:endParaRPr lang="bg-BG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Показатели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Текущо състояние (2019 г.)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2024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2027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3833391"/>
                  </a:ext>
                </a:extLst>
              </a:tr>
              <a:tr h="5816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Инидкатор № 1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Брой заети в стопанства за аквакултури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866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(2018)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+10%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+30%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6808489"/>
                  </a:ext>
                </a:extLst>
              </a:tr>
              <a:tr h="12360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Индикатор № 2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Брой завършили професионално обучение, свързано с аквакултурите и с професионална реализация в областта (бр/год.)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5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10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20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9325917"/>
                  </a:ext>
                </a:extLst>
              </a:tr>
              <a:tr h="5816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Индикатор № 3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226185" algn="l"/>
                        </a:tabLst>
                      </a:pPr>
                      <a:r>
                        <a:rPr lang="bg-BG" sz="1200">
                          <a:effectLst/>
                        </a:rPr>
                        <a:t>Възнаграждение в подсектор Аквакултури (лв.)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5 860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(2018)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+25%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+40%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7997698"/>
                  </a:ext>
                </a:extLst>
              </a:tr>
              <a:tr h="7346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Индикатор № 4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Консумация на риба и други водни организми от аквакултури (kg/човек)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5.3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6,3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</a:t>
                      </a:r>
                      <a:endParaRPr lang="bg-BG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81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858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287384"/>
            <a:ext cx="10811103" cy="875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ЗА ЕКОЛОГИЧНА, ИКОНОМИЧЕСКА И СОЦИАЛНА УСТОЙЧИВОСТ НА ПОДСЕКТОР АКВАКУЛТУРИ В БЪЛГАРИЯ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7829" y="1449977"/>
            <a:ext cx="11011988" cy="4924697"/>
          </a:xfrm>
        </p:spPr>
        <p:txBody>
          <a:bodyPr>
            <a:noAutofit/>
          </a:bodyPr>
          <a:lstStyle/>
          <a:p>
            <a:pPr algn="ctr"/>
            <a:r>
              <a:rPr lang="bg-BG" sz="3200" b="1" u="sng" dirty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Екологични показатели</a:t>
            </a:r>
            <a:endParaRPr lang="bg-BG" sz="3200" b="1" u="sng" dirty="0" smtClean="0">
              <a:solidFill>
                <a:srgbClr val="1D03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958075"/>
              </p:ext>
            </p:extLst>
          </p:nvPr>
        </p:nvGraphicFramePr>
        <p:xfrm>
          <a:off x="2620107" y="2074985"/>
          <a:ext cx="7121770" cy="38949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43594">
                  <a:extLst>
                    <a:ext uri="{9D8B030D-6E8A-4147-A177-3AD203B41FA5}">
                      <a16:colId xmlns:a16="http://schemas.microsoft.com/office/drawing/2014/main" val="1853577908"/>
                    </a:ext>
                  </a:extLst>
                </a:gridCol>
                <a:gridCol w="2482002">
                  <a:extLst>
                    <a:ext uri="{9D8B030D-6E8A-4147-A177-3AD203B41FA5}">
                      <a16:colId xmlns:a16="http://schemas.microsoft.com/office/drawing/2014/main" val="2723011672"/>
                    </a:ext>
                  </a:extLst>
                </a:gridCol>
                <a:gridCol w="1157288">
                  <a:extLst>
                    <a:ext uri="{9D8B030D-6E8A-4147-A177-3AD203B41FA5}">
                      <a16:colId xmlns:a16="http://schemas.microsoft.com/office/drawing/2014/main" val="2989552693"/>
                    </a:ext>
                  </a:extLst>
                </a:gridCol>
                <a:gridCol w="810183">
                  <a:extLst>
                    <a:ext uri="{9D8B030D-6E8A-4147-A177-3AD203B41FA5}">
                      <a16:colId xmlns:a16="http://schemas.microsoft.com/office/drawing/2014/main" val="3328425445"/>
                    </a:ext>
                  </a:extLst>
                </a:gridCol>
                <a:gridCol w="1128703">
                  <a:extLst>
                    <a:ext uri="{9D8B030D-6E8A-4147-A177-3AD203B41FA5}">
                      <a16:colId xmlns:a16="http://schemas.microsoft.com/office/drawing/2014/main" val="3643626694"/>
                    </a:ext>
                  </a:extLst>
                </a:gridCol>
              </a:tblGrid>
              <a:tr h="6697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Номер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Показатели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Текущо състояние (2019)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2024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2027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3655077"/>
                  </a:ext>
                </a:extLst>
              </a:tr>
              <a:tr h="5301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Индикатор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№ 1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226185" algn="l"/>
                        </a:tabLst>
                      </a:pPr>
                      <a:r>
                        <a:rPr lang="bg-BG" sz="1200">
                          <a:effectLst/>
                        </a:rPr>
                        <a:t>Брой местни видове, обект на отглеждане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20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25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30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6288179"/>
                  </a:ext>
                </a:extLst>
              </a:tr>
              <a:tr h="11269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Индикатор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№ 2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Производство (t) на видове със силно намалели естествени популации и/или квотирани видове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378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600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700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6302673"/>
                  </a:ext>
                </a:extLst>
              </a:tr>
              <a:tr h="6698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Индикатор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№ 3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Брой стопанства, прилагащи екологични мерки (бр./год.) 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4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25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50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07072999"/>
                  </a:ext>
                </a:extLst>
              </a:tr>
              <a:tr h="8983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Инидкатор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№ 4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226185" algn="l"/>
                        </a:tabLst>
                      </a:pPr>
                      <a:r>
                        <a:rPr lang="bg-BG" sz="1200">
                          <a:effectLst/>
                        </a:rPr>
                        <a:t>Брой сертифицирани стопанства за биологично производство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1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5</a:t>
                      </a:r>
                      <a:endParaRPr lang="bg-BG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</a:rPr>
                        <a:t>10</a:t>
                      </a:r>
                      <a:endParaRPr lang="bg-BG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92433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8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авоъгълник 1">
            <a:extLst>
              <a:ext uri="{FF2B5EF4-FFF2-40B4-BE49-F238E27FC236}">
                <a16:creationId xmlns:a16="http://schemas.microsoft.com/office/drawing/2014/main" id="{786A192E-D614-182D-F620-6F74A9DFFDAB}"/>
              </a:ext>
            </a:extLst>
          </p:cNvPr>
          <p:cNvSpPr/>
          <p:nvPr/>
        </p:nvSpPr>
        <p:spPr>
          <a:xfrm>
            <a:off x="512785" y="0"/>
            <a:ext cx="2866036" cy="6858000"/>
          </a:xfrm>
          <a:prstGeom prst="rect">
            <a:avLst/>
          </a:prstGeom>
          <a:gradFill flip="none" rotWithShape="1">
            <a:gsLst>
              <a:gs pos="43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60000">
                <a:schemeClr val="bg2">
                  <a:shade val="96000"/>
                  <a:satMod val="120000"/>
                  <a:lumMod val="9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id="{C621F1E6-3997-69E0-D940-D3A97632C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216823"/>
            <a:ext cx="12191997" cy="1035401"/>
          </a:xfrm>
          <a:solidFill>
            <a:srgbClr val="77CEEF"/>
          </a:solidFill>
        </p:spPr>
        <p:txBody>
          <a:bodyPr>
            <a:noAutofit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buSzPts val="1600"/>
              <a:buNone/>
              <a:defRPr/>
            </a:pPr>
            <a:r>
              <a:rPr lang="bg-BG" sz="5400" b="1" i="1" dirty="0">
                <a:ln w="0"/>
                <a:solidFill>
                  <a:srgbClr val="1A72A2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latin typeface="Aptos" panose="020B0004020202020204" pitchFamily="34" charset="0"/>
              </a:rPr>
              <a:t>  </a:t>
            </a:r>
            <a:r>
              <a:rPr lang="bg-BG" sz="5400" b="1" i="1" dirty="0">
                <a:ln w="0"/>
                <a:solidFill>
                  <a:srgbClr val="1D037D"/>
                </a:solidFill>
                <a:effectLst>
                  <a:outerShdw blurRad="38100" dist="19050" dir="2700000" algn="tl" rotWithShape="0">
                    <a:prstClr val="black">
                      <a:alpha val="49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за вниманието!</a:t>
            </a:r>
          </a:p>
          <a:p>
            <a:pPr marL="457200" lvl="1" indent="0" algn="ctr">
              <a:spcBef>
                <a:spcPts val="600"/>
              </a:spcBef>
              <a:buNone/>
            </a:pPr>
            <a:endParaRPr lang="en-US" sz="2000" dirty="0">
              <a:latin typeface="Aptos" panose="020B0004020202020204" pitchFamily="34" charset="0"/>
            </a:endParaRPr>
          </a:p>
        </p:txBody>
      </p:sp>
      <p:sp>
        <p:nvSpPr>
          <p:cNvPr id="15" name="Контейнер за номер на слайда 14">
            <a:extLst>
              <a:ext uri="{FF2B5EF4-FFF2-40B4-BE49-F238E27FC236}">
                <a16:creationId xmlns:a16="http://schemas.microsoft.com/office/drawing/2014/main" id="{4DB52257-7E43-0D14-1F77-5F64D767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3029-9C73-422C-8A52-4297DF683DA2}" type="slidenum">
              <a:rPr lang="en-US" smtClean="0"/>
              <a:t>27</a:t>
            </a:fld>
            <a:endParaRPr lang="en-US"/>
          </a:p>
        </p:txBody>
      </p:sp>
      <p:sp>
        <p:nvSpPr>
          <p:cNvPr id="11" name="Правоъгълник 10">
            <a:extLst>
              <a:ext uri="{FF2B5EF4-FFF2-40B4-BE49-F238E27FC236}">
                <a16:creationId xmlns:a16="http://schemas.microsoft.com/office/drawing/2014/main" id="{33734333-840D-EDAD-24EA-F5F32026DD17}"/>
              </a:ext>
            </a:extLst>
          </p:cNvPr>
          <p:cNvSpPr/>
          <p:nvPr/>
        </p:nvSpPr>
        <p:spPr>
          <a:xfrm>
            <a:off x="0" y="5658212"/>
            <a:ext cx="12192000" cy="888055"/>
          </a:xfrm>
          <a:prstGeom prst="rect">
            <a:avLst/>
          </a:prstGeom>
          <a:gradFill flip="none"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Контейнер за номер на слайда 16">
            <a:extLst>
              <a:ext uri="{FF2B5EF4-FFF2-40B4-BE49-F238E27FC236}">
                <a16:creationId xmlns:a16="http://schemas.microsoft.com/office/drawing/2014/main" id="{65DC5EE7-14C3-2A1D-E9A3-60BFB93A54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C3029-9C73-422C-8A52-4297DF683DA2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3" name="Заглавие 1">
            <a:extLst>
              <a:ext uri="{FF2B5EF4-FFF2-40B4-BE49-F238E27FC236}">
                <a16:creationId xmlns:a16="http://schemas.microsoft.com/office/drawing/2014/main" id="{47112687-BCEE-7327-CDC4-78CD3C867056}"/>
              </a:ext>
            </a:extLst>
          </p:cNvPr>
          <p:cNvSpPr txBox="1">
            <a:spLocks/>
          </p:cNvSpPr>
          <p:nvPr/>
        </p:nvSpPr>
        <p:spPr>
          <a:xfrm>
            <a:off x="3279532" y="5658213"/>
            <a:ext cx="8399684" cy="88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400" b="1" dirty="0">
                <a:ln w="0"/>
                <a:solidFill>
                  <a:srgbClr val="0000FF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Програма за</a:t>
            </a:r>
            <a:r>
              <a:rPr lang="en-US" sz="2400" b="1" dirty="0">
                <a:ln w="0"/>
                <a:solidFill>
                  <a:srgbClr val="0000FF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400" b="1" dirty="0">
                <a:ln w="0"/>
                <a:solidFill>
                  <a:srgbClr val="0000FF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морско дело</a:t>
            </a:r>
            <a:r>
              <a:rPr lang="en-US" sz="2400" b="1" dirty="0">
                <a:ln w="0"/>
                <a:solidFill>
                  <a:srgbClr val="0000FF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bg-BG" sz="2400" b="1" dirty="0">
                <a:ln w="0"/>
                <a:solidFill>
                  <a:srgbClr val="0000FF"/>
                </a:solidFill>
                <a:effectLst>
                  <a:outerShdw blurRad="38100" dist="19050" dir="2700000" algn="tl" rotWithShape="0">
                    <a:schemeClr val="dk1">
                      <a:alpha val="49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рибарство и аквакултури 2021-2027 </a:t>
            </a:r>
            <a:endParaRPr 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Обект 15">
            <a:extLst>
              <a:ext uri="{FF2B5EF4-FFF2-40B4-BE49-F238E27FC236}">
                <a16:creationId xmlns:a16="http://schemas.microsoft.com/office/drawing/2014/main" id="{26E3F0DC-9146-24E6-CBD2-E8735F76381F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253528" y="434975"/>
          <a:ext cx="3384550" cy="299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name="CorelDRAW" r:id="rId4" imgW="8119106" imgH="7177742" progId="CorelDraw.Graphic.23">
                  <p:embed/>
                </p:oleObj>
              </mc:Choice>
              <mc:Fallback>
                <p:oleObj name="CorelDRAW" r:id="rId4" imgW="8119106" imgH="7177742" progId="CorelDraw.Graphic.23">
                  <p:embed/>
                  <p:pic>
                    <p:nvPicPr>
                      <p:cNvPr id="16" name="Обект 15">
                        <a:extLst>
                          <a:ext uri="{FF2B5EF4-FFF2-40B4-BE49-F238E27FC236}">
                            <a16:creationId xmlns:a16="http://schemas.microsoft.com/office/drawing/2014/main" id="{26E3F0DC-9146-24E6-CBD2-E8735F7638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3528" y="434975"/>
                        <a:ext cx="3384550" cy="2994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ект 16">
            <a:extLst>
              <a:ext uri="{FF2B5EF4-FFF2-40B4-BE49-F238E27FC236}">
                <a16:creationId xmlns:a16="http://schemas.microsoft.com/office/drawing/2014/main" id="{6318F4CC-31FF-7862-8415-1A07C46B3C8D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470401" y="5681691"/>
          <a:ext cx="950804" cy="84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CorelDRAW" r:id="rId6" imgW="8119106" imgH="7177742" progId="CorelDraw.Graphic.23">
                  <p:embed/>
                </p:oleObj>
              </mc:Choice>
              <mc:Fallback>
                <p:oleObj name="CorelDRAW" r:id="rId6" imgW="8119106" imgH="7177742" progId="CorelDraw.Graphic.23">
                  <p:embed/>
                  <p:pic>
                    <p:nvPicPr>
                      <p:cNvPr id="17" name="Обект 16">
                        <a:extLst>
                          <a:ext uri="{FF2B5EF4-FFF2-40B4-BE49-F238E27FC236}">
                            <a16:creationId xmlns:a16="http://schemas.microsoft.com/office/drawing/2014/main" id="{6318F4CC-31FF-7862-8415-1A07C46B3C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0401" y="5681691"/>
                        <a:ext cx="950804" cy="84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8703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600893"/>
            <a:ext cx="10837229" cy="95358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 анализ на състоянието на подсектор Аквакултури в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България</a:t>
            </a:r>
            <a:endParaRPr lang="bg-BG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1" y="2895360"/>
            <a:ext cx="10840618" cy="3382348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1841863"/>
            <a:ext cx="10837228" cy="4572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Видове риба и други водни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организми (в %),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обект на отглеждане и развъждане за периода 2013-2019 г.</a:t>
            </a:r>
          </a:p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bg-BG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48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470263"/>
            <a:ext cx="10811103" cy="992777"/>
          </a:xfrm>
        </p:spPr>
        <p:txBody>
          <a:bodyPr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 анализ на състоянието на подсектор Аквакултури в България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786" y="1463040"/>
            <a:ext cx="11254152" cy="4531360"/>
          </a:xfrm>
        </p:spPr>
        <p:txBody>
          <a:bodyPr>
            <a:normAutofit/>
          </a:bodyPr>
          <a:lstStyle/>
          <a:p>
            <a:pPr algn="ctr"/>
            <a:r>
              <a:rPr lang="bg-BG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Годишна продукция </a:t>
            </a:r>
            <a:r>
              <a:rPr lang="bg-BG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(т) </a:t>
            </a:r>
            <a:r>
              <a:rPr lang="bg-BG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 риби </a:t>
            </a:r>
            <a:r>
              <a:rPr lang="bg-BG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 </a:t>
            </a:r>
            <a:r>
              <a:rPr lang="bg-BG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семейства за периода 2013-2019 г</a:t>
            </a:r>
            <a:r>
              <a:rPr lang="bg-BG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algn="ctr"/>
            <a:endParaRPr lang="bg-BG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605" y="2416629"/>
            <a:ext cx="10177933" cy="3403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12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470263"/>
            <a:ext cx="10811103" cy="992777"/>
          </a:xfrm>
        </p:spPr>
        <p:txBody>
          <a:bodyPr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 анализ на състоянието на подсектор Аквакултури в България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7829" y="1463040"/>
            <a:ext cx="10907484" cy="4531360"/>
          </a:xfrm>
        </p:spPr>
        <p:txBody>
          <a:bodyPr>
            <a:normAutofit/>
          </a:bodyPr>
          <a:lstStyle/>
          <a:p>
            <a:pPr algn="ctr"/>
            <a:r>
              <a:rPr lang="bg-BG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Годишна продукция на биомаса от сладководни и морски аквакултури в </a:t>
            </a:r>
            <a:r>
              <a:rPr lang="bg-BG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България </a:t>
            </a:r>
            <a:r>
              <a:rPr lang="bg-BG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 периода 2013-2019 г</a:t>
            </a:r>
            <a:r>
              <a:rPr lang="bg-BG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algn="ctr"/>
            <a:endParaRPr lang="bg-BG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2469" y="2493101"/>
            <a:ext cx="9777045" cy="3465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88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470263"/>
            <a:ext cx="10811103" cy="992777"/>
          </a:xfrm>
        </p:spPr>
        <p:txBody>
          <a:bodyPr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 анализ на състоянието на подсектор Аквакултури в България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7829" y="1463040"/>
            <a:ext cx="11011988" cy="4531360"/>
          </a:xfrm>
        </p:spPr>
        <p:txBody>
          <a:bodyPr>
            <a:normAutofit/>
          </a:bodyPr>
          <a:lstStyle/>
          <a:p>
            <a:pPr algn="ctr"/>
            <a:r>
              <a:rPr lang="bg-BG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Дялово разпределение на стопанствата според обема на произвежданата продукция от аквакултури през </a:t>
            </a:r>
            <a:r>
              <a:rPr lang="bg-BG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2019 </a:t>
            </a:r>
            <a:r>
              <a:rPr lang="bg-BG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</a:t>
            </a:r>
            <a:r>
              <a:rPr lang="bg-BG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(без </a:t>
            </a:r>
            <a:r>
              <a:rPr lang="bg-BG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производството на черна мида</a:t>
            </a:r>
            <a:r>
              <a:rPr lang="bg-BG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</a:p>
          <a:p>
            <a:pPr algn="ctr"/>
            <a:endParaRPr lang="bg-BG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829" y="2913007"/>
            <a:ext cx="11011988" cy="30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20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470263"/>
            <a:ext cx="10811103" cy="992777"/>
          </a:xfrm>
        </p:spPr>
        <p:txBody>
          <a:bodyPr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 анализ на състоянието на подсектор Аквакултури в България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7829" y="1463040"/>
            <a:ext cx="11011988" cy="453136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Разпределение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 броя на регистрираните и активните стопанства в България по години за периода 2013-2019 г.</a:t>
            </a:r>
            <a:endParaRPr lang="bg-BG" sz="2800" b="1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828" y="2861313"/>
            <a:ext cx="11011989" cy="294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44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470263"/>
            <a:ext cx="10811103" cy="992777"/>
          </a:xfrm>
        </p:spPr>
        <p:txBody>
          <a:bodyPr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 анализ на състоянието на подсектор Аквакултури в България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040"/>
            <a:ext cx="11312434" cy="5068390"/>
          </a:xfrm>
        </p:spPr>
        <p:txBody>
          <a:bodyPr>
            <a:normAutofit/>
          </a:bodyPr>
          <a:lstStyle/>
          <a:p>
            <a:pPr algn="ctr"/>
            <a:r>
              <a:rPr lang="bg-BG" sz="2800" b="1" u="sng" dirty="0" smtClean="0">
                <a:solidFill>
                  <a:srgbClr val="1D03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Акценти от общото описание на подсектор Аквакултури:</a:t>
            </a:r>
          </a:p>
          <a:p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Средно </a:t>
            </a:r>
            <a:r>
              <a:rPr lang="ru-RU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годишно за периода 2014-2019 г. функционират активно 405 </a:t>
            </a: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стопанства;</a:t>
            </a:r>
          </a:p>
          <a:p>
            <a:r>
              <a:rPr lang="bg-BG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bg-BG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Отглеждани видове - </a:t>
            </a: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шаран 40,4</a:t>
            </a:r>
            <a:r>
              <a:rPr lang="ru-RU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(4 650 </a:t>
            </a:r>
            <a:r>
              <a:rPr lang="bg-BG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дъговата </a:t>
            </a:r>
            <a:r>
              <a:rPr lang="ru-RU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пъстърва с </a:t>
            </a: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27,1</a:t>
            </a:r>
            <a:r>
              <a:rPr lang="ru-RU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(</a:t>
            </a: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bg-BG" sz="2200" dirty="0"/>
              <a:t> </a:t>
            </a: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198 т) </a:t>
            </a:r>
            <a:r>
              <a:rPr lang="ru-RU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растителноядните риби с 24,5</a:t>
            </a: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en-US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общата продукция;</a:t>
            </a:r>
            <a:endParaRPr lang="ru-RU" sz="22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bg-BG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Отглеждане на риба по типове производствени съоръжения –</a:t>
            </a: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земни </a:t>
            </a:r>
            <a:r>
              <a:rPr lang="ru-RU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специализирани </a:t>
            </a: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басейни и язовири, използвани като рибовъдни басейни; садково отглеждане; бетонни басейни и в </a:t>
            </a:r>
            <a:r>
              <a:rPr lang="ru-RU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рециркулационни системи </a:t>
            </a: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0.15% (в низходяща градация);</a:t>
            </a:r>
          </a:p>
          <a:p>
            <a:r>
              <a:rPr lang="ru-RU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Марикултурите са представени само с един вид – черната </a:t>
            </a: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мида;</a:t>
            </a:r>
          </a:p>
          <a:p>
            <a:r>
              <a:rPr lang="bg-BG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bg-BG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Типове стопанства в зависимост от производствените цели</a:t>
            </a: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(специализация на стопанствата) - угоителен </a:t>
            </a:r>
            <a:r>
              <a:rPr lang="ru-RU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(</a:t>
            </a: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преобладават); пълносистемни стопанства (малко са) и стопанства </a:t>
            </a:r>
            <a:r>
              <a:rPr lang="ru-RU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отглеждане на зарибителен </a:t>
            </a: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(почти липсват);</a:t>
            </a:r>
          </a:p>
          <a:p>
            <a:r>
              <a:rPr lang="bg-BG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bg-BG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отглеждането на редица видове се разчита единствено на внос на хайвер.</a:t>
            </a:r>
            <a:endParaRPr lang="bg-BG" sz="2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22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0" y="287384"/>
            <a:ext cx="10811103" cy="953588"/>
          </a:xfrm>
        </p:spPr>
        <p:txBody>
          <a:bodyPr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 анализ на състоянието на подсектор Аквакултури в България</a:t>
            </a:r>
            <a:endParaRPr lang="bg-BG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7829" y="1240971"/>
            <a:ext cx="11011988" cy="5473337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 smtClean="0">
                <a:solidFill>
                  <a:srgbClr val="1D037D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Икономически показатели на подсектор Аквакултури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годишни приходи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производство на риба и други водни организми в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солени басейни и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сладководни басейни в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хиляди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левове:</a:t>
            </a:r>
          </a:p>
          <a:p>
            <a:pPr algn="ctr"/>
            <a:endParaRPr lang="bg-BG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3017" y="2625635"/>
            <a:ext cx="6596743" cy="3952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29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1924</TotalTime>
  <Words>1729</Words>
  <Application>Microsoft Office PowerPoint</Application>
  <PresentationFormat>Widescreen</PresentationFormat>
  <Paragraphs>185</Paragraphs>
  <Slides>27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Aptos</vt:lpstr>
      <vt:lpstr>Arial</vt:lpstr>
      <vt:lpstr>Calibri</vt:lpstr>
      <vt:lpstr>Century Gothic</vt:lpstr>
      <vt:lpstr>Times New Roman</vt:lpstr>
      <vt:lpstr>Wingdings 3</vt:lpstr>
      <vt:lpstr>Slice</vt:lpstr>
      <vt:lpstr>CorelDRAW</vt:lpstr>
      <vt:lpstr>МНОГОГОДИШЕН НАЦИОНАЛЕН СТРАТЕГИЧЕСКИ ПЛАН ЗА АКВАКУЛТУРИТЕ В БЪЛГАРИЯ 2021-2027</vt:lpstr>
      <vt:lpstr>Описание и анализ на състоянието на подсектор Аквакултури в България</vt:lpstr>
      <vt:lpstr>Описание и анализ на състоянието на подсектор Аквакултури в България</vt:lpstr>
      <vt:lpstr>Описание и анализ на състоянието на подсектор Аквакултури в България</vt:lpstr>
      <vt:lpstr>Описание и анализ на състоянието на подсектор Аквакултури в България</vt:lpstr>
      <vt:lpstr>Описание и анализ на състоянието на подсектор Аквакултури в България</vt:lpstr>
      <vt:lpstr>Описание и анализ на състоянието на подсектор Аквакултури в България</vt:lpstr>
      <vt:lpstr>Описание и анализ на състоянието на подсектор Аквакултури в България</vt:lpstr>
      <vt:lpstr>Описание и анализ на състоянието на подсектор Аквакултури в България</vt:lpstr>
      <vt:lpstr>Описание и анализ на състоянието на подсектор Аквакултури в България</vt:lpstr>
      <vt:lpstr>Описание и анализ на състоянието на подсектор Аквакултури в България</vt:lpstr>
      <vt:lpstr>Описание и анализ на състоянието на подсектор Аквакултури в България</vt:lpstr>
      <vt:lpstr>Описание и анализ на състоянието на подсектор Аквакултури в България</vt:lpstr>
      <vt:lpstr>Описание и анализ на състоянието на подсектор Аквакултури в България</vt:lpstr>
      <vt:lpstr>ПРЕГЛЕД НА ИЗПЪЛНЕНИЕТО НА МНСПА за 2014-2020 г.</vt:lpstr>
      <vt:lpstr>SWOT И ПЕСТ АНАЛИЗ НА ПРОИЗВОДСТВОТО НА АКВАКУЛТУРИ</vt:lpstr>
      <vt:lpstr>ВИЗИЯ ЗА РАЗВИТИЕТО НА ПОДСЕКТОР АКВАКУЛТУРИ В  ПРОГРАМЕН ПЕРИОД 2021-2027 г.</vt:lpstr>
      <vt:lpstr>ВИЗИЯ ЗА РАЗВИТИЕТО НА ПОДСЕКТОР АКВАКУЛТУРИ В  ПРОГРАМЕН ПЕРИОД 2021-2027 г.</vt:lpstr>
      <vt:lpstr>ВИЗИЯ ЗА РАЗВИТИЕТО НА ПОДСЕКТОР АКВАКУЛТУРИ В  ПРОГРАМЕН ПЕРИОД 2021-2027 г.</vt:lpstr>
      <vt:lpstr>ВИЗИЯ ЗА РАЗВИТИЕТО НА ПОДСЕКТОР АКВАКУЛТУРИ В  ПРОГРАМЕН ПЕРИОД 2021-2027 г.</vt:lpstr>
      <vt:lpstr>СТРАТЕГИЧЕСКИ ЦЕЛИ, ДЕЙНОСТИ И МЕРКИ В КОНТЕКСТА НА ОБЩАТА ПОЛИТИКА В ОБЛАСТТА НА РИБАРСТВОТО</vt:lpstr>
      <vt:lpstr>СТРАТЕГИЧЕСКИ ЦЕЛИ, ДЕЙНОСТИ И МЕРКИ В КОНТЕКСТА НА ОБЩАТА ПОЛИТИКА В ОБЛАСТТА НА РИБАРСТВОТО</vt:lpstr>
      <vt:lpstr>СТРАТЕГИЧЕСКИ ЦЕЛИ, ДЕЙНОСТИ И МЕРКИ В КОНТЕКСТА НА ОБЩАТА ПОЛИТИКА В ОБЛАСТТА НА РИБАРСТВОТО</vt:lpstr>
      <vt:lpstr>ПОКАЗАТЕЛИ ЗА ЕКОЛОГИЧНА, ИКОНОМИЧЕСКА И СОЦИАЛНА УСТОЙЧИВОСТ НА ПОДСЕКТОР АКВАКУЛТУРИ В БЪЛГАРИЯ</vt:lpstr>
      <vt:lpstr>ПОКАЗАТЕЛИ ЗА ЕКОЛОГИЧНА, ИКОНОМИЧЕСКА И СОЦИАЛНА УСТОЙЧИВОСТ НА ПОДСЕКТОР АКВАКУЛТУРИ В БЪЛГАРИЯ</vt:lpstr>
      <vt:lpstr>ПОКАЗАТЕЛИ ЗА ЕКОЛОГИЧНА, ИКОНОМИЧЕСКА И СОЦИАЛНА УСТОЙЧИВОСТ НА ПОДСЕКТОР АКВАКУЛТУРИ В БЪЛГАРИЯ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Stoimen Yochev</dc:creator>
  <cp:lastModifiedBy>Stoimen Yochev</cp:lastModifiedBy>
  <cp:revision>81</cp:revision>
  <dcterms:created xsi:type="dcterms:W3CDTF">2024-03-06T10:42:24Z</dcterms:created>
  <dcterms:modified xsi:type="dcterms:W3CDTF">2024-03-18T10:27:03Z</dcterms:modified>
</cp:coreProperties>
</file>