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4" r:id="rId2"/>
    <p:sldMasterId id="2147483696" r:id="rId3"/>
  </p:sldMasterIdLst>
  <p:notesMasterIdLst>
    <p:notesMasterId r:id="rId16"/>
  </p:notesMasterIdLst>
  <p:handoutMasterIdLst>
    <p:handoutMasterId r:id="rId17"/>
  </p:handoutMasterIdLst>
  <p:sldIdLst>
    <p:sldId id="314" r:id="rId4"/>
    <p:sldId id="323" r:id="rId5"/>
    <p:sldId id="343" r:id="rId6"/>
    <p:sldId id="346" r:id="rId7"/>
    <p:sldId id="347" r:id="rId8"/>
    <p:sldId id="344" r:id="rId9"/>
    <p:sldId id="345" r:id="rId10"/>
    <p:sldId id="348" r:id="rId11"/>
    <p:sldId id="349" r:id="rId12"/>
    <p:sldId id="350" r:id="rId13"/>
    <p:sldId id="331" r:id="rId14"/>
    <p:sldId id="300" r:id="rId1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CAEB"/>
    <a:srgbClr val="AAC7E6"/>
    <a:srgbClr val="A7CAE9"/>
    <a:srgbClr val="A3CEED"/>
    <a:srgbClr val="E0EAEC"/>
    <a:srgbClr val="1B9DB7"/>
    <a:srgbClr val="2FA2BD"/>
    <a:srgbClr val="77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41" autoAdjust="0"/>
    <p:restoredTop sz="95256" autoAdjust="0"/>
  </p:normalViewPr>
  <p:slideViewPr>
    <p:cSldViewPr snapToGrid="0">
      <p:cViewPr varScale="1">
        <p:scale>
          <a:sx n="82" d="100"/>
          <a:sy n="82" d="100"/>
        </p:scale>
        <p:origin x="85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:a16="http://schemas.microsoft.com/office/drawing/2014/main" id="{0C413455-9EB9-DDA1-6AFD-F7C6ADD08F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4A3FF1FF-6C27-5888-5380-4155DD4665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57355221-E119-43E6-8396-57371A114952}" type="datetimeFigureOut">
              <a:rPr lang="bg-BG" smtClean="0"/>
              <a:t>13.3.2024 г.</a:t>
            </a:fld>
            <a:endParaRPr lang="bg-BG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D7734DCA-98DF-423C-7D79-4B6979F165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5AB0F484-64F8-FFD9-ADA2-225D78FF5D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F28375B-246C-46A5-B577-69F02847489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128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46FC61-1B83-42C5-8568-20DE086D14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3B3FB8B-5CC1-4275-8FBE-5814C9A65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169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3F43D8AE-A2A7-E8F3-18F6-736BDEB1D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E1B32F96-61C0-0E27-0067-1F6759E7A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61F3EAE9-FDDB-C087-CF5E-34CBB20BE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F7DA-5AA6-4985-BFBD-B6CA623CB5FC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6D878EC-8F67-18B8-590A-5DBBBF8F5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20A07ACF-8C35-8412-D240-41CD06DE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8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145F2C8-3E54-A7A9-6E30-5E80F250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33EB11BB-5111-C941-ABBC-C691D53BE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229307C3-3CEB-4CC4-C3A8-5434F1365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82B9-CB6D-413A-A4AF-CEE4FD34AB21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86435018-35AF-3CB2-BBE6-2BA22585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8A5ED2B7-9455-D415-F455-C422E268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5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id="{CC9E5C00-5A4C-3973-398A-D32DD54B3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CC287095-C368-C346-240C-3E7B753D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D1EADA0C-F520-C7D8-D373-CFD71345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9509-9AED-4B82-BE1E-E7300836F849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7BEB08E1-933B-30C2-33C2-7DD0F6257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0E923C4F-CBF8-CDAC-4457-754EB6DBB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43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3F43D8AE-A2A7-E8F3-18F6-736BDEB1D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E1B32F96-61C0-0E27-0067-1F6759E7A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61F3EAE9-FDDB-C087-CF5E-34CBB20BE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F7DA-5AA6-4985-BFBD-B6CA623CB5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6D878EC-8F67-18B8-590A-5DBBBF8F5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20A07ACF-8C35-8412-D240-41CD06DE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841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029BDC4D-2A1B-7F9B-CF77-35FBE5AF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9ECB58D1-2830-5E11-0B20-8609FC58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76597667-4B7A-2467-2A91-14C5EE53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966A-4C1D-4B87-8839-749FAA0748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DACC36B6-CFC7-8419-F872-707F8B0C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96D275D6-25C0-48CA-285D-5855DF01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413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2F68D9F-B344-1B2F-E238-E3ABC855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F5D36F6E-5DBC-E2D7-CF04-A2A9455F6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9F8F0A65-EAA9-75B3-36DA-9105B5934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F139-3DA5-48F5-A78F-42B33CF786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4EAA3F80-7DAC-BBAB-46D2-79F1A8D9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81BB01BE-5327-A551-D78E-06844B80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25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D5A91B47-B6A7-75ED-E363-4C4F9363A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4B40E81D-1CED-04AA-9D71-B3C8A53AD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67BED3B0-FDD8-DD9D-92D1-A1886E62B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4549F799-9DDD-0579-D584-30C236E5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CCBB4-1EFF-4E29-970D-8846DCF97F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930D93F6-6277-BCA5-CDDA-7DC9CCA04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E0F3FC86-2C19-E8D0-6E92-BFFD425D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930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E0A4A0E8-804F-D117-21FB-2DE5BD186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49FB9DAB-15F2-26DB-9C73-39FC49F0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C368FC8A-754B-32F0-C84C-AE54464E5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id="{BDC7E43A-858C-78AE-B810-FBE7128946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id="{83BC32A0-9D0F-3349-8F94-DCDA6D513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id="{6458BFEE-8204-3778-1EF4-B5DF6F37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69912-B5BF-46A9-910E-F2A8869806D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id="{B1FDA33B-0951-5669-735B-246F53FF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id="{8402FF16-F836-7300-8EB3-741D9107E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565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3CBA55D-5D7C-505F-A80E-E1CB5977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808F102F-B110-8E0F-3BC6-A6226ACA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C55-2305-4C1F-9719-50B76C69807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60A94EAB-9833-AC29-23D5-94B9D910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C82E3160-92E3-CC0A-5456-EAC58A7E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898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id="{CDE4F0AA-F938-9018-B8D8-F10DB8F0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BBEA-7ED8-4B9E-A2FC-EC433144CA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id="{6C81F15C-5F6B-93F9-1AF4-31AFCEE6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id="{000C7035-175C-3496-8DC7-BAFBEED4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079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125DA41-D48F-1282-793F-B174CFC8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E8B67938-89A0-D8A2-3827-7BD4FAC8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81A66364-1FC1-509C-07CF-B58522A6E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4A88C83E-5AAF-5D47-5099-92C6D98B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C38B-1639-4238-8B63-E1559A107F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8752F4D7-EC68-A9A4-66BA-6547F4AC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68CB2E1D-23E4-1269-C49A-D0F58F8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68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029BDC4D-2A1B-7F9B-CF77-35FBE5AF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9ECB58D1-2830-5E11-0B20-8609FC58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76597667-4B7A-2467-2A91-14C5EE53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966A-4C1D-4B87-8839-749FAA0748C3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DACC36B6-CFC7-8419-F872-707F8B0C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96D275D6-25C0-48CA-285D-5855DF01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048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63B542E-5DC0-B128-E407-727905189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id="{9AF5F530-188A-B76D-175D-87F37348A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E3DAE87C-819D-3720-BD18-59C1ACCA1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FB07D1EF-23F8-281E-CF6C-4404FDBF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7885-E716-4521-B4F9-EF5EEC28BF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1FFEF9EF-B3CC-8C48-9B92-F8D5EB6C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63934E7D-DD81-8EC0-4395-BD5A51BA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715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145F2C8-3E54-A7A9-6E30-5E80F250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33EB11BB-5111-C941-ABBC-C691D53BE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229307C3-3CEB-4CC4-C3A8-5434F1365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82B9-CB6D-413A-A4AF-CEE4FD34AB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86435018-35AF-3CB2-BBE6-2BA22585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8A5ED2B7-9455-D415-F455-C422E268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04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id="{CC9E5C00-5A4C-3973-398A-D32DD54B3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CC287095-C368-C346-240C-3E7B753D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D1EADA0C-F520-C7D8-D373-CFD71345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9509-9AED-4B82-BE1E-E7300836F8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7BEB08E1-933B-30C2-33C2-7DD0F6257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0E923C4F-CBF8-CDAC-4457-754EB6DBB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39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3F43D8AE-A2A7-E8F3-18F6-736BDEB1D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E1B32F96-61C0-0E27-0067-1F6759E7A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61F3EAE9-FDDB-C087-CF5E-34CBB20BE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F7DA-5AA6-4985-BFBD-B6CA623CB5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6D878EC-8F67-18B8-590A-5DBBBF8F5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20A07ACF-8C35-8412-D240-41CD06DE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4642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029BDC4D-2A1B-7F9B-CF77-35FBE5AF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9ECB58D1-2830-5E11-0B20-8609FC58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76597667-4B7A-2467-2A91-14C5EE53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966A-4C1D-4B87-8839-749FAA0748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DACC36B6-CFC7-8419-F872-707F8B0C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96D275D6-25C0-48CA-285D-5855DF01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6643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2F68D9F-B344-1B2F-E238-E3ABC855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F5D36F6E-5DBC-E2D7-CF04-A2A9455F6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9F8F0A65-EAA9-75B3-36DA-9105B5934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F139-3DA5-48F5-A78F-42B33CF786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4EAA3F80-7DAC-BBAB-46D2-79F1A8D9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81BB01BE-5327-A551-D78E-06844B80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1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D5A91B47-B6A7-75ED-E363-4C4F9363A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4B40E81D-1CED-04AA-9D71-B3C8A53AD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67BED3B0-FDD8-DD9D-92D1-A1886E62B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4549F799-9DDD-0579-D584-30C236E5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CCBB4-1EFF-4E29-970D-8846DCF97F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930D93F6-6277-BCA5-CDDA-7DC9CCA04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E0F3FC86-2C19-E8D0-6E92-BFFD425D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47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E0A4A0E8-804F-D117-21FB-2DE5BD186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49FB9DAB-15F2-26DB-9C73-39FC49F0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C368FC8A-754B-32F0-C84C-AE54464E5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id="{BDC7E43A-858C-78AE-B810-FBE7128946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id="{83BC32A0-9D0F-3349-8F94-DCDA6D513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id="{6458BFEE-8204-3778-1EF4-B5DF6F37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69912-B5BF-46A9-910E-F2A8869806D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id="{B1FDA33B-0951-5669-735B-246F53FF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id="{8402FF16-F836-7300-8EB3-741D9107E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163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3CBA55D-5D7C-505F-A80E-E1CB5977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808F102F-B110-8E0F-3BC6-A6226ACA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C55-2305-4C1F-9719-50B76C69807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60A94EAB-9833-AC29-23D5-94B9D910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C82E3160-92E3-CC0A-5456-EAC58A7E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753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id="{CDE4F0AA-F938-9018-B8D8-F10DB8F0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BBEA-7ED8-4B9E-A2FC-EC433144CA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id="{6C81F15C-5F6B-93F9-1AF4-31AFCEE6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id="{000C7035-175C-3496-8DC7-BAFBEED4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5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2F68D9F-B344-1B2F-E238-E3ABC855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F5D36F6E-5DBC-E2D7-CF04-A2A9455F6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9F8F0A65-EAA9-75B3-36DA-9105B5934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F139-3DA5-48F5-A78F-42B33CF78650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4EAA3F80-7DAC-BBAB-46D2-79F1A8D9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81BB01BE-5327-A551-D78E-06844B80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122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125DA41-D48F-1282-793F-B174CFC8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E8B67938-89A0-D8A2-3827-7BD4FAC8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81A66364-1FC1-509C-07CF-B58522A6E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4A88C83E-5AAF-5D47-5099-92C6D98B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C38B-1639-4238-8B63-E1559A107F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8752F4D7-EC68-A9A4-66BA-6547F4AC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68CB2E1D-23E4-1269-C49A-D0F58F8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9181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63B542E-5DC0-B128-E407-727905189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id="{9AF5F530-188A-B76D-175D-87F37348A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E3DAE87C-819D-3720-BD18-59C1ACCA1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FB07D1EF-23F8-281E-CF6C-4404FDBF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7885-E716-4521-B4F9-EF5EEC28BF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1FFEF9EF-B3CC-8C48-9B92-F8D5EB6C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63934E7D-DD81-8EC0-4395-BD5A51BA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889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145F2C8-3E54-A7A9-6E30-5E80F250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33EB11BB-5111-C941-ABBC-C691D53BE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229307C3-3CEB-4CC4-C3A8-5434F1365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82B9-CB6D-413A-A4AF-CEE4FD34AB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86435018-35AF-3CB2-BBE6-2BA22585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8A5ED2B7-9455-D415-F455-C422E268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25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id="{CC9E5C00-5A4C-3973-398A-D32DD54B3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CC287095-C368-C346-240C-3E7B753D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D1EADA0C-F520-C7D8-D373-CFD71345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9509-9AED-4B82-BE1E-E7300836F8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7BEB08E1-933B-30C2-33C2-7DD0F6257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0E923C4F-CBF8-CDAC-4457-754EB6DBB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9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D5A91B47-B6A7-75ED-E363-4C4F9363A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4B40E81D-1CED-04AA-9D71-B3C8A53AD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67BED3B0-FDD8-DD9D-92D1-A1886E62B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4549F799-9DDD-0579-D584-30C236E5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CCBB4-1EFF-4E29-970D-8846DCF97F5C}" type="datetime1">
              <a:rPr lang="en-US" smtClean="0"/>
              <a:t>3/13/2024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930D93F6-6277-BCA5-CDDA-7DC9CCA04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E0F3FC86-2C19-E8D0-6E92-BFFD425D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7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E0A4A0E8-804F-D117-21FB-2DE5BD186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49FB9DAB-15F2-26DB-9C73-39FC49F0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C368FC8A-754B-32F0-C84C-AE54464E5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id="{BDC7E43A-858C-78AE-B810-FBE7128946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id="{83BC32A0-9D0F-3349-8F94-DCDA6D513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id="{6458BFEE-8204-3778-1EF4-B5DF6F37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69912-B5BF-46A9-910E-F2A8869806DA}" type="datetime1">
              <a:rPr lang="en-US" smtClean="0"/>
              <a:t>3/13/2024</a:t>
            </a:fld>
            <a:endParaRPr lang="en-US"/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id="{B1FDA33B-0951-5669-735B-246F53FF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id="{8402FF16-F836-7300-8EB3-741D9107E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3CBA55D-5D7C-505F-A80E-E1CB5977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808F102F-B110-8E0F-3BC6-A6226ACA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C55-2305-4C1F-9719-50B76C698077}" type="datetime1">
              <a:rPr lang="en-US" smtClean="0"/>
              <a:t>3/13/2024</a:t>
            </a:fld>
            <a:endParaRPr lang="en-US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60A94EAB-9833-AC29-23D5-94B9D910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C82E3160-92E3-CC0A-5456-EAC58A7E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6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id="{CDE4F0AA-F938-9018-B8D8-F10DB8F0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BBEA-7ED8-4B9E-A2FC-EC433144CAD4}" type="datetime1">
              <a:rPr lang="en-US" smtClean="0"/>
              <a:t>3/13/2024</a:t>
            </a:fld>
            <a:endParaRPr lang="en-US"/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id="{6C81F15C-5F6B-93F9-1AF4-31AFCEE6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id="{000C7035-175C-3496-8DC7-BAFBEED4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1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125DA41-D48F-1282-793F-B174CFC8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E8B67938-89A0-D8A2-3827-7BD4FAC8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81A66364-1FC1-509C-07CF-B58522A6E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4A88C83E-5AAF-5D47-5099-92C6D98B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C38B-1639-4238-8B63-E1559A107FCC}" type="datetime1">
              <a:rPr lang="en-US" smtClean="0"/>
              <a:t>3/13/2024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8752F4D7-EC68-A9A4-66BA-6547F4AC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68CB2E1D-23E4-1269-C49A-D0F58F8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9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63B542E-5DC0-B128-E407-727905189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id="{9AF5F530-188A-B76D-175D-87F37348A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E3DAE87C-819D-3720-BD18-59C1ACCA1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FB07D1EF-23F8-281E-CF6C-4404FDBF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7885-E716-4521-B4F9-EF5EEC28BF74}" type="datetime1">
              <a:rPr lang="en-US" smtClean="0"/>
              <a:t>3/13/2024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1FFEF9EF-B3CC-8C48-9B92-F8D5EB6C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63934E7D-DD81-8EC0-4395-BD5A51BA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27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id="{F9DEA181-C4EC-EE9C-4616-EB12AC58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823107AE-EEA0-5BAB-D72D-03E817D55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1A478A3C-2E77-85D2-BD2C-36E482A33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E1EDA-C9BB-4E4E-A6BF-54726A785DA5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2DA6C61-4A4B-394D-15DD-D7D00627B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196C8248-12F0-0E04-4818-EC339B341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6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id="{F9DEA181-C4EC-EE9C-4616-EB12AC58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823107AE-EEA0-5BAB-D72D-03E817D55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1A478A3C-2E77-85D2-BD2C-36E482A33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E1EDA-C9BB-4E4E-A6BF-54726A785D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2DA6C61-4A4B-394D-15DD-D7D00627B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196C8248-12F0-0E04-4818-EC339B341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4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id="{F9DEA181-C4EC-EE9C-4616-EB12AC58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823107AE-EEA0-5BAB-D72D-03E817D55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1A478A3C-2E77-85D2-BD2C-36E482A33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E1EDA-C9BB-4E4E-A6BF-54726A785D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2DA6C61-4A4B-394D-15DD-D7D00627B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196C8248-12F0-0E04-4818-EC339B341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64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5" Type="http://schemas.openxmlformats.org/officeDocument/2006/relationships/image" Target="../media/image10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4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5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4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5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5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5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oleObject" Target="../embeddings/oleObject57.bin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1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1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1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1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2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2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2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2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3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2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3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3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3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3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4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3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4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4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4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</a:t>
            </a:fld>
            <a:endParaRPr lang="en-US" dirty="0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325417"/>
              </p:ext>
            </p:extLst>
          </p:nvPr>
        </p:nvGraphicFramePr>
        <p:xfrm>
          <a:off x="11241196" y="7221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7221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08614" y="15464"/>
            <a:ext cx="953637" cy="8410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98778" y="1113641"/>
            <a:ext cx="9732810" cy="545088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257340" y="1310840"/>
            <a:ext cx="9674248" cy="525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ВТОРО ЗАСЕДАНИЕ НА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КОМИТЕТА ЗА НАБЛЮДЕНИЕ НА ПРОГРАМАТА ЗА МОРСКО ДЕЛО, РИБАРСТВО И АКВАКУЛТУРИ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2021-2027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endParaRPr lang="bg-BG" sz="28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2800" b="1" i="1" dirty="0">
                <a:solidFill>
                  <a:prstClr val="white"/>
                </a:solidFill>
                <a:latin typeface="Aptos" panose="020B0004020202020204" pitchFamily="34" charset="0"/>
              </a:rPr>
              <a:t>14 МАРТ 2024 Г.</a:t>
            </a: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Приморец Гранд Хотел &amp; СПА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гр. Бургас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06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714893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22714" y="906236"/>
            <a:ext cx="9503229" cy="1043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SzPts val="16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Приемът на ПП по процедура „Временно преустановяване на риболовни дейности“ няма да се извърши през 2024 г., поради обвързаността на дейностите със въвеждането на забрани за риболов.</a:t>
            </a:r>
          </a:p>
          <a:p>
            <a:pPr algn="just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marL="285750" indent="-285750" algn="just">
              <a:buSzPts val="16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Периодът на обявяване на прием на проектни предложения по процедура „Окончателно преустановяване на риболовни дейности” е променен от четвърто на второ тримесечие. Размерът на БФП  е променен от  2 328 333 лева на 6 985 000 лева;</a:t>
            </a:r>
          </a:p>
          <a:p>
            <a:pPr algn="just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marL="342900" indent="-342900" algn="just">
              <a:buSzPts val="16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Периодът на обявяване на прием на проектни предложения по процедура „Подкрепа за подобряване на икономическия и социалния статус на операторите в риболова” е променен от второ тримесечие на трето тримесечие. Като допустими кандидати са добавени организации на производителите и юридически лица с нестопанска цел в обществена полза; </a:t>
            </a:r>
          </a:p>
          <a:p>
            <a:pPr marL="342900" indent="-342900" algn="just">
              <a:buSzPts val="1600"/>
              <a:buFont typeface="Wingdings" panose="05000000000000000000" pitchFamily="2" charset="2"/>
              <a:buChar char="ü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marL="342900" indent="-342900" algn="just">
              <a:buSzPts val="16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Периодът на обявяване на прием на проектни предложения по процедура „Подобряване на инфраструктурата на рибарските пристанища, рибните борси, местата на разтоварване и лодкостоянките, с цел да се улесни разтоварването и съхранението на нежелания улов” е променен от четвърто тримесечие на второ тримесечие.</a:t>
            </a:r>
          </a:p>
          <a:p>
            <a:pPr marL="342900" indent="-342900" algn="just">
              <a:buSzPts val="1600"/>
              <a:buFont typeface="Wingdings" panose="05000000000000000000" pitchFamily="2" charset="2"/>
              <a:buChar char="ü"/>
            </a:pPr>
            <a:endParaRPr lang="ru-RU" sz="16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16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055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788626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Годишен план за действие за 2024 г., ПМДРА 2021-2027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793506"/>
              </p:ext>
            </p:extLst>
          </p:nvPr>
        </p:nvGraphicFramePr>
        <p:xfrm>
          <a:off x="11241196" y="34172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34172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24340" y="34172"/>
            <a:ext cx="953637" cy="8410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90156" y="1830251"/>
            <a:ext cx="91030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Информация за ПМДРА на </a:t>
            </a:r>
          </a:p>
          <a:p>
            <a:pPr algn="ctr"/>
            <a:r>
              <a:rPr lang="bg-BG" sz="32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Единния информационен портал, </a:t>
            </a:r>
          </a:p>
          <a:p>
            <a:pPr algn="ctr"/>
            <a:r>
              <a:rPr lang="bg-BG" sz="32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секция „Програми 2021-2027“:</a:t>
            </a:r>
          </a:p>
          <a:p>
            <a:pPr algn="ctr"/>
            <a:r>
              <a:rPr lang="bg-BG" sz="32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 </a:t>
            </a:r>
          </a:p>
          <a:p>
            <a:pPr algn="ctr"/>
            <a:endParaRPr lang="bg-BG" sz="3200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algn="ctr"/>
            <a:r>
              <a:rPr lang="en-US" sz="32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https://eufunds.bg/bg/pmdr/term/565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47613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>
            <a:extLst>
              <a:ext uri="{FF2B5EF4-FFF2-40B4-BE49-F238E27FC236}">
                <a16:creationId xmlns:a16="http://schemas.microsoft.com/office/drawing/2014/main" id="{786A192E-D614-182D-F620-6F74A9DFFDAB}"/>
              </a:ext>
            </a:extLst>
          </p:cNvPr>
          <p:cNvSpPr/>
          <p:nvPr/>
        </p:nvSpPr>
        <p:spPr>
          <a:xfrm>
            <a:off x="512785" y="0"/>
            <a:ext cx="2866036" cy="6858000"/>
          </a:xfrm>
          <a:prstGeom prst="rect">
            <a:avLst/>
          </a:prstGeom>
          <a:gradFill flip="none" rotWithShape="1">
            <a:gsLst>
              <a:gs pos="4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0">
                <a:schemeClr val="bg2">
                  <a:shade val="96000"/>
                  <a:satMod val="120000"/>
                  <a:lumMod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C621F1E6-3997-69E0-D940-D3A97632C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16823"/>
            <a:ext cx="12191997" cy="1035401"/>
          </a:xfrm>
          <a:solidFill>
            <a:srgbClr val="77CEEF"/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ts val="1600"/>
              <a:buNone/>
              <a:defRPr/>
            </a:pPr>
            <a:r>
              <a:rPr lang="bg-BG" sz="54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Aptos" panose="020B0004020202020204" pitchFamily="34" charset="0"/>
              </a:rPr>
              <a:t>  Благодаря за вниманието!</a:t>
            </a:r>
          </a:p>
          <a:p>
            <a:pPr marL="457200" lvl="1" indent="0" algn="ctr">
              <a:spcBef>
                <a:spcPts val="600"/>
              </a:spcBef>
              <a:buNone/>
            </a:pPr>
            <a:endParaRPr lang="en-US" sz="2000" dirty="0">
              <a:latin typeface="Aptos" panose="020B0004020202020204" pitchFamily="34" charset="0"/>
            </a:endParaRPr>
          </a:p>
        </p:txBody>
      </p:sp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12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5658212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463962" y="5658213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Програма за</a:t>
            </a:r>
            <a:r>
              <a:rPr lang="en-US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 </a:t>
            </a:r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морско дело, рибарство и </a:t>
            </a:r>
            <a:r>
              <a:rPr lang="bg-BG" sz="2100" b="1" dirty="0" err="1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аквакултури</a:t>
            </a:r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 2021-2027</a:t>
            </a:r>
            <a:endParaRPr lang="en-US" sz="2100" b="1" dirty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  <a:latin typeface="Aptos" panose="020B0004020202020204"/>
            </a:endParaRPr>
          </a:p>
          <a:p>
            <a:pPr algn="r"/>
            <a:r>
              <a:rPr lang="en-US" sz="21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www.eufunds.bg</a:t>
            </a:r>
            <a:r>
              <a:rPr lang="bg-BG" sz="21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endParaRPr lang="en-US" sz="2100" i="1" dirty="0">
              <a:latin typeface="Aptos" panose="020B0004020202020204"/>
            </a:endParaRPr>
          </a:p>
        </p:txBody>
      </p:sp>
      <p:graphicFrame>
        <p:nvGraphicFramePr>
          <p:cNvPr id="16" name="Обект 15">
            <a:extLst>
              <a:ext uri="{FF2B5EF4-FFF2-40B4-BE49-F238E27FC236}">
                <a16:creationId xmlns:a16="http://schemas.microsoft.com/office/drawing/2014/main" id="{26E3F0DC-9146-24E6-CBD2-E8735F7638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939604"/>
              </p:ext>
            </p:extLst>
          </p:nvPr>
        </p:nvGraphicFramePr>
        <p:xfrm>
          <a:off x="253528" y="434975"/>
          <a:ext cx="338455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6" name="Обект 15">
                        <a:extLst>
                          <a:ext uri="{FF2B5EF4-FFF2-40B4-BE49-F238E27FC236}">
                            <a16:creationId xmlns:a16="http://schemas.microsoft.com/office/drawing/2014/main" id="{26E3F0DC-9146-24E6-CBD2-E8735F7638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3528" y="434975"/>
                        <a:ext cx="3384550" cy="299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261004"/>
              </p:ext>
            </p:extLst>
          </p:nvPr>
        </p:nvGraphicFramePr>
        <p:xfrm>
          <a:off x="1470401" y="5681691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8119106" imgH="7177742" progId="CorelDraw.Graphic.23">
                  <p:embed/>
                </p:oleObj>
              </mc:Choice>
              <mc:Fallback>
                <p:oleObj name="CorelDRAW" r:id="rId5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0401" y="5681691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633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019288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11436" y="2061084"/>
            <a:ext cx="916201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1600"/>
            </a:pPr>
            <a:endParaRPr lang="bg-BG" sz="44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lvl="0" algn="ctr">
              <a:buSzPts val="1600"/>
            </a:pPr>
            <a:r>
              <a:rPr lang="bg-BG" sz="44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ИНДИКАТИВНА ГОДИШНА РАБОТНА ПРОГРАМА ЗА 2024 Г.</a:t>
            </a:r>
          </a:p>
          <a:p>
            <a:pPr lvl="0" algn="ctr">
              <a:buSzPts val="1600"/>
            </a:pPr>
            <a:r>
              <a:rPr lang="bg-BG" sz="44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(ИГРП)</a:t>
            </a:r>
            <a:endParaRPr lang="bg-BG" sz="440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76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250524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69672" y="1159329"/>
            <a:ext cx="940378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600"/>
            </a:pPr>
            <a:r>
              <a:rPr lang="bg-BG" sz="24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ПРОЦЕДУРИ ОТ ИГРП ЗА 2023 г., НЕ ОБЯВЕНИ ЗА ПРИЕМ НА ПРОЕКТНИ ПРЕДЛОЖЕНИЯ ПРЕЗ 2023 г.:</a:t>
            </a:r>
          </a:p>
          <a:p>
            <a:pPr algn="ctr">
              <a:buSzPts val="1600"/>
            </a:pPr>
            <a:endParaRPr lang="bg-BG" sz="24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 „Аквакултури, предоставящи екологични услуги - сектор </a:t>
            </a: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„Компенсации за стопанства, попадащи в Натура 2000”</a:t>
            </a: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Общ размер на БФП – 2 460 714,916 лева</a:t>
            </a: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кандидати: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Стопанства в подсектор „Аквакултури”, намиращи се в защитените зони от мрежата Натура 2000 </a:t>
            </a:r>
            <a:b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b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дейности: 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Прилагане на методи за производство на аквакултури, обект на специфични изисквания за управление, произтичащи от защитените зони от мрежата Натура 2000 и гарантиращи постигането на добро състояние на съответните водни обекти до 2027 г., чрез предоставяне на компенсации за нанесени сериозни щети от хищници, напр. корморани, пеликани, чапли и видри. </a:t>
            </a: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Процедурата ще се обяви през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второто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тримесечие на годината.</a:t>
            </a:r>
            <a:b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Минимален размер на БФП за проект - неприложимо, а максималният е съгласно методика.</a:t>
            </a:r>
          </a:p>
          <a:p>
            <a:pPr algn="ctr">
              <a:buSzPts val="1600"/>
            </a:pPr>
            <a:endParaRPr lang="bg-BG" sz="24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4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4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40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957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975318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12522" y="1159329"/>
            <a:ext cx="9460930" cy="10341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 „Продуктивни инвестиции и иновации в аквакултурите”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Общ размер на БФП –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20 000 000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лева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кандидати: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Съществуващи и  новосъздадени</a:t>
            </a:r>
            <a:b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стопанства в подсектор „Аквакултури” 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дейности: 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Продуктивни инвестиции в аквакултурите, дейности свързани с диверсификация на традиционни продукти, изграждане и модернизация на стопанствата, подобряване на енергийната ефективност,  подобряване на безопасността и условията на труд, инвестиции, насочени  към развитие на устойчиви аквакултурни производства с ниско влияние върху околната среда, иновации и др.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Процедурата ще се обяви през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първото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тримесечие на годината</a:t>
            </a:r>
          </a:p>
          <a:p>
            <a:pPr algn="ctr">
              <a:buSzPts val="1600"/>
            </a:pPr>
            <a:b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Минималният размер на БФП за проект е 30 000 лева, а максималният е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1 000 000 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лева.</a:t>
            </a: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98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975318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6000" y="1077686"/>
            <a:ext cx="9387451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 „ Преработка на продукти от риболов и аквакултури”</a:t>
            </a:r>
          </a:p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Общ размер на БФП –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15 000 000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лева 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кандидати: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Предприятия за преработка на продукти от риболов и аквакултури и новосъздадени предприятия за преработка на продукти от риболов и аквакултури</a:t>
            </a:r>
          </a:p>
          <a:p>
            <a:pPr algn="ctr">
              <a:buSzPts val="1600"/>
            </a:pPr>
            <a:b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дейности: 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Инвестиции в предприятия за преработка (изграждане и модернизация) на продукти от риболов и аквакултури 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Процедурата ще се обяви през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първото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тримесечие на годината</a:t>
            </a:r>
          </a:p>
          <a:p>
            <a:pPr algn="ctr">
              <a:buSzPts val="1600"/>
            </a:pPr>
            <a:b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Минималният размер на БФП за проект е 30 000 лева, а максималният е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2 000 000 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лева.</a:t>
            </a:r>
          </a:p>
        </p:txBody>
      </p:sp>
    </p:spTree>
    <p:extLst>
      <p:ext uri="{BB962C8B-B14F-4D97-AF65-F5344CB8AC3E}">
        <p14:creationId xmlns:p14="http://schemas.microsoft.com/office/powerpoint/2010/main" val="3803698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769225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490106" y="1126671"/>
            <a:ext cx="9380765" cy="9171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 „ Изпълнение на стратегии за Водено от общностите местно развитие”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Общ размер на БФП – 35 079 592,02 лева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кандидати: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Одобрен МИГ по ЕФМДРА, съставен от представители на публичния, неправителствения и частния местен икономически интерес.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дейности: 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Дейности за постигане на целите на Зеления преход, възстановяване и постигане на устойчивост на територията, постигане на целите на Цифровия преход, дребномащабния риболов, подготовка и изпълнение на проекти за сътрудничество.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Процедурата ще се обяви през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второто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тримесечие на годината.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Минимален размер на БФП за проект – неприложимо, а максималният е до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3 911 600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 лева.</a:t>
            </a: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968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769225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45180" y="1110342"/>
            <a:ext cx="9428272" cy="947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 „ Текущи разходи и дейности за популяризиране на територията”</a:t>
            </a:r>
          </a:p>
          <a:p>
            <a:pPr algn="ctr">
              <a:buSzPts val="1600"/>
            </a:pPr>
            <a:endParaRPr lang="en-US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Общ размер на БФП – 11 693 197,34 лева</a:t>
            </a:r>
          </a:p>
          <a:p>
            <a:pPr algn="ctr">
              <a:buSzPts val="1600"/>
            </a:pPr>
            <a:endParaRPr lang="en-US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кандидати: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Одобрен МИГ по ЕФМДРА с одобрена стратегия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дейности: 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Дейности за проучвания и анализи за територията на МИГ по ЕФМДРА, информационни и рекламни материали, свързани с популяризиране дейността на МИГ по ЕФМДРА, мониторинг и оценка на стратегията за ВОМР, обучения, семинари и информационни срещи за местни лидери, оценители, кандидати, бенефициенти и др</a:t>
            </a:r>
            <a:r>
              <a:rPr lang="bg-BG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.</a:t>
            </a:r>
            <a:endParaRPr lang="ru-RU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Процедурата ще се обяви през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четвърто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тримесечие на годината</a:t>
            </a:r>
          </a:p>
          <a:p>
            <a:pPr algn="ctr">
              <a:buSzPts val="1600"/>
            </a:pPr>
            <a:b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Минимален размер на БФП за проект – неприложимо, а максималният е до 25% от общия размер на публичния принос по стратегията</a:t>
            </a: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96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378935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45180" y="1110342"/>
            <a:ext cx="9428272" cy="914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 „ Техническа помощ”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Общ размер на БФП – 2 200 000 лева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кандидати: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Звена, отговорни за изпълнението на програмата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дейности:  </a:t>
            </a:r>
            <a:r>
              <a:rPr lang="ru-RU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Техническа подкрепа, консултации, изследвания, анализи, проучвания и др., необходими за ефективното управление, изпълнение, наблюдение, оценка, контрол и функционирането на ПМДРА 2021-2027 г., оценки на изпълнението на ПМДРА 2021-2027 г., обезпечаване на работата на Комитета за наблюдение на ПМДРА 2021-2027 г. и др.</a:t>
            </a:r>
          </a:p>
          <a:p>
            <a:pPr algn="ctr">
              <a:buSzPts val="1600"/>
            </a:pPr>
            <a:endParaRPr lang="ru-RU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Процедурата ще се обяви през </a:t>
            </a:r>
            <a:r>
              <a:rPr lang="ru-RU" b="1" dirty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първото</a:t>
            </a: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 тримесечие на годината.</a:t>
            </a:r>
          </a:p>
          <a:p>
            <a:pPr algn="ctr">
              <a:buSzPts val="1600"/>
            </a:pPr>
            <a:b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Минимален размер на БФП за проект - неприложимо, максимален размер на БФП за проект – неприложимо.</a:t>
            </a:r>
          </a:p>
          <a:p>
            <a:pPr algn="ctr">
              <a:buSzPts val="1600"/>
            </a:pPr>
            <a:endParaRPr lang="en-US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971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FC3029-9C73-422C-8A52-4297DF683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</a:rPr>
              <a:t>Програма за морско дело, рибарство и аквакултури  2021-2027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714893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45180" y="1110342"/>
            <a:ext cx="9428272" cy="1052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НОВА ПРОЦЕДУРА ЗА ПРИЕМ НА ПРОЕКТНИ ПРЕДЛОЖЕНИЯ ПРЕЗ 2023 г.</a:t>
            </a:r>
          </a:p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 „Предлагане на пазара”</a:t>
            </a:r>
          </a:p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Общ размер на БФП – 1 000 000 лева</a:t>
            </a:r>
          </a:p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Конкретен бенефициент - </a:t>
            </a:r>
            <a:r>
              <a:rPr lang="ru-RU" sz="2000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Министерство на земеделието и храните</a:t>
            </a:r>
          </a:p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Допустими дейности:  </a:t>
            </a:r>
            <a:r>
              <a:rPr lang="ru-RU" sz="2000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Дейности по популяризиране на местни продукти от риболов, аквакултури и преработка. Провеждане на комуникационни кампании за информиран и здравословен избор на храна.</a:t>
            </a:r>
          </a:p>
          <a:p>
            <a:pPr algn="ctr">
              <a:buSzPts val="1600"/>
            </a:pPr>
            <a:endParaRPr lang="ru-RU" sz="2000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Процедурата ще се обяви през второто тримесечие на годината.</a:t>
            </a:r>
          </a:p>
          <a:p>
            <a:pPr algn="ctr">
              <a:buSzPts val="1600"/>
            </a:pPr>
            <a:b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</a:br>
            <a:r>
              <a:rPr lang="ru-RU" sz="2000" b="1" dirty="0">
                <a:solidFill>
                  <a:prstClr val="white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0B0004020202020204" pitchFamily="34" charset="0"/>
              </a:rPr>
              <a:t>Минимален размер на БФП за проект - неприложимо, максимален размер на БФП за проект – 1 000 000 лева.</a:t>
            </a:r>
          </a:p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ru-RU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en-US" sz="2000" b="1" dirty="0">
              <a:solidFill>
                <a:prstClr val="white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Aptos" panose="020B0004020202020204" pitchFamily="34" charset="0"/>
            </a:endParaRPr>
          </a:p>
          <a:p>
            <a:pPr algn="ctr">
              <a:buSzPts val="1600"/>
            </a:pPr>
            <a:endParaRPr lang="bg-BG" sz="200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055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на Office">
  <a:themeElements>
    <a:clrScheme name="Синьо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на Office">
  <a:themeElements>
    <a:clrScheme name="Синьо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на Office">
  <a:themeElements>
    <a:clrScheme name="Синьо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15240</TotalTime>
  <Words>1171</Words>
  <Application>Microsoft Office PowerPoint</Application>
  <PresentationFormat>Widescreen</PresentationFormat>
  <Paragraphs>217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Wingdings</vt:lpstr>
      <vt:lpstr>Тема на Office</vt:lpstr>
      <vt:lpstr>3_Тема на Office</vt:lpstr>
      <vt:lpstr>1_Тема на Office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за морско дело,  рибарство и аквакултури 2021-2027 г.</dc:title>
  <dc:creator>Александър К. Кечев</dc:creator>
  <cp:lastModifiedBy>b v</cp:lastModifiedBy>
  <cp:revision>217</cp:revision>
  <cp:lastPrinted>2024-03-13T12:53:52Z</cp:lastPrinted>
  <dcterms:created xsi:type="dcterms:W3CDTF">2023-12-06T13:05:17Z</dcterms:created>
  <dcterms:modified xsi:type="dcterms:W3CDTF">2024-03-13T17:52:41Z</dcterms:modified>
</cp:coreProperties>
</file>