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14" r:id="rId2"/>
    <p:sldId id="323" r:id="rId3"/>
    <p:sldId id="320" r:id="rId4"/>
    <p:sldId id="321" r:id="rId5"/>
    <p:sldId id="324" r:id="rId6"/>
    <p:sldId id="315" r:id="rId7"/>
    <p:sldId id="319" r:id="rId8"/>
    <p:sldId id="326" r:id="rId9"/>
    <p:sldId id="317" r:id="rId10"/>
    <p:sldId id="305" r:id="rId11"/>
    <p:sldId id="328" r:id="rId12"/>
    <p:sldId id="327" r:id="rId13"/>
    <p:sldId id="325" r:id="rId14"/>
    <p:sldId id="30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CAEB"/>
    <a:srgbClr val="AAC7E6"/>
    <a:srgbClr val="A7CAE9"/>
    <a:srgbClr val="A3CEED"/>
    <a:srgbClr val="E0EAEC"/>
    <a:srgbClr val="1B9DB7"/>
    <a:srgbClr val="2FA2BD"/>
    <a:srgbClr val="77C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41" autoAdjust="0"/>
    <p:restoredTop sz="95256" autoAdjust="0"/>
  </p:normalViewPr>
  <p:slideViewPr>
    <p:cSldViewPr snapToGrid="0">
      <p:cViewPr varScale="1">
        <p:scale>
          <a:sx n="117" d="100"/>
          <a:sy n="117" d="100"/>
        </p:scale>
        <p:origin x="-52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Relationship Id="rId5" Type="http://schemas.microsoft.com/office/2011/relationships/chartStyle" Target="style1.xml"/><Relationship Id="rId4" Type="http://schemas.microsoft.com/office/2011/relationships/chartColorStyle" Target="colors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1CADE4">
                <a:lumMod val="60000"/>
                <a:lumOff val="40000"/>
                <a:alpha val="85000"/>
              </a:srgb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bg-BG" sz="1050"/>
                      <a:t> 204 млн. лв. </a:t>
                    </a:r>
                    <a:endParaRPr lang="bg-BG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E964-407B-8307-9601244F9D77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050" b="0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bg-BG" sz="1050" dirty="0"/>
                      <a:t> </a:t>
                    </a:r>
                    <a:r>
                      <a:rPr lang="bg-BG" sz="1050" dirty="0" smtClean="0"/>
                      <a:t>200 </a:t>
                    </a:r>
                    <a:r>
                      <a:rPr lang="bg-BG" sz="1050" b="0" i="0" baseline="0" dirty="0">
                        <a:effectLst/>
                      </a:rPr>
                      <a:t>млн. лв.</a:t>
                    </a:r>
                    <a:r>
                      <a:rPr lang="bg-BG" sz="1050" dirty="0"/>
                      <a:t> </a:t>
                    </a:r>
                    <a:endParaRPr lang="bg-BG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964-407B-8307-9601244F9D77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bg-BG" sz="1050" dirty="0"/>
                      <a:t> </a:t>
                    </a:r>
                    <a:r>
                      <a:rPr lang="bg-BG" sz="1050" dirty="0" smtClean="0"/>
                      <a:t>152  </a:t>
                    </a:r>
                    <a:r>
                      <a:rPr lang="bg-BG" sz="1050" dirty="0"/>
                      <a:t>млн. лв. </a:t>
                    </a:r>
                    <a:endParaRPr lang="bg-BG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E964-407B-8307-9601244F9D77}"/>
                </c:ext>
              </c:extLst>
            </c:dLbl>
            <c:dLbl>
              <c:idx val="3"/>
              <c:layout>
                <c:manualLayout>
                  <c:x val="-1.6249150224886533E-2"/>
                  <c:y val="-4.0080160320641281E-2"/>
                </c:manualLayout>
              </c:layout>
              <c:tx>
                <c:rich>
                  <a:bodyPr/>
                  <a:lstStyle/>
                  <a:p>
                    <a:r>
                      <a:rPr lang="bg-BG" sz="1050"/>
                      <a:t> 12 млн. лв. </a:t>
                    </a:r>
                    <a:endParaRPr lang="bg-BG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964-407B-8307-9601244F9D77}"/>
                </c:ext>
              </c:extLst>
            </c:dLbl>
            <c:dLbl>
              <c:idx val="4"/>
              <c:layout>
                <c:manualLayout>
                  <c:x val="-3.2149396258628539E-2"/>
                  <c:y val="-3.7408173591966437E-2"/>
                </c:manualLayout>
              </c:layout>
              <c:tx>
                <c:rich>
                  <a:bodyPr/>
                  <a:lstStyle/>
                  <a:p>
                    <a:r>
                      <a:rPr lang="bg-BG" sz="1050" dirty="0"/>
                      <a:t> </a:t>
                    </a:r>
                    <a:r>
                      <a:rPr lang="bg-BG" sz="1050" dirty="0" smtClean="0"/>
                      <a:t>15,5 </a:t>
                    </a:r>
                    <a:r>
                      <a:rPr lang="bg-BG" sz="1050" dirty="0"/>
                      <a:t>млн. лв.  </a:t>
                    </a:r>
                    <a:endParaRPr lang="bg-BG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E964-407B-8307-9601244F9D7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Sheet1!$A$3:$A$8</c:f>
              <c:strCache>
                <c:ptCount val="5"/>
                <c:pt idx="0">
                  <c:v>Бюджет ПМДР</c:v>
                </c:pt>
                <c:pt idx="1">
                  <c:v>Договорени средства</c:v>
                </c:pt>
                <c:pt idx="2">
                  <c:v>Изплатени средства</c:v>
                </c:pt>
                <c:pt idx="3">
                  <c:v>Бюджет на отворени процедури (компенсации)</c:v>
                </c:pt>
                <c:pt idx="4">
                  <c:v>Подадени проектни предложения по отворените процедури</c:v>
                </c:pt>
              </c:strCache>
            </c:strRef>
          </c:cat>
          <c:val>
            <c:numRef>
              <c:f>Sheet1!$B$3:$B$8</c:f>
              <c:numCache>
                <c:formatCode>_(* #\ ##0_);_(* \(#\ ##0\);_(* "-"??_);_(@_)</c:formatCode>
                <c:ptCount val="5"/>
                <c:pt idx="0">
                  <c:v>204</c:v>
                </c:pt>
                <c:pt idx="1">
                  <c:v>202</c:v>
                </c:pt>
                <c:pt idx="2">
                  <c:v>150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964-407B-8307-9601244F9D7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51917824"/>
        <c:axId val="65727296"/>
        <c:axId val="0"/>
      </c:bar3DChart>
      <c:catAx>
        <c:axId val="51917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27296"/>
        <c:crosses val="autoZero"/>
        <c:auto val="1"/>
        <c:lblAlgn val="ctr"/>
        <c:lblOffset val="100"/>
        <c:noMultiLvlLbl val="0"/>
      </c:catAx>
      <c:valAx>
        <c:axId val="65727296"/>
        <c:scaling>
          <c:orientation val="minMax"/>
        </c:scaling>
        <c:delete val="0"/>
        <c:axPos val="l"/>
        <c:numFmt formatCode="_(* #\ ##0_);_(* \(#\ ##0\);_(* &quot;-&quot;??_);_(@_)" sourceLinked="1"/>
        <c:majorTickMark val="none"/>
        <c:minorTickMark val="none"/>
        <c:tickLblPos val="nextTo"/>
        <c:spPr>
          <a:noFill/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917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2222177512605534E-2"/>
          <c:y val="3.1881140171811276E-2"/>
          <c:w val="0.83792911148899818"/>
          <c:h val="0.910153150424895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Sheet2!$B$2</c:f>
              <c:strCache>
                <c:ptCount val="1"/>
                <c:pt idx="0">
                  <c:v>Бюджет </c:v>
                </c:pt>
              </c:strCache>
            </c:strRef>
          </c:tx>
          <c:spPr>
            <a:solidFill>
              <a:srgbClr val="1CADE4"/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bg-BG"/>
                      <a:t> 43 М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4A6-48B3-A147-B3DD6A8759C5}"/>
                </c:ext>
              </c:extLst>
            </c:dLbl>
            <c:dLbl>
              <c:idx val="1"/>
              <c:layout>
                <c:manualLayout>
                  <c:x val="3.5250052632214493E-3"/>
                  <c:y val="1.6920473773265617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bg-BG"/>
                      <a:t>36 М</a:t>
                    </a:r>
                  </a:p>
                  <a:p>
                    <a:pPr>
                      <a:defRPr/>
                    </a:pPr>
                    <a:endParaRPr lang="bg-BG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bg-BG"/>
                      <a:t>22 М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04A6-48B3-A147-B3DD6A8759C5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bg-BG"/>
                      <a:t>37</a:t>
                    </a:r>
                    <a:r>
                      <a:rPr lang="bg-BG" baseline="0"/>
                      <a:t> М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04A6-48B3-A147-B3DD6A8759C5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bg-BG"/>
                      <a:t>46 М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04A6-48B3-A147-B3DD6A8759C5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bg-BG"/>
                      <a:t>5 М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04A6-48B3-A147-B3DD6A8759C5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bg-BG"/>
                      <a:t>14 М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04A6-48B3-A147-B3DD6A8759C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Sheet2!$A$3:$A$9</c:f>
              <c:strCache>
                <c:ptCount val="7"/>
                <c:pt idx="0">
                  <c:v>ПС 1</c:v>
                </c:pt>
                <c:pt idx="1">
                  <c:v>ПС 2</c:v>
                </c:pt>
                <c:pt idx="2">
                  <c:v>ПС 3</c:v>
                </c:pt>
                <c:pt idx="3">
                  <c:v>ПС 4</c:v>
                </c:pt>
                <c:pt idx="4">
                  <c:v>ПС 5</c:v>
                </c:pt>
                <c:pt idx="5">
                  <c:v>ПС 6</c:v>
                </c:pt>
                <c:pt idx="6">
                  <c:v>ПС 7</c:v>
                </c:pt>
              </c:strCache>
            </c:strRef>
          </c:cat>
          <c:val>
            <c:numRef>
              <c:f>Sheet2!$B$3:$B$9</c:f>
              <c:numCache>
                <c:formatCode>_(* #\ ##0_);_(* \(#\ ##0\);_(* "-"??_);_(@_)</c:formatCode>
                <c:ptCount val="7"/>
                <c:pt idx="0">
                  <c:v>43</c:v>
                </c:pt>
                <c:pt idx="1">
                  <c:v>36</c:v>
                </c:pt>
                <c:pt idx="2">
                  <c:v>22</c:v>
                </c:pt>
                <c:pt idx="3">
                  <c:v>37</c:v>
                </c:pt>
                <c:pt idx="4">
                  <c:v>46</c:v>
                </c:pt>
                <c:pt idx="5">
                  <c:v>5</c:v>
                </c:pt>
                <c:pt idx="6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04A6-48B3-A147-B3DD6A8759C5}"/>
            </c:ext>
          </c:extLst>
        </c:ser>
        <c:ser>
          <c:idx val="1"/>
          <c:order val="1"/>
          <c:tx>
            <c:strRef>
              <c:f>Sheet2!$C$2</c:f>
              <c:strCache>
                <c:ptCount val="1"/>
                <c:pt idx="0">
                  <c:v>Изплатени средства ПС </c:v>
                </c:pt>
              </c:strCache>
            </c:strRef>
          </c:tx>
          <c:spPr>
            <a:solidFill>
              <a:srgbClr val="42BA97">
                <a:lumMod val="75000"/>
              </a:srgb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5862523684496487E-2"/>
                  <c:y val="-2.0304568527918811E-2"/>
                </c:manualLayout>
              </c:layout>
              <c:tx>
                <c:rich>
                  <a:bodyPr/>
                  <a:lstStyle/>
                  <a:p>
                    <a:r>
                      <a:rPr lang="bg-BG"/>
                      <a:t> 33 М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04A6-48B3-A147-B3DD6A8759C5}"/>
                </c:ext>
              </c:extLst>
            </c:dLbl>
            <c:dLbl>
              <c:idx val="1"/>
              <c:layout>
                <c:manualLayout>
                  <c:x val="1.1579785687432899E-2"/>
                  <c:y val="0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bg-BG" dirty="0"/>
                      <a:t>30 </a:t>
                    </a:r>
                    <a:r>
                      <a:rPr lang="bg-BG" dirty="0" smtClean="0"/>
                      <a:t>М</a:t>
                    </a:r>
                    <a:endParaRPr lang="bg-BG" dirty="0"/>
                  </a:p>
                </c:rich>
              </c:tx>
              <c:spPr>
                <a:noFill/>
                <a:ln>
                  <a:solidFill>
                    <a:srgbClr val="42BA97">
                      <a:lumMod val="75000"/>
                      <a:alpha val="1000"/>
                    </a:srgbClr>
                  </a:solidFill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575015789664324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bg-BG" dirty="0" smtClean="0"/>
                      <a:t>18 </a:t>
                    </a:r>
                    <a:r>
                      <a:rPr lang="bg-BG" dirty="0"/>
                      <a:t>М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04A6-48B3-A147-B3DD6A8759C5}"/>
                </c:ext>
              </c:extLst>
            </c:dLbl>
            <c:dLbl>
              <c:idx val="3"/>
              <c:layout>
                <c:manualLayout>
                  <c:x val="-1.3963694833235513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bg-BG" dirty="0" smtClean="0"/>
                      <a:t>2</a:t>
                    </a:r>
                    <a:r>
                      <a:rPr lang="en-US" dirty="0" smtClean="0"/>
                      <a:t>0</a:t>
                    </a:r>
                    <a:r>
                      <a:rPr lang="bg-BG" dirty="0" smtClean="0"/>
                      <a:t> </a:t>
                    </a:r>
                    <a:r>
                      <a:rPr lang="bg-BG" dirty="0"/>
                      <a:t>М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04A6-48B3-A147-B3DD6A8759C5}"/>
                </c:ext>
              </c:extLst>
            </c:dLbl>
            <c:dLbl>
              <c:idx val="4"/>
              <c:layout>
                <c:manualLayout>
                  <c:x val="4.9170242478985531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bg-BG"/>
                      <a:t>28 М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04A6-48B3-A147-B3DD6A8759C5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bg-BG"/>
                      <a:t>5 М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04A6-48B3-A147-B3DD6A8759C5}"/>
                </c:ext>
              </c:extLst>
            </c:dLbl>
            <c:dLbl>
              <c:idx val="6"/>
              <c:layout>
                <c:manualLayout>
                  <c:x val="3.2780161652657021E-3"/>
                  <c:y val="-1.6920473773266919E-3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bg-BG"/>
                      <a:t>12 М</a:t>
                    </a:r>
                  </a:p>
                </c:rich>
              </c:tx>
              <c:spPr>
                <a:noFill/>
                <a:ln>
                  <a:solidFill>
                    <a:srgbClr val="42BA97">
                      <a:lumMod val="75000"/>
                      <a:alpha val="1000"/>
                    </a:srgbClr>
                  </a:solidFill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solidFill>
                  <a:srgbClr val="42BA97">
                    <a:lumMod val="75000"/>
                    <a:alpha val="1000"/>
                  </a:srgbClr>
                </a:solidFill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Sheet2!$A$3:$A$9</c:f>
              <c:strCache>
                <c:ptCount val="7"/>
                <c:pt idx="0">
                  <c:v>ПС 1</c:v>
                </c:pt>
                <c:pt idx="1">
                  <c:v>ПС 2</c:v>
                </c:pt>
                <c:pt idx="2">
                  <c:v>ПС 3</c:v>
                </c:pt>
                <c:pt idx="3">
                  <c:v>ПС 4</c:v>
                </c:pt>
                <c:pt idx="4">
                  <c:v>ПС 5</c:v>
                </c:pt>
                <c:pt idx="5">
                  <c:v>ПС 6</c:v>
                </c:pt>
                <c:pt idx="6">
                  <c:v>ПС 7</c:v>
                </c:pt>
              </c:strCache>
            </c:strRef>
          </c:cat>
          <c:val>
            <c:numRef>
              <c:f>Sheet2!$C$3:$C$9</c:f>
              <c:numCache>
                <c:formatCode>_(* #\ ##0_);_(* \(#\ ##0\);_(* "-"??_);_(@_)</c:formatCode>
                <c:ptCount val="7"/>
                <c:pt idx="0">
                  <c:v>33</c:v>
                </c:pt>
                <c:pt idx="1">
                  <c:v>30</c:v>
                </c:pt>
                <c:pt idx="2">
                  <c:v>18</c:v>
                </c:pt>
                <c:pt idx="3">
                  <c:v>25</c:v>
                </c:pt>
                <c:pt idx="4">
                  <c:v>28</c:v>
                </c:pt>
                <c:pt idx="5">
                  <c:v>5</c:v>
                </c:pt>
                <c:pt idx="6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04A6-48B3-A147-B3DD6A8759C5}"/>
            </c:ext>
          </c:extLst>
        </c:ser>
        <c:ser>
          <c:idx val="2"/>
          <c:order val="2"/>
          <c:tx>
            <c:strRef>
              <c:f>Sheet2!$D$2</c:f>
              <c:strCache>
                <c:ptCount val="1"/>
                <c:pt idx="0">
                  <c:v>Сертифицирани средства</c:v>
                </c:pt>
              </c:strCache>
            </c:strRef>
          </c:tx>
          <c:spPr>
            <a:solidFill>
              <a:srgbClr val="27CED7"/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4981308209791487E-2"/>
                  <c:y val="1.5228692860092995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bg-BG"/>
                      <a:t>30</a:t>
                    </a:r>
                    <a:r>
                      <a:rPr lang="bg-BG" baseline="0"/>
                      <a:t> М</a:t>
                    </a:r>
                    <a:endParaRPr lang="bg-BG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8216750172192672E-2"/>
                  <c:y val="1.6920473773265651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bg-BG" dirty="0"/>
                      <a:t>29 </a:t>
                    </a:r>
                    <a:r>
                      <a:rPr lang="bg-BG" dirty="0" smtClean="0"/>
                      <a:t>М</a:t>
                    </a:r>
                    <a:endParaRPr lang="bg-BG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574957582599877E-2"/>
                  <c:y val="1.3536379018612398E-2"/>
                </c:manualLayout>
              </c:layout>
              <c:tx>
                <c:rich>
                  <a:bodyPr/>
                  <a:lstStyle/>
                  <a:p>
                    <a:r>
                      <a:rPr lang="bg-BG"/>
                      <a:t>17 М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567325349911502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bg-BG" dirty="0" smtClean="0"/>
                      <a:t>1</a:t>
                    </a:r>
                    <a:r>
                      <a:rPr lang="en-US" dirty="0" smtClean="0"/>
                      <a:t>8.5</a:t>
                    </a:r>
                    <a:r>
                      <a:rPr lang="bg-BG" dirty="0" smtClean="0"/>
                      <a:t> </a:t>
                    </a:r>
                    <a:r>
                      <a:rPr lang="bg-BG" dirty="0"/>
                      <a:t>М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04A6-48B3-A147-B3DD6A8759C5}"/>
                </c:ext>
              </c:extLst>
            </c:dLbl>
            <c:dLbl>
              <c:idx val="4"/>
              <c:layout>
                <c:manualLayout>
                  <c:x val="9.8340484957970455E-3"/>
                  <c:y val="-6.2041020465478132E-17"/>
                </c:manualLayout>
              </c:layout>
              <c:tx>
                <c:rich>
                  <a:bodyPr/>
                  <a:lstStyle/>
                  <a:p>
                    <a:r>
                      <a:rPr lang="bg-BG"/>
                      <a:t>20 М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4-04A6-48B3-A147-B3DD6A8759C5}"/>
                </c:ext>
              </c:extLst>
            </c:dLbl>
            <c:dLbl>
              <c:idx val="5"/>
              <c:layout>
                <c:manualLayout>
                  <c:x val="8.4235865730240937E-3"/>
                  <c:y val="-1.1593141880658539E-2"/>
                </c:manualLayout>
              </c:layout>
              <c:tx>
                <c:rich>
                  <a:bodyPr/>
                  <a:lstStyle/>
                  <a:p>
                    <a:r>
                      <a:rPr lang="bg-BG" dirty="0"/>
                      <a:t>3 М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04A6-48B3-A147-B3DD6A8759C5}"/>
                </c:ext>
              </c:extLst>
            </c:dLbl>
            <c:dLbl>
              <c:idx val="6"/>
              <c:layout>
                <c:manualLayout>
                  <c:x val="6.5560323305314042E-3"/>
                  <c:y val="6.7681895093062603E-3"/>
                </c:manualLayout>
              </c:layout>
              <c:tx>
                <c:rich>
                  <a:bodyPr/>
                  <a:lstStyle/>
                  <a:p>
                    <a:r>
                      <a:rPr lang="bg-BG"/>
                      <a:t>11 М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6-04A6-48B3-A147-B3DD6A8759C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Sheet2!$A$3:$A$9</c:f>
              <c:strCache>
                <c:ptCount val="7"/>
                <c:pt idx="0">
                  <c:v>ПС 1</c:v>
                </c:pt>
                <c:pt idx="1">
                  <c:v>ПС 2</c:v>
                </c:pt>
                <c:pt idx="2">
                  <c:v>ПС 3</c:v>
                </c:pt>
                <c:pt idx="3">
                  <c:v>ПС 4</c:v>
                </c:pt>
                <c:pt idx="4">
                  <c:v>ПС 5</c:v>
                </c:pt>
                <c:pt idx="5">
                  <c:v>ПС 6</c:v>
                </c:pt>
                <c:pt idx="6">
                  <c:v>ПС 7</c:v>
                </c:pt>
              </c:strCache>
            </c:strRef>
          </c:cat>
          <c:val>
            <c:numRef>
              <c:f>Sheet2!$D$3:$D$9</c:f>
              <c:numCache>
                <c:formatCode>_(* #\ ##0_);_(* \(#\ ##0\);_(* "-"??_);_(@_)</c:formatCode>
                <c:ptCount val="7"/>
                <c:pt idx="0">
                  <c:v>30</c:v>
                </c:pt>
                <c:pt idx="1">
                  <c:v>29</c:v>
                </c:pt>
                <c:pt idx="2">
                  <c:v>17</c:v>
                </c:pt>
                <c:pt idx="3">
                  <c:v>19</c:v>
                </c:pt>
                <c:pt idx="4">
                  <c:v>20</c:v>
                </c:pt>
                <c:pt idx="5">
                  <c:v>3</c:v>
                </c:pt>
                <c:pt idx="6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7-04A6-48B3-A147-B3DD6A8759C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5"/>
        <c:gapDepth val="173"/>
        <c:shape val="box"/>
        <c:axId val="118865920"/>
        <c:axId val="65731328"/>
        <c:axId val="0"/>
      </c:bar3DChart>
      <c:catAx>
        <c:axId val="1188659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5731328"/>
        <c:crosses val="autoZero"/>
        <c:auto val="1"/>
        <c:lblAlgn val="ctr"/>
        <c:lblOffset val="100"/>
        <c:noMultiLvlLbl val="0"/>
      </c:catAx>
      <c:valAx>
        <c:axId val="65731328"/>
        <c:scaling>
          <c:orientation val="minMax"/>
        </c:scaling>
        <c:delete val="0"/>
        <c:axPos val="l"/>
        <c:numFmt formatCode="_(* #\ ##0_);_(* \(#\ ##0\);_(* &quot;-&quot;??_);_(@_)" sourceLinked="1"/>
        <c:majorTickMark val="none"/>
        <c:minorTickMark val="none"/>
        <c:tickLblPos val="nextTo"/>
        <c:spPr>
          <a:noFill/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8659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220596913124552"/>
          <c:y val="6.1402124404934304E-2"/>
          <c:w val="0.89779396325459315"/>
          <c:h val="0.86482283464566934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rgbClr val="2683C6">
                <a:lumMod val="75000"/>
                <a:alpha val="85000"/>
              </a:srgb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1"/>
              <c:layout>
                <c:manualLayout>
                  <c:x val="1.4416641390245014E-3"/>
                  <c:y val="5.47730981281614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Sheet2!$E$3:$E$9</c:f>
              <c:numCache>
                <c:formatCode>0.00%</c:formatCode>
                <c:ptCount val="7"/>
                <c:pt idx="0">
                  <c:v>0.69767441860465118</c:v>
                </c:pt>
                <c:pt idx="1">
                  <c:v>0.80555555555555558</c:v>
                </c:pt>
                <c:pt idx="2">
                  <c:v>0.77272727272727271</c:v>
                </c:pt>
                <c:pt idx="3">
                  <c:v>0.51351351351351349</c:v>
                </c:pt>
                <c:pt idx="4">
                  <c:v>0.43478260869565216</c:v>
                </c:pt>
                <c:pt idx="5">
                  <c:v>0.6</c:v>
                </c:pt>
                <c:pt idx="6">
                  <c:v>0.7857142857142857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E3B-48AA-83E3-3D96F4AD50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55723520"/>
        <c:axId val="52195264"/>
        <c:axId val="0"/>
      </c:bar3DChart>
      <c:catAx>
        <c:axId val="55723520"/>
        <c:scaling>
          <c:orientation val="minMax"/>
        </c:scaling>
        <c:delete val="1"/>
        <c:axPos val="b"/>
        <c:majorTickMark val="none"/>
        <c:minorTickMark val="none"/>
        <c:tickLblPos val="nextTo"/>
        <c:crossAx val="52195264"/>
        <c:crosses val="autoZero"/>
        <c:auto val="1"/>
        <c:lblAlgn val="ctr"/>
        <c:lblOffset val="100"/>
        <c:noMultiLvlLbl val="0"/>
      </c:catAx>
      <c:valAx>
        <c:axId val="52195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723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0.63385</cdr:x>
      <cdr:y>0.9319</cdr:y>
    </cdr:from>
    <cdr:to>
      <cdr:x>0.74877</cdr:x>
      <cdr:y>0.98995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64875" y="4354059"/>
          <a:ext cx="1045215" cy="2712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bg-BG" sz="1100" dirty="0" smtClean="0"/>
            <a:t>Морска среда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0.17791</cdr:x>
      <cdr:y>0.94194</cdr:y>
    </cdr:from>
    <cdr:to>
      <cdr:x>0.28331</cdr:x>
      <cdr:y>1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618076" y="4400968"/>
          <a:ext cx="958614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bg-BG" sz="1100" dirty="0" smtClean="0"/>
            <a:t>Аквакултури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0.30494</cdr:x>
      <cdr:y>0.94195</cdr:y>
    </cdr:from>
    <cdr:to>
      <cdr:x>0.39268</cdr:x>
      <cdr:y>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773410" y="4401007"/>
          <a:ext cx="798050" cy="2712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bg-BG" sz="1100" dirty="0" smtClean="0"/>
            <a:t>Контрол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0.41342</cdr:x>
      <cdr:y>0.94009</cdr:y>
    </cdr:from>
    <cdr:to>
      <cdr:x>0.49194</cdr:x>
      <cdr:y>0.98176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3760094" y="4392329"/>
          <a:ext cx="714140" cy="1946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bg-BG" sz="1100" dirty="0" smtClean="0"/>
            <a:t>ВОМР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0.53067</cdr:x>
      <cdr:y>0.91229</cdr:y>
    </cdr:from>
    <cdr:to>
      <cdr:x>0.63356</cdr:x>
      <cdr:y>1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4826445" y="4262423"/>
          <a:ext cx="935768" cy="4098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bg-BG" sz="1100" dirty="0" smtClean="0"/>
            <a:t>Преработка и маркетинг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0.07421</cdr:x>
      <cdr:y>0.94328</cdr:y>
    </cdr:from>
    <cdr:to>
      <cdr:x>0.15273</cdr:x>
      <cdr:y>1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671288" y="4133344"/>
          <a:ext cx="710292" cy="2485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bg-BG" sz="1100" dirty="0" smtClean="0"/>
            <a:t>Риболов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0.7603</cdr:x>
      <cdr:y>0.91667</cdr:y>
    </cdr:from>
    <cdr:to>
      <cdr:x>0.86028</cdr:x>
      <cdr:y>1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6914969" y="4282923"/>
          <a:ext cx="909317" cy="3893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bg-BG" sz="1100" dirty="0" smtClean="0"/>
            <a:t>Техническа помощ</a:t>
          </a:r>
        </a:p>
      </cdr:txBody>
    </cdr:sp>
  </cdr:relSizeAnchor>
  <cdr:relSizeAnchor xmlns:cdr="http://schemas.openxmlformats.org/drawingml/2006/chartDrawing">
    <cdr:from>
      <cdr:x>0.30845</cdr:x>
      <cdr:y>0.56578</cdr:y>
    </cdr:from>
    <cdr:to>
      <cdr:x>0.32642</cdr:x>
      <cdr:y>0.92185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2805321" y="2643445"/>
          <a:ext cx="163468" cy="16636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Бюджет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0.22932</cdr:x>
      <cdr:y>0.565</cdr:y>
    </cdr:from>
    <cdr:to>
      <cdr:x>0.24729</cdr:x>
      <cdr:y>0.92108</cdr:y>
    </cdr:to>
    <cdr:sp macro="" textlink="">
      <cdr:nvSpPr>
        <cdr:cNvPr id="12" name="TextBox 1"/>
        <cdr:cNvSpPr txBox="1"/>
      </cdr:nvSpPr>
      <cdr:spPr>
        <a:xfrm xmlns:a="http://schemas.openxmlformats.org/drawingml/2006/main">
          <a:off x="2085678" y="2639816"/>
          <a:ext cx="163468" cy="16636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Изплатени средства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0.14275</cdr:x>
      <cdr:y>0.47738</cdr:y>
    </cdr:from>
    <cdr:to>
      <cdr:x>0.1615</cdr:x>
      <cdr:y>0.92185</cdr:y>
    </cdr:to>
    <cdr:sp macro="" textlink="">
      <cdr:nvSpPr>
        <cdr:cNvPr id="13" name="TextBox 1"/>
        <cdr:cNvSpPr txBox="1"/>
      </cdr:nvSpPr>
      <cdr:spPr>
        <a:xfrm xmlns:a="http://schemas.openxmlformats.org/drawingml/2006/main">
          <a:off x="1298280" y="2230430"/>
          <a:ext cx="170553" cy="20766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Сертифицирани средства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0.19507</cdr:x>
      <cdr:y>0.56578</cdr:y>
    </cdr:from>
    <cdr:to>
      <cdr:x>0.21304</cdr:x>
      <cdr:y>0.92185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1774152" y="2643445"/>
          <a:ext cx="163468" cy="16636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Бюджет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0.56775</cdr:x>
      <cdr:y>0.56578</cdr:y>
    </cdr:from>
    <cdr:to>
      <cdr:x>0.58572</cdr:x>
      <cdr:y>0.92185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5163700" y="2643445"/>
          <a:ext cx="163468" cy="16636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Изплатени средства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0.2593</cdr:x>
      <cdr:y>0.47738</cdr:y>
    </cdr:from>
    <cdr:to>
      <cdr:x>0.27806</cdr:x>
      <cdr:y>0.92185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2358381" y="2230430"/>
          <a:ext cx="170554" cy="20766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Сертифицирани средства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0.37363</cdr:x>
      <cdr:y>0.47738</cdr:y>
    </cdr:from>
    <cdr:to>
      <cdr:x>0.39238</cdr:x>
      <cdr:y>0.92185</cdr:y>
    </cdr:to>
    <cdr:sp macro="" textlink="">
      <cdr:nvSpPr>
        <cdr:cNvPr id="18" name="TextBox 1"/>
        <cdr:cNvSpPr txBox="1"/>
      </cdr:nvSpPr>
      <cdr:spPr>
        <a:xfrm xmlns:a="http://schemas.openxmlformats.org/drawingml/2006/main">
          <a:off x="3398151" y="2230430"/>
          <a:ext cx="170553" cy="20766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Сертифицирани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0.48257</cdr:x>
      <cdr:y>0.47738</cdr:y>
    </cdr:from>
    <cdr:to>
      <cdr:x>0.50132</cdr:x>
      <cdr:y>0.92185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4388957" y="2230430"/>
          <a:ext cx="170554" cy="20766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Сертифицирани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0.70814</cdr:x>
      <cdr:y>0.87424</cdr:y>
    </cdr:from>
    <cdr:to>
      <cdr:x>0.72589</cdr:x>
      <cdr:y>0.92185</cdr:y>
    </cdr:to>
    <cdr:sp macro="" textlink="">
      <cdr:nvSpPr>
        <cdr:cNvPr id="20" name="TextBox 1"/>
        <cdr:cNvSpPr txBox="1"/>
      </cdr:nvSpPr>
      <cdr:spPr>
        <a:xfrm xmlns:a="http://schemas.openxmlformats.org/drawingml/2006/main">
          <a:off x="6440575" y="4084646"/>
          <a:ext cx="161433" cy="2224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С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0.82491</cdr:x>
      <cdr:y>0.47738</cdr:y>
    </cdr:from>
    <cdr:to>
      <cdr:x>0.84366</cdr:x>
      <cdr:y>0.92185</cdr:y>
    </cdr:to>
    <cdr:sp macro="" textlink="">
      <cdr:nvSpPr>
        <cdr:cNvPr id="21" name="TextBox 1"/>
        <cdr:cNvSpPr txBox="1"/>
      </cdr:nvSpPr>
      <cdr:spPr>
        <a:xfrm xmlns:a="http://schemas.openxmlformats.org/drawingml/2006/main">
          <a:off x="7502544" y="2230430"/>
          <a:ext cx="170554" cy="20766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Серт.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0.07847</cdr:x>
      <cdr:y>0.56578</cdr:y>
    </cdr:from>
    <cdr:to>
      <cdr:x>0.10091</cdr:x>
      <cdr:y>0.92185</cdr:y>
    </cdr:to>
    <cdr:sp macro="" textlink="">
      <cdr:nvSpPr>
        <cdr:cNvPr id="22" name="TextBox 1"/>
        <cdr:cNvSpPr txBox="1"/>
      </cdr:nvSpPr>
      <cdr:spPr>
        <a:xfrm xmlns:a="http://schemas.openxmlformats.org/drawingml/2006/main">
          <a:off x="713650" y="2643445"/>
          <a:ext cx="204158" cy="16636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Бюджет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0.42278</cdr:x>
      <cdr:y>0.56578</cdr:y>
    </cdr:from>
    <cdr:to>
      <cdr:x>0.44075</cdr:x>
      <cdr:y>0.92185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3845191" y="2643445"/>
          <a:ext cx="163468" cy="16636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Бюджет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0.53499</cdr:x>
      <cdr:y>0.55186</cdr:y>
    </cdr:from>
    <cdr:to>
      <cdr:x>0.55297</cdr:x>
      <cdr:y>0.90794</cdr:y>
    </cdr:to>
    <cdr:sp macro="" textlink="">
      <cdr:nvSpPr>
        <cdr:cNvPr id="24" name="TextBox 1"/>
        <cdr:cNvSpPr txBox="1"/>
      </cdr:nvSpPr>
      <cdr:spPr>
        <a:xfrm xmlns:a="http://schemas.openxmlformats.org/drawingml/2006/main">
          <a:off x="4865765" y="2578432"/>
          <a:ext cx="163467" cy="16636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Бюджет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0.64962</cdr:x>
      <cdr:y>0.83884</cdr:y>
    </cdr:from>
    <cdr:to>
      <cdr:x>0.66935</cdr:x>
      <cdr:y>0.92185</cdr:y>
    </cdr:to>
    <cdr:sp macro="" textlink="">
      <cdr:nvSpPr>
        <cdr:cNvPr id="25" name="TextBox 1"/>
        <cdr:cNvSpPr txBox="1"/>
      </cdr:nvSpPr>
      <cdr:spPr>
        <a:xfrm xmlns:a="http://schemas.openxmlformats.org/drawingml/2006/main">
          <a:off x="5908294" y="3919246"/>
          <a:ext cx="179467" cy="3878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Б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0.75866</cdr:x>
      <cdr:y>0.67587</cdr:y>
    </cdr:from>
    <cdr:to>
      <cdr:x>0.77856</cdr:x>
      <cdr:y>0.90794</cdr:y>
    </cdr:to>
    <cdr:sp macro="" textlink="">
      <cdr:nvSpPr>
        <cdr:cNvPr id="26" name="TextBox 1"/>
        <cdr:cNvSpPr txBox="1"/>
      </cdr:nvSpPr>
      <cdr:spPr>
        <a:xfrm xmlns:a="http://schemas.openxmlformats.org/drawingml/2006/main">
          <a:off x="6900029" y="3157813"/>
          <a:ext cx="181006" cy="10842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Бюджет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0.33979</cdr:x>
      <cdr:y>0.56578</cdr:y>
    </cdr:from>
    <cdr:to>
      <cdr:x>0.35776</cdr:x>
      <cdr:y>0.92185</cdr:y>
    </cdr:to>
    <cdr:sp macro="" textlink="">
      <cdr:nvSpPr>
        <cdr:cNvPr id="27" name="TextBox 1"/>
        <cdr:cNvSpPr txBox="1"/>
      </cdr:nvSpPr>
      <cdr:spPr>
        <a:xfrm xmlns:a="http://schemas.openxmlformats.org/drawingml/2006/main">
          <a:off x="3090363" y="2643445"/>
          <a:ext cx="163467" cy="16636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Изплатени средства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0.45254</cdr:x>
      <cdr:y>0.56578</cdr:y>
    </cdr:from>
    <cdr:to>
      <cdr:x>0.47052</cdr:x>
      <cdr:y>0.92185</cdr:y>
    </cdr:to>
    <cdr:sp macro="" textlink="">
      <cdr:nvSpPr>
        <cdr:cNvPr id="28" name="TextBox 1"/>
        <cdr:cNvSpPr txBox="1"/>
      </cdr:nvSpPr>
      <cdr:spPr>
        <a:xfrm xmlns:a="http://schemas.openxmlformats.org/drawingml/2006/main">
          <a:off x="4115895" y="2643445"/>
          <a:ext cx="163467" cy="16636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Изплатени средства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0.11161</cdr:x>
      <cdr:y>0.57219</cdr:y>
    </cdr:from>
    <cdr:to>
      <cdr:x>0.12959</cdr:x>
      <cdr:y>0.92827</cdr:y>
    </cdr:to>
    <cdr:sp macro="" textlink="">
      <cdr:nvSpPr>
        <cdr:cNvPr id="29" name="TextBox 1"/>
        <cdr:cNvSpPr txBox="1"/>
      </cdr:nvSpPr>
      <cdr:spPr>
        <a:xfrm xmlns:a="http://schemas.openxmlformats.org/drawingml/2006/main">
          <a:off x="1009649" y="2507291"/>
          <a:ext cx="162587" cy="15602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Изплатени средства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0.79232</cdr:x>
      <cdr:y>0.56578</cdr:y>
    </cdr:from>
    <cdr:to>
      <cdr:x>0.81029</cdr:x>
      <cdr:y>0.92185</cdr:y>
    </cdr:to>
    <cdr:sp macro="" textlink="">
      <cdr:nvSpPr>
        <cdr:cNvPr id="30" name="TextBox 1"/>
        <cdr:cNvSpPr txBox="1"/>
      </cdr:nvSpPr>
      <cdr:spPr>
        <a:xfrm xmlns:a="http://schemas.openxmlformats.org/drawingml/2006/main">
          <a:off x="7206161" y="2643445"/>
          <a:ext cx="163467" cy="16636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Изплатени 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0.67987</cdr:x>
      <cdr:y>0.8407</cdr:y>
    </cdr:from>
    <cdr:to>
      <cdr:x>0.69732</cdr:x>
      <cdr:y>0.92185</cdr:y>
    </cdr:to>
    <cdr:sp macro="" textlink="">
      <cdr:nvSpPr>
        <cdr:cNvPr id="32" name="TextBox 1"/>
        <cdr:cNvSpPr txBox="1"/>
      </cdr:nvSpPr>
      <cdr:spPr>
        <a:xfrm xmlns:a="http://schemas.openxmlformats.org/drawingml/2006/main">
          <a:off x="6183463" y="3927951"/>
          <a:ext cx="158699" cy="3791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И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0.59806</cdr:x>
      <cdr:y>0.47738</cdr:y>
    </cdr:from>
    <cdr:to>
      <cdr:x>0.61681</cdr:x>
      <cdr:y>0.92185</cdr:y>
    </cdr:to>
    <cdr:sp macro="" textlink="">
      <cdr:nvSpPr>
        <cdr:cNvPr id="33" name="TextBox 1"/>
        <cdr:cNvSpPr txBox="1"/>
      </cdr:nvSpPr>
      <cdr:spPr>
        <a:xfrm xmlns:a="http://schemas.openxmlformats.org/drawingml/2006/main">
          <a:off x="5439387" y="2230430"/>
          <a:ext cx="170553" cy="20766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bg-BG" sz="1100" dirty="0" smtClean="0"/>
            <a:t>Сертифицирани средства</a:t>
          </a:r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0.15838</cdr:x>
      <cdr:y>0.91959</cdr:y>
    </cdr:from>
    <cdr:to>
      <cdr:x>0.23944</cdr:x>
      <cdr:y>0.97674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95194" y="4264408"/>
          <a:ext cx="714139" cy="2650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bg-BG" sz="1100" dirty="0" smtClean="0"/>
            <a:t>Риболов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0.25988</cdr:x>
      <cdr:y>0.91892</cdr:y>
    </cdr:from>
    <cdr:to>
      <cdr:x>0.3687</cdr:x>
      <cdr:y>0.97741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289389" y="4261306"/>
          <a:ext cx="958568" cy="2712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bg-BG" sz="1100" dirty="0" smtClean="0"/>
            <a:t>Аквакултури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0.39381</cdr:x>
      <cdr:y>0.91892</cdr:y>
    </cdr:from>
    <cdr:to>
      <cdr:x>0.4844</cdr:x>
      <cdr:y>0.97741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469189" y="4261305"/>
          <a:ext cx="798050" cy="2712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bg-BG" sz="1100" dirty="0" smtClean="0"/>
            <a:t>Контрол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0.50707</cdr:x>
      <cdr:y>0.92717</cdr:y>
    </cdr:from>
    <cdr:to>
      <cdr:x>0.58813</cdr:x>
      <cdr:y>0.96915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4466892" y="4299592"/>
          <a:ext cx="714139" cy="1946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bg-BG" sz="1100" dirty="0" smtClean="0"/>
            <a:t>ВОМР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0.6185</cdr:x>
      <cdr:y>0.91163</cdr:y>
    </cdr:from>
    <cdr:to>
      <cdr:x>0.72472</cdr:x>
      <cdr:y>1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5448501" y="4227498"/>
          <a:ext cx="935768" cy="4098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bg-BG" sz="1100" dirty="0" smtClean="0"/>
            <a:t>Преработка и маркетинг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0.72227</cdr:x>
      <cdr:y>0.91892</cdr:y>
    </cdr:from>
    <cdr:to>
      <cdr:x>0.84092</cdr:x>
      <cdr:y>0.97741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6362682" y="4261305"/>
          <a:ext cx="1045215" cy="2712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bg-BG" sz="1100" dirty="0" smtClean="0"/>
            <a:t>Морска среда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0.85283</cdr:x>
      <cdr:y>0.90618</cdr:y>
    </cdr:from>
    <cdr:to>
      <cdr:x>0.95605</cdr:x>
      <cdr:y>0.99014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7512777" y="4202263"/>
          <a:ext cx="909317" cy="3893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bg-BG" sz="1100" dirty="0" smtClean="0"/>
            <a:t>Техническа помощ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>
            <a:extLst>
              <a:ext uri="{FF2B5EF4-FFF2-40B4-BE49-F238E27FC236}">
                <a16:creationId xmlns:a16="http://schemas.microsoft.com/office/drawing/2014/main" xmlns="" id="{0C413455-9EB9-DDA1-6AFD-F7C6ADD08F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xmlns="" id="{4A3FF1FF-6C27-5888-5380-4155DD4665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55221-E119-43E6-8396-57371A114952}" type="datetimeFigureOut">
              <a:rPr lang="bg-BG" smtClean="0"/>
              <a:t>12.3.2024 г.</a:t>
            </a:fld>
            <a:endParaRPr lang="bg-BG"/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xmlns="" id="{D7734DCA-98DF-423C-7D79-4B6979F165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xmlns="" id="{5AB0F484-64F8-FFD9-ADA2-225D78FF5D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8375B-246C-46A5-B577-69F02847489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01287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6FC61-1B83-42C5-8568-20DE086D149D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3FB8B-5CC1-4275-8FBE-5814C9A65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0169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3F43D8AE-A2A7-E8F3-18F6-736BDEB1DB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Подзаглавие 2">
            <a:extLst>
              <a:ext uri="{FF2B5EF4-FFF2-40B4-BE49-F238E27FC236}">
                <a16:creationId xmlns:a16="http://schemas.microsoft.com/office/drawing/2014/main" xmlns="" id="{E1B32F96-61C0-0E27-0067-1F6759E7AA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61F3EAE9-FDDB-C087-CF5E-34CBB20BE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DF7DA-5AA6-4985-BFBD-B6CA623CB5FC}" type="datetime1">
              <a:rPr lang="en-US" smtClean="0"/>
              <a:t>3/12/2024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56D878EC-8F67-18B8-590A-5DBBBF8F5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20A07ACF-8C35-8412-D240-41CD06DE4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38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5145F2C8-3E54-A7A9-6E30-5E80F2501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xmlns="" id="{33EB11BB-5111-C941-ABBC-C691D53BE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229307C3-3CEB-4CC4-C3A8-5434F1365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182B9-CB6D-413A-A4AF-CEE4FD34AB21}" type="datetime1">
              <a:rPr lang="en-US" smtClean="0"/>
              <a:t>3/12/2024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86435018-35AF-3CB2-BBE6-2BA22585B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8A5ED2B7-9455-D415-F455-C422E2680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55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>
            <a:extLst>
              <a:ext uri="{FF2B5EF4-FFF2-40B4-BE49-F238E27FC236}">
                <a16:creationId xmlns:a16="http://schemas.microsoft.com/office/drawing/2014/main" xmlns="" id="{CC9E5C00-5A4C-3973-398A-D32DD54B3E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xmlns="" id="{CC287095-C368-C346-240C-3E7B753D7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D1EADA0C-F520-C7D8-D373-CFD71345C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9509-9AED-4B82-BE1E-E7300836F849}" type="datetime1">
              <a:rPr lang="en-US" smtClean="0"/>
              <a:t>3/12/2024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7BEB08E1-933B-30C2-33C2-7DD0F6257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0E923C4F-CBF8-CDAC-4457-754EB6DBB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43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029BDC4D-2A1B-7F9B-CF77-35FBE5AF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xmlns="" id="{9ECB58D1-2830-5E11-0B20-8609FC580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76597667-4B7A-2467-2A91-14C5EE53C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966A-4C1D-4B87-8839-749FAA0748C3}" type="datetime1">
              <a:rPr lang="en-US" smtClean="0"/>
              <a:t>3/12/2024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DACC36B6-CFC7-8419-F872-707F8B0CD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96D275D6-25C0-48CA-285D-5855DF011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04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лавка разд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B2F68D9F-B344-1B2F-E238-E3ABC855C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xmlns="" id="{F5D36F6E-5DBC-E2D7-CF04-A2A9455F6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9F8F0A65-EAA9-75B3-36DA-9105B5934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AF139-3DA5-48F5-A78F-42B33CF78650}" type="datetime1">
              <a:rPr lang="en-US" smtClean="0"/>
              <a:t>3/12/2024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4EAA3F80-7DAC-BBAB-46D2-79F1A8D96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81BB01BE-5327-A551-D78E-06844B80E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12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D5A91B47-B6A7-75ED-E363-4C4F9363A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xmlns="" id="{4B40E81D-1CED-04AA-9D71-B3C8A53AD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xmlns="" id="{67BED3B0-FDD8-DD9D-92D1-A1886E62B2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xmlns="" id="{4549F799-9DDD-0579-D584-30C236E5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CCBB4-1EFF-4E29-970D-8846DCF97F5C}" type="datetime1">
              <a:rPr lang="en-US" smtClean="0"/>
              <a:t>3/12/2024</a:t>
            </a:fld>
            <a:endParaRPr lang="en-US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xmlns="" id="{930D93F6-6277-BCA5-CDDA-7DC9CCA04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xmlns="" id="{E0F3FC86-2C19-E8D0-6E92-BFFD425DC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76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E0A4A0E8-804F-D117-21FB-2DE5BD186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xmlns="" id="{49FB9DAB-15F2-26DB-9C73-39FC49F0B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xmlns="" id="{C368FC8A-754B-32F0-C84C-AE54464E57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Текстов контейнер 4">
            <a:extLst>
              <a:ext uri="{FF2B5EF4-FFF2-40B4-BE49-F238E27FC236}">
                <a16:creationId xmlns:a16="http://schemas.microsoft.com/office/drawing/2014/main" xmlns="" id="{BDC7E43A-858C-78AE-B810-FBE7128946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6" name="Контейнер за съдържание 5">
            <a:extLst>
              <a:ext uri="{FF2B5EF4-FFF2-40B4-BE49-F238E27FC236}">
                <a16:creationId xmlns:a16="http://schemas.microsoft.com/office/drawing/2014/main" xmlns="" id="{83BC32A0-9D0F-3349-8F94-DCDA6D5139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7" name="Контейнер за дата 6">
            <a:extLst>
              <a:ext uri="{FF2B5EF4-FFF2-40B4-BE49-F238E27FC236}">
                <a16:creationId xmlns:a16="http://schemas.microsoft.com/office/drawing/2014/main" xmlns="" id="{6458BFEE-8204-3778-1EF4-B5DF6F372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69912-B5BF-46A9-910E-F2A8869806DA}" type="datetime1">
              <a:rPr lang="en-US" smtClean="0"/>
              <a:t>3/12/2024</a:t>
            </a:fld>
            <a:endParaRPr lang="en-US"/>
          </a:p>
        </p:txBody>
      </p:sp>
      <p:sp>
        <p:nvSpPr>
          <p:cNvPr id="8" name="Контейнер за долния колонтитул 7">
            <a:extLst>
              <a:ext uri="{FF2B5EF4-FFF2-40B4-BE49-F238E27FC236}">
                <a16:creationId xmlns:a16="http://schemas.microsoft.com/office/drawing/2014/main" xmlns="" id="{B1FDA33B-0951-5669-735B-246F53FF0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Контейнер за номер на слайда 8">
            <a:extLst>
              <a:ext uri="{FF2B5EF4-FFF2-40B4-BE49-F238E27FC236}">
                <a16:creationId xmlns:a16="http://schemas.microsoft.com/office/drawing/2014/main" xmlns="" id="{8402FF16-F836-7300-8EB3-741D9107E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93CBA55D-5D7C-505F-A80E-E1CB5977F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xmlns="" id="{808F102F-B110-8E0F-3BC6-A6226ACAA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9C55-2305-4C1F-9719-50B76C698077}" type="datetime1">
              <a:rPr lang="en-US" smtClean="0"/>
              <a:t>3/12/2024</a:t>
            </a:fld>
            <a:endParaRPr lang="en-US"/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xmlns="" id="{60A94EAB-9833-AC29-23D5-94B9D9108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xmlns="" id="{C82E3160-92E3-CC0A-5456-EAC58A7E2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6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>
            <a:extLst>
              <a:ext uri="{FF2B5EF4-FFF2-40B4-BE49-F238E27FC236}">
                <a16:creationId xmlns:a16="http://schemas.microsoft.com/office/drawing/2014/main" xmlns="" id="{CDE4F0AA-F938-9018-B8D8-F10DB8F0F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BBEA-7ED8-4B9E-A2FC-EC433144CAD4}" type="datetime1">
              <a:rPr lang="en-US" smtClean="0"/>
              <a:t>3/12/2024</a:t>
            </a:fld>
            <a:endParaRPr lang="en-US"/>
          </a:p>
        </p:txBody>
      </p:sp>
      <p:sp>
        <p:nvSpPr>
          <p:cNvPr id="3" name="Контейнер за долния колонтитул 2">
            <a:extLst>
              <a:ext uri="{FF2B5EF4-FFF2-40B4-BE49-F238E27FC236}">
                <a16:creationId xmlns:a16="http://schemas.microsoft.com/office/drawing/2014/main" xmlns="" id="{6C81F15C-5F6B-93F9-1AF4-31AFCEE60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Контейнер за номер на слайда 3">
            <a:extLst>
              <a:ext uri="{FF2B5EF4-FFF2-40B4-BE49-F238E27FC236}">
                <a16:creationId xmlns:a16="http://schemas.microsoft.com/office/drawing/2014/main" xmlns="" id="{000C7035-175C-3496-8DC7-BAFBEED48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17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5125DA41-D48F-1282-793F-B174CFC8A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xmlns="" id="{E8B67938-89A0-D8A2-3827-7BD4FAC88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xmlns="" id="{81A66364-1FC1-509C-07CF-B58522A6E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xmlns="" id="{4A88C83E-5AAF-5D47-5099-92C6D98BA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C38B-1639-4238-8B63-E1559A107FCC}" type="datetime1">
              <a:rPr lang="en-US" smtClean="0"/>
              <a:t>3/12/2024</a:t>
            </a:fld>
            <a:endParaRPr lang="en-US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xmlns="" id="{8752F4D7-EC68-A9A4-66BA-6547F4AC4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xmlns="" id="{68CB2E1D-23E4-1269-C49A-D0F58F8F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298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xmlns="" id="{B63B542E-5DC0-B128-E407-727905189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картина 2">
            <a:extLst>
              <a:ext uri="{FF2B5EF4-FFF2-40B4-BE49-F238E27FC236}">
                <a16:creationId xmlns:a16="http://schemas.microsoft.com/office/drawing/2014/main" xmlns="" id="{9AF5F530-188A-B76D-175D-87F37348A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xmlns="" id="{E3DAE87C-819D-3720-BD18-59C1ACCA1F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xmlns="" id="{FB07D1EF-23F8-281E-CF6C-4404FDBF2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D7885-E716-4521-B4F9-EF5EEC28BF74}" type="datetime1">
              <a:rPr lang="en-US" smtClean="0"/>
              <a:t>3/12/2024</a:t>
            </a:fld>
            <a:endParaRPr lang="en-US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xmlns="" id="{1FFEF9EF-B3CC-8C48-9B92-F8D5EB6C1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xmlns="" id="{63934E7D-DD81-8EC0-4395-BD5A51BA3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927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>
            <a:extLst>
              <a:ext uri="{FF2B5EF4-FFF2-40B4-BE49-F238E27FC236}">
                <a16:creationId xmlns:a16="http://schemas.microsoft.com/office/drawing/2014/main" xmlns="" id="{F9DEA181-C4EC-EE9C-4616-EB12AC587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xmlns="" id="{823107AE-EEA0-5BAB-D72D-03E817D55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xmlns="" id="{1A478A3C-2E77-85D2-BD2C-36E482A33D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E1EDA-C9BB-4E4E-A6BF-54726A785DA5}" type="datetime1">
              <a:rPr lang="en-US" smtClean="0"/>
              <a:t>3/12/2024</a:t>
            </a:fld>
            <a:endParaRPr lang="en-US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xmlns="" id="{52DA6C61-4A4B-394D-15DD-D7D00627B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xmlns="" id="{196C8248-12F0-0E04-4818-EC339B341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C3029-9C73-422C-8A52-4297DF68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6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5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Relationship Id="rId14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50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49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46.bin"/><Relationship Id="rId9" Type="http://schemas.openxmlformats.org/officeDocument/2006/relationships/oleObject" Target="../embeddings/oleObject48.bin"/><Relationship Id="rId1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55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5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54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51.bin"/><Relationship Id="rId9" Type="http://schemas.openxmlformats.org/officeDocument/2006/relationships/oleObject" Target="../embeddings/oleObject53.bin"/><Relationship Id="rId1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0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57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59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56.bin"/><Relationship Id="rId9" Type="http://schemas.openxmlformats.org/officeDocument/2006/relationships/oleObject" Target="../embeddings/oleObject58.bin"/><Relationship Id="rId1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5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6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64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61.bin"/><Relationship Id="rId9" Type="http://schemas.openxmlformats.org/officeDocument/2006/relationships/oleObject" Target="../embeddings/oleObject63.bin"/><Relationship Id="rId14" Type="http://schemas.openxmlformats.org/officeDocument/2006/relationships/image" Target="../media/image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67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66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10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7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9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8.bin"/><Relationship Id="rId1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15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6" Type="http://schemas.openxmlformats.org/officeDocument/2006/relationships/chart" Target="../charts/char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14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20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6" Type="http://schemas.openxmlformats.org/officeDocument/2006/relationships/chart" Target="../charts/char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19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25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6" Type="http://schemas.openxmlformats.org/officeDocument/2006/relationships/chart" Target="../charts/chart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24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21.bin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30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29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35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34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31.bin"/><Relationship Id="rId9" Type="http://schemas.openxmlformats.org/officeDocument/2006/relationships/oleObject" Target="../embeddings/oleObject33.bin"/><Relationship Id="rId1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40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37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39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36.bin"/><Relationship Id="rId9" Type="http://schemas.openxmlformats.org/officeDocument/2006/relationships/oleObject" Target="../embeddings/oleObject38.bin"/><Relationship Id="rId1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45.bin"/><Relationship Id="rId3" Type="http://schemas.openxmlformats.org/officeDocument/2006/relationships/image" Target="../media/image7.jpg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44.bin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oleObject" Target="../embeddings/oleObject41.bin"/><Relationship Id="rId9" Type="http://schemas.openxmlformats.org/officeDocument/2006/relationships/oleObject" Target="../embeddings/oleObject43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1</a:t>
            </a:fld>
            <a:endParaRPr lang="en-US" dirty="0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Напредък по Програма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за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морско дело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, </a:t>
            </a:r>
            <a:endParaRPr lang="bg-BG" sz="2400" b="1" dirty="0" smtClean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</a:endParaRPr>
          </a:p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рибарство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и аквакултури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2021-2027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103544"/>
              </p:ext>
            </p:extLst>
          </p:nvPr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2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3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95623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4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5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6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198778" y="1113641"/>
            <a:ext cx="9732810" cy="5450889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257340" y="1310840"/>
            <a:ext cx="9674248" cy="5547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4400" b="1" dirty="0">
                <a:solidFill>
                  <a:prstClr val="white"/>
                </a:solidFill>
                <a:latin typeface="Aptos" panose="020B0004020202020204" pitchFamily="34" charset="0"/>
              </a:rPr>
              <a:t>ВТОРО ЗАСЕДАНИЕ НА КОМИТЕТА ЗА НАБЛЮДЕНИЕ НА ПРОГРАМАТА ЗА МОРСКО ДЕЛО, РИБАРСТВО И АКВАКУЛТУРИ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4400" b="1" dirty="0">
                <a:solidFill>
                  <a:prstClr val="white"/>
                </a:solidFill>
                <a:latin typeface="Aptos" panose="020B0004020202020204" pitchFamily="34" charset="0"/>
              </a:rPr>
              <a:t>2021-2027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endParaRPr lang="bg-BG" sz="2800" b="1" i="1" dirty="0">
              <a:solidFill>
                <a:prstClr val="white"/>
              </a:solidFill>
              <a:latin typeface="Aptos" panose="020B0004020202020204" pitchFamily="34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  <a:buSzPts val="1600"/>
            </a:pPr>
            <a:r>
              <a:rPr lang="bg-BG" sz="2800" b="1" i="1" dirty="0">
                <a:solidFill>
                  <a:prstClr val="white"/>
                </a:solidFill>
                <a:latin typeface="Aptos" panose="020B0004020202020204" pitchFamily="34" charset="0"/>
              </a:rPr>
              <a:t>14 МАРТ 2024 Г.</a:t>
            </a:r>
          </a:p>
          <a:p>
            <a:pPr lvl="0" algn="ctr">
              <a:lnSpc>
                <a:spcPct val="115000"/>
              </a:lnSpc>
              <a:spcBef>
                <a:spcPts val="1000"/>
              </a:spcBef>
              <a:tabLst>
                <a:tab pos="2047875" algn="l"/>
              </a:tabLst>
            </a:pPr>
            <a:r>
              <a:rPr lang="bg-BG" sz="2400" b="1" i="1" dirty="0">
                <a:solidFill>
                  <a:prstClr val="white"/>
                </a:solidFill>
                <a:latin typeface="Aptos" panose="020B0004020202020204" pitchFamily="34" charset="0"/>
              </a:rPr>
              <a:t>Приморец Гранд Хотел &amp; СПА</a:t>
            </a:r>
            <a:endParaRPr lang="en-US" sz="2400" b="1" i="1" dirty="0">
              <a:solidFill>
                <a:prstClr val="white"/>
              </a:solidFill>
              <a:latin typeface="Aptos" panose="020B0004020202020204" pitchFamily="34" charset="0"/>
            </a:endParaRPr>
          </a:p>
          <a:p>
            <a:pPr lvl="0" algn="ctr">
              <a:lnSpc>
                <a:spcPct val="115000"/>
              </a:lnSpc>
              <a:spcBef>
                <a:spcPts val="1000"/>
              </a:spcBef>
              <a:tabLst>
                <a:tab pos="2047875" algn="l"/>
              </a:tabLst>
            </a:pPr>
            <a:r>
              <a:rPr lang="bg-BG" sz="2400" b="1" i="1" dirty="0">
                <a:solidFill>
                  <a:prstClr val="white"/>
                </a:solidFill>
                <a:latin typeface="Aptos" panose="020B0004020202020204" pitchFamily="34" charset="0"/>
              </a:rPr>
              <a:t>гр. Бургас</a:t>
            </a:r>
            <a:endParaRPr lang="en-US" sz="2400" b="1" i="1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106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10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Напредък по Програма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за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морско дело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, </a:t>
            </a:r>
            <a:endParaRPr lang="bg-BG" sz="2400" b="1" dirty="0" smtClean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</a:endParaRPr>
          </a:p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рибарство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и аквакултури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2021-2027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103544"/>
              </p:ext>
            </p:extLst>
          </p:nvPr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9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40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95623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41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42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43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12521" y="1406669"/>
            <a:ext cx="967467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bg-BG" sz="3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Обявени са 3 процедури за подбор на проектни предложения:</a:t>
            </a:r>
          </a:p>
          <a:p>
            <a:pPr lvl="0" algn="ctr"/>
            <a:endParaRPr lang="bg-BG" sz="32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marL="285750" lvl="0" indent="-285750" algn="just">
              <a:buFontTx/>
              <a:buChar char="-"/>
            </a:pPr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BG14MFPR001-3.001 „Изграждане на капацитет и подготвителни действия в подкрепа на разработването и бъдещото изпълнение на стратегиите за Водено от общностите местно развитие” 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0,7 </a:t>
            </a:r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млн. лева;</a:t>
            </a:r>
          </a:p>
          <a:p>
            <a:pPr lvl="0" algn="just"/>
            <a:endParaRPr lang="bg-BG" sz="20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marL="285750" lvl="0" indent="-285750" algn="just">
              <a:buFontTx/>
              <a:buChar char="-"/>
            </a:pPr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BG14MFPR001-1.001 „Контрол и правоприлагане“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</a:t>
            </a:r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23, 7 млн. лева</a:t>
            </a:r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;</a:t>
            </a:r>
          </a:p>
          <a:p>
            <a:pPr lvl="0" algn="just"/>
            <a:endParaRPr lang="bg-BG" sz="20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marL="285750" lvl="0" indent="-285750" algn="just">
              <a:buFontTx/>
              <a:buChar char="-"/>
            </a:pPr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BG14MFPR001-1.002 „Събиране и обработване на данни за управление на рибарството и аквакултурите и за научни цели. </a:t>
            </a: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12 млн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.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лева</a:t>
            </a: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.</a:t>
            </a:r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“</a:t>
            </a:r>
          </a:p>
          <a:p>
            <a:pPr marL="285750" lvl="0" indent="-285750" algn="just">
              <a:buFontTx/>
              <a:buChar char="-"/>
            </a:pPr>
            <a:endParaRPr lang="bg-BG" sz="2000" dirty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algn="ctr"/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Общ брой подадени проектни предложения – 35 с обща стойност над </a:t>
            </a:r>
            <a:endParaRPr lang="bg-BG" sz="20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algn="ctr"/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3 </a:t>
            </a:r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млн. лв.</a:t>
            </a:r>
            <a:endParaRPr 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marL="285750" lvl="0" indent="-285750" algn="just">
              <a:buFontTx/>
              <a:buChar char="-"/>
            </a:pPr>
            <a:endParaRPr lang="bg-BG" sz="2000" dirty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631578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11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Напредък по Програма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за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морско дело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, </a:t>
            </a:r>
            <a:endParaRPr lang="bg-BG" sz="2400" b="1" dirty="0" smtClean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</a:endParaRPr>
          </a:p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рибарство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и аквакултури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2021-2027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8151771"/>
              </p:ext>
            </p:extLst>
          </p:nvPr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43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44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4079242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45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46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47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160872" y="1419810"/>
            <a:ext cx="969448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Проведени 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подготвителни </a:t>
            </a:r>
            <a:r>
              <a:rPr lang="bg-BG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срещи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с ИАРА във 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връзка с подготовка на проекти по видовете дейности, по които агенцията е конкретен бенефициент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;</a:t>
            </a:r>
          </a:p>
          <a:p>
            <a:pPr algn="just"/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marL="285750" indent="-285750" algn="just">
              <a:buFontTx/>
              <a:buChar char="-"/>
            </a:pPr>
            <a:r>
              <a:rPr lang="bg-BG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Проведени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подготвителни срещи с ИАМА 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за надграждане на интегрираното морско 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наблюдение, базирано на обща среда за обмен на информация 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CISE върху проект 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ИнБулМарС 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2;</a:t>
            </a:r>
          </a:p>
          <a:p>
            <a:pPr marL="285750" indent="-285750" algn="just">
              <a:buFontTx/>
              <a:buChar char="-"/>
            </a:pP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marL="285750" indent="-285750" algn="just">
              <a:buFontTx/>
              <a:buChar char="-"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Изготвен е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Планът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за оценка на ПМДРА, 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одобрен 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от членовете на КН на ПМДРА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;</a:t>
            </a:r>
          </a:p>
          <a:p>
            <a:pPr marL="285750" indent="-285750" algn="just">
              <a:buFontTx/>
              <a:buChar char="-"/>
            </a:pP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marL="285750" indent="-285750" algn="just">
              <a:buFontTx/>
              <a:buChar char="-"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Разработени и </a:t>
            </a:r>
            <a:r>
              <a:rPr lang="bg-BG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одобрени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</a:t>
            </a:r>
            <a:r>
              <a:rPr lang="bg-BG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системи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 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за управление и контрол на програмата;</a:t>
            </a:r>
          </a:p>
        </p:txBody>
      </p:sp>
    </p:spTree>
    <p:extLst>
      <p:ext uri="{BB962C8B-B14F-4D97-AF65-F5344CB8AC3E}">
        <p14:creationId xmlns:p14="http://schemas.microsoft.com/office/powerpoint/2010/main" val="1372418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12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Напредък по Програма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за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морско дело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, </a:t>
            </a:r>
            <a:endParaRPr lang="bg-BG" sz="2400" b="1" dirty="0" smtClean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</a:endParaRPr>
          </a:p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рибарство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и аквакултури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2021-2027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103544"/>
              </p:ext>
            </p:extLst>
          </p:nvPr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24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25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95623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26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27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28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160872" y="1943630"/>
            <a:ext cx="97102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Tx/>
              <a:buChar char="-"/>
            </a:pPr>
            <a:r>
              <a:rPr lang="bg-BG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Подписано е Споразумение за делегиране на функции на Междинното звено – ДФ „Земеделие“ – 21 ноември 2023 г.;</a:t>
            </a:r>
          </a:p>
          <a:p>
            <a:pPr marL="342900" lvl="0" indent="-342900" algn="just">
              <a:buFontTx/>
              <a:buChar char="-"/>
            </a:pPr>
            <a:endParaRPr lang="bg-BG" sz="24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marL="342900" lvl="0" indent="-342900" algn="just">
              <a:buFontTx/>
              <a:buChar char="-"/>
            </a:pPr>
            <a:r>
              <a:rPr lang="bg-BG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Изготвена е информационна стратегия и са подготвени нови аудио-визуални материали с цел популяризиране на програмата и достигане до по-широк кръг от бенефициенти;</a:t>
            </a:r>
          </a:p>
          <a:p>
            <a:pPr lvl="0" algn="just"/>
            <a:endParaRPr lang="bg-BG" sz="24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marL="342900" lvl="0" indent="-342900" algn="just">
              <a:buFontTx/>
              <a:buChar char="-"/>
            </a:pPr>
            <a:r>
              <a:rPr lang="bg-BG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Стартирано е провеждането на рекламни кампании в социалните мрежи и създаване на обяснителна анимация за ПМДРА;</a:t>
            </a:r>
          </a:p>
          <a:p>
            <a:pPr lvl="0" algn="just"/>
            <a:endParaRPr lang="bg-BG" sz="24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483702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13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Напредък по Програма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за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морско дело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, </a:t>
            </a:r>
            <a:endParaRPr lang="bg-BG" sz="2400" b="1" dirty="0" smtClean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</a:endParaRPr>
          </a:p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рибарство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и аквакултури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2021-2027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103544"/>
              </p:ext>
            </p:extLst>
          </p:nvPr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66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67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95623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68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69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70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61509" y="1498528"/>
            <a:ext cx="958487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bg-BG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Предстои обявяване на приеми по общо 12 процедури от Индикативната годишна работна програма за 2024 г. на обща стойност 132 187 228 лв. безвъзмездна финансова помощ.</a:t>
            </a:r>
          </a:p>
          <a:p>
            <a:pPr lvl="0" algn="ctr"/>
            <a:endParaRPr lang="bg-BG" sz="24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  <a:p>
            <a:pPr marL="342900" lvl="0" indent="-342900" algn="just">
              <a:buFontTx/>
              <a:buChar char="-"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Опростяване на правилата за избор на изпълнител от бенефициентите, сключили договор за изпълнение на проект по ПМДРА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;</a:t>
            </a:r>
          </a:p>
          <a:p>
            <a:pPr marL="342900" lvl="0" indent="-342900" algn="just">
              <a:buFontTx/>
              <a:buChar char="-"/>
            </a:pP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  <a:p>
            <a:pPr marL="342900" lvl="0" indent="-342900" algn="just">
              <a:buFontTx/>
              <a:buChar char="-"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Изготвени са методологии за прилагане на опростени разходи по ПМДРА и намаляване на административната тежест, които са процес на съгласуване с Одитния орган;</a:t>
            </a:r>
          </a:p>
        </p:txBody>
      </p:sp>
    </p:spTree>
    <p:extLst>
      <p:ext uri="{BB962C8B-B14F-4D97-AF65-F5344CB8AC3E}">
        <p14:creationId xmlns:p14="http://schemas.microsoft.com/office/powerpoint/2010/main" val="1517783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>
            <a:extLst>
              <a:ext uri="{FF2B5EF4-FFF2-40B4-BE49-F238E27FC236}">
                <a16:creationId xmlns:a16="http://schemas.microsoft.com/office/drawing/2014/main" xmlns="" id="{786A192E-D614-182D-F620-6F74A9DFFDAB}"/>
              </a:ext>
            </a:extLst>
          </p:cNvPr>
          <p:cNvSpPr/>
          <p:nvPr/>
        </p:nvSpPr>
        <p:spPr>
          <a:xfrm>
            <a:off x="512785" y="0"/>
            <a:ext cx="2866036" cy="6858000"/>
          </a:xfrm>
          <a:prstGeom prst="rect">
            <a:avLst/>
          </a:prstGeom>
          <a:gradFill flip="none" rotWithShape="1">
            <a:gsLst>
              <a:gs pos="43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60000">
                <a:schemeClr val="bg2">
                  <a:shade val="96000"/>
                  <a:satMod val="120000"/>
                  <a:lumMod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xmlns="" id="{C621F1E6-3997-69E0-D940-D3A97632C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16823"/>
            <a:ext cx="12191997" cy="1035401"/>
          </a:xfrm>
          <a:solidFill>
            <a:srgbClr val="77CEEF"/>
          </a:solidFill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Pts val="1600"/>
              <a:buNone/>
              <a:defRPr/>
            </a:pPr>
            <a:r>
              <a:rPr lang="bg-BG" sz="5400" b="1" i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latin typeface="Aptos" panose="020B0004020202020204" pitchFamily="34" charset="0"/>
              </a:rPr>
              <a:t>  Благодаря за вниманието!</a:t>
            </a:r>
          </a:p>
          <a:p>
            <a:pPr marL="457200" lvl="1" indent="0" algn="ctr">
              <a:spcBef>
                <a:spcPts val="600"/>
              </a:spcBef>
              <a:buNone/>
            </a:pPr>
            <a:endParaRPr lang="en-US" sz="2000" dirty="0">
              <a:latin typeface="Aptos" panose="020B0004020202020204" pitchFamily="34" charset="0"/>
            </a:endParaRPr>
          </a:p>
        </p:txBody>
      </p:sp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14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5658212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463962" y="5658213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Програма за</a:t>
            </a:r>
            <a:r>
              <a:rPr lang="en-US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 </a:t>
            </a:r>
            <a:r>
              <a:rPr lang="bg-BG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морско дело</a:t>
            </a:r>
            <a:r>
              <a:rPr lang="en-US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, </a:t>
            </a:r>
            <a:r>
              <a:rPr lang="bg-BG" sz="21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рибарство и аквакултури 2021-2027</a:t>
            </a:r>
            <a:endParaRPr lang="en-US" sz="2100" b="1" dirty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  <a:latin typeface="Aptos" panose="020B0004020202020204"/>
            </a:endParaRPr>
          </a:p>
          <a:p>
            <a:pPr algn="r"/>
            <a:r>
              <a:rPr lang="en-US" sz="2100" b="1" i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Aptos" panose="020B0004020202020204"/>
              </a:rPr>
              <a:t>www.eufunds.bg</a:t>
            </a:r>
            <a:r>
              <a:rPr lang="bg-BG" sz="2100" b="1" i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endParaRPr lang="en-US" sz="2100" i="1" dirty="0">
              <a:latin typeface="Aptos" panose="020B0004020202020204"/>
            </a:endParaRPr>
          </a:p>
        </p:txBody>
      </p:sp>
      <p:graphicFrame>
        <p:nvGraphicFramePr>
          <p:cNvPr id="16" name="Обект 15">
            <a:extLst>
              <a:ext uri="{FF2B5EF4-FFF2-40B4-BE49-F238E27FC236}">
                <a16:creationId xmlns:a16="http://schemas.microsoft.com/office/drawing/2014/main" xmlns="" id="{26E3F0DC-9146-24E6-CBD2-E8735F7638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939604"/>
              </p:ext>
            </p:extLst>
          </p:nvPr>
        </p:nvGraphicFramePr>
        <p:xfrm>
          <a:off x="253528" y="434975"/>
          <a:ext cx="3384550" cy="299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34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6" name="Обект 15">
                        <a:extLst>
                          <a:ext uri="{FF2B5EF4-FFF2-40B4-BE49-F238E27FC236}">
                            <a16:creationId xmlns:a16="http://schemas.microsoft.com/office/drawing/2014/main" xmlns="" id="{26E3F0DC-9146-24E6-CBD2-E8735F7638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3528" y="434975"/>
                        <a:ext cx="3384550" cy="2994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261004"/>
              </p:ext>
            </p:extLst>
          </p:nvPr>
        </p:nvGraphicFramePr>
        <p:xfrm>
          <a:off x="1470401" y="5681691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35" name="CorelDRAW" r:id="rId6" imgW="8119106" imgH="7177742" progId="CorelDraw.Graphic.23">
                  <p:embed/>
                </p:oleObj>
              </mc:Choice>
              <mc:Fallback>
                <p:oleObj name="CorelDRAW" r:id="rId6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0401" y="5681691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6336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C3029-9C73-422C-8A52-4297DF683D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Напредък по Програма </a:t>
            </a:r>
            <a:r>
              <a:rPr kumimoji="0" lang="bg-BG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за</a:t>
            </a:r>
            <a:r>
              <a:rPr kumimoji="0" lang="en-US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bg-BG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морско дело</a:t>
            </a:r>
            <a:r>
              <a:rPr kumimoji="0" lang="en-US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, </a:t>
            </a:r>
            <a:endParaRPr kumimoji="0" lang="bg-BG" sz="2400" b="1" i="0" u="none" strike="noStrike" kern="1200" cap="none" spc="0" normalizeH="0" baseline="0" noProof="0" dirty="0" smtClean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prstClr val="black">
                    <a:alpha val="49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рибарство </a:t>
            </a:r>
            <a:r>
              <a:rPr kumimoji="0" lang="bg-BG" sz="2400" b="1" i="0" u="none" strike="noStrike" kern="1200" cap="none" spc="0" normalizeH="0" baseline="0" noProof="0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и аквакултури </a:t>
            </a:r>
            <a:r>
              <a:rPr kumimoji="0" lang="bg-BG" sz="2400" b="1" i="0" u="none" strike="noStrike" kern="1200" cap="none" spc="0" normalizeH="0" baseline="0" noProof="0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2021-2027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78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79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80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81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82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51482" y="2632188"/>
            <a:ext cx="807992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bg-BG" sz="4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Напредък в изпълнението на Програмата за морско дело и рибарство 2014 – 2020</a:t>
            </a:r>
          </a:p>
        </p:txBody>
      </p:sp>
    </p:spTree>
    <p:extLst>
      <p:ext uri="{BB962C8B-B14F-4D97-AF65-F5344CB8AC3E}">
        <p14:creationId xmlns:p14="http://schemas.microsoft.com/office/powerpoint/2010/main" val="3932769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3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Напредък по Програма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за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морско дело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, </a:t>
            </a:r>
            <a:endParaRPr lang="bg-BG" sz="2400" b="1" dirty="0" smtClean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</a:endParaRPr>
          </a:p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рибарство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и аквакултури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2021-2027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103544"/>
              </p:ext>
            </p:extLst>
          </p:nvPr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90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91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95623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92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93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94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9987670"/>
              </p:ext>
            </p:extLst>
          </p:nvPr>
        </p:nvGraphicFramePr>
        <p:xfrm>
          <a:off x="2951482" y="1882844"/>
          <a:ext cx="7950507" cy="4656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3" name="Rectangle 2"/>
          <p:cNvSpPr/>
          <p:nvPr/>
        </p:nvSpPr>
        <p:spPr>
          <a:xfrm>
            <a:off x="2122714" y="1014513"/>
            <a:ext cx="94460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Общо изпълнение на ПМДР в лева</a:t>
            </a:r>
            <a:endParaRPr lang="en-US" sz="2800" dirty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3263162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4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Напредък по Програма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за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морско дело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, </a:t>
            </a:r>
            <a:endParaRPr lang="bg-BG" sz="2400" b="1" dirty="0" smtClean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</a:endParaRPr>
          </a:p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рибарство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и аквакултури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2021-2027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103544"/>
              </p:ext>
            </p:extLst>
          </p:nvPr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66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67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95623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68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69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70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3276598"/>
              </p:ext>
            </p:extLst>
          </p:nvPr>
        </p:nvGraphicFramePr>
        <p:xfrm>
          <a:off x="2612572" y="2049237"/>
          <a:ext cx="9095014" cy="4672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2" name="Rectangle 1"/>
          <p:cNvSpPr/>
          <p:nvPr/>
        </p:nvSpPr>
        <p:spPr>
          <a:xfrm>
            <a:off x="2951482" y="1098848"/>
            <a:ext cx="8270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bg-BG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Изплатени и сертифицирани средства по приоритети на съюза по ПМДР (в лева)</a:t>
            </a:r>
            <a:endParaRPr lang="bg-BG" sz="2400" dirty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267411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5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Напредък по Програма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за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морско дело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, </a:t>
            </a:r>
            <a:endParaRPr lang="bg-BG" sz="2400" b="1" dirty="0" smtClean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</a:endParaRPr>
          </a:p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рибарство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и аквакултури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2021-2027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103544"/>
              </p:ext>
            </p:extLst>
          </p:nvPr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2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3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95623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4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5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6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7852588"/>
              </p:ext>
            </p:extLst>
          </p:nvPr>
        </p:nvGraphicFramePr>
        <p:xfrm>
          <a:off x="2694215" y="1959429"/>
          <a:ext cx="8809264" cy="4637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2" name="Rectangle 1"/>
          <p:cNvSpPr/>
          <p:nvPr/>
        </p:nvSpPr>
        <p:spPr>
          <a:xfrm>
            <a:off x="2522537" y="1215188"/>
            <a:ext cx="90544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bg-BG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ptos"/>
              </a:rPr>
              <a:t>Процентно изпълнение на ПМДР в лева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ptos"/>
              </a:rPr>
              <a:t> (</a:t>
            </a:r>
            <a:r>
              <a:rPr lang="bg-BG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ptos"/>
              </a:rPr>
              <a:t>сертифицирани разходи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ptos"/>
              </a:rPr>
              <a:t>)</a:t>
            </a:r>
            <a:endParaRPr lang="bg-BG" sz="2000" dirty="0">
              <a:solidFill>
                <a:schemeClr val="accent1">
                  <a:lumMod val="60000"/>
                  <a:lumOff val="40000"/>
                </a:schemeClr>
              </a:solidFill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3175898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6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Напредък по Програма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за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морско дело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, </a:t>
            </a:r>
            <a:endParaRPr lang="bg-BG" sz="2400" b="1" dirty="0" smtClean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</a:endParaRPr>
          </a:p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рибарство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и аквакултури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2021-2027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103544"/>
              </p:ext>
            </p:extLst>
          </p:nvPr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91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92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95623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93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94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95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73730" y="1213930"/>
            <a:ext cx="9984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Изпълнение на подхода Водено от общностите местно развитие на ВОМР по </a:t>
            </a:r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Програмата </a:t>
            </a:r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за морско дело и рибарство 2014 – 2020 по стратегиите на  </a:t>
            </a:r>
            <a:endParaRPr lang="bg-BG" sz="20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  <a:p>
            <a:pPr lvl="0" algn="ctr"/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Местните </a:t>
            </a:r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инициативни рибарски групи </a:t>
            </a:r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- </a:t>
            </a:r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9 броя</a:t>
            </a:r>
            <a:endParaRPr 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47206" y="3512085"/>
            <a:ext cx="312399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Обявени са </a:t>
            </a:r>
            <a:r>
              <a:rPr lang="bg-BG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127 </a:t>
            </a:r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процедури по стратегиите на </a:t>
            </a:r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МИРГ</a:t>
            </a:r>
          </a:p>
          <a:p>
            <a:pPr lvl="0" algn="ctr"/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на </a:t>
            </a:r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обща стойност над </a:t>
            </a:r>
            <a:endParaRPr lang="bg-BG" sz="20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  <a:p>
            <a:pPr lvl="0" algn="ctr"/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86 </a:t>
            </a:r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млн. лв. БФП</a:t>
            </a:r>
            <a:endParaRPr 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00007" y="3819862"/>
            <a:ext cx="30289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Подадени са </a:t>
            </a:r>
          </a:p>
          <a:p>
            <a:pPr lvl="0" algn="ctr"/>
            <a:r>
              <a:rPr lang="bg-BG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382</a:t>
            </a:r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 проектни предложения</a:t>
            </a:r>
            <a:endParaRPr 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770278" y="3512085"/>
            <a:ext cx="3048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Сключени са</a:t>
            </a:r>
          </a:p>
          <a:p>
            <a:pPr lvl="0" algn="ctr"/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 </a:t>
            </a:r>
            <a:r>
              <a:rPr lang="bg-BG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192</a:t>
            </a:r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 бр. АДПБФП по стратегиите на МИРГ, на обща стойност </a:t>
            </a:r>
            <a:endParaRPr lang="bg-BG" sz="20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  <a:p>
            <a:pPr lvl="0" algn="ctr"/>
            <a:r>
              <a:rPr lang="bg-BG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28 </a:t>
            </a:r>
            <a:r>
              <a:rPr lang="bg-BG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млн. лв. БФП</a:t>
            </a:r>
            <a:endParaRPr 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</p:txBody>
      </p:sp>
      <p:sp>
        <p:nvSpPr>
          <p:cNvPr id="9" name="Oval 8"/>
          <p:cNvSpPr/>
          <p:nvPr/>
        </p:nvSpPr>
        <p:spPr>
          <a:xfrm>
            <a:off x="2243136" y="2890157"/>
            <a:ext cx="3028064" cy="290132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790214" y="2890157"/>
            <a:ext cx="3028064" cy="290132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500007" y="2890157"/>
            <a:ext cx="3028064" cy="290177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487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7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Напредък по Програма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за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морско дело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, </a:t>
            </a:r>
            <a:endParaRPr lang="bg-BG" sz="2400" b="1" dirty="0" smtClean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</a:endParaRPr>
          </a:p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рибарство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и аквакултури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2021-2027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103544"/>
              </p:ext>
            </p:extLst>
          </p:nvPr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19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7860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20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95623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21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22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23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322725" y="1337358"/>
            <a:ext cx="9481959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bg-BG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Какво предстои по ПМДР:</a:t>
            </a:r>
          </a:p>
          <a:p>
            <a:pPr lvl="0"/>
            <a:endParaRPr lang="bg-BG" sz="28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  <a:p>
            <a:pPr marL="285750" lvl="0" indent="-285750" algn="just">
              <a:buFontTx/>
              <a:buChar char="-"/>
            </a:pPr>
            <a:r>
              <a:rPr lang="bg-BG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В края на 2023 г. </a:t>
            </a:r>
            <a:r>
              <a:rPr lang="bg-BG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са </a:t>
            </a:r>
            <a:r>
              <a:rPr lang="bg-BG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обявени четири процедури за прием на проекти по мерките за смекчаване на последиците от войната на Русия в Украйна за операторите в сектор „Рибарство“ с общ бюджет на стойност 12,3 млн. лева. БФП. </a:t>
            </a:r>
            <a:endParaRPr lang="bg-BG" sz="24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marL="285750" lvl="0" indent="-285750" algn="just">
              <a:buFontTx/>
              <a:buChar char="-"/>
            </a:pPr>
            <a:endParaRPr lang="bg-BG" sz="2400" dirty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marL="285750" lvl="0" indent="-285750" algn="just">
              <a:buFontTx/>
              <a:buChar char="-"/>
            </a:pPr>
            <a:r>
              <a:rPr lang="bg-BG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Крайният срок за подаване на проекти е 27 март 2024 г.</a:t>
            </a:r>
          </a:p>
          <a:p>
            <a:pPr lvl="0"/>
            <a:endParaRPr lang="bg-BG" sz="28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  <a:p>
            <a:pPr marL="285750" indent="-285750" algn="just">
              <a:buFontTx/>
              <a:buChar char="-"/>
            </a:pPr>
            <a:r>
              <a:rPr lang="bg-BG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По процедурите се прилагат опростени разходи </a:t>
            </a:r>
            <a:r>
              <a:rPr lang="bg-BG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за улеснение на кандидатите и бърза </a:t>
            </a:r>
            <a:r>
              <a:rPr lang="bg-BG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оценка на проектните предложения. </a:t>
            </a:r>
          </a:p>
        </p:txBody>
      </p:sp>
    </p:spTree>
    <p:extLst>
      <p:ext uri="{BB962C8B-B14F-4D97-AF65-F5344CB8AC3E}">
        <p14:creationId xmlns:p14="http://schemas.microsoft.com/office/powerpoint/2010/main" val="1262170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8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Напредък по Програма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за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морско дело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, </a:t>
            </a:r>
            <a:endParaRPr lang="bg-BG" sz="2400" b="1" dirty="0" smtClean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</a:endParaRPr>
          </a:p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рибарство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и аквакултури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2021-2027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5434670"/>
              </p:ext>
            </p:extLst>
          </p:nvPr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35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36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219081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37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38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39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326822" y="2061084"/>
            <a:ext cx="93399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bg-BG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Приключване на програмата</a:t>
            </a:r>
          </a:p>
          <a:p>
            <a:pPr lvl="0" algn="ctr"/>
            <a:endParaRPr lang="bg-BG" sz="24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  <a:p>
            <a:pPr algn="just"/>
            <a:r>
              <a:rPr lang="bg-BG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В средата на 2023 г. рискът от отчисление на средства по програмата възлизаше на 16,4%. УО на ПМДР предприе спешни действия за минимизиране загубата.</a:t>
            </a:r>
          </a:p>
          <a:p>
            <a:pPr algn="just"/>
            <a:endParaRPr lang="bg-BG" sz="2400" dirty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  <a:p>
            <a:pPr algn="just"/>
            <a:r>
              <a:rPr lang="bg-BG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 </a:t>
            </a:r>
            <a:r>
              <a:rPr lang="bg-BG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Рискът от неусвояване на средства по ПМДР е</a:t>
            </a:r>
            <a:r>
              <a:rPr lang="en-US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 </a:t>
            </a:r>
            <a:r>
              <a:rPr lang="bg-BG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/>
              </a:rPr>
              <a:t>свален под 8,5% (6,87 млн. евро ЕФМДР).</a:t>
            </a:r>
          </a:p>
          <a:p>
            <a:pPr lvl="0" algn="just"/>
            <a:endParaRPr lang="bg-BG" sz="24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  <a:p>
            <a:pPr lvl="0" algn="ctr"/>
            <a:endParaRPr lang="bg-BG" sz="24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1324249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xmlns="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9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xmlns="" id="{33734333-840D-EDAD-24EA-F5F32026DD17}"/>
              </a:ext>
            </a:extLst>
          </p:cNvPr>
          <p:cNvSpPr/>
          <p:nvPr/>
        </p:nvSpPr>
        <p:spPr>
          <a:xfrm>
            <a:off x="0" y="-12787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xmlns="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xmlns="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177977" y="15464"/>
            <a:ext cx="8215253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Напредък по Програма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за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морско дело</a:t>
            </a:r>
            <a:r>
              <a:rPr lang="en-US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, </a:t>
            </a:r>
            <a:endParaRPr lang="bg-BG" sz="2400" b="1" dirty="0" smtClean="0">
              <a:ln w="0"/>
              <a:solidFill>
                <a:srgbClr val="1A72A2"/>
              </a:solidFill>
              <a:effectLst>
                <a:outerShdw blurRad="38100" dist="19050" dir="2700000" algn="tl" rotWithShape="0">
                  <a:schemeClr val="dk1">
                    <a:alpha val="49000"/>
                  </a:schemeClr>
                </a:outerShdw>
              </a:effectLst>
            </a:endParaRPr>
          </a:p>
          <a:p>
            <a:pPr algn="ctr"/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рибарство </a:t>
            </a:r>
            <a:r>
              <a:rPr lang="bg-BG" sz="2400" b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и аквакултури </a:t>
            </a:r>
            <a:r>
              <a:rPr lang="bg-BG" sz="2400" b="1" dirty="0" smtClean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</a:rPr>
              <a:t>2021-2027</a:t>
            </a:r>
            <a:endParaRPr lang="en-US" sz="2400" dirty="0"/>
          </a:p>
        </p:txBody>
      </p:sp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xmlns="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103544"/>
              </p:ext>
            </p:extLst>
          </p:nvPr>
        </p:nvGraphicFramePr>
        <p:xfrm>
          <a:off x="11130743" y="341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14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xmlns="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30743" y="341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53" y="-12787"/>
            <a:ext cx="1694835" cy="6870787"/>
          </a:xfrm>
          <a:prstGeom prst="rect">
            <a:avLst/>
          </a:prstGeom>
        </p:spPr>
      </p:pic>
      <p:graphicFrame>
        <p:nvGraphicFramePr>
          <p:cNvPr id="14" name="Обект 11">
            <a:extLst>
              <a:ext uri="{FF2B5EF4-FFF2-40B4-BE49-F238E27FC236}">
                <a16:creationId xmlns:a16="http://schemas.microsoft.com/office/drawing/2014/main" xmlns="" id="{CC087F67-53F2-6CFD-9550-BB457F16A98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62505" y="121687"/>
          <a:ext cx="1268530" cy="13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15" name="CorelDRAW" r:id="rId7" imgW="1586747" imgH="1643241" progId="CorelDraw.Graphic.23">
                  <p:embed/>
                </p:oleObj>
              </mc:Choice>
              <mc:Fallback>
                <p:oleObj name="CorelDRAW" r:id="rId7" imgW="1586747" imgH="1643241" progId="CorelDraw.Graphic.23">
                  <p:embed/>
                  <p:pic>
                    <p:nvPicPr>
                      <p:cNvPr id="14" name="Обект 11">
                        <a:extLst>
                          <a:ext uri="{FF2B5EF4-FFF2-40B4-BE49-F238E27FC236}">
                            <a16:creationId xmlns:a16="http://schemas.microsoft.com/office/drawing/2014/main" xmlns="" id="{CC087F67-53F2-6CFD-9550-BB457F16A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505" y="121687"/>
                        <a:ext cx="1268530" cy="13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ект 13">
            <a:extLst>
              <a:ext uri="{FF2B5EF4-FFF2-40B4-BE49-F238E27FC236}">
                <a16:creationId xmlns:a16="http://schemas.microsoft.com/office/drawing/2014/main" xmlns="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595623"/>
              </p:ext>
            </p:extLst>
          </p:nvPr>
        </p:nvGraphicFramePr>
        <p:xfrm>
          <a:off x="595320" y="2061084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16" name="CorelDRAW" r:id="rId9" imgW="2148218" imgH="2247638" progId="CorelDraw.Graphic.23">
                  <p:embed/>
                </p:oleObj>
              </mc:Choice>
              <mc:Fallback>
                <p:oleObj name="CorelDRAW" r:id="rId9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xmlns="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5320" y="2061084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545466" y="3839086"/>
          <a:ext cx="1356045" cy="86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17" name="CorelDRAW" r:id="rId11" imgW="2115720" imgH="1355760" progId="CorelDraw.Graphic.21">
                  <p:embed/>
                </p:oleObj>
              </mc:Choice>
              <mc:Fallback>
                <p:oleObj name="CorelDRAW" r:id="rId11" imgW="2115720" imgH="1355760" progId="CorelDraw.Graphic.21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5466" y="3839086"/>
                        <a:ext cx="1356045" cy="86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ект 26">
            <a:extLst>
              <a:ext uri="{FF2B5EF4-FFF2-40B4-BE49-F238E27FC236}">
                <a16:creationId xmlns:a16="http://schemas.microsoft.com/office/drawing/2014/main" xmlns="" id="{5ACA6706-4567-490C-D863-91D75894DE1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7890" y="5334779"/>
          <a:ext cx="1203145" cy="123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18" name="CorelDRAW" r:id="rId13" imgW="1598237" imgH="1634437" progId="CorelDraw.Graphic.23">
                  <p:embed/>
                </p:oleObj>
              </mc:Choice>
              <mc:Fallback>
                <p:oleObj name="CorelDRAW" r:id="rId13" imgW="1598237" imgH="1634437" progId="CorelDraw.Graphic.23">
                  <p:embed/>
                  <p:pic>
                    <p:nvPicPr>
                      <p:cNvPr id="20" name="Обект 26">
                        <a:extLst>
                          <a:ext uri="{FF2B5EF4-FFF2-40B4-BE49-F238E27FC236}">
                            <a16:creationId xmlns:a16="http://schemas.microsoft.com/office/drawing/2014/main" xmlns="" id="{5ACA6706-4567-490C-D863-91D75894DE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90" y="5334779"/>
                        <a:ext cx="1203145" cy="123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74664" y="34173"/>
            <a:ext cx="953637" cy="8410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51482" y="2589361"/>
            <a:ext cx="838472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bg-BG" sz="4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Напредък в изпълнението на Програмата за морско дело, рибарство и аквакултури </a:t>
            </a:r>
            <a:endParaRPr lang="bg-BG" sz="4400" dirty="0" smtClean="0">
              <a:solidFill>
                <a:schemeClr val="accent1">
                  <a:lumMod val="20000"/>
                  <a:lumOff val="80000"/>
                </a:schemeClr>
              </a:solidFill>
              <a:latin typeface="Aptos" panose="020B0004020202020204"/>
            </a:endParaRPr>
          </a:p>
          <a:p>
            <a:pPr lvl="0" algn="ctr"/>
            <a:r>
              <a:rPr lang="bg-BG" sz="4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2021 </a:t>
            </a:r>
            <a:r>
              <a:rPr lang="bg-BG" sz="4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0B0004020202020204"/>
              </a:rPr>
              <a:t>– 2027</a:t>
            </a:r>
          </a:p>
        </p:txBody>
      </p:sp>
    </p:spTree>
    <p:extLst>
      <p:ext uri="{BB962C8B-B14F-4D97-AF65-F5344CB8AC3E}">
        <p14:creationId xmlns:p14="http://schemas.microsoft.com/office/powerpoint/2010/main" val="22951113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на Office">
  <a:themeElements>
    <a:clrScheme name="Синьо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14486</TotalTime>
  <Words>855</Words>
  <Application>Microsoft Office PowerPoint</Application>
  <PresentationFormat>Custom</PresentationFormat>
  <Paragraphs>180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Тема на Office</vt:lpstr>
      <vt:lpstr>CorelDRAW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Програма за морско дело,  рибарство и аквакултури 2021-2027 г.</dc:title>
  <dc:creator>Александър К. Кечев</dc:creator>
  <cp:lastModifiedBy>Boryana Vodenicharska</cp:lastModifiedBy>
  <cp:revision>102</cp:revision>
  <dcterms:created xsi:type="dcterms:W3CDTF">2023-12-06T13:05:17Z</dcterms:created>
  <dcterms:modified xsi:type="dcterms:W3CDTF">2024-03-12T12:41:26Z</dcterms:modified>
</cp:coreProperties>
</file>