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6" r:id="rId1"/>
  </p:sldMasterIdLst>
  <p:handoutMasterIdLst>
    <p:handoutMasterId r:id="rId15"/>
  </p:handoutMasterIdLst>
  <p:sldIdLst>
    <p:sldId id="256" r:id="rId2"/>
    <p:sldId id="280" r:id="rId3"/>
    <p:sldId id="283" r:id="rId4"/>
    <p:sldId id="285" r:id="rId5"/>
    <p:sldId id="287" r:id="rId6"/>
    <p:sldId id="289" r:id="rId7"/>
    <p:sldId id="291" r:id="rId8"/>
    <p:sldId id="270" r:id="rId9"/>
    <p:sldId id="273" r:id="rId10"/>
    <p:sldId id="274" r:id="rId11"/>
    <p:sldId id="275" r:id="rId12"/>
    <p:sldId id="258" r:id="rId13"/>
    <p:sldId id="267" r:id="rId14"/>
  </p:sldIdLst>
  <p:sldSz cx="18288000" cy="10287000"/>
  <p:notesSz cx="6810375" cy="9942513"/>
  <p:embeddedFontLst>
    <p:embeddedFont>
      <p:font typeface="Candara" panose="020E0502030303020204" pitchFamily="34" charset="0"/>
      <p:regular r:id="rId16"/>
      <p:bold r:id="rId17"/>
      <p:italic r:id="rId18"/>
      <p:boldItalic r:id="rId19"/>
    </p:embeddedFont>
    <p:embeddedFont>
      <p:font typeface="Cormorant Garamond Bold Italics" panose="020B0604020202020204" charset="-5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Quicksand" panose="020B0604020202020204" charset="0"/>
      <p:regular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Quicksand Bold" panose="020B0604020202020204" charset="0"/>
      <p:regular r:id="rId28"/>
    </p:embeddedFont>
  </p:embeddedFontLst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32" userDrawn="1">
          <p15:clr>
            <a:srgbClr val="A4A3A4"/>
          </p15:clr>
        </p15:guide>
        <p15:guide id="3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5D63"/>
    <a:srgbClr val="BFC4C5"/>
    <a:srgbClr val="F8F8F8"/>
    <a:srgbClr val="A2A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22" autoAdjust="0"/>
  </p:normalViewPr>
  <p:slideViewPr>
    <p:cSldViewPr>
      <p:cViewPr varScale="1">
        <p:scale>
          <a:sx n="73" d="100"/>
          <a:sy n="73" d="100"/>
        </p:scale>
        <p:origin x="618" y="102"/>
      </p:cViewPr>
      <p:guideLst>
        <p:guide orient="horz" pos="2184"/>
        <p:guide pos="2832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9265529308836396E-2"/>
                  <c:y val="-4.466277129466968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/>
                      <a:t>204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89002624671916E-2"/>
                      <c:h val="5.80850372510033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A82-4749-B112-4F92D50FFCB4}"/>
                </c:ext>
              </c:extLst>
            </c:dLbl>
            <c:dLbl>
              <c:idx val="1"/>
              <c:layout>
                <c:manualLayout>
                  <c:x val="2.2281321084864393E-2"/>
                  <c:y val="-5.07569306855865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dirty="0"/>
                      <a:t>194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392475940507427E-2"/>
                      <c:h val="5.98770786608222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A82-4749-B112-4F92D50FFCB4}"/>
                </c:ext>
              </c:extLst>
            </c:dLbl>
            <c:dLbl>
              <c:idx val="2"/>
              <c:layout>
                <c:manualLayout>
                  <c:x val="3.0629790026246637E-2"/>
                  <c:y val="-4.866592277536525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/>
                      <a:t>181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4994488188976365E-2"/>
                      <c:h val="5.8474754115725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A82-4749-B112-4F92D50FFCB4}"/>
                </c:ext>
              </c:extLst>
            </c:dLbl>
            <c:dLbl>
              <c:idx val="3"/>
              <c:layout>
                <c:manualLayout>
                  <c:x val="3.1261723534558181E-2"/>
                  <c:y val="-3.959035906562164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dirty="0"/>
                      <a:t>174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bg-BG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938320209973747E-2"/>
                      <c:h val="6.13331855393249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A82-4749-B112-4F92D50FFC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Sheet2!$C$9:$C$12</c:f>
              <c:strCache>
                <c:ptCount val="4"/>
                <c:pt idx="0">
                  <c:v>бюджет</c:v>
                </c:pt>
                <c:pt idx="1">
                  <c:v>договорени средства</c:v>
                </c:pt>
                <c:pt idx="2">
                  <c:v>изплатени средства </c:v>
                </c:pt>
                <c:pt idx="3">
                  <c:v>сертифицирани средства</c:v>
                </c:pt>
              </c:strCache>
            </c:strRef>
          </c:cat>
          <c:val>
            <c:numRef>
              <c:f>Sheet2!$D$9:$D$12</c:f>
              <c:numCache>
                <c:formatCode>_(* #,##0.00_);_(* \(#,##0.00\);_(* "-"??_);_(@_)</c:formatCode>
                <c:ptCount val="4"/>
                <c:pt idx="0" formatCode="General">
                  <c:v>203783950.99000001</c:v>
                </c:pt>
                <c:pt idx="1">
                  <c:v>193892036.47</c:v>
                </c:pt>
                <c:pt idx="2">
                  <c:v>180667411.49000001</c:v>
                </c:pt>
                <c:pt idx="3">
                  <c:v>173526511.64999998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82-4749-B112-4F92D50FFC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920128"/>
        <c:axId val="112205120"/>
        <c:axId val="111871232"/>
      </c:bar3DChart>
      <c:catAx>
        <c:axId val="11192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2205120"/>
        <c:crosses val="autoZero"/>
        <c:auto val="1"/>
        <c:lblAlgn val="ctr"/>
        <c:lblOffset val="100"/>
        <c:noMultiLvlLbl val="0"/>
      </c:catAx>
      <c:valAx>
        <c:axId val="1122051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111920128"/>
        <c:crosses val="autoZero"/>
        <c:crossBetween val="between"/>
      </c:valAx>
      <c:serAx>
        <c:axId val="111871232"/>
        <c:scaling>
          <c:orientation val="minMax"/>
        </c:scaling>
        <c:delete val="1"/>
        <c:axPos val="b"/>
        <c:majorTickMark val="none"/>
        <c:minorTickMark val="none"/>
        <c:tickLblPos val="nextTo"/>
        <c:crossAx val="112205120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Бюджет публични средства (БФП) Лева</c:v>
                </c:pt>
              </c:strCache>
            </c:strRef>
          </c:tx>
          <c:spPr>
            <a:gradFill flip="none" rotWithShape="1">
              <a:gsLst>
                <a:gs pos="58000">
                  <a:srgbClr val="D3E0EF"/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aseline="0"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Sheet1!$A$2:$B$8</c:f>
              <c:strCache>
                <c:ptCount val="7"/>
                <c:pt idx="0">
                  <c:v>ПО1- Риболов</c:v>
                </c:pt>
                <c:pt idx="1">
                  <c:v>ПО2 - Аквакултури</c:v>
                </c:pt>
                <c:pt idx="2">
                  <c:v>ПО3 - Контрол</c:v>
                </c:pt>
                <c:pt idx="3">
                  <c:v>ПО4 - ВОМР</c:v>
                </c:pt>
                <c:pt idx="4">
                  <c:v>ПО5 - Преработка и маркетинг</c:v>
                </c:pt>
                <c:pt idx="5">
                  <c:v>ПО6 - Морска среда</c:v>
                </c:pt>
                <c:pt idx="6">
                  <c:v>TA - Техническа помощ</c:v>
                </c:pt>
              </c:strCache>
            </c:strRef>
          </c:cat>
          <c:val>
            <c:numRef>
              <c:f>Sheet1!$C$2:$C$8</c:f>
              <c:numCache>
                <c:formatCode>_(* #,##0.0_);_(* \(#,##0.0\);_(* "-"??_);_(@_)</c:formatCode>
                <c:ptCount val="7"/>
                <c:pt idx="0">
                  <c:v>42.6</c:v>
                </c:pt>
                <c:pt idx="1">
                  <c:v>36.5</c:v>
                </c:pt>
                <c:pt idx="2">
                  <c:v>22.4</c:v>
                </c:pt>
                <c:pt idx="3">
                  <c:v>36.799999999999997</c:v>
                </c:pt>
                <c:pt idx="4">
                  <c:v>46.5</c:v>
                </c:pt>
                <c:pt idx="5">
                  <c:v>5.4</c:v>
                </c:pt>
                <c:pt idx="6">
                  <c:v>13.7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FA-48D3-B00F-19848FD88506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Изплатени средства, лв. БФП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aseline="0"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Sheet1!$A$2:$B$8</c:f>
              <c:strCache>
                <c:ptCount val="7"/>
                <c:pt idx="0">
                  <c:v>ПО1- Риболов</c:v>
                </c:pt>
                <c:pt idx="1">
                  <c:v>ПО2 - Аквакултури</c:v>
                </c:pt>
                <c:pt idx="2">
                  <c:v>ПО3 - Контрол</c:v>
                </c:pt>
                <c:pt idx="3">
                  <c:v>ПО4 - ВОМР</c:v>
                </c:pt>
                <c:pt idx="4">
                  <c:v>ПО5 - Преработка и маркетинг</c:v>
                </c:pt>
                <c:pt idx="5">
                  <c:v>ПО6 - Морска среда</c:v>
                </c:pt>
                <c:pt idx="6">
                  <c:v>TA - Техническа помощ</c:v>
                </c:pt>
              </c:strCache>
            </c:strRef>
          </c:cat>
          <c:val>
            <c:numRef>
              <c:f>Sheet1!$D$2:$D$8</c:f>
              <c:numCache>
                <c:formatCode>_(* #,##0.0_);_(* \(#,##0.0\);_(* "-"??_);_(@_)</c:formatCode>
                <c:ptCount val="7"/>
                <c:pt idx="0">
                  <c:v>37</c:v>
                </c:pt>
                <c:pt idx="1">
                  <c:v>31.3</c:v>
                </c:pt>
                <c:pt idx="2">
                  <c:v>19.8</c:v>
                </c:pt>
                <c:pt idx="3">
                  <c:v>32.200000000000003</c:v>
                </c:pt>
                <c:pt idx="4">
                  <c:v>41.4</c:v>
                </c:pt>
                <c:pt idx="5">
                  <c:v>4.8</c:v>
                </c:pt>
                <c:pt idx="6">
                  <c:v>14.2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FA-48D3-B00F-19848FD88506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Сертифицирани средства, лв. БФП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aseline="0"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Sheet1!$A$2:$B$8</c:f>
              <c:strCache>
                <c:ptCount val="7"/>
                <c:pt idx="0">
                  <c:v>ПО1- Риболов</c:v>
                </c:pt>
                <c:pt idx="1">
                  <c:v>ПО2 - Аквакултури</c:v>
                </c:pt>
                <c:pt idx="2">
                  <c:v>ПО3 - Контрол</c:v>
                </c:pt>
                <c:pt idx="3">
                  <c:v>ПО4 - ВОМР</c:v>
                </c:pt>
                <c:pt idx="4">
                  <c:v>ПО5 - Преработка и маркетинг</c:v>
                </c:pt>
                <c:pt idx="5">
                  <c:v>ПО6 - Морска среда</c:v>
                </c:pt>
                <c:pt idx="6">
                  <c:v>TA - Техническа помощ</c:v>
                </c:pt>
              </c:strCache>
            </c:strRef>
          </c:cat>
          <c:val>
            <c:numRef>
              <c:f>Sheet1!$E$2:$E$8</c:f>
              <c:numCache>
                <c:formatCode>_(* #,##0.0_);_(* \(#,##0.0\);_(* "-"??_);_(@_)</c:formatCode>
                <c:ptCount val="7"/>
                <c:pt idx="0">
                  <c:v>35.4</c:v>
                </c:pt>
                <c:pt idx="1">
                  <c:v>30.4</c:v>
                </c:pt>
                <c:pt idx="2">
                  <c:v>17</c:v>
                </c:pt>
                <c:pt idx="3">
                  <c:v>31.5</c:v>
                </c:pt>
                <c:pt idx="4">
                  <c:v>41.1</c:v>
                </c:pt>
                <c:pt idx="5">
                  <c:v>4.7</c:v>
                </c:pt>
                <c:pt idx="6">
                  <c:v>13.4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FA-48D3-B00F-19848FD885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2017408"/>
        <c:axId val="145248768"/>
      </c:barChart>
      <c:catAx>
        <c:axId val="11201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45248768"/>
        <c:crosses val="autoZero"/>
        <c:auto val="1"/>
        <c:lblAlgn val="ctr"/>
        <c:lblOffset val="100"/>
        <c:noMultiLvlLbl val="0"/>
      </c:catAx>
      <c:valAx>
        <c:axId val="145248768"/>
        <c:scaling>
          <c:orientation val="minMax"/>
        </c:scaling>
        <c:delete val="0"/>
        <c:axPos val="l"/>
        <c:numFmt formatCode="_(* #,##0.0_);_(* \(#,##0.0\);_(* &quot;-&quot;??_);_(@_)" sourceLinked="1"/>
        <c:majorTickMark val="none"/>
        <c:min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2017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800" baseline="0">
              <a:solidFill>
                <a:schemeClr val="tx2"/>
              </a:solidFill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Sheet3!$H$1</c:f>
              <c:strCache>
                <c:ptCount val="1"/>
                <c:pt idx="0">
                  <c:v>Сертифицирани средства, лв. БФП</c:v>
                </c:pt>
              </c:strCache>
            </c:strRef>
          </c:tx>
          <c:spPr>
            <a:ln>
              <a:solidFill>
                <a:schemeClr val="tx2"/>
              </a:solidFill>
            </a:ln>
            <a:effectLst>
              <a:glow rad="88900">
                <a:schemeClr val="accent1">
                  <a:alpha val="40000"/>
                </a:schemeClr>
              </a:glow>
              <a:outerShdw blurRad="406400" dist="406400" dir="5400000" sx="94000" sy="94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 prstMaterial="dkEdge">
              <a:bevelB prst="angle"/>
            </a:sp3d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tx2"/>
                </a:solidFill>
              </a:ln>
              <a:effectLst>
                <a:glow rad="88900">
                  <a:schemeClr val="accent1">
                    <a:alpha val="40000"/>
                  </a:scheme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D863-4E43-BEFD-3BF42017318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tx2"/>
                </a:solidFill>
              </a:ln>
              <a:effectLst>
                <a:glow rad="88900">
                  <a:schemeClr val="accent1">
                    <a:alpha val="40000"/>
                  </a:scheme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D863-4E43-BEFD-3BF4201731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2"/>
                </a:solidFill>
              </a:ln>
              <a:effectLst>
                <a:glow rad="88900">
                  <a:schemeClr val="accent1">
                    <a:alpha val="40000"/>
                  </a:scheme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D863-4E43-BEFD-3BF4201731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tx2"/>
                </a:solidFill>
              </a:ln>
              <a:effectLst>
                <a:glow rad="88900">
                  <a:schemeClr val="accent1">
                    <a:alpha val="40000"/>
                  </a:scheme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D863-4E43-BEFD-3BF42017318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tx2"/>
                </a:solidFill>
              </a:ln>
              <a:effectLst>
                <a:glow rad="88900">
                  <a:schemeClr val="accent1">
                    <a:alpha val="40000"/>
                  </a:scheme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9-D863-4E43-BEFD-3BF42017318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tx2"/>
                </a:solidFill>
              </a:ln>
              <a:effectLst>
                <a:glow rad="88900">
                  <a:schemeClr val="accent1">
                    <a:alpha val="40000"/>
                  </a:scheme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B-D863-4E43-BEFD-3BF420173186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tx2"/>
                </a:solidFill>
              </a:ln>
              <a:effectLst>
                <a:glow rad="88900">
                  <a:srgbClr val="7030A0">
                    <a:alpha val="40000"/>
                  </a:srgbClr>
                </a:glow>
                <a:outerShdw blurRad="406400" dist="406400" dir="5400000" sx="94000" sy="94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D863-4E43-BEFD-3BF420173186}"/>
              </c:ext>
            </c:extLst>
          </c:dPt>
          <c:dLbls>
            <c:dLbl>
              <c:idx val="0"/>
              <c:layout>
                <c:manualLayout>
                  <c:x val="6.6243669365272997E-2"/>
                  <c:y val="9.3779202186503541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63-4E43-BEFD-3BF420173186}"/>
                </c:ext>
              </c:extLst>
            </c:dLbl>
            <c:dLbl>
              <c:idx val="1"/>
              <c:layout>
                <c:manualLayout>
                  <c:x val="3.4463328527596024E-2"/>
                  <c:y val="-3.90713867378147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63-4E43-BEFD-3BF420173186}"/>
                </c:ext>
              </c:extLst>
            </c:dLbl>
            <c:dLbl>
              <c:idx val="2"/>
              <c:layout>
                <c:manualLayout>
                  <c:x val="2.3061254667110273E-2"/>
                  <c:y val="-2.758400034706405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63-4E43-BEFD-3BF420173186}"/>
                </c:ext>
              </c:extLst>
            </c:dLbl>
            <c:dLbl>
              <c:idx val="3"/>
              <c:layout>
                <c:manualLayout>
                  <c:x val="-4.0634080070977047E-2"/>
                  <c:y val="-4.0935337628251016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863-4E43-BEFD-3BF420173186}"/>
                </c:ext>
              </c:extLst>
            </c:dLbl>
            <c:dLbl>
              <c:idx val="4"/>
              <c:layout>
                <c:manualLayout>
                  <c:x val="4.787161287937599E-3"/>
                  <c:y val="5.7839960087633674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863-4E43-BEFD-3BF420173186}"/>
                </c:ext>
              </c:extLst>
            </c:dLbl>
            <c:dLbl>
              <c:idx val="6"/>
              <c:layout>
                <c:manualLayout>
                  <c:x val="7.8652360356363908E-3"/>
                  <c:y val="4.3105355632198864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863-4E43-BEFD-3BF4201731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bg-BG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Sheet3!$G$2:$G$8</c:f>
              <c:strCache>
                <c:ptCount val="7"/>
                <c:pt idx="0">
                  <c:v>Риболов 17%</c:v>
                </c:pt>
                <c:pt idx="1">
                  <c:v>Аквакултури 15%</c:v>
                </c:pt>
                <c:pt idx="2">
                  <c:v> Контрол 8%</c:v>
                </c:pt>
                <c:pt idx="3">
                  <c:v> ВОМР 15%</c:v>
                </c:pt>
                <c:pt idx="4">
                  <c:v>Преработка и маркетинг 20%</c:v>
                </c:pt>
                <c:pt idx="5">
                  <c:v> Морска среда 2%</c:v>
                </c:pt>
                <c:pt idx="6">
                  <c:v> Техническа помощ 7%</c:v>
                </c:pt>
              </c:strCache>
            </c:strRef>
          </c:cat>
          <c:val>
            <c:numRef>
              <c:f>Sheet3!$H$2:$H$8</c:f>
              <c:numCache>
                <c:formatCode>0%</c:formatCode>
                <c:ptCount val="7"/>
                <c:pt idx="0">
                  <c:v>0.17371493607824465</c:v>
                </c:pt>
                <c:pt idx="1">
                  <c:v>0.14905736080998142</c:v>
                </c:pt>
                <c:pt idx="2">
                  <c:v>8.3776345816544501E-2</c:v>
                </c:pt>
                <c:pt idx="3">
                  <c:v>0.15475270371780908</c:v>
                </c:pt>
                <c:pt idx="4">
                  <c:v>0.20171985109866272</c:v>
                </c:pt>
                <c:pt idx="5">
                  <c:v>2.2822314109653425E-2</c:v>
                </c:pt>
                <c:pt idx="6">
                  <c:v>6.5678459589081098E-2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863-4E43-BEFD-3BF420173186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'вомр-2'!$E$6</c:f>
              <c:strCache>
                <c:ptCount val="1"/>
                <c:pt idx="0">
                  <c:v>Бюджет</c:v>
                </c:pt>
              </c:strCache>
            </c:strRef>
          </c:tx>
          <c:spPr>
            <a:solidFill>
              <a:srgbClr val="4F5D63"/>
            </a:solidFill>
            <a:ln>
              <a:noFill/>
            </a:ln>
            <a:effectLst>
              <a:outerShdw blurRad="50800" dist="50800" dir="4440000" algn="ctr" rotWithShape="0">
                <a:srgbClr val="000000">
                  <a:alpha val="43137"/>
                </a:srgbClr>
              </a:outerShdw>
            </a:effectLst>
          </c:spPr>
          <c:invertIfNegative val="0"/>
          <c:cat>
            <c:strRef>
              <c:f>'вомр-2'!$D$7:$D$15</c:f>
              <c:strCache>
                <c:ptCount val="9"/>
                <c:pt idx="0">
                  <c:v>ШКБ</c:v>
                </c:pt>
                <c:pt idx="1">
                  <c:v>ВБА</c:v>
                </c:pt>
                <c:pt idx="2">
                  <c:v>Бургас</c:v>
                </c:pt>
                <c:pt idx="3">
                  <c:v>ВЗР</c:v>
                </c:pt>
                <c:pt idx="4">
                  <c:v>Пазарджик</c:v>
                </c:pt>
                <c:pt idx="5">
                  <c:v>Самоков</c:v>
                </c:pt>
                <c:pt idx="6">
                  <c:v>Поморие</c:v>
                </c:pt>
                <c:pt idx="7">
                  <c:v>Несебър - Месемврия</c:v>
                </c:pt>
                <c:pt idx="8">
                  <c:v>БДА</c:v>
                </c:pt>
              </c:strCache>
            </c:strRef>
          </c:cat>
          <c:val>
            <c:numRef>
              <c:f>'вомр-2'!$E$7:$E$15</c:f>
              <c:numCache>
                <c:formatCode>General</c:formatCode>
                <c:ptCount val="9"/>
                <c:pt idx="0">
                  <c:v>2933760</c:v>
                </c:pt>
                <c:pt idx="1">
                  <c:v>5715889</c:v>
                </c:pt>
                <c:pt idx="2">
                  <c:v>2933745</c:v>
                </c:pt>
                <c:pt idx="3">
                  <c:v>2934660</c:v>
                </c:pt>
                <c:pt idx="4">
                  <c:v>2933745</c:v>
                </c:pt>
                <c:pt idx="5">
                  <c:v>2933745</c:v>
                </c:pt>
                <c:pt idx="6">
                  <c:v>3411660</c:v>
                </c:pt>
                <c:pt idx="7">
                  <c:v>2933745</c:v>
                </c:pt>
                <c:pt idx="8">
                  <c:v>3001660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51-4E4C-B58D-4D33FE6AF615}"/>
            </c:ext>
          </c:extLst>
        </c:ser>
        <c:ser>
          <c:idx val="2"/>
          <c:order val="2"/>
          <c:tx>
            <c:strRef>
              <c:f>'вомр-2'!$G$6</c:f>
              <c:strCache>
                <c:ptCount val="1"/>
                <c:pt idx="0">
                  <c:v>Изплатени средства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50800" dir="7560000" algn="ctr" rotWithShape="0">
                <a:srgbClr val="000000">
                  <a:alpha val="43137"/>
                </a:srgbClr>
              </a:outerShdw>
              <a:softEdge rad="12700"/>
            </a:effectLst>
          </c:spPr>
          <c:invertIfNegative val="0"/>
          <c:cat>
            <c:strRef>
              <c:f>'вомр-2'!$D$7:$D$15</c:f>
              <c:strCache>
                <c:ptCount val="9"/>
                <c:pt idx="0">
                  <c:v>ШКБ</c:v>
                </c:pt>
                <c:pt idx="1">
                  <c:v>ВБА</c:v>
                </c:pt>
                <c:pt idx="2">
                  <c:v>Бургас</c:v>
                </c:pt>
                <c:pt idx="3">
                  <c:v>ВЗР</c:v>
                </c:pt>
                <c:pt idx="4">
                  <c:v>Пазарджик</c:v>
                </c:pt>
                <c:pt idx="5">
                  <c:v>Самоков</c:v>
                </c:pt>
                <c:pt idx="6">
                  <c:v>Поморие</c:v>
                </c:pt>
                <c:pt idx="7">
                  <c:v>Несебър - Месемврия</c:v>
                </c:pt>
                <c:pt idx="8">
                  <c:v>БДА</c:v>
                </c:pt>
              </c:strCache>
            </c:strRef>
          </c:cat>
          <c:val>
            <c:numRef>
              <c:f>'вомр-2'!$G$7:$G$15</c:f>
              <c:numCache>
                <c:formatCode>General</c:formatCode>
                <c:ptCount val="9"/>
                <c:pt idx="0">
                  <c:v>2163368.7400000002</c:v>
                </c:pt>
                <c:pt idx="1">
                  <c:v>4103650.62</c:v>
                </c:pt>
                <c:pt idx="2">
                  <c:v>2365744.39</c:v>
                </c:pt>
                <c:pt idx="3">
                  <c:v>2663398.1800000006</c:v>
                </c:pt>
                <c:pt idx="4">
                  <c:v>2238357.1300000008</c:v>
                </c:pt>
                <c:pt idx="5">
                  <c:v>1561277.29</c:v>
                </c:pt>
                <c:pt idx="6">
                  <c:v>3256954.18</c:v>
                </c:pt>
                <c:pt idx="7">
                  <c:v>2416699.0099999998</c:v>
                </c:pt>
                <c:pt idx="8">
                  <c:v>2765118.3600000003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51-4E4C-B58D-4D33FE6AF6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113983488"/>
        <c:axId val="165190976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'вомр-2'!$F$6</c15:sqref>
                        </c15:formulaRef>
                      </c:ext>
                    </c:extLst>
                    <c:strCache>
                      <c:ptCount val="1"/>
                      <c:pt idx="0">
                        <c:v>Брой сключени договори</c:v>
                      </c:pt>
                    </c:strCache>
                  </c:strRef>
                </c:tx>
                <c:spPr>
                  <a:gradFill flip="none" rotWithShape="1">
                    <a:gsLst>
                      <a:gs pos="0">
                        <a:schemeClr val="accent4"/>
                      </a:gs>
                      <a:gs pos="75000">
                        <a:schemeClr val="accent4">
                          <a:lumMod val="60000"/>
                          <a:lumOff val="40000"/>
                        </a:schemeClr>
                      </a:gs>
                      <a:gs pos="51000">
                        <a:schemeClr val="accent4">
                          <a:alpha val="75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  <a:alpha val="15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'вомр-2'!$D$7:$D$15</c15:sqref>
                        </c15:formulaRef>
                      </c:ext>
                    </c:extLst>
                    <c:strCache>
                      <c:ptCount val="9"/>
                      <c:pt idx="0">
                        <c:v>ШКБ</c:v>
                      </c:pt>
                      <c:pt idx="1">
                        <c:v>ВБА</c:v>
                      </c:pt>
                      <c:pt idx="2">
                        <c:v>Бургас</c:v>
                      </c:pt>
                      <c:pt idx="3">
                        <c:v>ВЗР</c:v>
                      </c:pt>
                      <c:pt idx="4">
                        <c:v>Пазарджик</c:v>
                      </c:pt>
                      <c:pt idx="5">
                        <c:v>Самоков</c:v>
                      </c:pt>
                      <c:pt idx="6">
                        <c:v>Поморие</c:v>
                      </c:pt>
                      <c:pt idx="7">
                        <c:v>Несебър - Месемврия</c:v>
                      </c:pt>
                      <c:pt idx="8">
                        <c:v>БДА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'вомр-2'!$F$7:$F$15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17</c:v>
                      </c:pt>
                      <c:pt idx="1">
                        <c:v>27</c:v>
                      </c:pt>
                      <c:pt idx="2">
                        <c:v>15</c:v>
                      </c:pt>
                      <c:pt idx="3">
                        <c:v>27</c:v>
                      </c:pt>
                      <c:pt idx="4">
                        <c:v>23</c:v>
                      </c:pt>
                      <c:pt idx="5">
                        <c:v>20</c:v>
                      </c:pt>
                      <c:pt idx="6">
                        <c:v>20</c:v>
                      </c:pt>
                      <c:pt idx="7">
                        <c:v>23</c:v>
                      </c:pt>
                      <c:pt idx="8">
                        <c:v>20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1151-4E4C-B58D-4D33FE6AF615}"/>
                  </c:ext>
                </c:extLst>
              </c15:ser>
            </c15:filteredBarSeries>
          </c:ext>
        </c:extLst>
      </c:barChart>
      <c:catAx>
        <c:axId val="11398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65190976"/>
        <c:crosses val="autoZero"/>
        <c:auto val="1"/>
        <c:lblAlgn val="ctr"/>
        <c:lblOffset val="100"/>
        <c:noMultiLvlLbl val="0"/>
      </c:catAx>
      <c:valAx>
        <c:axId val="16519097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1398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F6486-290E-4001-BAF9-2973DEAED0E0}" type="datetimeFigureOut">
              <a:rPr lang="bg-BG" smtClean="0"/>
              <a:t>11.3.2025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10107-8D61-472A-8BAA-19BC832CA56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0118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78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66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0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242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080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34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8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1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073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4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6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364200" cy="12248921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976709" y="4229100"/>
            <a:ext cx="16229942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bg-BG" sz="4800" b="1" i="1" noProof="0" dirty="0">
                <a:solidFill>
                  <a:srgbClr val="0F4662"/>
                </a:solidFill>
                <a:latin typeface="Candara" panose="020E0502030303020204" pitchFamily="34" charset="0"/>
                <a:ea typeface="Cormorant Garamond Bold Italics"/>
                <a:cs typeface="Cormorant Garamond Bold Italics"/>
              </a:rPr>
              <a:t>Информация за изпълнението на Програмата за морско дело и рибарство </a:t>
            </a:r>
            <a:r>
              <a:rPr lang="bg-BG" sz="4800" b="1" i="1" noProof="0" dirty="0" smtClean="0">
                <a:solidFill>
                  <a:srgbClr val="0F4662"/>
                </a:solidFill>
                <a:latin typeface="Candara" panose="020E0502030303020204" pitchFamily="34" charset="0"/>
                <a:ea typeface="Cormorant Garamond Bold Italics"/>
                <a:cs typeface="Cormorant Garamond Bold Italics"/>
              </a:rPr>
              <a:t>2014-2020 </a:t>
            </a:r>
            <a:r>
              <a:rPr lang="bg-BG" sz="4800" b="1" i="1" noProof="0" dirty="0">
                <a:solidFill>
                  <a:srgbClr val="0F4662"/>
                </a:solidFill>
                <a:latin typeface="Candara" panose="020E0502030303020204" pitchFamily="34" charset="0"/>
                <a:ea typeface="Cormorant Garamond Bold Italics"/>
                <a:cs typeface="Cormorant Garamond Bold Italics"/>
              </a:rPr>
              <a:t>и бъдещи действия за приключването на програмата</a:t>
            </a:r>
            <a:endParaRPr lang="bg-BG" sz="4800" b="1" i="1" noProof="0" dirty="0">
              <a:solidFill>
                <a:srgbClr val="0F4662"/>
              </a:solidFill>
              <a:latin typeface="Candara" panose="020E0502030303020204" pitchFamily="34" charset="0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9158735" y="990600"/>
            <a:ext cx="8114971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4" name="AutoShape 4"/>
          <p:cNvSpPr/>
          <p:nvPr/>
        </p:nvSpPr>
        <p:spPr>
          <a:xfrm>
            <a:off x="1043764" y="9296400"/>
            <a:ext cx="8114971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7" name="TextBox 7"/>
          <p:cNvSpPr txBox="1"/>
          <p:nvPr/>
        </p:nvSpPr>
        <p:spPr>
          <a:xfrm>
            <a:off x="5679727" y="7652714"/>
            <a:ext cx="6988496" cy="525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397"/>
              </a:lnSpc>
              <a:spcBef>
                <a:spcPct val="0"/>
              </a:spcBef>
            </a:pPr>
            <a:r>
              <a:rPr lang="bg-BG" sz="314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13 Март 2025 г.                 гр. Поморие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6480" y="2247900"/>
            <a:ext cx="1463040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4397"/>
              </a:lnSpc>
              <a:spcBef>
                <a:spcPct val="0"/>
              </a:spcBef>
            </a:pPr>
            <a:r>
              <a:rPr lang="bg-BG" sz="314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Трето заседание на Комитета за наблюдение на Програма за морско дело, рибарство и аквакултури </a:t>
            </a:r>
            <a:r>
              <a:rPr lang="bg-BG" sz="3141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2021-2027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417604"/>
              </p:ext>
            </p:extLst>
          </p:nvPr>
        </p:nvGraphicFramePr>
        <p:xfrm>
          <a:off x="16078200" y="8267700"/>
          <a:ext cx="1560512" cy="1380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orelDRAW" r:id="rId5" imgW="7631640" imgH="6750720" progId="CorelDraw.Graphic.23">
                  <p:embed/>
                </p:oleObj>
              </mc:Choice>
              <mc:Fallback>
                <p:oleObj name="CorelDRAW" r:id="rId5" imgW="7631640" imgH="6750720" progId="CorelDraw.Graphic.23">
                  <p:embed/>
                  <p:pic>
                    <p:nvPicPr>
                      <p:cNvPr id="0" name="Об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78200" y="8267700"/>
                        <a:ext cx="1560512" cy="1380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92" y="571500"/>
            <a:ext cx="1558432" cy="15804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441161"/>
              </p:ext>
            </p:extLst>
          </p:nvPr>
        </p:nvGraphicFramePr>
        <p:xfrm>
          <a:off x="1676400" y="800100"/>
          <a:ext cx="16230600" cy="922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2860766" y="342900"/>
            <a:ext cx="13907621" cy="522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Процентно изпълнение на ПМДР в лева (сертифицирани разходи)</a:t>
            </a:r>
            <a:endParaRPr lang="bg-BG" sz="2800" noProof="0" dirty="0"/>
          </a:p>
        </p:txBody>
      </p:sp>
    </p:spTree>
    <p:extLst>
      <p:ext uri="{BB962C8B-B14F-4D97-AF65-F5344CB8AC3E}">
        <p14:creationId xmlns:p14="http://schemas.microsoft.com/office/powerpoint/2010/main" val="3321729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5997084" y="2171700"/>
            <a:ext cx="11326198" cy="6705600"/>
            <a:chOff x="0" y="0"/>
            <a:chExt cx="1418473" cy="169261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18473" cy="1692619"/>
            </a:xfrm>
            <a:custGeom>
              <a:avLst/>
              <a:gdLst/>
              <a:ahLst/>
              <a:cxnLst/>
              <a:rect l="l" t="t" r="r" b="b"/>
              <a:pathLst>
                <a:path w="1418473" h="1692619">
                  <a:moveTo>
                    <a:pt x="73311" y="0"/>
                  </a:moveTo>
                  <a:lnTo>
                    <a:pt x="1345161" y="0"/>
                  </a:lnTo>
                  <a:cubicBezTo>
                    <a:pt x="1364605" y="0"/>
                    <a:pt x="1383252" y="7724"/>
                    <a:pt x="1397000" y="21472"/>
                  </a:cubicBezTo>
                  <a:cubicBezTo>
                    <a:pt x="1410749" y="35221"/>
                    <a:pt x="1418473" y="53868"/>
                    <a:pt x="1418473" y="73311"/>
                  </a:cubicBezTo>
                  <a:lnTo>
                    <a:pt x="1418473" y="1619308"/>
                  </a:lnTo>
                  <a:cubicBezTo>
                    <a:pt x="1418473" y="1638751"/>
                    <a:pt x="1410749" y="1657398"/>
                    <a:pt x="1397000" y="1671147"/>
                  </a:cubicBezTo>
                  <a:cubicBezTo>
                    <a:pt x="1383252" y="1684896"/>
                    <a:pt x="1364605" y="1692619"/>
                    <a:pt x="1345161" y="1692619"/>
                  </a:cubicBezTo>
                  <a:lnTo>
                    <a:pt x="73311" y="1692619"/>
                  </a:lnTo>
                  <a:cubicBezTo>
                    <a:pt x="32823" y="1692619"/>
                    <a:pt x="0" y="1659797"/>
                    <a:pt x="0" y="1619308"/>
                  </a:cubicBezTo>
                  <a:lnTo>
                    <a:pt x="0" y="73311"/>
                  </a:lnTo>
                  <a:cubicBezTo>
                    <a:pt x="0" y="53868"/>
                    <a:pt x="7724" y="35221"/>
                    <a:pt x="21472" y="21472"/>
                  </a:cubicBezTo>
                  <a:cubicBezTo>
                    <a:pt x="35221" y="7724"/>
                    <a:pt x="53868" y="0"/>
                    <a:pt x="73311" y="0"/>
                  </a:cubicBezTo>
                  <a:close/>
                </a:path>
              </a:pathLst>
            </a:custGeom>
            <a:solidFill>
              <a:srgbClr val="A9BECB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23825"/>
              <a:ext cx="1418473" cy="18164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3733800" y="419101"/>
            <a:ext cx="1082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Изпълнение на подхода ВОМР чрез стратегиите на  </a:t>
            </a:r>
          </a:p>
          <a:p>
            <a:pPr lvl="0" algn="ctr"/>
            <a:r>
              <a:rPr lang="bg-BG" sz="2800" b="1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9 броя Местни </a:t>
            </a:r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инициативни рибарски групи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09601" y="1701552"/>
            <a:ext cx="5029200" cy="7099546"/>
            <a:chOff x="0" y="-123825"/>
            <a:chExt cx="1424909" cy="1869839"/>
          </a:xfrm>
        </p:grpSpPr>
        <p:sp>
          <p:nvSpPr>
            <p:cNvPr id="4" name="Freeform 3"/>
            <p:cNvSpPr/>
            <p:nvPr/>
          </p:nvSpPr>
          <p:spPr>
            <a:xfrm>
              <a:off x="0" y="0"/>
              <a:ext cx="1424909" cy="1746014"/>
            </a:xfrm>
            <a:custGeom>
              <a:avLst/>
              <a:gdLst/>
              <a:ahLst/>
              <a:cxnLst/>
              <a:rect l="l" t="t" r="r" b="b"/>
              <a:pathLst>
                <a:path w="1418473" h="1692619">
                  <a:moveTo>
                    <a:pt x="73311" y="0"/>
                  </a:moveTo>
                  <a:lnTo>
                    <a:pt x="1345161" y="0"/>
                  </a:lnTo>
                  <a:cubicBezTo>
                    <a:pt x="1364605" y="0"/>
                    <a:pt x="1383252" y="7724"/>
                    <a:pt x="1397000" y="21472"/>
                  </a:cubicBezTo>
                  <a:cubicBezTo>
                    <a:pt x="1410749" y="35221"/>
                    <a:pt x="1418473" y="53868"/>
                    <a:pt x="1418473" y="73311"/>
                  </a:cubicBezTo>
                  <a:lnTo>
                    <a:pt x="1418473" y="1619308"/>
                  </a:lnTo>
                  <a:cubicBezTo>
                    <a:pt x="1418473" y="1638751"/>
                    <a:pt x="1410749" y="1657398"/>
                    <a:pt x="1397000" y="1671147"/>
                  </a:cubicBezTo>
                  <a:cubicBezTo>
                    <a:pt x="1383252" y="1684896"/>
                    <a:pt x="1364605" y="1692619"/>
                    <a:pt x="1345161" y="1692619"/>
                  </a:cubicBezTo>
                  <a:lnTo>
                    <a:pt x="73311" y="1692619"/>
                  </a:lnTo>
                  <a:cubicBezTo>
                    <a:pt x="32823" y="1692619"/>
                    <a:pt x="0" y="1659797"/>
                    <a:pt x="0" y="1619308"/>
                  </a:cubicBezTo>
                  <a:lnTo>
                    <a:pt x="0" y="73311"/>
                  </a:lnTo>
                  <a:cubicBezTo>
                    <a:pt x="0" y="53868"/>
                    <a:pt x="7724" y="35221"/>
                    <a:pt x="21472" y="21472"/>
                  </a:cubicBezTo>
                  <a:cubicBezTo>
                    <a:pt x="35221" y="7724"/>
                    <a:pt x="53868" y="0"/>
                    <a:pt x="73311" y="0"/>
                  </a:cubicBez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0" y="-123825"/>
              <a:ext cx="1418473" cy="18164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762000" y="4305300"/>
            <a:ext cx="4495800" cy="272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9080" lvl="1">
              <a:lnSpc>
                <a:spcPts val="4079"/>
              </a:lnSpc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Обявени са 123 процедури по стратегиите на МИРГ, а сключените договори са 192 бр. на обща стойност над 25 млн. лв. БФП.</a:t>
            </a:r>
          </a:p>
        </p:txBody>
      </p:sp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029700"/>
            <a:ext cx="1438275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9310988"/>
              </p:ext>
            </p:extLst>
          </p:nvPr>
        </p:nvGraphicFramePr>
        <p:xfrm>
          <a:off x="6019800" y="2781300"/>
          <a:ext cx="112014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6615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5400" y="2019300"/>
            <a:ext cx="15862710" cy="62760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079"/>
              </a:lnSpc>
            </a:pPr>
            <a:r>
              <a:rPr lang="bg-BG" sz="32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Приключване на </a:t>
            </a:r>
            <a:r>
              <a:rPr lang="bg-BG" sz="3200" b="1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програмата</a:t>
            </a:r>
          </a:p>
          <a:p>
            <a:pPr lvl="0" algn="ctr">
              <a:lnSpc>
                <a:spcPts val="4079"/>
              </a:lnSpc>
            </a:pPr>
            <a:endParaRPr lang="bg-BG" sz="3200" b="1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lvl="0" algn="ctr">
              <a:lnSpc>
                <a:spcPts val="4079"/>
              </a:lnSpc>
            </a:pPr>
            <a:r>
              <a:rPr lang="bg-BG" sz="3200" noProof="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В </a:t>
            </a:r>
            <a:r>
              <a:rPr lang="bg-BG" sz="3200" noProof="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средата на 2023 г. рискът от отчисление на средства по програмата възлизаше на 16,4%. УО на ПМДР предприе спешни действия за минимизиране загубата.</a:t>
            </a:r>
          </a:p>
          <a:p>
            <a:pPr lvl="0" algn="ctr">
              <a:lnSpc>
                <a:spcPts val="4079"/>
              </a:lnSpc>
            </a:pPr>
            <a:r>
              <a:rPr lang="bg-BG" sz="3200" noProof="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Рискът </a:t>
            </a:r>
            <a:r>
              <a:rPr lang="bg-BG" sz="3200" noProof="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от неусвояване на средства по ПМДР е </a:t>
            </a:r>
            <a:r>
              <a:rPr lang="bg-BG" sz="3200" noProof="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намален на 8,89 млн</a:t>
            </a:r>
            <a:r>
              <a:rPr lang="bg-BG" sz="3200" noProof="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. евро </a:t>
            </a:r>
            <a:r>
              <a:rPr lang="bg-BG" sz="3200" noProof="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ЕФМДР или 11%.</a:t>
            </a:r>
          </a:p>
          <a:p>
            <a:pPr lvl="0" algn="ctr">
              <a:lnSpc>
                <a:spcPts val="4079"/>
              </a:lnSpc>
            </a:pPr>
            <a:r>
              <a:rPr lang="bg-BG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Съгласно изменението на Регламент (ЕС) № </a:t>
            </a:r>
            <a:r>
              <a:rPr lang="bg-BG" sz="320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1303/2013 в чл. 130, параграф 3, първа алинея </a:t>
            </a: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приносът на </a:t>
            </a:r>
            <a:r>
              <a:rPr lang="ru-RU" sz="320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ЕФМДР </a:t>
            </a: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чрез плащания на окончателното салдо за </a:t>
            </a:r>
            <a:r>
              <a:rPr lang="ru-RU" sz="320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всеки </a:t>
            </a: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приоритет </a:t>
            </a:r>
            <a:r>
              <a:rPr lang="ru-RU" sz="320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през </a:t>
            </a: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последната счетоводна година не може да надвишава с повече от </a:t>
            </a:r>
          </a:p>
          <a:p>
            <a:pPr lvl="0" algn="ctr">
              <a:lnSpc>
                <a:spcPts val="4079"/>
              </a:lnSpc>
            </a:pP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15 % приноса на </a:t>
            </a:r>
            <a:r>
              <a:rPr lang="ru-RU" sz="320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ЕФМДР </a:t>
            </a: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за всеки </a:t>
            </a:r>
            <a:r>
              <a:rPr lang="ru-RU" sz="3200" dirty="0" smtClean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приоритет. </a:t>
            </a:r>
          </a:p>
          <a:p>
            <a:pPr algn="ctr">
              <a:lnSpc>
                <a:spcPts val="4079"/>
              </a:lnSpc>
            </a:pPr>
            <a:r>
              <a:rPr lang="ru-RU" sz="3200" dirty="0">
                <a:solidFill>
                  <a:srgbClr val="002060"/>
                </a:solidFill>
                <a:latin typeface="Quicksand"/>
                <a:ea typeface="Quicksand"/>
                <a:cs typeface="Quicksand"/>
                <a:sym typeface="Quicksand"/>
              </a:rPr>
              <a:t>Окончателен доклад за изпълнението на програмата заедно с документите за приключването, се подават най-късно до 15 февруари 2026 г.</a:t>
            </a:r>
            <a:endParaRPr lang="bg-BG" sz="3200" dirty="0">
              <a:solidFill>
                <a:srgbClr val="002060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5715000" y="16383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4" name="AutoShape 4"/>
          <p:cNvSpPr/>
          <p:nvPr/>
        </p:nvSpPr>
        <p:spPr>
          <a:xfrm>
            <a:off x="5791200" y="88011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5" name="Freeform 5"/>
          <p:cNvSpPr/>
          <p:nvPr/>
        </p:nvSpPr>
        <p:spPr>
          <a:xfrm>
            <a:off x="8229600" y="1104900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8" y="0"/>
                </a:lnTo>
                <a:lnTo>
                  <a:pt x="1679998" y="249899"/>
                </a:lnTo>
                <a:lnTo>
                  <a:pt x="0" y="249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sp>
        <p:nvSpPr>
          <p:cNvPr id="7" name="Freeform 7"/>
          <p:cNvSpPr/>
          <p:nvPr/>
        </p:nvSpPr>
        <p:spPr>
          <a:xfrm>
            <a:off x="8304001" y="9182100"/>
            <a:ext cx="1679997" cy="2286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8" y="0"/>
                </a:lnTo>
                <a:lnTo>
                  <a:pt x="1679998" y="249900"/>
                </a:lnTo>
                <a:lnTo>
                  <a:pt x="0" y="2499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442710" y="3369664"/>
            <a:ext cx="11721090" cy="333424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6009"/>
              </a:lnSpc>
              <a:spcBef>
                <a:spcPct val="0"/>
              </a:spcBef>
            </a:pPr>
            <a:r>
              <a:rPr lang="bg-BG" sz="7200" i="1" noProof="0" dirty="0">
                <a:solidFill>
                  <a:srgbClr val="002060"/>
                </a:solidFill>
                <a:sym typeface="Cormorant Garamond Bold Italics"/>
              </a:rPr>
              <a:t>Благодаря за вниманието!</a:t>
            </a:r>
            <a:r>
              <a:rPr lang="bg-BG" sz="7200" i="1" noProof="0" dirty="0">
                <a:sym typeface="Cormorant Garamond Bold Italics"/>
              </a:rPr>
              <a:t> </a:t>
            </a:r>
            <a:endParaRPr lang="bg-BG" sz="7200" i="1" noProof="0" dirty="0">
              <a:latin typeface="Quicksand" panose="020B0604020202020204" charset="0"/>
              <a:sym typeface="Cormorant Garamond Bold Italics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5897880" y="2215083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4" name="Freeform 4"/>
          <p:cNvSpPr/>
          <p:nvPr/>
        </p:nvSpPr>
        <p:spPr>
          <a:xfrm>
            <a:off x="8304001" y="1116666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8" y="0"/>
                </a:lnTo>
                <a:lnTo>
                  <a:pt x="1679998" y="249899"/>
                </a:lnTo>
                <a:lnTo>
                  <a:pt x="0" y="249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  <p:sp>
        <p:nvSpPr>
          <p:cNvPr id="5" name="AutoShape 5"/>
          <p:cNvSpPr/>
          <p:nvPr/>
        </p:nvSpPr>
        <p:spPr>
          <a:xfrm>
            <a:off x="5897880" y="8159883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6" name="Freeform 6"/>
          <p:cNvSpPr/>
          <p:nvPr/>
        </p:nvSpPr>
        <p:spPr>
          <a:xfrm>
            <a:off x="8304001" y="9008400"/>
            <a:ext cx="1679997" cy="249900"/>
          </a:xfrm>
          <a:custGeom>
            <a:avLst/>
            <a:gdLst/>
            <a:ahLst/>
            <a:cxnLst/>
            <a:rect l="l" t="t" r="r" b="b"/>
            <a:pathLst>
              <a:path w="1679997" h="249900">
                <a:moveTo>
                  <a:pt x="0" y="0"/>
                </a:moveTo>
                <a:lnTo>
                  <a:pt x="1679998" y="0"/>
                </a:lnTo>
                <a:lnTo>
                  <a:pt x="1679998" y="249900"/>
                </a:lnTo>
                <a:lnTo>
                  <a:pt x="0" y="2499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 noProof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315201" y="0"/>
            <a:ext cx="10972800" cy="102870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077200" y="1485901"/>
            <a:ext cx="9448800" cy="6835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6 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договора за 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модернизация 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на рибарски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пристанища и 10 изградени или модернизирани лодкостоянки;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8 скрапирани кораба;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3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компании са подпомогнати при събиране на отпадъци и изгубени риболовни уреди в морето;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 компания е </a:t>
            </a:r>
            <a:r>
              <a:rPr lang="bg-BG" sz="2400" noProof="0" dirty="0" err="1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диверсифицирала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дейността си от риболова към други дейности, като екотуризъм, ресторантьорство използващи собствен улов и др.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компенсации по 151 проекта на стойност 4,73 млн. лв. БФП за последиците от кризата COVID-19 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компенсации по 98 проекта на стойност 2,1 млн. лв. БФП за последиците от войната в Украйна за собственици на риболовни кораби;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153400" y="800101"/>
            <a:ext cx="9105900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485"/>
              </a:lnSpc>
            </a:pPr>
            <a:r>
              <a:rPr lang="bg-BG" sz="2638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Пряк ефект от прилагането на мерките по ПС 1:</a:t>
            </a:r>
          </a:p>
        </p:txBody>
      </p:sp>
      <p:sp>
        <p:nvSpPr>
          <p:cNvPr id="14" name="AutoShape 14"/>
          <p:cNvSpPr/>
          <p:nvPr/>
        </p:nvSpPr>
        <p:spPr>
          <a:xfrm>
            <a:off x="381000" y="97155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5" name="AutoShape 15"/>
          <p:cNvSpPr/>
          <p:nvPr/>
        </p:nvSpPr>
        <p:spPr>
          <a:xfrm>
            <a:off x="10591800" y="495300"/>
            <a:ext cx="6629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pic>
        <p:nvPicPr>
          <p:cNvPr id="8194" name="Picture 2" descr="https://bgswim.com/wp-content/uploads/2022/08/beach_seine_fishing_n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19300"/>
            <a:ext cx="69342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973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308574" y="14909"/>
            <a:ext cx="10972800" cy="102870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772400" y="2324100"/>
            <a:ext cx="9906000" cy="6251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92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подпомогнати инвестици в аквакултурата;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Подкрепа на 24 нови производители на аквакултури за стартиране на бизнес;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4 стопанства, трайно предоставящи екологични услуги;</a:t>
            </a:r>
          </a:p>
          <a:p>
            <a:pPr marL="259080" lvl="1" algn="just">
              <a:lnSpc>
                <a:spcPts val="4079"/>
              </a:lnSpc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• 207 създадени нови работни места</a:t>
            </a:r>
          </a:p>
          <a:p>
            <a:pPr marL="259080" lvl="1" algn="just">
              <a:lnSpc>
                <a:spcPts val="4079"/>
              </a:lnSpc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• 157 запазени работни места;</a:t>
            </a:r>
          </a:p>
          <a:p>
            <a:pPr marL="259080" lvl="1" algn="just">
              <a:lnSpc>
                <a:spcPts val="4079"/>
              </a:lnSpc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• 110 проекта с изплатени компенсации на стойност 3,73 млн. лв. БФП за последиците от кризата COVID-19;</a:t>
            </a:r>
          </a:p>
          <a:p>
            <a:pPr marL="259080" lvl="1" algn="just">
              <a:lnSpc>
                <a:spcPts val="4079"/>
              </a:lnSpc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• 118 проекта с изплатени компенсации на стойност 7,6 млн. лв. БФП за последиците от войната в Украйна.</a:t>
            </a:r>
          </a:p>
          <a:p>
            <a:pPr marL="259080" lvl="1" algn="just">
              <a:lnSpc>
                <a:spcPts val="4079"/>
              </a:lnSpc>
            </a:pPr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259080" lvl="1" algn="just">
              <a:lnSpc>
                <a:spcPts val="4079"/>
              </a:lnSpc>
            </a:pPr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1" name="TextBox 11"/>
          <p:cNvSpPr txBox="1"/>
          <p:nvPr/>
        </p:nvSpPr>
        <p:spPr>
          <a:xfrm rot="10800000" flipV="1">
            <a:off x="8001000" y="1377181"/>
            <a:ext cx="9220200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485"/>
              </a:lnSpc>
            </a:pPr>
            <a:r>
              <a:rPr lang="bg-BG" sz="2638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Пряк ефект от прилагането на мерките по ПС 2:</a:t>
            </a:r>
          </a:p>
        </p:txBody>
      </p:sp>
      <p:sp>
        <p:nvSpPr>
          <p:cNvPr id="14" name="AutoShape 14"/>
          <p:cNvSpPr/>
          <p:nvPr/>
        </p:nvSpPr>
        <p:spPr>
          <a:xfrm flipV="1">
            <a:off x="533400" y="9715499"/>
            <a:ext cx="6248400" cy="7620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5" name="AutoShape 15"/>
          <p:cNvSpPr/>
          <p:nvPr/>
        </p:nvSpPr>
        <p:spPr>
          <a:xfrm>
            <a:off x="10591800" y="495300"/>
            <a:ext cx="6629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97158"/>
            <a:ext cx="6972300" cy="677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79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315201" y="0"/>
            <a:ext cx="10972800" cy="102870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077200" y="2324100"/>
            <a:ext cx="9448800" cy="63094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Изпълнени две Национални програми за събиране и управление на данни от сектор „Рибарство” 2014-2016 и 2017-2019 г.;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Извършени оценки на запасите от значими за сектора видове пред българския бряг на Черно море;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Изготвени 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Годишни доклади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за събиране на данни в сектор „Рибарство</a:t>
            </a: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”;</a:t>
            </a:r>
            <a:endParaRPr lang="bg-BG" sz="24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Въведена система за наблюдение и контрол на дейността на риболовните кораби, вкл. разтоварвания на суша;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Проведени обучения на контролните органи за извършване на наблюдение и контрол в рибарството;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Обновено оборудване за контролната дейност;</a:t>
            </a:r>
          </a:p>
        </p:txBody>
      </p:sp>
      <p:sp>
        <p:nvSpPr>
          <p:cNvPr id="11" name="TextBox 11"/>
          <p:cNvSpPr txBox="1"/>
          <p:nvPr/>
        </p:nvSpPr>
        <p:spPr>
          <a:xfrm rot="10800000" flipV="1">
            <a:off x="8001000" y="1377181"/>
            <a:ext cx="9220200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485"/>
              </a:lnSpc>
            </a:pPr>
            <a:r>
              <a:rPr lang="bg-BG" sz="2638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Пряк ефект от прилагането на мерките по ПС 3:</a:t>
            </a:r>
          </a:p>
        </p:txBody>
      </p:sp>
      <p:sp>
        <p:nvSpPr>
          <p:cNvPr id="14" name="AutoShape 14"/>
          <p:cNvSpPr/>
          <p:nvPr/>
        </p:nvSpPr>
        <p:spPr>
          <a:xfrm flipV="1">
            <a:off x="533400" y="9715499"/>
            <a:ext cx="6248400" cy="7620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5" name="AutoShape 15"/>
          <p:cNvSpPr/>
          <p:nvPr/>
        </p:nvSpPr>
        <p:spPr>
          <a:xfrm>
            <a:off x="10591800" y="495300"/>
            <a:ext cx="6629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3" name="AutoShape 2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7" name="AutoShape 4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00524"/>
            <a:ext cx="7010400" cy="654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73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315201" y="0"/>
            <a:ext cx="10972800" cy="102870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077200" y="2324100"/>
            <a:ext cx="9448800" cy="5257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30 проекта на частни бенефициенти на стойност от 3,65 млн. лв. за релизиране на бизнес начинания;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73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проекта на местните власти с принос към развитието на териториите;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50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проекта на неправителствени организации за запазване и популяризиране на културно-историческото наследство, развитие на туризъм, спорт, кулинария, екологични инициативи и др.;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6 проекта, подкрепящи развитието на дребномащабния крайбрежен риболов;</a:t>
            </a:r>
          </a:p>
        </p:txBody>
      </p:sp>
      <p:sp>
        <p:nvSpPr>
          <p:cNvPr id="11" name="TextBox 11"/>
          <p:cNvSpPr txBox="1"/>
          <p:nvPr/>
        </p:nvSpPr>
        <p:spPr>
          <a:xfrm rot="10800000" flipV="1">
            <a:off x="8001000" y="1377181"/>
            <a:ext cx="9220200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485"/>
              </a:lnSpc>
            </a:pPr>
            <a:r>
              <a:rPr lang="bg-BG" sz="2638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Пряк ефект от прилагането на мерките по ПС 4:</a:t>
            </a:r>
          </a:p>
        </p:txBody>
      </p:sp>
      <p:sp>
        <p:nvSpPr>
          <p:cNvPr id="14" name="AutoShape 14"/>
          <p:cNvSpPr/>
          <p:nvPr/>
        </p:nvSpPr>
        <p:spPr>
          <a:xfrm flipV="1">
            <a:off x="533400" y="9715499"/>
            <a:ext cx="6248400" cy="7620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5" name="AutoShape 15"/>
          <p:cNvSpPr/>
          <p:nvPr/>
        </p:nvSpPr>
        <p:spPr>
          <a:xfrm>
            <a:off x="10591800" y="495300"/>
            <a:ext cx="6629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3" name="AutoShape 2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7" name="AutoShape 4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3" r="11234" b="15511"/>
          <a:stretch/>
        </p:blipFill>
        <p:spPr>
          <a:xfrm>
            <a:off x="297364" y="1954263"/>
            <a:ext cx="6720471" cy="635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5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315201" y="0"/>
            <a:ext cx="10972800" cy="102870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115301" y="3113489"/>
            <a:ext cx="9372600" cy="3154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33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нови и модернизирани предприятия за преработка;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2 новосъздадени организации на производителите;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35 подпомогнати предприятия, получили компенсации на стойност 2,74 млн. лв. БФП за кризата COVID-19; 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69 проекта с изплатени компенсации на стойност 10,5 млн. лв. БФП за последиците от войната в Украйна.</a:t>
            </a:r>
          </a:p>
        </p:txBody>
      </p:sp>
      <p:sp>
        <p:nvSpPr>
          <p:cNvPr id="11" name="TextBox 11"/>
          <p:cNvSpPr txBox="1"/>
          <p:nvPr/>
        </p:nvSpPr>
        <p:spPr>
          <a:xfrm rot="10800000" flipV="1">
            <a:off x="7971503" y="1668255"/>
            <a:ext cx="9220200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485"/>
              </a:lnSpc>
            </a:pPr>
            <a:r>
              <a:rPr lang="bg-BG" sz="2638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Пряк ефект от прилагането на мерките по ПС 5:</a:t>
            </a:r>
          </a:p>
        </p:txBody>
      </p:sp>
      <p:sp>
        <p:nvSpPr>
          <p:cNvPr id="14" name="AutoShape 14"/>
          <p:cNvSpPr/>
          <p:nvPr/>
        </p:nvSpPr>
        <p:spPr>
          <a:xfrm flipV="1">
            <a:off x="533400" y="9715499"/>
            <a:ext cx="6248400" cy="7620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5" name="AutoShape 15"/>
          <p:cNvSpPr/>
          <p:nvPr/>
        </p:nvSpPr>
        <p:spPr>
          <a:xfrm>
            <a:off x="10591800" y="495300"/>
            <a:ext cx="6629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3" name="AutoShape 2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7" name="AutoShape 4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9" name="AutoShape 2" descr="https://4vlast-bg.com/wp-content/uploads/2023/09/377716932_750022987138211_4004170941679364973_n-300x2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7" t="7587" r="28188"/>
          <a:stretch/>
        </p:blipFill>
        <p:spPr>
          <a:xfrm>
            <a:off x="155574" y="1959706"/>
            <a:ext cx="6881330" cy="580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85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315201" y="0"/>
            <a:ext cx="10972800" cy="102870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  <p:txBody>
            <a:bodyPr/>
            <a:lstStyle/>
            <a:p>
              <a:endParaRPr lang="bg-BG" noProof="0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79"/>
                </a:lnSpc>
              </a:pPr>
              <a:endParaRPr lang="bg-BG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001000" y="3543300"/>
            <a:ext cx="9448800" cy="3680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Внедрено интегрирано българско морско наблюдение, като част от Общата среда за обмен на информация по море (CISE);</a:t>
            </a:r>
          </a:p>
          <a:p>
            <a:pPr marL="518160" lvl="1" indent="-259080" algn="just">
              <a:lnSpc>
                <a:spcPts val="4079"/>
              </a:lnSpc>
              <a:buFont typeface="Arial"/>
              <a:buChar char="•"/>
            </a:pPr>
            <a:r>
              <a:rPr lang="bg-BG" sz="2400" noProof="0" dirty="0" smtClean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6 </a:t>
            </a:r>
            <a:r>
              <a:rPr lang="bg-BG" sz="2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проекта с принос към повишаване знанията за морската среда, включващи различни изследвания за биоразнообразието, за замърсяването, за поведение на китоподобните бозайници, изследвания на морското дъно, оценка на белите миди в Черо море и др</a:t>
            </a:r>
          </a:p>
        </p:txBody>
      </p:sp>
      <p:sp>
        <p:nvSpPr>
          <p:cNvPr id="11" name="TextBox 11"/>
          <p:cNvSpPr txBox="1"/>
          <p:nvPr/>
        </p:nvSpPr>
        <p:spPr>
          <a:xfrm rot="10800000" flipV="1">
            <a:off x="9063318" y="1409700"/>
            <a:ext cx="9220200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4485"/>
              </a:lnSpc>
            </a:pPr>
            <a:r>
              <a:rPr lang="bg-BG" sz="2638" b="1" noProof="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Пряк ефект от прилагането на мерките по ПС 6:</a:t>
            </a:r>
          </a:p>
        </p:txBody>
      </p:sp>
      <p:sp>
        <p:nvSpPr>
          <p:cNvPr id="14" name="AutoShape 14"/>
          <p:cNvSpPr/>
          <p:nvPr/>
        </p:nvSpPr>
        <p:spPr>
          <a:xfrm flipV="1">
            <a:off x="533400" y="9791699"/>
            <a:ext cx="6248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5" name="AutoShape 15"/>
          <p:cNvSpPr/>
          <p:nvPr/>
        </p:nvSpPr>
        <p:spPr>
          <a:xfrm>
            <a:off x="9448800" y="495300"/>
            <a:ext cx="662940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 noProof="0" dirty="0"/>
          </a:p>
        </p:txBody>
      </p:sp>
      <p:sp>
        <p:nvSpPr>
          <p:cNvPr id="3" name="AutoShape 2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7" name="AutoShape 4" descr="https://agro.bg/uploads/articles/big/articles__f683e95546b2403cd722f8e7dbc3fc4f.webp?v=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9" name="AutoShape 2" descr="https://4vlast-bg.com/wp-content/uploads/2023/09/377716932_750022987138211_4004170941679364973_n-300x2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sp>
        <p:nvSpPr>
          <p:cNvPr id="2" name="AutoShape 2" descr="Снимка: БТ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 noProof="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" y="2265631"/>
            <a:ext cx="6950438" cy="4958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5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8"/>
          <p:cNvSpPr/>
          <p:nvPr/>
        </p:nvSpPr>
        <p:spPr>
          <a:xfrm>
            <a:off x="5897880" y="8681205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sp>
        <p:nvSpPr>
          <p:cNvPr id="5" name="Rectangle 4"/>
          <p:cNvSpPr/>
          <p:nvPr/>
        </p:nvSpPr>
        <p:spPr>
          <a:xfrm>
            <a:off x="228600" y="2391000"/>
            <a:ext cx="5943600" cy="5350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4079"/>
              </a:lnSpc>
            </a:pP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По ПМДР са сключени </a:t>
            </a:r>
          </a:p>
          <a:p>
            <a:pPr lvl="0" algn="ctr">
              <a:lnSpc>
                <a:spcPts val="4079"/>
              </a:lnSpc>
            </a:pP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1002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договора 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за</a:t>
            </a:r>
          </a:p>
          <a:p>
            <a:pPr lvl="0" algn="ctr">
              <a:lnSpc>
                <a:spcPts val="4079"/>
              </a:lnSpc>
            </a:pP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194 млн. лв. БФП</a:t>
            </a:r>
          </a:p>
          <a:p>
            <a:pPr lvl="0" algn="ctr">
              <a:lnSpc>
                <a:spcPts val="4079"/>
              </a:lnSpc>
            </a:pPr>
            <a:endParaRPr lang="bg-BG" sz="3600" b="1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lvl="0" algn="ctr">
              <a:lnSpc>
                <a:spcPts val="4079"/>
              </a:lnSpc>
            </a:pP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Изплатени са близо </a:t>
            </a:r>
          </a:p>
          <a:p>
            <a:pPr lvl="0" algn="ctr">
              <a:lnSpc>
                <a:spcPts val="4079"/>
              </a:lnSpc>
            </a:pP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181 млн. лв., 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което е около </a:t>
            </a: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90%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 от бюджета на ПМДР</a:t>
            </a:r>
          </a:p>
          <a:p>
            <a:pPr lvl="0" algn="ctr">
              <a:lnSpc>
                <a:spcPts val="4079"/>
              </a:lnSpc>
            </a:pPr>
            <a:endParaRPr lang="bg-BG" sz="3600" noProof="0" dirty="0">
              <a:solidFill>
                <a:srgbClr val="0F4662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lvl="0" algn="ctr">
              <a:lnSpc>
                <a:spcPts val="4079"/>
              </a:lnSpc>
            </a:pP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Сертифицирани са </a:t>
            </a:r>
          </a:p>
          <a:p>
            <a:pPr lvl="0" algn="ctr">
              <a:lnSpc>
                <a:spcPts val="4079"/>
              </a:lnSpc>
            </a:pP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85</a:t>
            </a:r>
            <a:r>
              <a:rPr lang="bg-BG" sz="3600" b="1" noProof="0" dirty="0">
                <a:solidFill>
                  <a:srgbClr val="FF0000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bg-BG" sz="36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%</a:t>
            </a:r>
            <a:r>
              <a:rPr lang="bg-BG" sz="36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 от програмата.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5522701"/>
              </p:ext>
            </p:extLst>
          </p:nvPr>
        </p:nvGraphicFramePr>
        <p:xfrm>
          <a:off x="6019800" y="1104897"/>
          <a:ext cx="11430000" cy="8534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71600" y="647700"/>
            <a:ext cx="14554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400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Общо изпълнение на ПМДР в милиони лева БФП</a:t>
            </a:r>
          </a:p>
        </p:txBody>
      </p:sp>
    </p:spTree>
    <p:extLst>
      <p:ext uri="{BB962C8B-B14F-4D97-AF65-F5344CB8AC3E}">
        <p14:creationId xmlns:p14="http://schemas.microsoft.com/office/powerpoint/2010/main" val="97744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24300" y="455593"/>
            <a:ext cx="10439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800" b="1" noProof="0" dirty="0">
                <a:solidFill>
                  <a:srgbClr val="0F4662"/>
                </a:solidFill>
                <a:latin typeface="Quicksand"/>
                <a:ea typeface="Quicksand"/>
                <a:cs typeface="Quicksand"/>
              </a:rPr>
              <a:t>Изплатени и сертифицирани средства по приоритети на съюза по ПМДР (в милиони лева)</a:t>
            </a:r>
          </a:p>
        </p:txBody>
      </p:sp>
      <p:sp>
        <p:nvSpPr>
          <p:cNvPr id="3" name="AutoShape 18"/>
          <p:cNvSpPr/>
          <p:nvPr/>
        </p:nvSpPr>
        <p:spPr>
          <a:xfrm>
            <a:off x="5867400" y="9639300"/>
            <a:ext cx="6492240" cy="0"/>
          </a:xfrm>
          <a:prstGeom prst="line">
            <a:avLst/>
          </a:prstGeom>
          <a:ln w="76200" cap="flat">
            <a:solidFill>
              <a:srgbClr val="0F466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 noProof="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5839527"/>
              </p:ext>
            </p:extLst>
          </p:nvPr>
        </p:nvGraphicFramePr>
        <p:xfrm>
          <a:off x="533400" y="1943111"/>
          <a:ext cx="17068800" cy="693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332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3282</TotalTime>
  <Words>779</Words>
  <Application>Microsoft Office PowerPoint</Application>
  <PresentationFormat>Custom</PresentationFormat>
  <Paragraphs>65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Candara</vt:lpstr>
      <vt:lpstr>Cormorant Garamond Bold Italics</vt:lpstr>
      <vt:lpstr>Calibri</vt:lpstr>
      <vt:lpstr>Quicksand</vt:lpstr>
      <vt:lpstr>Calibri Light</vt:lpstr>
      <vt:lpstr>Quicksand Bold</vt:lpstr>
      <vt:lpstr>Office Theme</vt:lpstr>
      <vt:lpstr>CorelDRAW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Blue Simple Modern Enhancing Sales Strategy Presentation</dc:title>
  <dc:creator>Boryana Vodenicharska</dc:creator>
  <cp:lastModifiedBy>Veronika Shtereva</cp:lastModifiedBy>
  <cp:revision>81</cp:revision>
  <cp:lastPrinted>2025-03-10T11:24:48Z</cp:lastPrinted>
  <dcterms:created xsi:type="dcterms:W3CDTF">2006-08-16T00:00:00Z</dcterms:created>
  <dcterms:modified xsi:type="dcterms:W3CDTF">2025-03-11T09:11:16Z</dcterms:modified>
  <dc:identifier>DAGgHo0cUnw</dc:identifier>
</cp:coreProperties>
</file>