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svg" ContentType="image/svg+xml"/>
  <Default Extension="emf" ContentType="image/x-emf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8"/>
  </p:notesMasterIdLst>
  <p:sldIdLst>
    <p:sldId id="256" r:id="rId2"/>
    <p:sldId id="258" r:id="rId3"/>
    <p:sldId id="259" r:id="rId4"/>
    <p:sldId id="268" r:id="rId5"/>
    <p:sldId id="261" r:id="rId6"/>
    <p:sldId id="276" r:id="rId7"/>
    <p:sldId id="257" r:id="rId8"/>
    <p:sldId id="269" r:id="rId9"/>
    <p:sldId id="260" r:id="rId10"/>
    <p:sldId id="262" r:id="rId11"/>
    <p:sldId id="270" r:id="rId12"/>
    <p:sldId id="271" r:id="rId13"/>
    <p:sldId id="272" r:id="rId14"/>
    <p:sldId id="274" r:id="rId15"/>
    <p:sldId id="275" r:id="rId16"/>
    <p:sldId id="267" r:id="rId17"/>
  </p:sldIdLst>
  <p:sldSz cx="18288000" cy="10287000"/>
  <p:notesSz cx="6858000" cy="9144000"/>
  <p:embeddedFontLst>
    <p:embeddedFont>
      <p:font typeface="Quicksand" panose="020B0604020202020204" charset="0"/>
      <p:regular r:id="rId19"/>
    </p:embeddedFont>
    <p:embeddedFont>
      <p:font typeface="Palatino Linotype" panose="02040502050505030304" pitchFamily="18" charset="0"/>
      <p:regular r:id="rId20"/>
      <p:bold r:id="rId21"/>
      <p:italic r:id="rId22"/>
      <p:boldItalic r:id="rId23"/>
    </p:embeddedFont>
    <p:embeddedFont>
      <p:font typeface="Roboto" panose="020B0604020202020204" charset="0"/>
      <p:regular r:id="rId24"/>
      <p:bold r:id="rId25"/>
      <p:italic r:id="rId26"/>
      <p:boldItalic r:id="rId27"/>
    </p:embeddedFont>
    <p:embeddedFont>
      <p:font typeface="Quicksand Bold" panose="020B0604020202020204" charset="0"/>
      <p:regular r:id="rId28"/>
    </p:embeddedFont>
    <p:embeddedFont>
      <p:font typeface="Cormorant Garamond Bold Italics" panose="020B0604020202020204" charset="-52"/>
      <p:regular r:id="rId29"/>
    </p:embeddedFont>
    <p:embeddedFont>
      <p:font typeface="Calibri" panose="020F0502020204030204" pitchFamily="34" charset="0"/>
      <p:regular r:id="rId30"/>
      <p:bold r:id="rId31"/>
      <p:italic r:id="rId32"/>
      <p:boldItalic r:id="rId3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CE3E8"/>
    <a:srgbClr val="E3E6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85698" autoAdjust="0"/>
  </p:normalViewPr>
  <p:slideViewPr>
    <p:cSldViewPr>
      <p:cViewPr varScale="1">
        <p:scale>
          <a:sx n="66" d="100"/>
          <a:sy n="66" d="100"/>
        </p:scale>
        <p:origin x="1014" y="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26" Type="http://schemas.openxmlformats.org/officeDocument/2006/relationships/font" Target="fonts/font8.fntdata"/><Relationship Id="rId21" Type="http://schemas.openxmlformats.org/officeDocument/2006/relationships/font" Target="fonts/font3.fntdata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7.fntdata"/><Relationship Id="rId33" Type="http://schemas.openxmlformats.org/officeDocument/2006/relationships/font" Target="fonts/font15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2.fntdata"/><Relationship Id="rId29" Type="http://schemas.openxmlformats.org/officeDocument/2006/relationships/font" Target="fonts/font1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6.fntdata"/><Relationship Id="rId32" Type="http://schemas.openxmlformats.org/officeDocument/2006/relationships/font" Target="fonts/font14.fntdata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5.fntdata"/><Relationship Id="rId28" Type="http://schemas.openxmlformats.org/officeDocument/2006/relationships/font" Target="fonts/font10.fntdata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1.fntdata"/><Relationship Id="rId31" Type="http://schemas.openxmlformats.org/officeDocument/2006/relationships/font" Target="fonts/font1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4.fntdata"/><Relationship Id="rId27" Type="http://schemas.openxmlformats.org/officeDocument/2006/relationships/font" Target="fonts/font9.fntdata"/><Relationship Id="rId30" Type="http://schemas.openxmlformats.org/officeDocument/2006/relationships/font" Target="fonts/font12.fntdata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5.emf"/><Relationship Id="rId1" Type="http://schemas.openxmlformats.org/officeDocument/2006/relationships/image" Target="../media/image4.emf"/><Relationship Id="rId4" Type="http://schemas.openxmlformats.org/officeDocument/2006/relationships/image" Target="../media/image7.e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5.emf"/><Relationship Id="rId1" Type="http://schemas.openxmlformats.org/officeDocument/2006/relationships/image" Target="../media/image4.emf"/><Relationship Id="rId4" Type="http://schemas.openxmlformats.org/officeDocument/2006/relationships/image" Target="../media/image7.e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5.emf"/><Relationship Id="rId1" Type="http://schemas.openxmlformats.org/officeDocument/2006/relationships/image" Target="../media/image4.emf"/><Relationship Id="rId4" Type="http://schemas.openxmlformats.org/officeDocument/2006/relationships/image" Target="../media/image7.e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5.emf"/><Relationship Id="rId1" Type="http://schemas.openxmlformats.org/officeDocument/2006/relationships/image" Target="../media/image4.emf"/><Relationship Id="rId4" Type="http://schemas.openxmlformats.org/officeDocument/2006/relationships/image" Target="../media/image7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5.emf"/><Relationship Id="rId1" Type="http://schemas.openxmlformats.org/officeDocument/2006/relationships/image" Target="../media/image4.emf"/><Relationship Id="rId4" Type="http://schemas.openxmlformats.org/officeDocument/2006/relationships/image" Target="../media/image7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79DC72C-9E8F-429E-ACFE-D85FA9A659E4}" type="datetimeFigureOut">
              <a:rPr lang="en-US" smtClean="0"/>
              <a:t>3/10/2025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44B1D7-E5A9-4A02-9A17-FF3D2EC8C5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86580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44B1D7-E5A9-4A02-9A17-FF3D2EC8C53B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08958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0" lang="bg-BG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F4662"/>
                </a:solidFill>
                <a:effectLst/>
                <a:uLnTx/>
                <a:uFillTx/>
                <a:latin typeface="Palatino Linotype" panose="02040502050505030304" pitchFamily="18" charset="0"/>
                <a:ea typeface="Cormorant Garamond Bold Italics"/>
                <a:cs typeface="Cormorant Garamond Bold Italics"/>
              </a:rPr>
              <a:t>Кампанията на </a:t>
            </a: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F4662"/>
                </a:solidFill>
                <a:effectLst/>
                <a:uLnTx/>
                <a:uFillTx/>
                <a:latin typeface="Palatino Linotype" panose="02040502050505030304" pitchFamily="18" charset="0"/>
                <a:ea typeface="Cormorant Garamond Bold Italics"/>
                <a:cs typeface="Cormorant Garamond Bold Italics"/>
              </a:rPr>
              <a:t>E</a:t>
            </a:r>
            <a:r>
              <a:rPr kumimoji="0" lang="bg-BG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F4662"/>
                </a:solidFill>
                <a:effectLst/>
                <a:uLnTx/>
                <a:uFillTx/>
                <a:latin typeface="Palatino Linotype" panose="02040502050505030304" pitchFamily="18" charset="0"/>
                <a:ea typeface="Cormorant Garamond Bold Italics"/>
                <a:cs typeface="Cormorant Garamond Bold Italics"/>
              </a:rPr>
              <a:t>С за аквакултурите </a:t>
            </a:r>
            <a:r>
              <a:rPr kumimoji="0" lang="bg-BG" sz="28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F4662"/>
                </a:solidFill>
                <a:effectLst/>
                <a:uLnTx/>
                <a:uFillTx/>
                <a:latin typeface="Palatino Linotype" panose="02040502050505030304" pitchFamily="18" charset="0"/>
                <a:ea typeface="Cormorant Garamond Bold Italics"/>
                <a:cs typeface="Cormorant Garamond Bold Italics"/>
              </a:rPr>
              <a:t>стратира</a:t>
            </a:r>
            <a:r>
              <a:rPr kumimoji="0" lang="bg-BG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F4662"/>
                </a:solidFill>
                <a:effectLst/>
                <a:uLnTx/>
                <a:uFillTx/>
                <a:latin typeface="Palatino Linotype" panose="02040502050505030304" pitchFamily="18" charset="0"/>
                <a:ea typeface="Cormorant Garamond Bold Italics"/>
                <a:cs typeface="Cormorant Garamond Bold Italics"/>
              </a:rPr>
              <a:t> на 25 март 2025 г.</a:t>
            </a:r>
            <a:endParaRPr lang="en-US" sz="2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E44B1D7-E5A9-4A02-9A17-FF3D2EC8C53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9678680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E44B1D7-E5A9-4A02-9A17-FF3D2EC8C53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7320691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44B1D7-E5A9-4A02-9A17-FF3D2EC8C53B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11897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b="1" i="0" dirty="0">
                <a:solidFill>
                  <a:srgbClr val="333333"/>
                </a:solidFill>
                <a:effectLst/>
                <a:latin typeface="Roboto"/>
              </a:rPr>
              <a:t>Батак:</a:t>
            </a:r>
            <a:r>
              <a:rPr lang="ru-RU" b="0" i="0" dirty="0">
                <a:solidFill>
                  <a:srgbClr val="333333"/>
                </a:solidFill>
                <a:effectLst/>
                <a:latin typeface="Roboto"/>
              </a:rPr>
              <a:t> Изградена е дребно мащабна инфраструктура за безопасно влизане и излизане от водата. Съоръжението представлява понтони за приставане на лодки, джетове, канута и други плавателни съдове на брега на яз. Батак, както и места за риболов.</a:t>
            </a:r>
            <a:r>
              <a:rPr lang="ru-RU" b="0" i="0" baseline="0" dirty="0">
                <a:solidFill>
                  <a:srgbClr val="333333"/>
                </a:solidFill>
                <a:effectLst/>
                <a:latin typeface="Roboto"/>
              </a:rPr>
              <a:t> Понтонът е съставен </a:t>
            </a:r>
            <a:r>
              <a:rPr lang="ru-RU" b="0" i="0" dirty="0">
                <a:solidFill>
                  <a:srgbClr val="333333"/>
                </a:solidFill>
                <a:effectLst/>
                <a:latin typeface="Roboto"/>
              </a:rPr>
              <a:t>от полиетиленови кубчета с размери 500*500*400мм.</a:t>
            </a:r>
          </a:p>
          <a:p>
            <a:r>
              <a:rPr lang="ru-RU" b="0" i="0" baseline="0" dirty="0">
                <a:solidFill>
                  <a:srgbClr val="333333"/>
                </a:solidFill>
                <a:effectLst/>
                <a:latin typeface="Roboto"/>
              </a:rPr>
              <a:t> Целта е </a:t>
            </a:r>
            <a:r>
              <a:rPr lang="ru-RU" b="0" i="0" dirty="0">
                <a:solidFill>
                  <a:srgbClr val="333333"/>
                </a:solidFill>
                <a:effectLst/>
                <a:latin typeface="Roboto"/>
              </a:rPr>
              <a:t>повишаване на атрактивността на средата, свързана с</a:t>
            </a:r>
            <a:r>
              <a:rPr lang="ru-RU" b="0" i="0" baseline="0" dirty="0">
                <a:solidFill>
                  <a:srgbClr val="333333"/>
                </a:solidFill>
                <a:effectLst/>
                <a:latin typeface="Roboto"/>
              </a:rPr>
              <a:t> </a:t>
            </a:r>
            <a:r>
              <a:rPr lang="ru-RU" b="0" i="0" dirty="0">
                <a:solidFill>
                  <a:srgbClr val="333333"/>
                </a:solidFill>
                <a:effectLst/>
                <a:latin typeface="Roboto"/>
              </a:rPr>
              <a:t>предоставяне на туристически услуги в полза на рибарските общности в РТ.</a:t>
            </a:r>
          </a:p>
          <a:p>
            <a:endParaRPr lang="ru-RU" b="1" i="0" dirty="0">
              <a:solidFill>
                <a:srgbClr val="333333"/>
              </a:solidFill>
              <a:effectLst/>
              <a:latin typeface="Roboto"/>
            </a:endParaRPr>
          </a:p>
          <a:p>
            <a:r>
              <a:rPr lang="ru-RU" b="1" i="0" dirty="0">
                <a:solidFill>
                  <a:srgbClr val="333333"/>
                </a:solidFill>
                <a:effectLst/>
                <a:latin typeface="Roboto"/>
              </a:rPr>
              <a:t>Аквафиш Пазарджик: </a:t>
            </a:r>
            <a:r>
              <a:rPr lang="ru-RU" b="0" i="0" dirty="0">
                <a:solidFill>
                  <a:srgbClr val="333333"/>
                </a:solidFill>
                <a:effectLst/>
                <a:latin typeface="Roboto"/>
              </a:rPr>
              <a:t>Изгадена е сграда за преработка на аквакултури и е да закупено съответното оборудване и съоръжения свързани с тази дейност. Основно се преработва</a:t>
            </a:r>
            <a:r>
              <a:rPr lang="ru-RU" b="0" i="0" baseline="0" dirty="0">
                <a:solidFill>
                  <a:srgbClr val="333333"/>
                </a:solidFill>
                <a:effectLst/>
                <a:latin typeface="Roboto"/>
              </a:rPr>
              <a:t> африкански сом </a:t>
            </a:r>
            <a:r>
              <a:rPr lang="ru-RU" b="0" i="0" dirty="0">
                <a:solidFill>
                  <a:srgbClr val="333333"/>
                </a:solidFill>
                <a:effectLst/>
                <a:latin typeface="Roboto"/>
              </a:rPr>
              <a:t>– филе замръзено, в лед, в МАР среда и във вакуум или пушено филе от Африкански сом – в МАР среда или вакуум.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44B1D7-E5A9-4A02-9A17-FF3D2EC8C53B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282745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44B1D7-E5A9-4A02-9A17-FF3D2EC8C53B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30568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spcAft>
                <a:spcPts val="0"/>
              </a:spcAft>
            </a:pPr>
            <a:r>
              <a:rPr lang="en-US" sz="1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През</a:t>
            </a:r>
            <a:r>
              <a:rPr lang="en-US" sz="12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периода</a:t>
            </a:r>
            <a:r>
              <a:rPr lang="en-US" sz="12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01.08.2024 - 28.02.2025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дигиталното</a:t>
            </a:r>
            <a:r>
              <a:rPr lang="en-US" sz="12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присъствие</a:t>
            </a:r>
            <a:r>
              <a:rPr lang="en-US" sz="12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отбеляза</a:t>
            </a:r>
            <a:r>
              <a:rPr lang="en-US" sz="12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стабилен</a:t>
            </a:r>
            <a:r>
              <a:rPr lang="en-US" sz="12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ръст</a:t>
            </a:r>
            <a:r>
              <a:rPr lang="en-US" sz="12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. </a:t>
            </a:r>
            <a:endParaRPr lang="bg-BG" sz="1200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>
              <a:spcAft>
                <a:spcPts val="0"/>
              </a:spcAft>
            </a:pPr>
            <a:r>
              <a:rPr lang="en-US" sz="1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Във</a:t>
            </a:r>
            <a:r>
              <a:rPr lang="en-US" sz="12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Facebook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бе</a:t>
            </a:r>
            <a:r>
              <a:rPr lang="en-US" sz="12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достигната</a:t>
            </a:r>
            <a:r>
              <a:rPr lang="en-US" sz="12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аудитория</a:t>
            </a:r>
            <a:r>
              <a:rPr lang="en-US" sz="12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от</a:t>
            </a:r>
            <a:r>
              <a:rPr lang="en-US" sz="12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377.9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хиляди</a:t>
            </a:r>
            <a:r>
              <a:rPr lang="en-US" sz="12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души</a:t>
            </a:r>
            <a:r>
              <a:rPr lang="en-US" sz="12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, с 1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милион</a:t>
            </a:r>
            <a:r>
              <a:rPr lang="en-US" sz="12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преглеждания</a:t>
            </a:r>
            <a:r>
              <a:rPr lang="en-US" sz="12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на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съдържание</a:t>
            </a:r>
            <a:r>
              <a:rPr lang="en-US" sz="12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и 440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нови</a:t>
            </a:r>
            <a:r>
              <a:rPr lang="en-US" sz="12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последователи</a:t>
            </a:r>
            <a:r>
              <a:rPr lang="en-US" sz="12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. </a:t>
            </a:r>
            <a:endParaRPr lang="bg-BG" sz="1200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>
              <a:spcAft>
                <a:spcPts val="0"/>
              </a:spcAft>
            </a:pPr>
            <a:endParaRPr lang="bg-BG" sz="1200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>
              <a:spcAft>
                <a:spcPts val="0"/>
              </a:spcAft>
            </a:pPr>
            <a:r>
              <a:rPr lang="en-US" sz="12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В YouTube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каналът</a:t>
            </a:r>
            <a:r>
              <a:rPr lang="en-US" sz="12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генерира</a:t>
            </a:r>
            <a:r>
              <a:rPr lang="en-US" sz="12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391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гледания</a:t>
            </a:r>
            <a:r>
              <a:rPr lang="en-US" sz="12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, 19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нови</a:t>
            </a:r>
            <a:r>
              <a:rPr lang="en-US" sz="12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абонати</a:t>
            </a:r>
            <a:r>
              <a:rPr lang="en-US" sz="12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и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значителен</a:t>
            </a:r>
            <a:r>
              <a:rPr lang="en-US" sz="12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трафик</a:t>
            </a:r>
            <a:r>
              <a:rPr lang="en-US" sz="12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от</a:t>
            </a:r>
            <a:r>
              <a:rPr lang="en-US" sz="12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външни</a:t>
            </a:r>
            <a:r>
              <a:rPr lang="en-US" sz="12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източници</a:t>
            </a:r>
            <a:r>
              <a:rPr lang="en-US" sz="12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(55%).</a:t>
            </a:r>
            <a:endParaRPr lang="bg-BG" sz="1200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>
              <a:spcAft>
                <a:spcPts val="0"/>
              </a:spcAft>
            </a:pPr>
            <a:r>
              <a:rPr lang="en-US" sz="12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Видео</a:t>
            </a:r>
            <a:r>
              <a:rPr lang="en-US" sz="12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съдържанието</a:t>
            </a:r>
            <a:r>
              <a:rPr lang="en-US" sz="12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показа</a:t>
            </a:r>
            <a:r>
              <a:rPr lang="en-US" sz="12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най-висока</a:t>
            </a:r>
            <a:r>
              <a:rPr lang="en-US" sz="12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ангажираност</a:t>
            </a:r>
            <a:r>
              <a:rPr lang="en-US" sz="12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,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като</a:t>
            </a:r>
            <a:r>
              <a:rPr lang="en-US" sz="12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се</a:t>
            </a:r>
            <a:r>
              <a:rPr lang="en-US" sz="12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препоръчва</a:t>
            </a:r>
            <a:r>
              <a:rPr lang="en-US" sz="12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засилено</a:t>
            </a:r>
            <a:r>
              <a:rPr lang="en-US" sz="12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фокусиране</a:t>
            </a:r>
            <a:r>
              <a:rPr lang="en-US" sz="12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върху</a:t>
            </a:r>
            <a:r>
              <a:rPr lang="en-US" sz="12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този</a:t>
            </a:r>
            <a:r>
              <a:rPr lang="en-US" sz="12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формат</a:t>
            </a:r>
            <a:r>
              <a:rPr lang="en-US" sz="12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.  </a:t>
            </a:r>
            <a:endParaRPr lang="bg-BG" sz="1200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>
              <a:spcAft>
                <a:spcPts val="0"/>
              </a:spcAft>
            </a:pPr>
            <a:r>
              <a:rPr lang="ru-RU" sz="12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</a:p>
          <a:p>
            <a:pPr>
              <a:spcAft>
                <a:spcPts val="0"/>
              </a:spcAft>
            </a:pPr>
            <a:r>
              <a:rPr lang="ru-RU" sz="12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Препоръки за оптимизация:</a:t>
            </a:r>
          </a:p>
          <a:p>
            <a:pPr>
              <a:spcAft>
                <a:spcPts val="0"/>
              </a:spcAft>
            </a:pPr>
            <a:r>
              <a:rPr lang="ru-RU" sz="12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● Продължаване на инвестициите във видео съдържание, за да се увеличи</a:t>
            </a:r>
          </a:p>
          <a:p>
            <a:pPr>
              <a:spcAft>
                <a:spcPts val="0"/>
              </a:spcAft>
            </a:pPr>
            <a:r>
              <a:rPr lang="ru-RU" sz="12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ангажираността.</a:t>
            </a:r>
          </a:p>
          <a:p>
            <a:pPr>
              <a:spcAft>
                <a:spcPts val="0"/>
              </a:spcAft>
            </a:pPr>
            <a:r>
              <a:rPr lang="ru-RU" sz="12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● Засилване на call-to-action елементите в публикациите за повишаване на кликовете</a:t>
            </a:r>
          </a:p>
          <a:p>
            <a:pPr>
              <a:spcAft>
                <a:spcPts val="0"/>
              </a:spcAft>
            </a:pPr>
            <a:r>
              <a:rPr lang="ru-RU" sz="12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и конверсиите.</a:t>
            </a:r>
          </a:p>
          <a:p>
            <a:pPr>
              <a:spcAft>
                <a:spcPts val="0"/>
              </a:spcAft>
            </a:pPr>
            <a:endParaRPr lang="ru-RU" sz="1200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>
              <a:spcAft>
                <a:spcPts val="0"/>
              </a:spcAft>
            </a:pPr>
            <a:r>
              <a:rPr lang="ru-RU" sz="12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Видео съдържанието показва най-висока ангажираност, като значително</a:t>
            </a:r>
          </a:p>
          <a:p>
            <a:pPr>
              <a:spcAft>
                <a:spcPts val="0"/>
              </a:spcAft>
            </a:pPr>
            <a:r>
              <a:rPr lang="ru-RU" sz="12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надвишава другите формати по интеракции.</a:t>
            </a:r>
          </a:p>
          <a:p>
            <a:pPr>
              <a:spcAft>
                <a:spcPts val="0"/>
              </a:spcAft>
            </a:pPr>
            <a:endParaRPr lang="ru-RU" sz="1200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>
              <a:spcAft>
                <a:spcPts val="0"/>
              </a:spcAft>
            </a:pPr>
            <a:r>
              <a:rPr lang="ru-RU" sz="12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Като цяло, резултатите показват позитивно развитие и стабилен ръст на онлайн</a:t>
            </a:r>
          </a:p>
          <a:p>
            <a:pPr>
              <a:spcAft>
                <a:spcPts val="0"/>
              </a:spcAft>
            </a:pPr>
            <a:r>
              <a:rPr lang="ru-RU" sz="12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присъствието, което създава добра основа за бъдещи маркетингови активности.</a:t>
            </a:r>
          </a:p>
          <a:p>
            <a:pPr>
              <a:spcAft>
                <a:spcPts val="0"/>
              </a:spcAft>
            </a:pPr>
            <a:endParaRPr lang="en-US" sz="1200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44B1D7-E5A9-4A02-9A17-FF3D2EC8C53B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533251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44B1D7-E5A9-4A02-9A17-FF3D2EC8C53B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562364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44B1D7-E5A9-4A02-9A17-FF3D2EC8C53B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068556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44B1D7-E5A9-4A02-9A17-FF3D2EC8C53B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346031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44B1D7-E5A9-4A02-9A17-FF3D2EC8C53B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149013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44B1D7-E5A9-4A02-9A17-FF3D2EC8C53B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928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3/10/2025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3/10/2025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3/10/2025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3/10/2025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1.bin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oleObject" Target="../embeddings/oleObject1.bin"/><Relationship Id="rId7" Type="http://schemas.openxmlformats.org/officeDocument/2006/relationships/image" Target="cid:image004.png@01DB886A.636C8990" TargetMode="Externa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16.png"/><Relationship Id="rId5" Type="http://schemas.openxmlformats.org/officeDocument/2006/relationships/image" Target="../media/image3.png"/><Relationship Id="rId4" Type="http://schemas.openxmlformats.org/officeDocument/2006/relationships/image" Target="../media/image1.emf"/><Relationship Id="rId9" Type="http://schemas.openxmlformats.org/officeDocument/2006/relationships/image" Target="cid:image002.png@01DB886A.636C8990" TargetMode="Externa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.bin"/><Relationship Id="rId3" Type="http://schemas.openxmlformats.org/officeDocument/2006/relationships/notesSlide" Target="../notesSlides/notesSlide8.xml"/><Relationship Id="rId7" Type="http://schemas.openxmlformats.org/officeDocument/2006/relationships/image" Target="../media/image5.emf"/><Relationship Id="rId12" Type="http://schemas.openxmlformats.org/officeDocument/2006/relationships/image" Target="../media/image3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3.bin"/><Relationship Id="rId11" Type="http://schemas.openxmlformats.org/officeDocument/2006/relationships/image" Target="../media/image7.emf"/><Relationship Id="rId5" Type="http://schemas.openxmlformats.org/officeDocument/2006/relationships/image" Target="../media/image4.emf"/><Relationship Id="rId10" Type="http://schemas.openxmlformats.org/officeDocument/2006/relationships/oleObject" Target="../embeddings/oleObject5.bin"/><Relationship Id="rId4" Type="http://schemas.openxmlformats.org/officeDocument/2006/relationships/oleObject" Target="../embeddings/oleObject2.bin"/><Relationship Id="rId9" Type="http://schemas.openxmlformats.org/officeDocument/2006/relationships/image" Target="../media/image6.w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1.bin"/><Relationship Id="rId4" Type="http://schemas.microsoft.com/office/2007/relationships/hdphoto" Target="../media/hdphoto1.wdp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svg"/><Relationship Id="rId3" Type="http://schemas.openxmlformats.org/officeDocument/2006/relationships/image" Target="../media/image3.png"/><Relationship Id="rId7" Type="http://schemas.openxmlformats.org/officeDocument/2006/relationships/image" Target="../media/image2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sv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cid:image002.png@01DB886A.636C8990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image" Target="cid:image004.png@01DB886A.636C8990" TargetMode="External"/><Relationship Id="rId4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cid:image002.png@01DB886A.636C8990" TargetMode="Externa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image" Target="cid:image004.png@01DB886A.636C8990" TargetMode="External"/><Relationship Id="rId4" Type="http://schemas.openxmlformats.org/officeDocument/2006/relationships/image" Target="../media/image16.png"/><Relationship Id="rId9" Type="http://schemas.openxmlformats.org/officeDocument/2006/relationships/image" Target="../media/image5.sv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cid:image004.png@01DB886A.636C8990" TargetMode="External"/><Relationship Id="rId13" Type="http://schemas.openxmlformats.org/officeDocument/2006/relationships/image" Target="cid:image002.png@01DB886A.636C8990" TargetMode="External"/><Relationship Id="rId3" Type="http://schemas.openxmlformats.org/officeDocument/2006/relationships/notesSlide" Target="../notesSlides/notesSlide12.xml"/><Relationship Id="rId7" Type="http://schemas.openxmlformats.org/officeDocument/2006/relationships/image" Target="../media/image16.png"/><Relationship Id="rId12" Type="http://schemas.openxmlformats.org/officeDocument/2006/relationships/image" Target="../media/image17.png"/><Relationship Id="rId17" Type="http://schemas.openxmlformats.org/officeDocument/2006/relationships/image" Target="../media/image1.e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.bin"/><Relationship Id="rId1" Type="http://schemas.openxmlformats.org/officeDocument/2006/relationships/vmlDrawing" Target="../drawings/vmlDrawing9.vml"/><Relationship Id="rId6" Type="http://schemas.openxmlformats.org/officeDocument/2006/relationships/image" Target="cid:image003.png@01DB886A.636C8990" TargetMode="External"/><Relationship Id="rId11" Type="http://schemas.openxmlformats.org/officeDocument/2006/relationships/image" Target="cid:image001.png@01DB886A.636C8990" TargetMode="External"/><Relationship Id="rId5" Type="http://schemas.openxmlformats.org/officeDocument/2006/relationships/image" Target="../media/image15.png"/><Relationship Id="rId15" Type="http://schemas.openxmlformats.org/officeDocument/2006/relationships/hyperlink" Target="https://eufunds.bg/bg/pmdr/term/565" TargetMode="External"/><Relationship Id="rId10" Type="http://schemas.openxmlformats.org/officeDocument/2006/relationships/image" Target="../media/image20.png"/><Relationship Id="rId4" Type="http://schemas.openxmlformats.org/officeDocument/2006/relationships/image" Target="../media/image3.png"/><Relationship Id="rId9" Type="http://schemas.openxmlformats.org/officeDocument/2006/relationships/hyperlink" Target="https://url1.io/Rcdvc" TargetMode="External"/><Relationship Id="rId14" Type="http://schemas.openxmlformats.org/officeDocument/2006/relationships/hyperlink" Target="https://url1.io/YSybe" TargetMode="Externa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emf"/><Relationship Id="rId13" Type="http://schemas.openxmlformats.org/officeDocument/2006/relationships/image" Target="../media/image3.png"/><Relationship Id="rId3" Type="http://schemas.openxmlformats.org/officeDocument/2006/relationships/image" Target="../media/image8.png"/><Relationship Id="rId7" Type="http://schemas.openxmlformats.org/officeDocument/2006/relationships/oleObject" Target="../embeddings/oleObject3.bin"/><Relationship Id="rId12" Type="http://schemas.openxmlformats.org/officeDocument/2006/relationships/image" Target="../media/image7.e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4.emf"/><Relationship Id="rId11" Type="http://schemas.openxmlformats.org/officeDocument/2006/relationships/oleObject" Target="../embeddings/oleObject5.bin"/><Relationship Id="rId5" Type="http://schemas.openxmlformats.org/officeDocument/2006/relationships/oleObject" Target="../embeddings/oleObject2.bin"/><Relationship Id="rId10" Type="http://schemas.openxmlformats.org/officeDocument/2006/relationships/image" Target="../media/image6.wmf"/><Relationship Id="rId4" Type="http://schemas.openxmlformats.org/officeDocument/2006/relationships/image" Target="../media/image5.svg"/><Relationship Id="rId9" Type="http://schemas.openxmlformats.org/officeDocument/2006/relationships/oleObject" Target="../embeddings/oleObject4.bin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8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3.png"/><Relationship Id="rId4" Type="http://schemas.openxmlformats.org/officeDocument/2006/relationships/image" Target="../media/image5.sv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5.emf"/><Relationship Id="rId3" Type="http://schemas.openxmlformats.org/officeDocument/2006/relationships/notesSlide" Target="../notesSlides/notesSlide2.xml"/><Relationship Id="rId7" Type="http://schemas.openxmlformats.org/officeDocument/2006/relationships/image" Target="../media/image12.png"/><Relationship Id="rId12" Type="http://schemas.openxmlformats.org/officeDocument/2006/relationships/oleObject" Target="../embeddings/oleObject3.bin"/><Relationship Id="rId17" Type="http://schemas.openxmlformats.org/officeDocument/2006/relationships/image" Target="../media/image7.e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5.bin"/><Relationship Id="rId1" Type="http://schemas.openxmlformats.org/officeDocument/2006/relationships/vmlDrawing" Target="../drawings/vmlDrawing3.vml"/><Relationship Id="rId6" Type="http://schemas.openxmlformats.org/officeDocument/2006/relationships/image" Target="../media/image3.png"/><Relationship Id="rId11" Type="http://schemas.openxmlformats.org/officeDocument/2006/relationships/image" Target="../media/image4.emf"/><Relationship Id="rId5" Type="http://schemas.openxmlformats.org/officeDocument/2006/relationships/image" Target="../media/image5.svg"/><Relationship Id="rId15" Type="http://schemas.openxmlformats.org/officeDocument/2006/relationships/image" Target="../media/image6.wmf"/><Relationship Id="rId10" Type="http://schemas.openxmlformats.org/officeDocument/2006/relationships/oleObject" Target="../embeddings/oleObject2.bin"/><Relationship Id="rId4" Type="http://schemas.openxmlformats.org/officeDocument/2006/relationships/image" Target="../media/image8.png"/><Relationship Id="rId9" Type="http://schemas.openxmlformats.org/officeDocument/2006/relationships/image" Target="../media/image14.png"/><Relationship Id="rId14" Type="http://schemas.openxmlformats.org/officeDocument/2006/relationships/oleObject" Target="../embeddings/oleObject4.bin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https://url1.io/Rcdvc" TargetMode="External"/><Relationship Id="rId13" Type="http://schemas.openxmlformats.org/officeDocument/2006/relationships/image" Target="../media/image19.png"/><Relationship Id="rId3" Type="http://schemas.openxmlformats.org/officeDocument/2006/relationships/image" Target="../media/image3.png"/><Relationship Id="rId7" Type="http://schemas.openxmlformats.org/officeDocument/2006/relationships/image" Target="cid:image004.png@01DB886A.636C8990" TargetMode="External"/><Relationship Id="rId12" Type="http://schemas.openxmlformats.org/officeDocument/2006/relationships/image" Target="../media/image1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11" Type="http://schemas.openxmlformats.org/officeDocument/2006/relationships/hyperlink" Target="https://url1.io/YSybe" TargetMode="External"/><Relationship Id="rId5" Type="http://schemas.openxmlformats.org/officeDocument/2006/relationships/image" Target="cid:image003.png@01DB886A.636C8990" TargetMode="External"/><Relationship Id="rId15" Type="http://schemas.openxmlformats.org/officeDocument/2006/relationships/image" Target="cid:image001.png@01DB886A.636C8990" TargetMode="External"/><Relationship Id="rId10" Type="http://schemas.openxmlformats.org/officeDocument/2006/relationships/image" Target="cid:image002.png@01DB886A.636C8990" TargetMode="External"/><Relationship Id="rId4" Type="http://schemas.openxmlformats.org/officeDocument/2006/relationships/image" Target="../media/image15.png"/><Relationship Id="rId9" Type="http://schemas.openxmlformats.org/officeDocument/2006/relationships/image" Target="../media/image17.png"/><Relationship Id="rId14" Type="http://schemas.openxmlformats.org/officeDocument/2006/relationships/image" Target="../media/image20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.bin"/><Relationship Id="rId13" Type="http://schemas.openxmlformats.org/officeDocument/2006/relationships/image" Target="../media/image16.png"/><Relationship Id="rId3" Type="http://schemas.openxmlformats.org/officeDocument/2006/relationships/notesSlide" Target="../notesSlides/notesSlide4.xml"/><Relationship Id="rId7" Type="http://schemas.openxmlformats.org/officeDocument/2006/relationships/image" Target="../media/image5.emf"/><Relationship Id="rId12" Type="http://schemas.openxmlformats.org/officeDocument/2006/relationships/image" Target="../media/image3.png"/><Relationship Id="rId2" Type="http://schemas.openxmlformats.org/officeDocument/2006/relationships/slideLayout" Target="../slideLayouts/slideLayout7.xml"/><Relationship Id="rId16" Type="http://schemas.openxmlformats.org/officeDocument/2006/relationships/image" Target="cid:image002.png@01DB886A.636C8990" TargetMode="Externa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3.bin"/><Relationship Id="rId11" Type="http://schemas.openxmlformats.org/officeDocument/2006/relationships/image" Target="../media/image7.emf"/><Relationship Id="rId5" Type="http://schemas.openxmlformats.org/officeDocument/2006/relationships/image" Target="../media/image4.emf"/><Relationship Id="rId15" Type="http://schemas.openxmlformats.org/officeDocument/2006/relationships/image" Target="../media/image17.png"/><Relationship Id="rId10" Type="http://schemas.openxmlformats.org/officeDocument/2006/relationships/oleObject" Target="../embeddings/oleObject5.bin"/><Relationship Id="rId4" Type="http://schemas.openxmlformats.org/officeDocument/2006/relationships/oleObject" Target="../embeddings/oleObject2.bin"/><Relationship Id="rId9" Type="http://schemas.openxmlformats.org/officeDocument/2006/relationships/image" Target="../media/image6.wmf"/><Relationship Id="rId14" Type="http://schemas.openxmlformats.org/officeDocument/2006/relationships/image" Target="cid:image004.png@01DB886A.636C8990" TargetMode="Externa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image" Target="../media/image23.png"/><Relationship Id="rId3" Type="http://schemas.openxmlformats.org/officeDocument/2006/relationships/notesSlide" Target="../notesSlides/notesSlide5.xml"/><Relationship Id="rId7" Type="http://schemas.openxmlformats.org/officeDocument/2006/relationships/image" Target="../media/image4.emf"/><Relationship Id="rId12" Type="http://schemas.openxmlformats.org/officeDocument/2006/relationships/image" Target="../media/image22.png"/><Relationship Id="rId17" Type="http://schemas.openxmlformats.org/officeDocument/2006/relationships/image" Target="../media/image7.e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5.bin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3.png"/><Relationship Id="rId5" Type="http://schemas.openxmlformats.org/officeDocument/2006/relationships/image" Target="../media/image5.svg"/><Relationship Id="rId15" Type="http://schemas.openxmlformats.org/officeDocument/2006/relationships/image" Target="../media/image6.wmf"/><Relationship Id="rId10" Type="http://schemas.openxmlformats.org/officeDocument/2006/relationships/image" Target="../media/image21.png"/><Relationship Id="rId4" Type="http://schemas.openxmlformats.org/officeDocument/2006/relationships/image" Target="../media/image8.png"/><Relationship Id="rId9" Type="http://schemas.openxmlformats.org/officeDocument/2006/relationships/image" Target="../media/image5.emf"/><Relationship Id="rId14" Type="http://schemas.openxmlformats.org/officeDocument/2006/relationships/oleObject" Target="../embeddings/oleObject4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7.xml"/><Relationship Id="rId1" Type="http://schemas.openxmlformats.org/officeDocument/2006/relationships/video" Target="https://www.youtube.com/embed/aqWV0thRHY8" TargetMode="External"/><Relationship Id="rId4" Type="http://schemas.openxmlformats.org/officeDocument/2006/relationships/image" Target="../media/image24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cid:image002.png@01DB886A.636C8990" TargetMode="External"/><Relationship Id="rId3" Type="http://schemas.openxmlformats.org/officeDocument/2006/relationships/image" Target="../media/image8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cid:image004.png@01DB886A.636C8990" TargetMode="External"/><Relationship Id="rId11" Type="http://schemas.openxmlformats.org/officeDocument/2006/relationships/image" Target="../media/image26.png"/><Relationship Id="rId5" Type="http://schemas.openxmlformats.org/officeDocument/2006/relationships/image" Target="../media/image16.png"/><Relationship Id="rId10" Type="http://schemas.openxmlformats.org/officeDocument/2006/relationships/image" Target="../media/image25.jpeg"/><Relationship Id="rId4" Type="http://schemas.openxmlformats.org/officeDocument/2006/relationships/image" Target="../media/image5.svg"/><Relationship Id="rId9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14300"/>
            <a:ext cx="18364200" cy="12248921"/>
          </a:xfrm>
          <a:prstGeom prst="rect">
            <a:avLst/>
          </a:prstGeom>
        </p:spPr>
      </p:pic>
      <p:sp>
        <p:nvSpPr>
          <p:cNvPr id="2" name="TextBox 2"/>
          <p:cNvSpPr txBox="1"/>
          <p:nvPr/>
        </p:nvSpPr>
        <p:spPr>
          <a:xfrm>
            <a:off x="976709" y="4229100"/>
            <a:ext cx="16229942" cy="252376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ctr">
              <a:spcBef>
                <a:spcPct val="0"/>
              </a:spcBef>
            </a:pPr>
            <a:r>
              <a:rPr lang="bg-BG" sz="7200" noProof="0" dirty="0">
                <a:solidFill>
                  <a:srgbClr val="0F4662"/>
                </a:solidFill>
                <a:latin typeface="Cormorant Garamond Bold Italics"/>
                <a:ea typeface="Cormorant Garamond Bold Italics"/>
                <a:cs typeface="Cormorant Garamond Bold Italics"/>
              </a:rPr>
              <a:t>От</a:t>
            </a:r>
            <a:r>
              <a:rPr lang="bg-BG" sz="6000" i="1" noProof="0" dirty="0">
                <a:solidFill>
                  <a:srgbClr val="0F4662"/>
                </a:solidFill>
                <a:latin typeface="Cormorant Garamond Bold Italics"/>
                <a:ea typeface="Cormorant Garamond Bold Italics"/>
                <a:cs typeface="Cormorant Garamond Bold Italics"/>
              </a:rPr>
              <a:t>ч</a:t>
            </a:r>
            <a:r>
              <a:rPr lang="bg-BG" sz="7200" noProof="0" dirty="0">
                <a:solidFill>
                  <a:srgbClr val="0F4662"/>
                </a:solidFill>
                <a:latin typeface="Cormorant Garamond Bold Italics"/>
                <a:ea typeface="Cormorant Garamond Bold Italics"/>
                <a:cs typeface="Cormorant Garamond Bold Italics"/>
              </a:rPr>
              <a:t>ет </a:t>
            </a:r>
          </a:p>
          <a:p>
            <a:pPr lvl="0" algn="ctr">
              <a:spcBef>
                <a:spcPct val="0"/>
              </a:spcBef>
            </a:pPr>
            <a:r>
              <a:rPr lang="bg-BG" sz="7200" noProof="0" dirty="0">
                <a:solidFill>
                  <a:srgbClr val="0F4662"/>
                </a:solidFill>
                <a:latin typeface="Cormorant Garamond Bold Italics"/>
                <a:ea typeface="Cormorant Garamond Bold Italics"/>
                <a:cs typeface="Cormorant Garamond Bold Italics"/>
              </a:rPr>
              <a:t>на Годи</a:t>
            </a:r>
            <a:r>
              <a:rPr lang="bg-BG" sz="6000" i="1" noProof="0" dirty="0">
                <a:solidFill>
                  <a:srgbClr val="0F4662"/>
                </a:solidFill>
                <a:latin typeface="Cormorant Garamond Bold Italics"/>
                <a:ea typeface="Cormorant Garamond Bold Italics"/>
                <a:cs typeface="Cormorant Garamond Bold Italics"/>
              </a:rPr>
              <a:t>ш</a:t>
            </a:r>
            <a:r>
              <a:rPr lang="bg-BG" sz="7200" noProof="0" dirty="0">
                <a:solidFill>
                  <a:srgbClr val="0F4662"/>
                </a:solidFill>
                <a:latin typeface="Cormorant Garamond Bold Italics"/>
                <a:ea typeface="Cormorant Garamond Bold Italics"/>
                <a:cs typeface="Cormorant Garamond Bold Italics"/>
              </a:rPr>
              <a:t>ен план за де</a:t>
            </a:r>
            <a:r>
              <a:rPr lang="bg-BG" sz="6000" i="1" noProof="0" dirty="0">
                <a:solidFill>
                  <a:srgbClr val="0F4662"/>
                </a:solidFill>
                <a:latin typeface="Cormorant Garamond Bold Italics"/>
                <a:ea typeface="Cormorant Garamond Bold Italics"/>
                <a:cs typeface="Cormorant Garamond Bold Italics"/>
              </a:rPr>
              <a:t>й</a:t>
            </a:r>
            <a:r>
              <a:rPr lang="bg-BG" sz="7200" noProof="0" dirty="0">
                <a:solidFill>
                  <a:srgbClr val="0F4662"/>
                </a:solidFill>
                <a:latin typeface="Cormorant Garamond Bold Italics"/>
                <a:ea typeface="Cormorant Garamond Bold Italics"/>
                <a:cs typeface="Cormorant Garamond Bold Italics"/>
              </a:rPr>
              <a:t>ствие за 2024 г. </a:t>
            </a:r>
          </a:p>
          <a:p>
            <a:pPr lvl="0" algn="ctr">
              <a:spcBef>
                <a:spcPct val="0"/>
              </a:spcBef>
            </a:pPr>
            <a:endParaRPr lang="bg-BG" sz="2000" noProof="0" dirty="0">
              <a:solidFill>
                <a:srgbClr val="0F4662"/>
              </a:solidFill>
              <a:latin typeface="Cormorant Garamond Bold Italics"/>
              <a:ea typeface="Cormorant Garamond Bold Italics"/>
              <a:cs typeface="Cormorant Garamond Bold Italics"/>
              <a:sym typeface="Cormorant Garamond Bold Italics"/>
            </a:endParaRPr>
          </a:p>
        </p:txBody>
      </p:sp>
      <p:sp>
        <p:nvSpPr>
          <p:cNvPr id="3" name="AutoShape 3"/>
          <p:cNvSpPr/>
          <p:nvPr/>
        </p:nvSpPr>
        <p:spPr>
          <a:xfrm>
            <a:off x="9158735" y="990600"/>
            <a:ext cx="8114971" cy="0"/>
          </a:xfrm>
          <a:prstGeom prst="line">
            <a:avLst/>
          </a:prstGeom>
          <a:ln w="76200" cap="flat">
            <a:solidFill>
              <a:srgbClr val="0F4662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bg-BG" noProof="0" dirty="0"/>
          </a:p>
        </p:txBody>
      </p:sp>
      <p:sp>
        <p:nvSpPr>
          <p:cNvPr id="4" name="AutoShape 4"/>
          <p:cNvSpPr/>
          <p:nvPr/>
        </p:nvSpPr>
        <p:spPr>
          <a:xfrm>
            <a:off x="1043764" y="9296400"/>
            <a:ext cx="8114971" cy="0"/>
          </a:xfrm>
          <a:prstGeom prst="line">
            <a:avLst/>
          </a:prstGeom>
          <a:ln w="76200" cap="flat">
            <a:solidFill>
              <a:srgbClr val="0F4662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bg-BG" noProof="0" dirty="0"/>
          </a:p>
        </p:txBody>
      </p:sp>
      <p:sp>
        <p:nvSpPr>
          <p:cNvPr id="7" name="TextBox 7"/>
          <p:cNvSpPr txBox="1"/>
          <p:nvPr/>
        </p:nvSpPr>
        <p:spPr>
          <a:xfrm>
            <a:off x="5679727" y="7652714"/>
            <a:ext cx="6988496" cy="52591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4397"/>
              </a:lnSpc>
              <a:spcBef>
                <a:spcPct val="0"/>
              </a:spcBef>
            </a:pPr>
            <a:r>
              <a:rPr lang="bg-BG" sz="3141" noProof="0" dirty="0">
                <a:solidFill>
                  <a:srgbClr val="0F4662"/>
                </a:solidFill>
                <a:latin typeface="Quicksand"/>
                <a:ea typeface="Quicksand"/>
                <a:cs typeface="Quicksand"/>
                <a:sym typeface="Quicksand"/>
              </a:rPr>
              <a:t>13 Март 2025 г.                 гр. Поморие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1776480" y="2247900"/>
            <a:ext cx="14630400" cy="112851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ctr">
              <a:lnSpc>
                <a:spcPts val="4397"/>
              </a:lnSpc>
              <a:spcBef>
                <a:spcPct val="0"/>
              </a:spcBef>
            </a:pPr>
            <a:r>
              <a:rPr lang="bg-BG" sz="3141" noProof="0" dirty="0">
                <a:solidFill>
                  <a:srgbClr val="0F4662"/>
                </a:solidFill>
                <a:latin typeface="Quicksand"/>
                <a:ea typeface="Quicksand"/>
                <a:cs typeface="Quicksand"/>
                <a:sym typeface="Quicksand"/>
              </a:rPr>
              <a:t>Трето заседание на Комитета за наблюдение на Програма за морско дело, рибарство и аквакултури </a:t>
            </a:r>
            <a:r>
              <a:rPr lang="bg-BG" sz="3141" b="1" noProof="0" dirty="0">
                <a:solidFill>
                  <a:srgbClr val="0F4662"/>
                </a:solidFill>
                <a:latin typeface="Quicksand"/>
                <a:ea typeface="Quicksand"/>
                <a:cs typeface="Quicksand"/>
                <a:sym typeface="Quicksand"/>
              </a:rPr>
              <a:t>2021-2027</a:t>
            </a:r>
          </a:p>
        </p:txBody>
      </p:sp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38417604"/>
              </p:ext>
            </p:extLst>
          </p:nvPr>
        </p:nvGraphicFramePr>
        <p:xfrm>
          <a:off x="16078200" y="8267700"/>
          <a:ext cx="1560512" cy="138075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" name="CorelDRAW" r:id="rId5" imgW="7631640" imgH="6750720" progId="CorelDraw.Graphic.23">
                  <p:embed/>
                </p:oleObj>
              </mc:Choice>
              <mc:Fallback>
                <p:oleObj name="CorelDRAW" r:id="rId5" imgW="7631640" imgH="6750720" progId="CorelDraw.Graphic.23">
                  <p:embed/>
                  <p:pic>
                    <p:nvPicPr>
                      <p:cNvPr id="0" name="Обект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078200" y="8267700"/>
                        <a:ext cx="1560512" cy="138075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8" name="Picture 1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592" y="571500"/>
            <a:ext cx="1558432" cy="158042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"/>
          <p:cNvGrpSpPr/>
          <p:nvPr/>
        </p:nvGrpSpPr>
        <p:grpSpPr>
          <a:xfrm>
            <a:off x="8449761" y="0"/>
            <a:ext cx="9838239" cy="10287000"/>
            <a:chOff x="0" y="0"/>
            <a:chExt cx="2591141" cy="2709333"/>
          </a:xfrm>
          <a:solidFill>
            <a:srgbClr val="DCE3E8"/>
          </a:solidFill>
        </p:grpSpPr>
        <p:sp>
          <p:nvSpPr>
            <p:cNvPr id="5" name="Freeform 5"/>
            <p:cNvSpPr/>
            <p:nvPr/>
          </p:nvSpPr>
          <p:spPr>
            <a:xfrm>
              <a:off x="0" y="0"/>
              <a:ext cx="2591141" cy="2709333"/>
            </a:xfrm>
            <a:custGeom>
              <a:avLst/>
              <a:gdLst/>
              <a:ahLst/>
              <a:cxnLst/>
              <a:rect l="l" t="t" r="r" b="b"/>
              <a:pathLst>
                <a:path w="2591141" h="2709333">
                  <a:moveTo>
                    <a:pt x="0" y="0"/>
                  </a:moveTo>
                  <a:lnTo>
                    <a:pt x="2591141" y="0"/>
                  </a:lnTo>
                  <a:lnTo>
                    <a:pt x="2591141" y="2709333"/>
                  </a:lnTo>
                  <a:lnTo>
                    <a:pt x="0" y="2709333"/>
                  </a:lnTo>
                  <a:close/>
                </a:path>
              </a:pathLst>
            </a:custGeom>
            <a:grpFill/>
          </p:spPr>
          <p:txBody>
            <a:bodyPr/>
            <a:lstStyle/>
            <a:p>
              <a:endParaRPr lang="bg-BG" noProof="0" dirty="0"/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0" y="0"/>
              <a:ext cx="2591141" cy="2709333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079"/>
                </a:lnSpc>
              </a:pPr>
              <a:endParaRPr lang="bg-BG" noProof="0" dirty="0"/>
            </a:p>
          </p:txBody>
        </p:sp>
      </p:grpSp>
      <p:sp>
        <p:nvSpPr>
          <p:cNvPr id="8" name="TextBox 8"/>
          <p:cNvSpPr txBox="1"/>
          <p:nvPr/>
        </p:nvSpPr>
        <p:spPr>
          <a:xfrm>
            <a:off x="8603721" y="7222449"/>
            <a:ext cx="9443069" cy="210314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601980" lvl="1" indent="-342900">
              <a:lnSpc>
                <a:spcPts val="4079"/>
              </a:lnSpc>
              <a:buFont typeface="Wingdings" panose="05000000000000000000" pitchFamily="2" charset="2"/>
              <a:buChar char="§"/>
            </a:pPr>
            <a:r>
              <a:rPr lang="bg-BG" sz="3200" b="1" noProof="0" dirty="0">
                <a:solidFill>
                  <a:srgbClr val="0F4662"/>
                </a:solidFill>
                <a:latin typeface="Quicksand"/>
                <a:ea typeface="Quicksand"/>
                <a:cs typeface="Quicksand"/>
                <a:sym typeface="Quicksand"/>
              </a:rPr>
              <a:t>Поддържане на секцията на ПМДРА на www.eufund.bg:</a:t>
            </a:r>
          </a:p>
          <a:p>
            <a:pPr marL="259080" lvl="1">
              <a:lnSpc>
                <a:spcPts val="4079"/>
              </a:lnSpc>
            </a:pPr>
            <a:r>
              <a:rPr lang="bg-BG" sz="3200" noProof="0" dirty="0">
                <a:solidFill>
                  <a:srgbClr val="0F4662"/>
                </a:solidFill>
                <a:latin typeface="Quicksand"/>
                <a:ea typeface="Quicksand"/>
                <a:cs typeface="Quicksand"/>
                <a:sym typeface="Quicksand"/>
              </a:rPr>
              <a:t>   Януари – Декември 2024 г. - текущо </a:t>
            </a:r>
          </a:p>
          <a:p>
            <a:pPr marL="259080" lvl="1">
              <a:lnSpc>
                <a:spcPts val="4079"/>
              </a:lnSpc>
            </a:pPr>
            <a:endParaRPr lang="bg-BG" sz="3200" noProof="0" dirty="0">
              <a:solidFill>
                <a:srgbClr val="0F4662"/>
              </a:solidFill>
              <a:latin typeface="Quicksand"/>
              <a:ea typeface="Quicksand"/>
              <a:cs typeface="Quicksand"/>
              <a:sym typeface="Quicksand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8652617" y="7224263"/>
            <a:ext cx="8606683" cy="4682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518160" lvl="1" indent="-259080" algn="l">
              <a:lnSpc>
                <a:spcPts val="4079"/>
              </a:lnSpc>
              <a:buFont typeface="Arial"/>
              <a:buChar char="•"/>
            </a:pPr>
            <a:endParaRPr lang="bg-BG" sz="2400" noProof="0" dirty="0">
              <a:solidFill>
                <a:srgbClr val="0F4662"/>
              </a:solidFill>
              <a:latin typeface="Quicksand"/>
              <a:ea typeface="Quicksand"/>
              <a:cs typeface="Quicksand"/>
              <a:sym typeface="Quicksand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8603721" y="4349062"/>
            <a:ext cx="8976324" cy="154337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518160" lvl="1" indent="-259080" algn="l">
              <a:lnSpc>
                <a:spcPts val="4079"/>
              </a:lnSpc>
              <a:buFont typeface="Arial"/>
              <a:buChar char="•"/>
            </a:pPr>
            <a:endParaRPr lang="bg-BG" sz="2400" noProof="0" dirty="0">
              <a:solidFill>
                <a:srgbClr val="0F4662"/>
              </a:solidFill>
              <a:latin typeface="Quicksand"/>
              <a:ea typeface="Quicksand"/>
              <a:cs typeface="Quicksand"/>
              <a:sym typeface="Quicksand"/>
            </a:endParaRPr>
          </a:p>
          <a:p>
            <a:pPr marL="601980" lvl="1" indent="-342900">
              <a:lnSpc>
                <a:spcPts val="4079"/>
              </a:lnSpc>
              <a:buFont typeface="Wingdings" panose="05000000000000000000" pitchFamily="2" charset="2"/>
              <a:buChar char="§"/>
            </a:pPr>
            <a:r>
              <a:rPr lang="bg-BG" sz="3200" b="1" noProof="0" dirty="0">
                <a:solidFill>
                  <a:srgbClr val="0F4662"/>
                </a:solidFill>
                <a:latin typeface="Quicksand"/>
                <a:ea typeface="Quicksand"/>
                <a:cs typeface="Quicksand"/>
                <a:sym typeface="Quicksand"/>
              </a:rPr>
              <a:t>Тематични подаръци по ПМДРА</a:t>
            </a:r>
            <a:endParaRPr lang="bg-BG" sz="3200" noProof="0" dirty="0">
              <a:solidFill>
                <a:srgbClr val="0F4662"/>
              </a:solidFill>
              <a:latin typeface="Quicksand"/>
              <a:ea typeface="Quicksand"/>
              <a:cs typeface="Quicksand"/>
              <a:sym typeface="Quicksand"/>
            </a:endParaRPr>
          </a:p>
          <a:p>
            <a:pPr marL="259080" lvl="1">
              <a:lnSpc>
                <a:spcPts val="4079"/>
              </a:lnSpc>
            </a:pPr>
            <a:r>
              <a:rPr lang="bg-BG" sz="3200" noProof="0" dirty="0">
                <a:solidFill>
                  <a:srgbClr val="0F4662"/>
                </a:solidFill>
                <a:latin typeface="Quicksand"/>
                <a:ea typeface="Quicksand"/>
                <a:cs typeface="Quicksand"/>
                <a:sym typeface="Quicksand"/>
              </a:rPr>
              <a:t>3 700 бр.</a:t>
            </a:r>
          </a:p>
        </p:txBody>
      </p:sp>
      <p:sp>
        <p:nvSpPr>
          <p:cNvPr id="15" name="AutoShape 15"/>
          <p:cNvSpPr/>
          <p:nvPr/>
        </p:nvSpPr>
        <p:spPr>
          <a:xfrm>
            <a:off x="9845762" y="723900"/>
            <a:ext cx="6492240" cy="0"/>
          </a:xfrm>
          <a:prstGeom prst="line">
            <a:avLst/>
          </a:prstGeom>
          <a:ln w="76200" cap="flat">
            <a:solidFill>
              <a:srgbClr val="0F4662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bg-BG" noProof="0" dirty="0"/>
          </a:p>
        </p:txBody>
      </p:sp>
      <p:sp>
        <p:nvSpPr>
          <p:cNvPr id="17" name="Rectangle 16"/>
          <p:cNvSpPr/>
          <p:nvPr/>
        </p:nvSpPr>
        <p:spPr>
          <a:xfrm>
            <a:off x="8567434" y="1434909"/>
            <a:ext cx="9479355" cy="28561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>
              <a:lnSpc>
                <a:spcPts val="4759"/>
              </a:lnSpc>
              <a:buFont typeface="Wingdings" panose="05000000000000000000" pitchFamily="2" charset="2"/>
              <a:buChar char="§"/>
            </a:pPr>
            <a:r>
              <a:rPr lang="bg-BG" sz="3200" b="1" noProof="0" dirty="0">
                <a:solidFill>
                  <a:srgbClr val="0F4662"/>
                </a:solidFill>
                <a:latin typeface="Quicksand"/>
                <a:ea typeface="Quicksand"/>
                <a:cs typeface="Quicksand"/>
                <a:sym typeface="Quicksand Bold"/>
              </a:rPr>
              <a:t>Излъчване на видеа за дейностите по ПМДРА във         и </a:t>
            </a:r>
          </a:p>
          <a:p>
            <a:pPr lvl="0">
              <a:lnSpc>
                <a:spcPct val="200000"/>
              </a:lnSpc>
            </a:pPr>
            <a:r>
              <a:rPr lang="bg-BG" sz="3200" b="1" noProof="0" dirty="0">
                <a:solidFill>
                  <a:srgbClr val="0F4662"/>
                </a:solidFill>
                <a:latin typeface="Quicksand"/>
                <a:ea typeface="Quicksand"/>
                <a:cs typeface="Quicksand"/>
                <a:sym typeface="Quicksand Bold"/>
              </a:rPr>
              <a:t> </a:t>
            </a:r>
            <a:r>
              <a:rPr lang="bg-BG" sz="2800" noProof="0" dirty="0">
                <a:solidFill>
                  <a:srgbClr val="0F4662"/>
                </a:solidFill>
                <a:latin typeface="Quicksand"/>
                <a:ea typeface="Quicksand"/>
                <a:cs typeface="Quicksand"/>
                <a:sym typeface="Quicksand Bold"/>
              </a:rPr>
              <a:t>8 видеа от 2023 г. и 3 обяснителни анимации от 2024</a:t>
            </a:r>
          </a:p>
          <a:p>
            <a:pPr lvl="0">
              <a:lnSpc>
                <a:spcPts val="4759"/>
              </a:lnSpc>
            </a:pPr>
            <a:endParaRPr lang="bg-BG" sz="2799" b="1" noProof="0" dirty="0">
              <a:solidFill>
                <a:srgbClr val="0F4662"/>
              </a:solidFill>
              <a:latin typeface="Quicksand Bold"/>
              <a:ea typeface="Quicksand Bold"/>
              <a:cs typeface="Quicksand Bold"/>
              <a:sym typeface="Quicksand Bold"/>
            </a:endParaRPr>
          </a:p>
        </p:txBody>
      </p:sp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99533128"/>
              </p:ext>
            </p:extLst>
          </p:nvPr>
        </p:nvGraphicFramePr>
        <p:xfrm>
          <a:off x="560704" y="1879505"/>
          <a:ext cx="7206631" cy="65279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9" name="CorelDRAW" r:id="rId3" imgW="7631640" imgH="6750720" progId="CorelDraw.Graphic.23">
                  <p:embed/>
                </p:oleObj>
              </mc:Choice>
              <mc:Fallback>
                <p:oleObj name="CorelDRAW" r:id="rId3" imgW="7631640" imgH="6750720" progId="CorelDraw.Graphic.23">
                  <p:embed/>
                  <p:pic>
                    <p:nvPicPr>
                      <p:cNvPr id="26" name="Object 2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0704" y="1879505"/>
                        <a:ext cx="7206631" cy="6527990"/>
                      </a:xfrm>
                      <a:prstGeom prst="rect">
                        <a:avLst/>
                      </a:prstGeom>
                      <a:noFill/>
                      <a:ln>
                        <a:solidFill>
                          <a:schemeClr val="bg1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9" name="Picture 1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950" y="141511"/>
            <a:ext cx="1558432" cy="1580426"/>
          </a:xfrm>
          <a:prstGeom prst="rect">
            <a:avLst/>
          </a:prstGeom>
        </p:spPr>
      </p:pic>
      <p:pic>
        <p:nvPicPr>
          <p:cNvPr id="20" name="Picture 4" descr="cid:image004.png@01DAFD5A.4F10B570"/>
          <p:cNvPicPr>
            <a:picLocks noChangeAspect="1" noChangeArrowheads="1"/>
          </p:cNvPicPr>
          <p:nvPr/>
        </p:nvPicPr>
        <p:blipFill>
          <a:blip r:embed="rId6" r:link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5147" y="2011725"/>
            <a:ext cx="838200" cy="838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" descr="cid:image002.png@01DAFD5A.4F10B570"/>
          <p:cNvPicPr>
            <a:picLocks noChangeAspect="1" noChangeArrowheads="1"/>
          </p:cNvPicPr>
          <p:nvPr/>
        </p:nvPicPr>
        <p:blipFill>
          <a:blip r:embed="rId8" r:link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54347" y="1974854"/>
            <a:ext cx="875071" cy="8750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752600" y="4278545"/>
            <a:ext cx="13182600" cy="110799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bg-BG" sz="7200" b="0" i="0" u="none" strike="noStrike" kern="1200" cap="none" spc="0" normalizeH="0" baseline="0" noProof="0" dirty="0">
                <a:ln>
                  <a:noFill/>
                </a:ln>
                <a:solidFill>
                  <a:srgbClr val="0F4662"/>
                </a:solidFill>
                <a:effectLst/>
                <a:uLnTx/>
                <a:uFillTx/>
                <a:latin typeface="Cormorant Garamond Bold Italics"/>
                <a:ea typeface="Cormorant Garamond Bold Italics"/>
                <a:cs typeface="Cormorant Garamond Bold Italics"/>
              </a:rPr>
              <a:t> </a:t>
            </a:r>
          </a:p>
        </p:txBody>
      </p:sp>
      <p:sp>
        <p:nvSpPr>
          <p:cNvPr id="4" name="AutoShape 4"/>
          <p:cNvSpPr/>
          <p:nvPr/>
        </p:nvSpPr>
        <p:spPr>
          <a:xfrm>
            <a:off x="8138160" y="888045"/>
            <a:ext cx="6492240" cy="0"/>
          </a:xfrm>
          <a:prstGeom prst="line">
            <a:avLst/>
          </a:prstGeom>
          <a:ln w="76200" cap="flat">
            <a:solidFill>
              <a:srgbClr val="0F4662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bg-BG" noProof="0" dirty="0"/>
          </a:p>
        </p:txBody>
      </p:sp>
      <p:sp>
        <p:nvSpPr>
          <p:cNvPr id="6" name="TextBox 6"/>
          <p:cNvSpPr txBox="1"/>
          <p:nvPr/>
        </p:nvSpPr>
        <p:spPr>
          <a:xfrm>
            <a:off x="838200" y="1483740"/>
            <a:ext cx="13792200" cy="108843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8959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bg-BG" sz="6399" b="1" i="1" u="none" strike="noStrike" kern="1200" cap="none" spc="0" normalizeH="0" baseline="0" noProof="0" dirty="0">
                <a:ln>
                  <a:noFill/>
                </a:ln>
                <a:solidFill>
                  <a:srgbClr val="0F4662"/>
                </a:solidFill>
                <a:effectLst/>
                <a:uLnTx/>
                <a:uFillTx/>
                <a:latin typeface="Cormorant Garamond Bold Italics"/>
                <a:ea typeface="Cormorant Garamond Bold Italics"/>
                <a:cs typeface="Cormorant Garamond Bold Italics"/>
                <a:sym typeface="Cormorant Garamond Bold Italics"/>
              </a:rPr>
              <a:t>Видимост, прозра</a:t>
            </a:r>
            <a:r>
              <a:rPr kumimoji="0" lang="bg-BG" sz="5400" i="1" u="none" strike="noStrike" kern="1200" cap="none" spc="0" normalizeH="0" baseline="0" noProof="0" dirty="0">
                <a:ln>
                  <a:noFill/>
                </a:ln>
                <a:solidFill>
                  <a:srgbClr val="0F4662"/>
                </a:solidFill>
                <a:effectLst/>
                <a:uLnTx/>
                <a:uFillTx/>
                <a:latin typeface="Cormorant Garamond Bold Italics"/>
                <a:ea typeface="Cormorant Garamond Bold Italics"/>
                <a:cs typeface="Cormorant Garamond Bold Italics"/>
                <a:sym typeface="Cormorant Garamond Bold Italics"/>
              </a:rPr>
              <a:t>ч</a:t>
            </a:r>
            <a:r>
              <a:rPr kumimoji="0" lang="bg-BG" sz="6399" b="1" i="1" u="none" strike="noStrike" kern="1200" cap="none" spc="0" normalizeH="0" baseline="0" noProof="0" dirty="0">
                <a:ln>
                  <a:noFill/>
                </a:ln>
                <a:solidFill>
                  <a:srgbClr val="0F4662"/>
                </a:solidFill>
                <a:effectLst/>
                <a:uLnTx/>
                <a:uFillTx/>
                <a:latin typeface="Cormorant Garamond Bold Italics"/>
                <a:ea typeface="Cormorant Garamond Bold Italics"/>
                <a:cs typeface="Cormorant Garamond Bold Italics"/>
                <a:sym typeface="Cormorant Garamond Bold Italics"/>
              </a:rPr>
              <a:t>ност и комуника</a:t>
            </a:r>
            <a:r>
              <a:rPr kumimoji="0" lang="bg-BG" sz="5400" i="1" u="none" strike="noStrike" kern="1200" cap="none" spc="0" normalizeH="0" baseline="0" noProof="0" dirty="0">
                <a:ln>
                  <a:noFill/>
                </a:ln>
                <a:solidFill>
                  <a:srgbClr val="0F4662"/>
                </a:solidFill>
                <a:effectLst/>
                <a:uLnTx/>
                <a:uFillTx/>
                <a:latin typeface="Cormorant Garamond Bold Italics"/>
                <a:ea typeface="Cormorant Garamond Bold Italics"/>
                <a:cs typeface="Cormorant Garamond Bold Italics"/>
                <a:sym typeface="Cormorant Garamond Bold Italics"/>
              </a:rPr>
              <a:t>ц</a:t>
            </a:r>
            <a:r>
              <a:rPr kumimoji="0" lang="bg-BG" sz="6399" b="1" i="1" u="none" strike="noStrike" kern="1200" cap="none" spc="0" normalizeH="0" baseline="0" noProof="0" dirty="0">
                <a:ln>
                  <a:noFill/>
                </a:ln>
                <a:solidFill>
                  <a:srgbClr val="0F4662"/>
                </a:solidFill>
                <a:effectLst/>
                <a:uLnTx/>
                <a:uFillTx/>
                <a:latin typeface="Cormorant Garamond Bold Italics"/>
                <a:ea typeface="Cormorant Garamond Bold Italics"/>
                <a:cs typeface="Cormorant Garamond Bold Italics"/>
                <a:sym typeface="Cormorant Garamond Bold Italics"/>
              </a:rPr>
              <a:t>и</a:t>
            </a:r>
            <a:r>
              <a:rPr kumimoji="0" lang="bg-BG" sz="5400" i="1" u="none" strike="noStrike" kern="1200" cap="none" spc="0" normalizeH="0" baseline="0" noProof="0" dirty="0">
                <a:ln>
                  <a:noFill/>
                </a:ln>
                <a:solidFill>
                  <a:srgbClr val="0F4662"/>
                </a:solidFill>
                <a:effectLst/>
                <a:uLnTx/>
                <a:uFillTx/>
                <a:latin typeface="Cormorant Garamond Bold Italics"/>
                <a:ea typeface="Cormorant Garamond Bold Italics"/>
                <a:cs typeface="Cormorant Garamond Bold Italics"/>
                <a:sym typeface="Cormorant Garamond Bold Italics"/>
              </a:rPr>
              <a:t>я</a:t>
            </a:r>
            <a:endParaRPr kumimoji="0" lang="bg-BG" sz="6399" i="1" u="none" strike="noStrike" kern="1200" cap="none" spc="0" normalizeH="0" baseline="0" noProof="0" dirty="0">
              <a:ln>
                <a:noFill/>
              </a:ln>
              <a:solidFill>
                <a:srgbClr val="0F4662"/>
              </a:solidFill>
              <a:effectLst/>
              <a:uLnTx/>
              <a:uFillTx/>
              <a:latin typeface="Cormorant Garamond Bold Italics"/>
              <a:ea typeface="Cormorant Garamond Bold Italics"/>
              <a:cs typeface="Cormorant Garamond Bold Italics"/>
              <a:sym typeface="Cormorant Garamond Bold Italics"/>
            </a:endParaRPr>
          </a:p>
        </p:txBody>
      </p:sp>
      <p:grpSp>
        <p:nvGrpSpPr>
          <p:cNvPr id="8" name="Group 2"/>
          <p:cNvGrpSpPr/>
          <p:nvPr/>
        </p:nvGrpSpPr>
        <p:grpSpPr>
          <a:xfrm>
            <a:off x="15240000" y="15849"/>
            <a:ext cx="3048000" cy="10271151"/>
            <a:chOff x="0" y="0"/>
            <a:chExt cx="1104621" cy="2705159"/>
          </a:xfrm>
          <a:solidFill>
            <a:srgbClr val="DCE3E8"/>
          </a:solidFill>
        </p:grpSpPr>
        <p:sp>
          <p:nvSpPr>
            <p:cNvPr id="9" name="Freeform 3"/>
            <p:cNvSpPr/>
            <p:nvPr/>
          </p:nvSpPr>
          <p:spPr>
            <a:xfrm>
              <a:off x="0" y="0"/>
              <a:ext cx="1104621" cy="2705159"/>
            </a:xfrm>
            <a:custGeom>
              <a:avLst/>
              <a:gdLst/>
              <a:ahLst/>
              <a:cxnLst/>
              <a:rect l="l" t="t" r="r" b="b"/>
              <a:pathLst>
                <a:path w="1104621" h="2705159">
                  <a:moveTo>
                    <a:pt x="0" y="0"/>
                  </a:moveTo>
                  <a:lnTo>
                    <a:pt x="1104621" y="0"/>
                  </a:lnTo>
                  <a:lnTo>
                    <a:pt x="1104621" y="2705159"/>
                  </a:lnTo>
                  <a:lnTo>
                    <a:pt x="0" y="2705159"/>
                  </a:lnTo>
                  <a:close/>
                </a:path>
              </a:pathLst>
            </a:custGeom>
            <a:grpFill/>
          </p:spPr>
          <p:txBody>
            <a:bodyPr/>
            <a:lstStyle/>
            <a:p>
              <a:endParaRPr lang="bg-BG" noProof="0" dirty="0"/>
            </a:p>
          </p:txBody>
        </p:sp>
        <p:sp>
          <p:nvSpPr>
            <p:cNvPr id="10" name="TextBox 4"/>
            <p:cNvSpPr txBox="1"/>
            <p:nvPr/>
          </p:nvSpPr>
          <p:spPr>
            <a:xfrm>
              <a:off x="0" y="-47625"/>
              <a:ext cx="1104621" cy="2752784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3693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bg-BG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15559634"/>
              </p:ext>
            </p:extLst>
          </p:nvPr>
        </p:nvGraphicFramePr>
        <p:xfrm>
          <a:off x="16166148" y="888045"/>
          <a:ext cx="1268412" cy="1311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2" name="CorelDRAW" r:id="rId4" imgW="1491480" imgH="1545480" progId="CorelDraw.Graphic.23">
                  <p:embed/>
                </p:oleObj>
              </mc:Choice>
              <mc:Fallback>
                <p:oleObj name="CorelDRAW" r:id="rId4" imgW="1491480" imgH="1545480" progId="CorelDraw.Graphic.23">
                  <p:embed/>
                  <p:pic>
                    <p:nvPicPr>
                      <p:cNvPr id="11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166148" y="888045"/>
                        <a:ext cx="1268412" cy="13112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/>
        </p:nvGraphicFramePr>
        <p:xfrm>
          <a:off x="16306800" y="3390900"/>
          <a:ext cx="1168400" cy="1223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3" name="CorelDRAW" r:id="rId6" imgW="2019240" imgH="2113920" progId="CorelDraw.Graphic.23">
                  <p:embed/>
                </p:oleObj>
              </mc:Choice>
              <mc:Fallback>
                <p:oleObj name="CorelDRAW" r:id="rId6" imgW="2019240" imgH="2113920" progId="CorelDraw.Graphic.23">
                  <p:embed/>
                  <p:pic>
                    <p:nvPicPr>
                      <p:cNvPr id="12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306800" y="3390900"/>
                        <a:ext cx="1168400" cy="12239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/>
        </p:nvGraphicFramePr>
        <p:xfrm>
          <a:off x="16043275" y="5737197"/>
          <a:ext cx="1441450" cy="1028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4" name="CorelDRAW" r:id="rId8" imgW="2115312" imgH="1356360" progId="CorelDraw.Graphic.21">
                  <p:embed/>
                </p:oleObj>
              </mc:Choice>
              <mc:Fallback>
                <p:oleObj name="CorelDRAW" r:id="rId8" imgW="2115312" imgH="1356360" progId="CorelDraw.Graphic.21">
                  <p:embed/>
                  <p:pic>
                    <p:nvPicPr>
                      <p:cNvPr id="13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043275" y="5737197"/>
                        <a:ext cx="1441450" cy="1028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02100267"/>
              </p:ext>
            </p:extLst>
          </p:nvPr>
        </p:nvGraphicFramePr>
        <p:xfrm>
          <a:off x="16163131" y="8135964"/>
          <a:ext cx="1201738" cy="1231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5" name="CorelDRAW" r:id="rId10" imgW="1502280" imgH="1537200" progId="CorelDraw.Graphic.23">
                  <p:embed/>
                </p:oleObj>
              </mc:Choice>
              <mc:Fallback>
                <p:oleObj name="CorelDRAW" r:id="rId10" imgW="1502280" imgH="1537200" progId="CorelDraw.Graphic.23">
                  <p:embed/>
                  <p:pic>
                    <p:nvPicPr>
                      <p:cNvPr id="14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163131" y="8135964"/>
                        <a:ext cx="1201738" cy="1231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5" name="Picture 14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307" y="97832"/>
            <a:ext cx="1558432" cy="1580426"/>
          </a:xfrm>
          <a:prstGeom prst="rect">
            <a:avLst/>
          </a:prstGeom>
        </p:spPr>
      </p:pic>
      <p:sp>
        <p:nvSpPr>
          <p:cNvPr id="19" name="Wave 18"/>
          <p:cNvSpPr/>
          <p:nvPr/>
        </p:nvSpPr>
        <p:spPr>
          <a:xfrm>
            <a:off x="3271889" y="2978121"/>
            <a:ext cx="9529711" cy="6482009"/>
          </a:xfrm>
          <a:custGeom>
            <a:avLst/>
            <a:gdLst>
              <a:gd name="connsiteX0" fmla="*/ 0 w 9285871"/>
              <a:gd name="connsiteY0" fmla="*/ 847725 h 6781800"/>
              <a:gd name="connsiteX1" fmla="*/ 9285871 w 9285871"/>
              <a:gd name="connsiteY1" fmla="*/ 847725 h 6781800"/>
              <a:gd name="connsiteX2" fmla="*/ 9285871 w 9285871"/>
              <a:gd name="connsiteY2" fmla="*/ 5934075 h 6781800"/>
              <a:gd name="connsiteX3" fmla="*/ 0 w 9285871"/>
              <a:gd name="connsiteY3" fmla="*/ 5934075 h 6781800"/>
              <a:gd name="connsiteX4" fmla="*/ 0 w 9285871"/>
              <a:gd name="connsiteY4" fmla="*/ 847725 h 6781800"/>
              <a:gd name="connsiteX0" fmla="*/ 0 w 9529711"/>
              <a:gd name="connsiteY0" fmla="*/ 808769 h 6771802"/>
              <a:gd name="connsiteX1" fmla="*/ 9529711 w 9529711"/>
              <a:gd name="connsiteY1" fmla="*/ 869729 h 6771802"/>
              <a:gd name="connsiteX2" fmla="*/ 9529711 w 9529711"/>
              <a:gd name="connsiteY2" fmla="*/ 5956079 h 6771802"/>
              <a:gd name="connsiteX3" fmla="*/ 243840 w 9529711"/>
              <a:gd name="connsiteY3" fmla="*/ 5956079 h 6771802"/>
              <a:gd name="connsiteX4" fmla="*/ 0 w 9529711"/>
              <a:gd name="connsiteY4" fmla="*/ 808769 h 6771802"/>
              <a:gd name="connsiteX0" fmla="*/ 0 w 9529711"/>
              <a:gd name="connsiteY0" fmla="*/ 603661 h 6566694"/>
              <a:gd name="connsiteX1" fmla="*/ 9529711 w 9529711"/>
              <a:gd name="connsiteY1" fmla="*/ 664621 h 6566694"/>
              <a:gd name="connsiteX2" fmla="*/ 9529711 w 9529711"/>
              <a:gd name="connsiteY2" fmla="*/ 5750971 h 6566694"/>
              <a:gd name="connsiteX3" fmla="*/ 243840 w 9529711"/>
              <a:gd name="connsiteY3" fmla="*/ 5750971 h 6566694"/>
              <a:gd name="connsiteX4" fmla="*/ 0 w 9529711"/>
              <a:gd name="connsiteY4" fmla="*/ 603661 h 6566694"/>
              <a:gd name="connsiteX0" fmla="*/ 0 w 9529711"/>
              <a:gd name="connsiteY0" fmla="*/ 669291 h 6632324"/>
              <a:gd name="connsiteX1" fmla="*/ 9529711 w 9529711"/>
              <a:gd name="connsiteY1" fmla="*/ 730251 h 6632324"/>
              <a:gd name="connsiteX2" fmla="*/ 9529711 w 9529711"/>
              <a:gd name="connsiteY2" fmla="*/ 5816601 h 6632324"/>
              <a:gd name="connsiteX3" fmla="*/ 243840 w 9529711"/>
              <a:gd name="connsiteY3" fmla="*/ 5816601 h 6632324"/>
              <a:gd name="connsiteX4" fmla="*/ 0 w 9529711"/>
              <a:gd name="connsiteY4" fmla="*/ 669291 h 6632324"/>
              <a:gd name="connsiteX0" fmla="*/ 0 w 9529711"/>
              <a:gd name="connsiteY0" fmla="*/ 669291 h 6676287"/>
              <a:gd name="connsiteX1" fmla="*/ 9529711 w 9529711"/>
              <a:gd name="connsiteY1" fmla="*/ 730251 h 6676287"/>
              <a:gd name="connsiteX2" fmla="*/ 9529711 w 9529711"/>
              <a:gd name="connsiteY2" fmla="*/ 5816601 h 6676287"/>
              <a:gd name="connsiteX3" fmla="*/ 243840 w 9529711"/>
              <a:gd name="connsiteY3" fmla="*/ 5816601 h 6676287"/>
              <a:gd name="connsiteX4" fmla="*/ 0 w 9529711"/>
              <a:gd name="connsiteY4" fmla="*/ 669291 h 6676287"/>
              <a:gd name="connsiteX0" fmla="*/ 0 w 9529711"/>
              <a:gd name="connsiteY0" fmla="*/ 669291 h 6482009"/>
              <a:gd name="connsiteX1" fmla="*/ 9529711 w 9529711"/>
              <a:gd name="connsiteY1" fmla="*/ 730251 h 6482009"/>
              <a:gd name="connsiteX2" fmla="*/ 9529711 w 9529711"/>
              <a:gd name="connsiteY2" fmla="*/ 5816601 h 6482009"/>
              <a:gd name="connsiteX3" fmla="*/ 243840 w 9529711"/>
              <a:gd name="connsiteY3" fmla="*/ 5816601 h 6482009"/>
              <a:gd name="connsiteX4" fmla="*/ 0 w 9529711"/>
              <a:gd name="connsiteY4" fmla="*/ 669291 h 6482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529711" h="6482009">
                <a:moveTo>
                  <a:pt x="0" y="669291"/>
                </a:moveTo>
                <a:cubicBezTo>
                  <a:pt x="3201970" y="-1623059"/>
                  <a:pt x="6190581" y="2885441"/>
                  <a:pt x="9529711" y="730251"/>
                </a:cubicBezTo>
                <a:lnTo>
                  <a:pt x="9529711" y="5816601"/>
                </a:lnTo>
                <a:cubicBezTo>
                  <a:pt x="6434421" y="8154671"/>
                  <a:pt x="3613450" y="3387091"/>
                  <a:pt x="243840" y="5816601"/>
                </a:cubicBezTo>
                <a:cubicBezTo>
                  <a:pt x="243840" y="4121151"/>
                  <a:pt x="0" y="2364741"/>
                  <a:pt x="0" y="669291"/>
                </a:cubicBezTo>
                <a:close/>
              </a:path>
            </a:pathLst>
          </a:custGeom>
          <a:solidFill>
            <a:schemeClr val="tx2">
              <a:lumMod val="75000"/>
              <a:alpha val="79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bg-BG" sz="5400" noProof="0" dirty="0">
                <a:solidFill>
                  <a:schemeClr val="bg1"/>
                </a:solidFill>
                <a:latin typeface="Quicksand"/>
                <a:ea typeface="Quicksand"/>
                <a:cs typeface="Quicksand"/>
              </a:rPr>
              <a:t>Реално изплатени средства </a:t>
            </a:r>
          </a:p>
          <a:p>
            <a:pPr lvl="0" algn="ctr">
              <a:defRPr/>
            </a:pPr>
            <a:r>
              <a:rPr lang="bg-BG" sz="5400" noProof="0" dirty="0">
                <a:solidFill>
                  <a:schemeClr val="bg1"/>
                </a:solidFill>
                <a:latin typeface="Quicksand"/>
                <a:ea typeface="Quicksand"/>
                <a:cs typeface="Quicksand"/>
              </a:rPr>
              <a:t>по ГПД 2024 г.:</a:t>
            </a:r>
          </a:p>
          <a:p>
            <a:pPr lvl="0" algn="ctr">
              <a:defRPr/>
            </a:pPr>
            <a:endParaRPr lang="bg-BG" sz="5400" noProof="0" dirty="0">
              <a:solidFill>
                <a:schemeClr val="bg1"/>
              </a:solidFill>
              <a:latin typeface="Quicksand"/>
              <a:ea typeface="Quicksand"/>
              <a:cs typeface="Quicksand"/>
            </a:endParaRPr>
          </a:p>
          <a:p>
            <a:pPr lvl="0" algn="ctr">
              <a:defRPr/>
            </a:pPr>
            <a:r>
              <a:rPr lang="bg-BG" sz="5400" b="1" noProof="0" dirty="0">
                <a:solidFill>
                  <a:schemeClr val="bg1"/>
                </a:solidFill>
                <a:latin typeface="Quicksand"/>
                <a:ea typeface="Quicksand"/>
                <a:cs typeface="Quicksand"/>
              </a:rPr>
              <a:t>87 582 </a:t>
            </a:r>
            <a:r>
              <a:rPr lang="bg-BG" sz="5400" noProof="0" dirty="0">
                <a:solidFill>
                  <a:schemeClr val="bg1"/>
                </a:solidFill>
                <a:latin typeface="Quicksand"/>
                <a:ea typeface="Quicksand"/>
                <a:cs typeface="Quicksand"/>
              </a:rPr>
              <a:t>лв.</a:t>
            </a:r>
          </a:p>
        </p:txBody>
      </p:sp>
    </p:spTree>
    <p:extLst>
      <p:ext uri="{BB962C8B-B14F-4D97-AF65-F5344CB8AC3E}">
        <p14:creationId xmlns:p14="http://schemas.microsoft.com/office/powerpoint/2010/main" val="399283591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7971" y="0"/>
            <a:ext cx="18364200" cy="12248921"/>
          </a:xfrm>
          <a:prstGeom prst="rect">
            <a:avLst/>
          </a:prstGeom>
        </p:spPr>
      </p:pic>
      <p:sp>
        <p:nvSpPr>
          <p:cNvPr id="2" name="TextBox 2"/>
          <p:cNvSpPr txBox="1"/>
          <p:nvPr/>
        </p:nvSpPr>
        <p:spPr>
          <a:xfrm>
            <a:off x="614000" y="4599821"/>
            <a:ext cx="16229942" cy="141577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bg-BG" sz="7200" b="0" i="0" u="none" strike="noStrike" kern="1200" cap="none" spc="0" normalizeH="0" baseline="0" noProof="0" dirty="0">
                <a:ln>
                  <a:noFill/>
                </a:ln>
                <a:solidFill>
                  <a:srgbClr val="0F4662"/>
                </a:solidFill>
                <a:effectLst/>
                <a:uLnTx/>
                <a:uFillTx/>
                <a:latin typeface="Cormorant Garamond Bold Italics"/>
                <a:ea typeface="Cormorant Garamond Bold Italics"/>
                <a:cs typeface="Cormorant Garamond Bold Italics"/>
              </a:rPr>
              <a:t> Годи</a:t>
            </a:r>
            <a:r>
              <a:rPr kumimoji="0" lang="bg-BG" sz="6600" b="0" i="1" u="none" strike="noStrike" kern="1200" cap="none" spc="0" normalizeH="0" baseline="0" noProof="0" dirty="0">
                <a:ln>
                  <a:noFill/>
                </a:ln>
                <a:solidFill>
                  <a:srgbClr val="0F4662"/>
                </a:solidFill>
                <a:effectLst/>
                <a:uLnTx/>
                <a:uFillTx/>
                <a:latin typeface="Cormorant Garamond Bold Italics"/>
                <a:ea typeface="Cormorant Garamond Bold Italics"/>
                <a:cs typeface="Cormorant Garamond Bold Italics"/>
              </a:rPr>
              <a:t>ш</a:t>
            </a:r>
            <a:r>
              <a:rPr kumimoji="0" lang="bg-BG" sz="7200" b="0" i="0" u="none" strike="noStrike" kern="1200" cap="none" spc="0" normalizeH="0" baseline="0" noProof="0" dirty="0">
                <a:ln>
                  <a:noFill/>
                </a:ln>
                <a:solidFill>
                  <a:srgbClr val="0F4662"/>
                </a:solidFill>
                <a:effectLst/>
                <a:uLnTx/>
                <a:uFillTx/>
                <a:latin typeface="Cormorant Garamond Bold Italics"/>
                <a:ea typeface="Cormorant Garamond Bold Italics"/>
                <a:cs typeface="Cormorant Garamond Bold Italics"/>
              </a:rPr>
              <a:t>ен план за де</a:t>
            </a:r>
            <a:r>
              <a:rPr kumimoji="0" lang="bg-BG" sz="6600" b="0" i="1" u="none" strike="noStrike" kern="1200" cap="none" spc="0" normalizeH="0" baseline="0" noProof="0" dirty="0">
                <a:ln>
                  <a:noFill/>
                </a:ln>
                <a:solidFill>
                  <a:srgbClr val="0F4662"/>
                </a:solidFill>
                <a:effectLst/>
                <a:uLnTx/>
                <a:uFillTx/>
                <a:latin typeface="Cormorant Garamond Bold Italics"/>
                <a:ea typeface="Cormorant Garamond Bold Italics"/>
                <a:cs typeface="Cormorant Garamond Bold Italics"/>
              </a:rPr>
              <a:t>й</a:t>
            </a:r>
            <a:r>
              <a:rPr kumimoji="0" lang="bg-BG" sz="7200" b="0" i="0" u="none" strike="noStrike" kern="1200" cap="none" spc="0" normalizeH="0" baseline="0" noProof="0" dirty="0">
                <a:ln>
                  <a:noFill/>
                </a:ln>
                <a:solidFill>
                  <a:srgbClr val="0F4662"/>
                </a:solidFill>
                <a:effectLst/>
                <a:uLnTx/>
                <a:uFillTx/>
                <a:latin typeface="Cormorant Garamond Bold Italics"/>
                <a:ea typeface="Cormorant Garamond Bold Italics"/>
                <a:cs typeface="Cormorant Garamond Bold Italics"/>
              </a:rPr>
              <a:t>ствие за 2025 г.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bg-BG" sz="2000" b="0" i="0" u="none" strike="noStrike" kern="1200" cap="none" spc="0" normalizeH="0" baseline="0" noProof="0" dirty="0">
              <a:ln>
                <a:noFill/>
              </a:ln>
              <a:solidFill>
                <a:srgbClr val="0F4662"/>
              </a:solidFill>
              <a:effectLst/>
              <a:uLnTx/>
              <a:uFillTx/>
              <a:latin typeface="Cormorant Garamond Bold Italics"/>
              <a:ea typeface="Cormorant Garamond Bold Italics"/>
              <a:cs typeface="Cormorant Garamond Bold Italics"/>
              <a:sym typeface="Cormorant Garamond Bold Italics"/>
            </a:endParaRPr>
          </a:p>
        </p:txBody>
      </p:sp>
      <p:sp>
        <p:nvSpPr>
          <p:cNvPr id="3" name="AutoShape 3"/>
          <p:cNvSpPr/>
          <p:nvPr/>
        </p:nvSpPr>
        <p:spPr>
          <a:xfrm>
            <a:off x="9158735" y="990600"/>
            <a:ext cx="8114971" cy="0"/>
          </a:xfrm>
          <a:prstGeom prst="line">
            <a:avLst/>
          </a:prstGeom>
          <a:ln w="76200" cap="flat">
            <a:solidFill>
              <a:srgbClr val="0F4662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bg-BG" noProof="0" dirty="0"/>
          </a:p>
        </p:txBody>
      </p:sp>
      <p:sp>
        <p:nvSpPr>
          <p:cNvPr id="4" name="AutoShape 4"/>
          <p:cNvSpPr/>
          <p:nvPr/>
        </p:nvSpPr>
        <p:spPr>
          <a:xfrm>
            <a:off x="1043764" y="9296400"/>
            <a:ext cx="8114971" cy="0"/>
          </a:xfrm>
          <a:prstGeom prst="line">
            <a:avLst/>
          </a:prstGeom>
          <a:ln w="76200" cap="flat">
            <a:solidFill>
              <a:srgbClr val="0F4662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bg-BG" noProof="0" dirty="0"/>
          </a:p>
        </p:txBody>
      </p:sp>
      <p:sp>
        <p:nvSpPr>
          <p:cNvPr id="7" name="TextBox 7"/>
          <p:cNvSpPr txBox="1"/>
          <p:nvPr/>
        </p:nvSpPr>
        <p:spPr>
          <a:xfrm>
            <a:off x="5679727" y="7652714"/>
            <a:ext cx="6988496" cy="52591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4397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bg-BG" sz="3141" b="0" i="0" u="none" strike="noStrike" kern="1200" cap="none" spc="0" normalizeH="0" baseline="0" noProof="0" dirty="0">
                <a:ln>
                  <a:noFill/>
                </a:ln>
                <a:solidFill>
                  <a:srgbClr val="0F4662"/>
                </a:solidFill>
                <a:effectLst/>
                <a:uLnTx/>
                <a:uFillTx/>
                <a:latin typeface="Quicksand"/>
                <a:ea typeface="Quicksand"/>
                <a:cs typeface="Quicksand"/>
                <a:sym typeface="Quicksand"/>
              </a:rPr>
              <a:t>13 Март 2025 г.                 гр. Поморие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1776480" y="2247900"/>
            <a:ext cx="14630400" cy="112851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4397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bg-BG" sz="3141" b="0" i="0" u="none" strike="noStrike" kern="1200" cap="none" spc="0" normalizeH="0" baseline="0" noProof="0" dirty="0">
                <a:ln>
                  <a:noFill/>
                </a:ln>
                <a:solidFill>
                  <a:srgbClr val="0F4662"/>
                </a:solidFill>
                <a:effectLst/>
                <a:uLnTx/>
                <a:uFillTx/>
                <a:latin typeface="Quicksand"/>
                <a:ea typeface="Quicksand"/>
                <a:cs typeface="Quicksand"/>
                <a:sym typeface="Quicksand"/>
              </a:rPr>
              <a:t>Трето заседание на Комитета за наблюдение на Програма за морско дело, рибарство и аквакултури </a:t>
            </a:r>
            <a:r>
              <a:rPr kumimoji="0" lang="bg-BG" sz="3141" b="1" i="0" u="none" strike="noStrike" kern="1200" cap="none" spc="0" normalizeH="0" baseline="0" noProof="0" dirty="0">
                <a:ln>
                  <a:noFill/>
                </a:ln>
                <a:solidFill>
                  <a:srgbClr val="0F4662"/>
                </a:solidFill>
                <a:effectLst/>
                <a:uLnTx/>
                <a:uFillTx/>
                <a:latin typeface="Quicksand"/>
                <a:ea typeface="Quicksand"/>
                <a:cs typeface="Quicksand"/>
                <a:sym typeface="Quicksand"/>
              </a:rPr>
              <a:t>2021-2027</a:t>
            </a:r>
          </a:p>
        </p:txBody>
      </p:sp>
      <p:graphicFrame>
        <p:nvGraphicFramePr>
          <p:cNvPr id="14" name="Object 13"/>
          <p:cNvGraphicFramePr>
            <a:graphicFrameLocks noChangeAspect="1"/>
          </p:cNvGraphicFramePr>
          <p:nvPr/>
        </p:nvGraphicFramePr>
        <p:xfrm>
          <a:off x="16078200" y="8267700"/>
          <a:ext cx="1560512" cy="138075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7" name="CorelDRAW" r:id="rId5" imgW="7631640" imgH="6750720" progId="CorelDraw.Graphic.23">
                  <p:embed/>
                </p:oleObj>
              </mc:Choice>
              <mc:Fallback>
                <p:oleObj name="CorelDRAW" r:id="rId5" imgW="7631640" imgH="6750720" progId="CorelDraw.Graphic.23">
                  <p:embed/>
                  <p:pic>
                    <p:nvPicPr>
                      <p:cNvPr id="14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078200" y="8267700"/>
                        <a:ext cx="1560512" cy="138075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8" name="Picture 1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592" y="571500"/>
            <a:ext cx="1558432" cy="1580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31379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chemeClr val="bg1">
                <a:lumMod val="95000"/>
              </a:schemeClr>
            </a:gs>
            <a:gs pos="0">
              <a:schemeClr val="bg1">
                <a:lumMod val="95000"/>
                <a:alpha val="0"/>
              </a:schemeClr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7"/>
          <p:cNvSpPr txBox="1"/>
          <p:nvPr/>
        </p:nvSpPr>
        <p:spPr>
          <a:xfrm>
            <a:off x="3886200" y="266868"/>
            <a:ext cx="10325100" cy="108843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8959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bg-BG" sz="6399" b="1" i="1" u="none" strike="noStrike" kern="1200" cap="none" spc="0" normalizeH="0" baseline="0" noProof="0" dirty="0">
                <a:ln>
                  <a:noFill/>
                </a:ln>
                <a:solidFill>
                  <a:srgbClr val="0F4662"/>
                </a:solidFill>
                <a:effectLst/>
                <a:uLnTx/>
                <a:uFillTx/>
                <a:latin typeface="Cormorant Garamond Bold Italics"/>
                <a:ea typeface="Cormorant Garamond Bold Italics"/>
                <a:cs typeface="Cormorant Garamond Bold Italics"/>
                <a:sym typeface="Cormorant Garamond Bold Italics"/>
              </a:rPr>
              <a:t>Комуника</a:t>
            </a:r>
            <a:r>
              <a:rPr kumimoji="0" lang="bg-BG" sz="5400" i="1" u="none" strike="noStrike" kern="1200" cap="none" spc="0" normalizeH="0" baseline="0" noProof="0" dirty="0">
                <a:ln>
                  <a:noFill/>
                </a:ln>
                <a:solidFill>
                  <a:srgbClr val="0F4662"/>
                </a:solidFill>
                <a:effectLst/>
                <a:uLnTx/>
                <a:uFillTx/>
                <a:latin typeface="Cormorant Garamond Bold Italics"/>
                <a:ea typeface="Cormorant Garamond Bold Italics"/>
                <a:cs typeface="Cormorant Garamond Bold Italics"/>
                <a:sym typeface="Cormorant Garamond Bold Italics"/>
              </a:rPr>
              <a:t>ц</a:t>
            </a:r>
            <a:r>
              <a:rPr kumimoji="0" lang="bg-BG" sz="6399" b="1" i="1" u="none" strike="noStrike" kern="1200" cap="none" spc="0" normalizeH="0" baseline="0" noProof="0" dirty="0">
                <a:ln>
                  <a:noFill/>
                </a:ln>
                <a:solidFill>
                  <a:srgbClr val="0F4662"/>
                </a:solidFill>
                <a:effectLst/>
                <a:uLnTx/>
                <a:uFillTx/>
                <a:latin typeface="Cormorant Garamond Bold Italics"/>
                <a:ea typeface="Cormorant Garamond Bold Italics"/>
                <a:cs typeface="Cormorant Garamond Bold Italics"/>
                <a:sym typeface="Cormorant Garamond Bold Italics"/>
              </a:rPr>
              <a:t>ионни ну</a:t>
            </a:r>
            <a:r>
              <a:rPr kumimoji="0" lang="bg-BG" sz="5400" i="1" u="none" strike="noStrike" kern="1200" cap="none" spc="0" normalizeH="0" baseline="0" noProof="0" dirty="0">
                <a:ln>
                  <a:noFill/>
                </a:ln>
                <a:solidFill>
                  <a:srgbClr val="0F4662"/>
                </a:solidFill>
                <a:effectLst/>
                <a:uLnTx/>
                <a:uFillTx/>
                <a:latin typeface="Cormorant Garamond Bold Italics"/>
                <a:ea typeface="Cormorant Garamond Bold Italics"/>
                <a:cs typeface="Cormorant Garamond Bold Italics"/>
                <a:sym typeface="Cormorant Garamond Bold Italics"/>
              </a:rPr>
              <a:t>ж</a:t>
            </a:r>
            <a:r>
              <a:rPr kumimoji="0" lang="bg-BG" sz="6399" b="1" i="1" u="none" strike="noStrike" kern="1200" cap="none" spc="0" normalizeH="0" baseline="0" noProof="0" dirty="0">
                <a:ln>
                  <a:noFill/>
                </a:ln>
                <a:solidFill>
                  <a:srgbClr val="0F4662"/>
                </a:solidFill>
                <a:effectLst/>
                <a:uLnTx/>
                <a:uFillTx/>
                <a:latin typeface="Cormorant Garamond Bold Italics"/>
                <a:ea typeface="Cormorant Garamond Bold Italics"/>
                <a:cs typeface="Cormorant Garamond Bold Italics"/>
                <a:sym typeface="Cormorant Garamond Bold Italics"/>
              </a:rPr>
              <a:t>ди</a:t>
            </a: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179" y="232972"/>
            <a:ext cx="1558432" cy="1580426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-7458"/>
          <a:stretch/>
        </p:blipFill>
        <p:spPr>
          <a:xfrm>
            <a:off x="5323561" y="5874439"/>
            <a:ext cx="6781799" cy="4468820"/>
          </a:xfrm>
          <a:prstGeom prst="rect">
            <a:avLst/>
          </a:prstGeom>
          <a:ln>
            <a:solidFill>
              <a:schemeClr val="bg1"/>
            </a:solidFill>
          </a:ln>
          <a:effectLst>
            <a:softEdge rad="266700"/>
          </a:effectLst>
        </p:spPr>
      </p:pic>
      <p:pic>
        <p:nvPicPr>
          <p:cNvPr id="13" name="Graphic 12" descr="Elongated speech bubble">
            <a:extLst>
              <a:ext uri="{FF2B5EF4-FFF2-40B4-BE49-F238E27FC236}">
                <a16:creationId xmlns:a16="http://schemas.microsoft.com/office/drawing/2014/main" id="{4BF9360C-F482-8759-63A1-1E04F73185A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 rot="370044">
            <a:off x="12011823" y="2421748"/>
            <a:ext cx="5514439" cy="4577344"/>
          </a:xfrm>
          <a:prstGeom prst="rect">
            <a:avLst/>
          </a:prstGeom>
        </p:spPr>
      </p:pic>
      <p:pic>
        <p:nvPicPr>
          <p:cNvPr id="14" name="Graphic 13" descr="Elongated speech bubble">
            <a:extLst>
              <a:ext uri="{FF2B5EF4-FFF2-40B4-BE49-F238E27FC236}">
                <a16:creationId xmlns:a16="http://schemas.microsoft.com/office/drawing/2014/main" id="{00AD2B8E-FFE2-D5C9-3237-A7A3B884031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 rot="21063112" flipH="1">
            <a:off x="635692" y="2540674"/>
            <a:ext cx="5366869" cy="4814836"/>
          </a:xfrm>
          <a:prstGeom prst="rect">
            <a:avLst/>
          </a:prstGeom>
        </p:spPr>
      </p:pic>
      <p:pic>
        <p:nvPicPr>
          <p:cNvPr id="17" name="Graphic 16" descr="Round speech bubble">
            <a:extLst>
              <a:ext uri="{FF2B5EF4-FFF2-40B4-BE49-F238E27FC236}">
                <a16:creationId xmlns:a16="http://schemas.microsoft.com/office/drawing/2014/main" id="{5FA6BA58-C2D0-0AD3-0A38-7F58D73C06D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 rot="20820003">
            <a:off x="6560748" y="1756122"/>
            <a:ext cx="5129931" cy="4264330"/>
          </a:xfrm>
          <a:prstGeom prst="rect">
            <a:avLst/>
          </a:prstGeom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id="{63EA2550-4E6B-6BDC-E9EA-AD976DAFAAE4}"/>
              </a:ext>
            </a:extLst>
          </p:cNvPr>
          <p:cNvSpPr txBox="1"/>
          <p:nvPr/>
        </p:nvSpPr>
        <p:spPr>
          <a:xfrm>
            <a:off x="12419478" y="3238500"/>
            <a:ext cx="4945600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/>
            <a:r>
              <a:rPr lang="bg-BG" sz="2800" noProof="0" dirty="0">
                <a:solidFill>
                  <a:srgbClr val="0F4662"/>
                </a:solidFill>
                <a:latin typeface="Palatino Linotype" panose="02040502050505030304" pitchFamily="18" charset="0"/>
                <a:ea typeface="Cormorant Garamond Bold Italics"/>
                <a:cs typeface="Cormorant Garamond Bold Italics"/>
              </a:rPr>
              <a:t>Повишаване на информираността за ефекта </a:t>
            </a:r>
            <a:r>
              <a:rPr lang="bg-BG" sz="2800" dirty="0">
                <a:solidFill>
                  <a:srgbClr val="0F4662"/>
                </a:solidFill>
                <a:latin typeface="Palatino Linotype" panose="02040502050505030304" pitchFamily="18" charset="0"/>
                <a:ea typeface="Cormorant Garamond Bold Italics"/>
                <a:cs typeface="Cormorant Garamond Bold Italics"/>
              </a:rPr>
              <a:t>програмата и </a:t>
            </a:r>
            <a:r>
              <a:rPr lang="bg-BG" sz="2800" noProof="0" dirty="0">
                <a:solidFill>
                  <a:srgbClr val="0F4662"/>
                </a:solidFill>
                <a:latin typeface="Palatino Linotype" panose="02040502050505030304" pitchFamily="18" charset="0"/>
                <a:ea typeface="Cormorant Garamond Bold Italics"/>
                <a:cs typeface="Cormorant Garamond Bold Italics"/>
              </a:rPr>
              <a:t>осигуряване на публичност и прозрачност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80C08309-CD9E-3943-922C-174E8C5888B5}"/>
              </a:ext>
            </a:extLst>
          </p:cNvPr>
          <p:cNvSpPr txBox="1"/>
          <p:nvPr/>
        </p:nvSpPr>
        <p:spPr>
          <a:xfrm>
            <a:off x="1600200" y="3009900"/>
            <a:ext cx="3576416" cy="31085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/>
            <a:r>
              <a:rPr lang="bg-BG" sz="2800" noProof="0" dirty="0">
                <a:solidFill>
                  <a:srgbClr val="0F4662"/>
                </a:solidFill>
                <a:latin typeface="Palatino Linotype" panose="02040502050505030304" pitchFamily="18" charset="0"/>
                <a:ea typeface="Cormorant Garamond Bold Italics"/>
                <a:cs typeface="Cormorant Garamond Bold Italics"/>
              </a:rPr>
              <a:t>Информиране </a:t>
            </a:r>
          </a:p>
          <a:p>
            <a:pPr lvl="0" algn="ctr"/>
            <a:r>
              <a:rPr lang="bg-BG" sz="2800" noProof="0" dirty="0">
                <a:solidFill>
                  <a:srgbClr val="0F4662"/>
                </a:solidFill>
                <a:latin typeface="Palatino Linotype" panose="02040502050505030304" pitchFamily="18" charset="0"/>
                <a:ea typeface="Cormorant Garamond Bold Italics"/>
                <a:cs typeface="Cormorant Garamond Bold Italics"/>
              </a:rPr>
              <a:t>на широката общественост и потенциални бенефициенти за подкрепата от ЕС и ПМДРА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8174D367-14A1-0F04-8AC2-8A81C6E5CFA0}"/>
              </a:ext>
            </a:extLst>
          </p:cNvPr>
          <p:cNvSpPr txBox="1"/>
          <p:nvPr/>
        </p:nvSpPr>
        <p:spPr>
          <a:xfrm>
            <a:off x="6908162" y="2425752"/>
            <a:ext cx="4327046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/>
            <a:r>
              <a:rPr lang="bg-BG" sz="2800" noProof="0" dirty="0">
                <a:solidFill>
                  <a:srgbClr val="0F4662"/>
                </a:solidFill>
                <a:latin typeface="Palatino Linotype" panose="02040502050505030304" pitchFamily="18" charset="0"/>
                <a:ea typeface="Cormorant Garamond Bold Italics"/>
                <a:cs typeface="Cormorant Garamond Bold Italics"/>
              </a:rPr>
              <a:t>Повишаване на информираността и компетентността на бенефициентите с проекти по ПМДРА</a:t>
            </a:r>
          </a:p>
        </p:txBody>
      </p:sp>
    </p:spTree>
    <p:extLst>
      <p:ext uri="{BB962C8B-B14F-4D97-AF65-F5344CB8AC3E}">
        <p14:creationId xmlns:p14="http://schemas.microsoft.com/office/powerpoint/2010/main" val="318777588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7"/>
          <p:cNvSpPr txBox="1"/>
          <p:nvPr/>
        </p:nvSpPr>
        <p:spPr>
          <a:xfrm>
            <a:off x="3276600" y="164312"/>
            <a:ext cx="11811000" cy="101585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8959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bg-BG" sz="4400" b="1" i="1" u="none" strike="noStrike" kern="1200" cap="none" spc="0" normalizeH="0" baseline="0" noProof="0" dirty="0">
                <a:ln>
                  <a:noFill/>
                </a:ln>
                <a:solidFill>
                  <a:srgbClr val="0F4662"/>
                </a:solidFill>
                <a:effectLst/>
                <a:uLnTx/>
                <a:uFillTx/>
                <a:latin typeface="Palatino Linotype" panose="02040502050505030304" pitchFamily="18" charset="0"/>
                <a:ea typeface="Cormorant Garamond Bold Italics"/>
                <a:cs typeface="Cormorant Garamond Bold Italics"/>
                <a:sym typeface="Cormorant Garamond Bold Italics"/>
              </a:rPr>
              <a:t>Целеви групи и комуникационни дейности</a:t>
            </a: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179" y="232972"/>
            <a:ext cx="1558432" cy="1580426"/>
          </a:xfrm>
          <a:prstGeom prst="rect">
            <a:avLst/>
          </a:prstGeom>
        </p:spPr>
      </p:pic>
      <p:sp>
        <p:nvSpPr>
          <p:cNvPr id="28" name="Cloud 27"/>
          <p:cNvSpPr/>
          <p:nvPr/>
        </p:nvSpPr>
        <p:spPr>
          <a:xfrm>
            <a:off x="5943600" y="3934243"/>
            <a:ext cx="5943600" cy="4005110"/>
          </a:xfrm>
          <a:prstGeom prst="cloud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3200" b="1" noProof="0" dirty="0">
                <a:solidFill>
                  <a:srgbClr val="0F4662"/>
                </a:solidFill>
                <a:latin typeface="Palatino Linotype" panose="02040502050505030304" pitchFamily="18" charset="0"/>
                <a:ea typeface="Cormorant Garamond Bold Italics"/>
                <a:cs typeface="Cormorant Garamond Bold Italics"/>
              </a:rPr>
              <a:t>ВИДИМОСТ, ПРОЗРАЧНОСТ И КОМУНИКАЦИЯ</a:t>
            </a:r>
          </a:p>
        </p:txBody>
      </p:sp>
      <p:sp>
        <p:nvSpPr>
          <p:cNvPr id="54" name="Cloud Callout 53"/>
          <p:cNvSpPr/>
          <p:nvPr/>
        </p:nvSpPr>
        <p:spPr>
          <a:xfrm>
            <a:off x="1066800" y="1575710"/>
            <a:ext cx="5620670" cy="3802222"/>
          </a:xfrm>
          <a:prstGeom prst="cloudCallout">
            <a:avLst>
              <a:gd name="adj1" fmla="val 49939"/>
              <a:gd name="adj2" fmla="val 59860"/>
            </a:avLst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3600" b="1" noProof="0" dirty="0">
                <a:solidFill>
                  <a:srgbClr val="0F4662"/>
                </a:solidFill>
                <a:latin typeface="Palatino Linotype" panose="02040502050505030304" pitchFamily="18" charset="0"/>
                <a:ea typeface="Cormorant Garamond Bold Italics"/>
                <a:cs typeface="Cormorant Garamond Bold Italics"/>
              </a:rPr>
              <a:t>Широка общественост</a:t>
            </a:r>
          </a:p>
          <a:p>
            <a:pPr algn="ctr"/>
            <a:r>
              <a:rPr lang="bg-BG" sz="2800" noProof="0" dirty="0">
                <a:solidFill>
                  <a:srgbClr val="0F4662"/>
                </a:solidFill>
                <a:latin typeface="Palatino Linotype" panose="02040502050505030304" pitchFamily="18" charset="0"/>
                <a:ea typeface="Cormorant Garamond Bold Italics"/>
                <a:cs typeface="Cormorant Garamond Bold Italics"/>
              </a:rPr>
              <a:t>информационна кампания – 1 бр.</a:t>
            </a:r>
          </a:p>
          <a:p>
            <a:pPr algn="ctr"/>
            <a:r>
              <a:rPr lang="bg-BG" sz="2800" noProof="0" dirty="0">
                <a:solidFill>
                  <a:srgbClr val="0F4662"/>
                </a:solidFill>
                <a:latin typeface="Palatino Linotype" panose="02040502050505030304" pitchFamily="18" charset="0"/>
                <a:ea typeface="Cormorant Garamond Bold Italics"/>
                <a:cs typeface="Cormorant Garamond Bold Italics"/>
              </a:rPr>
              <a:t>www.eufunds.bg,</a:t>
            </a:r>
          </a:p>
        </p:txBody>
      </p:sp>
      <p:sp>
        <p:nvSpPr>
          <p:cNvPr id="21" name="Cloud Callout 20"/>
          <p:cNvSpPr/>
          <p:nvPr/>
        </p:nvSpPr>
        <p:spPr>
          <a:xfrm>
            <a:off x="11223739" y="952500"/>
            <a:ext cx="5664519" cy="4126919"/>
          </a:xfrm>
          <a:prstGeom prst="cloudCallout">
            <a:avLst>
              <a:gd name="adj1" fmla="val -48265"/>
              <a:gd name="adj2" fmla="val 63900"/>
            </a:avLst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3600" b="1" noProof="0" dirty="0">
                <a:solidFill>
                  <a:srgbClr val="0F4662"/>
                </a:solidFill>
                <a:latin typeface="Palatino Linotype" panose="02040502050505030304" pitchFamily="18" charset="0"/>
                <a:ea typeface="Cormorant Garamond Bold Italics"/>
                <a:cs typeface="Cormorant Garamond Bold Italics"/>
              </a:rPr>
              <a:t>Бенефициенти</a:t>
            </a:r>
          </a:p>
          <a:p>
            <a:pPr algn="ctr"/>
            <a:r>
              <a:rPr lang="bg-BG" sz="2800" noProof="0" dirty="0">
                <a:solidFill>
                  <a:srgbClr val="0F4662"/>
                </a:solidFill>
                <a:latin typeface="Palatino Linotype" panose="02040502050505030304" pitchFamily="18" charset="0"/>
                <a:ea typeface="Cormorant Garamond Bold Italics"/>
                <a:cs typeface="Cormorant Garamond Bold Italics"/>
              </a:rPr>
              <a:t>обучения за избор на изпълнител за </a:t>
            </a:r>
          </a:p>
          <a:p>
            <a:pPr algn="ctr"/>
            <a:r>
              <a:rPr lang="bg-BG" sz="2800" noProof="0" dirty="0">
                <a:solidFill>
                  <a:srgbClr val="0F4662"/>
                </a:solidFill>
                <a:latin typeface="Palatino Linotype" panose="02040502050505030304" pitchFamily="18" charset="0"/>
                <a:ea typeface="Cormorant Garamond Bold Italics"/>
                <a:cs typeface="Cormorant Garamond Bold Italics"/>
              </a:rPr>
              <a:t>от 1 до 2 бр.</a:t>
            </a:r>
          </a:p>
        </p:txBody>
      </p:sp>
      <p:sp>
        <p:nvSpPr>
          <p:cNvPr id="29" name="Cloud Callout 28"/>
          <p:cNvSpPr/>
          <p:nvPr/>
        </p:nvSpPr>
        <p:spPr>
          <a:xfrm>
            <a:off x="545729" y="6106886"/>
            <a:ext cx="5620670" cy="4191000"/>
          </a:xfrm>
          <a:prstGeom prst="cloudCallout">
            <a:avLst>
              <a:gd name="adj1" fmla="val 63386"/>
              <a:gd name="adj2" fmla="val -29707"/>
            </a:avLst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3600" b="1" noProof="0" dirty="0">
                <a:solidFill>
                  <a:srgbClr val="0F4662"/>
                </a:solidFill>
                <a:latin typeface="Palatino Linotype" panose="02040502050505030304" pitchFamily="18" charset="0"/>
                <a:ea typeface="Cormorant Garamond Bold Italics"/>
                <a:cs typeface="Cormorant Garamond Bold Italics"/>
              </a:rPr>
              <a:t>Потенциални бенефициенти</a:t>
            </a:r>
          </a:p>
          <a:p>
            <a:pPr algn="ctr"/>
            <a:r>
              <a:rPr lang="bg-BG" sz="2800" noProof="0" dirty="0">
                <a:solidFill>
                  <a:srgbClr val="0F4662"/>
                </a:solidFill>
                <a:latin typeface="Palatino Linotype" panose="02040502050505030304" pitchFamily="18" charset="0"/>
                <a:ea typeface="Cormorant Garamond Bold Italics"/>
                <a:cs typeface="Cormorant Garamond Bold Italics"/>
              </a:rPr>
              <a:t>информационни дни – от 2 до 4 бр.</a:t>
            </a:r>
          </a:p>
          <a:p>
            <a:pPr algn="ctr"/>
            <a:r>
              <a:rPr lang="bg-BG" sz="2800" noProof="0" dirty="0">
                <a:solidFill>
                  <a:srgbClr val="0F4662"/>
                </a:solidFill>
                <a:latin typeface="Palatino Linotype" panose="02040502050505030304" pitchFamily="18" charset="0"/>
                <a:ea typeface="Cormorant Garamond Bold Italics"/>
                <a:cs typeface="Cormorant Garamond Bold Italics"/>
              </a:rPr>
              <a:t>www.eufunds.bg, </a:t>
            </a:r>
          </a:p>
        </p:txBody>
      </p:sp>
      <p:sp>
        <p:nvSpPr>
          <p:cNvPr id="30" name="Cloud Callout 29"/>
          <p:cNvSpPr/>
          <p:nvPr/>
        </p:nvSpPr>
        <p:spPr>
          <a:xfrm>
            <a:off x="11223740" y="5377932"/>
            <a:ext cx="6683260" cy="4909067"/>
          </a:xfrm>
          <a:prstGeom prst="cloudCallout">
            <a:avLst>
              <a:gd name="adj1" fmla="val -67398"/>
              <a:gd name="adj2" fmla="val -15349"/>
            </a:avLst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3600" b="1" noProof="0" dirty="0">
                <a:solidFill>
                  <a:srgbClr val="0F4662"/>
                </a:solidFill>
                <a:latin typeface="Palatino Linotype" panose="02040502050505030304" pitchFamily="18" charset="0"/>
                <a:ea typeface="Cormorant Garamond Bold Italics"/>
                <a:cs typeface="Cormorant Garamond Bold Italics"/>
              </a:rPr>
              <a:t>Медиатори</a:t>
            </a:r>
          </a:p>
          <a:p>
            <a:pPr algn="ctr"/>
            <a:r>
              <a:rPr lang="bg-BG" sz="2800" noProof="0" dirty="0">
                <a:solidFill>
                  <a:srgbClr val="0F4662"/>
                </a:solidFill>
                <a:latin typeface="Palatino Linotype" panose="02040502050505030304" pitchFamily="18" charset="0"/>
                <a:ea typeface="Cormorant Garamond Bold Italics"/>
                <a:cs typeface="Cormorant Garamond Bold Italics"/>
              </a:rPr>
              <a:t>Семинар </a:t>
            </a:r>
            <a:r>
              <a:rPr lang="bg-BG" sz="2800" noProof="0" dirty="0" smtClean="0">
                <a:solidFill>
                  <a:srgbClr val="0F4662"/>
                </a:solidFill>
                <a:latin typeface="Palatino Linotype" panose="02040502050505030304" pitchFamily="18" charset="0"/>
                <a:ea typeface="Cormorant Garamond Bold Italics"/>
                <a:cs typeface="Cormorant Garamond Bold Italics"/>
              </a:rPr>
              <a:t>за журналисти </a:t>
            </a:r>
            <a:r>
              <a:rPr lang="bg-BG" sz="2800" noProof="0" dirty="0">
                <a:solidFill>
                  <a:srgbClr val="0F4662"/>
                </a:solidFill>
                <a:latin typeface="Palatino Linotype" panose="02040502050505030304" pitchFamily="18" charset="0"/>
                <a:ea typeface="Cormorant Garamond Bold Italics"/>
                <a:cs typeface="Cormorant Garamond Bold Italics"/>
              </a:rPr>
              <a:t>с посещение на </a:t>
            </a:r>
            <a:r>
              <a:rPr lang="bg-BG" sz="2800" dirty="0" smtClean="0">
                <a:solidFill>
                  <a:srgbClr val="0F4662"/>
                </a:solidFill>
                <a:latin typeface="Palatino Linotype" panose="02040502050505030304" pitchFamily="18" charset="0"/>
                <a:ea typeface="Cormorant Garamond Bold Italics"/>
                <a:cs typeface="Cormorant Garamond Bold Italics"/>
              </a:rPr>
              <a:t>проекти по </a:t>
            </a:r>
            <a:r>
              <a:rPr lang="bg-BG" sz="2800" dirty="0">
                <a:solidFill>
                  <a:srgbClr val="0F4662"/>
                </a:solidFill>
                <a:latin typeface="Palatino Linotype" panose="02040502050505030304" pitchFamily="18" charset="0"/>
                <a:ea typeface="Cormorant Garamond Bold Italics"/>
                <a:cs typeface="Cormorant Garamond Bold Italics"/>
              </a:rPr>
              <a:t>ПМДР </a:t>
            </a:r>
            <a:r>
              <a:rPr lang="bg-BG" sz="2800" dirty="0" smtClean="0">
                <a:solidFill>
                  <a:srgbClr val="0F4662"/>
                </a:solidFill>
                <a:latin typeface="Palatino Linotype" panose="02040502050505030304" pitchFamily="18" charset="0"/>
                <a:ea typeface="Cormorant Garamond Bold Italics"/>
                <a:cs typeface="Cormorant Garamond Bold Italics"/>
              </a:rPr>
              <a:t>и включване в </a:t>
            </a:r>
            <a:r>
              <a:rPr lang="bg-BG" sz="2800" b="1" dirty="0" smtClean="0">
                <a:solidFill>
                  <a:srgbClr val="0F4662"/>
                </a:solidFill>
                <a:latin typeface="Palatino Linotype" panose="02040502050505030304" pitchFamily="18" charset="0"/>
                <a:ea typeface="Cormorant Garamond Bold Italics"/>
                <a:cs typeface="Cormorant Garamond Bold Italics"/>
              </a:rPr>
              <a:t>кампанията на </a:t>
            </a:r>
            <a:r>
              <a:rPr lang="en-US" sz="2800" b="1" dirty="0" smtClean="0">
                <a:solidFill>
                  <a:srgbClr val="0F4662"/>
                </a:solidFill>
                <a:latin typeface="Palatino Linotype" panose="02040502050505030304" pitchFamily="18" charset="0"/>
                <a:ea typeface="Cormorant Garamond Bold Italics"/>
                <a:cs typeface="Cormorant Garamond Bold Italics"/>
              </a:rPr>
              <a:t>E</a:t>
            </a:r>
            <a:r>
              <a:rPr lang="bg-BG" sz="2800" b="1" dirty="0" smtClean="0">
                <a:solidFill>
                  <a:srgbClr val="0F4662"/>
                </a:solidFill>
                <a:latin typeface="Palatino Linotype" panose="02040502050505030304" pitchFamily="18" charset="0"/>
                <a:ea typeface="Cormorant Garamond Bold Italics"/>
                <a:cs typeface="Cormorant Garamond Bold Italics"/>
              </a:rPr>
              <a:t>С за аквакултурите </a:t>
            </a:r>
            <a:r>
              <a:rPr lang="bg-BG" sz="2800" dirty="0" smtClean="0">
                <a:solidFill>
                  <a:srgbClr val="0F4662"/>
                </a:solidFill>
                <a:latin typeface="Palatino Linotype" panose="02040502050505030304" pitchFamily="18" charset="0"/>
                <a:ea typeface="Cormorant Garamond Bold Italics"/>
                <a:cs typeface="Cormorant Garamond Bold Italics"/>
              </a:rPr>
              <a:t>– </a:t>
            </a:r>
            <a:r>
              <a:rPr lang="bg-BG" sz="2800" noProof="0" dirty="0">
                <a:solidFill>
                  <a:srgbClr val="0F4662"/>
                </a:solidFill>
                <a:latin typeface="Palatino Linotype" panose="02040502050505030304" pitchFamily="18" charset="0"/>
                <a:ea typeface="Cormorant Garamond Bold Italics"/>
                <a:cs typeface="Cormorant Garamond Bold Italics"/>
              </a:rPr>
              <a:t>1 бр.</a:t>
            </a:r>
          </a:p>
        </p:txBody>
      </p:sp>
      <p:pic>
        <p:nvPicPr>
          <p:cNvPr id="32" name="Picture 4" descr="cid:image004.png@01DAFD5A.4F10B570"/>
          <p:cNvPicPr>
            <a:picLocks noChangeAspect="1" noChangeArrowheads="1"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4470" y="2935781"/>
            <a:ext cx="654187" cy="65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2" descr="cid:image002.png@01DAFD5A.4F10B570"/>
          <p:cNvPicPr>
            <a:picLocks noChangeAspect="1" noChangeArrowheads="1"/>
          </p:cNvPicPr>
          <p:nvPr/>
        </p:nvPicPr>
        <p:blipFill>
          <a:blip r:embed="rId6" r:link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2429" y="7185818"/>
            <a:ext cx="645430" cy="608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4" descr="cid:image004.png@01DAFD5A.4F10B570"/>
          <p:cNvPicPr>
            <a:picLocks noChangeAspect="1" noChangeArrowheads="1"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2429" y="7717099"/>
            <a:ext cx="654187" cy="65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2" descr="cid:image002.png@01DAFD5A.4F10B570"/>
          <p:cNvPicPr>
            <a:picLocks noChangeAspect="1" noChangeArrowheads="1"/>
          </p:cNvPicPr>
          <p:nvPr/>
        </p:nvPicPr>
        <p:blipFill>
          <a:blip r:embed="rId6" r:link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4470" y="2434597"/>
            <a:ext cx="645430" cy="608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6588715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7"/>
          <p:cNvSpPr txBox="1"/>
          <p:nvPr/>
        </p:nvSpPr>
        <p:spPr>
          <a:xfrm>
            <a:off x="2265754" y="266868"/>
            <a:ext cx="14269646" cy="166199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lvl="0" algn="ctr">
              <a:defRPr/>
            </a:pPr>
            <a:r>
              <a:rPr lang="bg-BG" sz="5400" b="1" i="1" noProof="0" dirty="0">
                <a:solidFill>
                  <a:srgbClr val="0F4662"/>
                </a:solidFill>
                <a:latin typeface="Palatino Linotype" panose="02040502050505030304" pitchFamily="18" charset="0"/>
                <a:ea typeface="Cormorant Garamond Bold Italics"/>
                <a:cs typeface="Cormorant Garamond Bold Italics"/>
              </a:rPr>
              <a:t>Комуникационни дейности за всички целеви групи</a:t>
            </a: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179" y="232972"/>
            <a:ext cx="1558432" cy="1580426"/>
          </a:xfrm>
          <a:prstGeom prst="rect">
            <a:avLst/>
          </a:prstGeom>
        </p:spPr>
      </p:pic>
      <p:sp>
        <p:nvSpPr>
          <p:cNvPr id="27" name="Oval 26"/>
          <p:cNvSpPr/>
          <p:nvPr/>
        </p:nvSpPr>
        <p:spPr>
          <a:xfrm>
            <a:off x="857064" y="3143948"/>
            <a:ext cx="4978125" cy="4899863"/>
          </a:xfrm>
          <a:prstGeom prst="ellipse">
            <a:avLst/>
          </a:prstGeom>
          <a:solidFill>
            <a:srgbClr val="DCE3E8"/>
          </a:solidFill>
          <a:ln w="38100" cap="flat" cmpd="sng" algn="ctr">
            <a:solidFill>
              <a:srgbClr val="1CADE4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bg-BG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8" name="Oval 27"/>
          <p:cNvSpPr/>
          <p:nvPr/>
        </p:nvSpPr>
        <p:spPr>
          <a:xfrm>
            <a:off x="6463770" y="3167011"/>
            <a:ext cx="5058819" cy="4876800"/>
          </a:xfrm>
          <a:prstGeom prst="ellipse">
            <a:avLst/>
          </a:prstGeom>
          <a:solidFill>
            <a:srgbClr val="DCE3E8"/>
          </a:solidFill>
          <a:ln w="38100" cap="flat" cmpd="sng" algn="ctr">
            <a:solidFill>
              <a:srgbClr val="1CADE4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bg-BG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и</a:t>
            </a:r>
          </a:p>
        </p:txBody>
      </p:sp>
      <p:sp>
        <p:nvSpPr>
          <p:cNvPr id="29" name="Oval 28"/>
          <p:cNvSpPr/>
          <p:nvPr/>
        </p:nvSpPr>
        <p:spPr>
          <a:xfrm>
            <a:off x="12134841" y="3167011"/>
            <a:ext cx="5007208" cy="4899862"/>
          </a:xfrm>
          <a:prstGeom prst="ellipse">
            <a:avLst/>
          </a:prstGeom>
          <a:solidFill>
            <a:srgbClr val="DCE3E8"/>
          </a:solidFill>
          <a:ln w="38100" cap="flat" cmpd="sng" algn="ctr">
            <a:solidFill>
              <a:srgbClr val="1CADE4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bg-BG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2561782" y="4474899"/>
            <a:ext cx="415332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g-BG" sz="3600" noProof="0" dirty="0">
                <a:solidFill>
                  <a:srgbClr val="0F4662"/>
                </a:solidFill>
                <a:latin typeface="Palatino Linotype" panose="02040502050505030304" pitchFamily="18" charset="0"/>
                <a:ea typeface="Cormorant Garamond Bold Italics"/>
                <a:cs typeface="Cormorant Garamond Bold Italics"/>
              </a:rPr>
              <a:t>Изработване на рекламни материали:</a:t>
            </a:r>
          </a:p>
          <a:p>
            <a:pPr algn="ctr"/>
            <a:r>
              <a:rPr lang="bg-BG" sz="3600" noProof="0" dirty="0">
                <a:solidFill>
                  <a:srgbClr val="0F4662"/>
                </a:solidFill>
                <a:latin typeface="Palatino Linotype" panose="02040502050505030304" pitchFamily="18" charset="0"/>
                <a:ea typeface="Cormorant Garamond Bold Italics"/>
                <a:cs typeface="Cormorant Garamond Bold Italics"/>
              </a:rPr>
              <a:t>до 300 бр</a:t>
            </a:r>
            <a:r>
              <a:rPr lang="bg-BG" noProof="0" dirty="0">
                <a:latin typeface="Palatino Linotype" panose="02040502050505030304" pitchFamily="18" charset="0"/>
              </a:rPr>
              <a:t>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932716" y="4083792"/>
            <a:ext cx="407565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3600" noProof="0" dirty="0">
                <a:solidFill>
                  <a:srgbClr val="0F4662"/>
                </a:solidFill>
                <a:latin typeface="Palatino Linotype" panose="02040502050505030304" pitchFamily="18" charset="0"/>
                <a:ea typeface="Cormorant Garamond Bold Italics"/>
                <a:cs typeface="Cormorant Garamond Bold Italics"/>
              </a:rPr>
              <a:t>Публикуване и актуализиране на информация:</a:t>
            </a:r>
          </a:p>
          <a:p>
            <a:pPr algn="ctr"/>
            <a:r>
              <a:rPr lang="bg-BG" sz="3600" noProof="0" dirty="0">
                <a:solidFill>
                  <a:srgbClr val="0F4662"/>
                </a:solidFill>
                <a:latin typeface="Palatino Linotype" panose="02040502050505030304" pitchFamily="18" charset="0"/>
                <a:ea typeface="Cormorant Garamond Bold Italics"/>
                <a:cs typeface="Cormorant Garamond Bold Italics"/>
              </a:rPr>
              <a:t>www.eufunds.bg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1362835" y="4004406"/>
            <a:ext cx="4075655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3600" noProof="0" dirty="0">
                <a:solidFill>
                  <a:srgbClr val="0F4662"/>
                </a:solidFill>
                <a:latin typeface="Palatino Linotype" panose="02040502050505030304" pitchFamily="18" charset="0"/>
                <a:ea typeface="Cormorant Garamond Bold Italics"/>
                <a:cs typeface="Cormorant Garamond Bold Italics"/>
              </a:rPr>
              <a:t>Излъчване на видео клипове/ обяснителни анимации: </a:t>
            </a:r>
          </a:p>
          <a:p>
            <a:pPr algn="ctr"/>
            <a:endParaRPr lang="bg-BG" sz="3600" noProof="0" dirty="0">
              <a:solidFill>
                <a:srgbClr val="0F4662"/>
              </a:solidFill>
              <a:latin typeface="Palatino Linotype" panose="02040502050505030304" pitchFamily="18" charset="0"/>
              <a:ea typeface="Cormorant Garamond Bold Italics"/>
              <a:cs typeface="Cormorant Garamond Bold Italics"/>
            </a:endParaRPr>
          </a:p>
        </p:txBody>
      </p:sp>
      <p:pic>
        <p:nvPicPr>
          <p:cNvPr id="31" name="Picture 4" descr="cid:image004.png@01DAFD5A.4F10B570"/>
          <p:cNvPicPr>
            <a:picLocks noChangeAspect="1" noChangeArrowheads="1"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2821" y="6268077"/>
            <a:ext cx="1173480" cy="1173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2" descr="cid:image002.png@01DAFD5A.4F10B570"/>
          <p:cNvPicPr>
            <a:picLocks noChangeAspect="1" noChangeArrowheads="1"/>
          </p:cNvPicPr>
          <p:nvPr/>
        </p:nvPicPr>
        <p:blipFill>
          <a:blip r:embed="rId6" r:link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4512" y="6317204"/>
            <a:ext cx="1140544" cy="10752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4" descr="cid:image004.png@01DAFD5A.4F10B570"/>
          <p:cNvPicPr>
            <a:picLocks noChangeAspect="1" noChangeArrowheads="1"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2001" y="6358322"/>
            <a:ext cx="1173480" cy="1173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2" descr="cid:image002.png@01DAFD5A.4F10B570"/>
          <p:cNvPicPr>
            <a:picLocks noChangeAspect="1" noChangeArrowheads="1"/>
          </p:cNvPicPr>
          <p:nvPr/>
        </p:nvPicPr>
        <p:blipFill>
          <a:blip r:embed="rId6" r:link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9125" y="6392117"/>
            <a:ext cx="1045567" cy="10608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5" name="Freeform 14"/>
          <p:cNvSpPr/>
          <p:nvPr/>
        </p:nvSpPr>
        <p:spPr>
          <a:xfrm>
            <a:off x="8297855" y="9556432"/>
            <a:ext cx="1679997" cy="249900"/>
          </a:xfrm>
          <a:custGeom>
            <a:avLst/>
            <a:gdLst/>
            <a:ahLst/>
            <a:cxnLst/>
            <a:rect l="l" t="t" r="r" b="b"/>
            <a:pathLst>
              <a:path w="1679997" h="249900">
                <a:moveTo>
                  <a:pt x="0" y="0"/>
                </a:moveTo>
                <a:lnTo>
                  <a:pt x="1679997" y="0"/>
                </a:lnTo>
                <a:lnTo>
                  <a:pt x="1679997" y="249900"/>
                </a:lnTo>
                <a:lnTo>
                  <a:pt x="0" y="249900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xmlns="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bg-BG" noProof="0" dirty="0"/>
          </a:p>
        </p:txBody>
      </p:sp>
    </p:spTree>
    <p:extLst>
      <p:ext uri="{BB962C8B-B14F-4D97-AF65-F5344CB8AC3E}">
        <p14:creationId xmlns:p14="http://schemas.microsoft.com/office/powerpoint/2010/main" val="224271467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3352800" y="1603969"/>
            <a:ext cx="10820400" cy="83099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lvl="0" algn="ctr"/>
            <a:r>
              <a:rPr lang="bg-BG" sz="5400" b="1" i="1" noProof="0" dirty="0">
                <a:solidFill>
                  <a:srgbClr val="0F4662"/>
                </a:solidFill>
                <a:latin typeface="Quicksand"/>
                <a:ea typeface="Quicksand"/>
                <a:cs typeface="Quicksand"/>
              </a:rPr>
              <a:t>БЛАГОДАРЯ ЗА ВНИМАНИЕТО!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190500"/>
            <a:ext cx="1558432" cy="1580426"/>
          </a:xfrm>
          <a:prstGeom prst="rect">
            <a:avLst/>
          </a:prstGeom>
        </p:spPr>
      </p:pic>
      <p:pic>
        <p:nvPicPr>
          <p:cNvPr id="18" name="Picture 3" descr="cid:image003.png@01DAFD5A.4F10B570"/>
          <p:cNvPicPr>
            <a:picLocks noChangeAspect="1" noChangeArrowheads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3977" y="3879371"/>
            <a:ext cx="1525785" cy="15257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4" descr="cid:image004.png@01DAFD5A.4F10B570"/>
          <p:cNvPicPr>
            <a:picLocks noChangeAspect="1" noChangeArrowheads="1"/>
          </p:cNvPicPr>
          <p:nvPr/>
        </p:nvPicPr>
        <p:blipFill>
          <a:blip r:embed="rId7" r:link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622" y="3619500"/>
            <a:ext cx="1828800" cy="182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Rectangle 5"/>
          <p:cNvSpPr>
            <a:spLocks noChangeArrowheads="1"/>
          </p:cNvSpPr>
          <p:nvPr/>
        </p:nvSpPr>
        <p:spPr bwMode="auto">
          <a:xfrm>
            <a:off x="9345963" y="4237585"/>
            <a:ext cx="2887329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bg-BG" sz="2400" b="0" i="0" u="none" strike="noStrike" cap="none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hlinkClick r:id="rId9"/>
              </a:rPr>
              <a:t>https://url1.io/Rcdvc</a:t>
            </a:r>
            <a:endParaRPr kumimoji="0" lang="bg-BG" sz="2400" b="0" i="0" u="none" strike="noStrike" cap="none" normalizeH="0" baseline="0" noProof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21" name="Picture 20" descr="cid:image001.png@01DAFD5A.4F10B570"/>
          <p:cNvPicPr/>
          <p:nvPr/>
        </p:nvPicPr>
        <p:blipFill>
          <a:blip r:embed="rId10" r:link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3977" y="6197420"/>
            <a:ext cx="1525785" cy="1304282"/>
          </a:xfrm>
          <a:prstGeom prst="rect">
            <a:avLst/>
          </a:prstGeom>
          <a:noFill/>
          <a:ln>
            <a:noFill/>
          </a:ln>
        </p:spPr>
      </p:pic>
      <p:pic>
        <p:nvPicPr>
          <p:cNvPr id="22" name="Picture 2" descr="cid:image002.png@01DAFD5A.4F10B570"/>
          <p:cNvPicPr>
            <a:picLocks noChangeAspect="1" noChangeArrowheads="1"/>
          </p:cNvPicPr>
          <p:nvPr/>
        </p:nvPicPr>
        <p:blipFill>
          <a:blip r:embed="rId12" r:link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5682" y="5988879"/>
            <a:ext cx="1729740" cy="1630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Rectangle 14"/>
          <p:cNvSpPr>
            <a:spLocks noChangeArrowheads="1"/>
          </p:cNvSpPr>
          <p:nvPr/>
        </p:nvSpPr>
        <p:spPr bwMode="auto">
          <a:xfrm>
            <a:off x="9309677" y="6435746"/>
            <a:ext cx="310854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bg-BG" sz="2400" b="0" i="0" u="none" strike="noStrike" cap="none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 </a:t>
            </a:r>
            <a:r>
              <a:rPr kumimoji="0" lang="bg-BG" sz="2400" b="0" i="0" u="none" strike="noStrike" cap="none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hlinkClick r:id="rId14"/>
              </a:rPr>
              <a:t>https://url1.io/YSybe</a:t>
            </a:r>
            <a:r>
              <a:rPr kumimoji="0" lang="bg-BG" sz="2400" b="0" i="0" u="none" strike="noStrike" cap="none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</a:t>
            </a:r>
            <a:endParaRPr kumimoji="0" lang="bg-BG" sz="2400" b="0" i="0" u="none" strike="noStrike" cap="none" normalizeH="0" baseline="0" noProof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094902" y="8293966"/>
            <a:ext cx="165354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bg-BG" sz="2800" b="1" noProof="0" dirty="0">
                <a:solidFill>
                  <a:srgbClr val="0F4662"/>
                </a:solidFill>
                <a:latin typeface="Quicksand"/>
                <a:ea typeface="Quicksand"/>
                <a:cs typeface="Quicksand"/>
                <a:hlinkClick r:id="rId15"/>
              </a:rPr>
              <a:t>https://eufunds.bg/bg/pmdr/term/565</a:t>
            </a:r>
            <a:r>
              <a:rPr lang="bg-BG" sz="2800" b="1" noProof="0" dirty="0">
                <a:solidFill>
                  <a:srgbClr val="0F4662"/>
                </a:solidFill>
                <a:latin typeface="Quicksand"/>
                <a:ea typeface="Quicksand"/>
                <a:cs typeface="Quicksand"/>
              </a:rPr>
              <a:t>               e-mail: pmdra</a:t>
            </a:r>
            <a:r>
              <a:rPr lang="bg-BG" sz="2800" b="1" u="sng" noProof="0" dirty="0">
                <a:solidFill>
                  <a:srgbClr val="0F4662"/>
                </a:solidFill>
                <a:latin typeface="Quicksand"/>
                <a:ea typeface="Quicksand"/>
                <a:cs typeface="Quicksand"/>
              </a:rPr>
              <a:t> </a:t>
            </a:r>
            <a:r>
              <a:rPr lang="bg-BG" sz="2800" b="1" noProof="0" dirty="0">
                <a:solidFill>
                  <a:srgbClr val="0F4662"/>
                </a:solidFill>
                <a:latin typeface="Quicksand"/>
                <a:ea typeface="Quicksand"/>
                <a:cs typeface="Quicksand"/>
              </a:rPr>
              <a:t>2021-2027@mzh.government.bg</a:t>
            </a:r>
          </a:p>
        </p:txBody>
      </p:sp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55516174"/>
              </p:ext>
            </p:extLst>
          </p:nvPr>
        </p:nvGraphicFramePr>
        <p:xfrm>
          <a:off x="16422688" y="390172"/>
          <a:ext cx="1560512" cy="138075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1" name="CorelDRAW" r:id="rId16" imgW="7631640" imgH="6750720" progId="CorelDraw.Graphic.23">
                  <p:embed/>
                </p:oleObj>
              </mc:Choice>
              <mc:Fallback>
                <p:oleObj name="CorelDRAW" r:id="rId16" imgW="7631640" imgH="6750720" progId="CorelDraw.Graphic.23">
                  <p:embed/>
                  <p:pic>
                    <p:nvPicPr>
                      <p:cNvPr id="14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422688" y="390172"/>
                        <a:ext cx="1560512" cy="138075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085646" y="3140468"/>
            <a:ext cx="13639800" cy="530626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685800" lvl="0" indent="-685800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bg-BG" sz="4400" noProof="0" dirty="0">
                <a:solidFill>
                  <a:srgbClr val="0F4662"/>
                </a:solidFill>
                <a:latin typeface="Palatino Linotype" panose="02040502050505030304" pitchFamily="18" charset="0"/>
                <a:ea typeface="Cormorant Garamond Bold Italics"/>
                <a:cs typeface="Cormorant Garamond Bold Italics"/>
              </a:rPr>
              <a:t>Събития</a:t>
            </a:r>
          </a:p>
          <a:p>
            <a:pPr marL="685800" lvl="0" indent="-685800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bg-BG" sz="4400" noProof="0" dirty="0">
                <a:solidFill>
                  <a:srgbClr val="0F4662"/>
                </a:solidFill>
                <a:latin typeface="Palatino Linotype" panose="02040502050505030304" pitchFamily="18" charset="0"/>
                <a:ea typeface="Cormorant Garamond Bold Italics"/>
                <a:cs typeface="Cormorant Garamond Bold Italics"/>
              </a:rPr>
              <a:t>Социални медии</a:t>
            </a:r>
          </a:p>
          <a:p>
            <a:pPr marL="685800" lvl="0" indent="-685800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bg-BG" sz="4400" noProof="0" dirty="0">
                <a:solidFill>
                  <a:srgbClr val="0F4662"/>
                </a:solidFill>
                <a:latin typeface="Palatino Linotype" panose="02040502050505030304" pitchFamily="18" charset="0"/>
                <a:ea typeface="Cormorant Garamond Bold Italics"/>
                <a:cs typeface="Cormorant Garamond Bold Italics"/>
              </a:rPr>
              <a:t>Обяснителни анимации</a:t>
            </a:r>
          </a:p>
          <a:p>
            <a:pPr marL="685800" lvl="0" indent="-685800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bg-BG" sz="4400" noProof="0" dirty="0">
                <a:solidFill>
                  <a:srgbClr val="0F4662"/>
                </a:solidFill>
                <a:latin typeface="Palatino Linotype" panose="02040502050505030304" pitchFamily="18" charset="0"/>
                <a:ea typeface="Cormorant Garamond Bold Italics"/>
                <a:cs typeface="Cormorant Garamond Bold Italics"/>
              </a:rPr>
              <a:t>Рекламни материали</a:t>
            </a:r>
          </a:p>
          <a:p>
            <a:pPr marL="685800" lvl="0" indent="-685800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bg-BG" sz="4400" noProof="0" dirty="0">
                <a:solidFill>
                  <a:srgbClr val="0F4662"/>
                </a:solidFill>
                <a:latin typeface="Palatino Linotype" panose="02040502050505030304" pitchFamily="18" charset="0"/>
                <a:ea typeface="Cormorant Garamond Bold Italics"/>
                <a:cs typeface="Cormorant Garamond Bold Italics"/>
              </a:rPr>
              <a:t>Актуализиране на информацията</a:t>
            </a:r>
            <a:r>
              <a:rPr lang="bg-BG" sz="6000" noProof="0" dirty="0">
                <a:solidFill>
                  <a:srgbClr val="0F4662"/>
                </a:solidFill>
                <a:latin typeface="Palatino Linotype" panose="02040502050505030304" pitchFamily="18" charset="0"/>
                <a:ea typeface="Cormorant Garamond Bold Italics"/>
                <a:cs typeface="Cormorant Garamond Bold Italics"/>
              </a:rPr>
              <a:t> </a:t>
            </a:r>
          </a:p>
        </p:txBody>
      </p:sp>
      <p:sp>
        <p:nvSpPr>
          <p:cNvPr id="3" name="AutoShape 3"/>
          <p:cNvSpPr/>
          <p:nvPr/>
        </p:nvSpPr>
        <p:spPr>
          <a:xfrm>
            <a:off x="7543800" y="723900"/>
            <a:ext cx="6492240" cy="0"/>
          </a:xfrm>
          <a:prstGeom prst="line">
            <a:avLst/>
          </a:prstGeom>
          <a:ln w="76200" cap="flat">
            <a:solidFill>
              <a:srgbClr val="0F4662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bg-BG" noProof="0" dirty="0"/>
          </a:p>
        </p:txBody>
      </p:sp>
      <p:sp>
        <p:nvSpPr>
          <p:cNvPr id="6" name="TextBox 6"/>
          <p:cNvSpPr txBox="1"/>
          <p:nvPr/>
        </p:nvSpPr>
        <p:spPr>
          <a:xfrm>
            <a:off x="838200" y="1483740"/>
            <a:ext cx="13792200" cy="108843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lvl="0">
              <a:lnSpc>
                <a:spcPts val="8959"/>
              </a:lnSpc>
              <a:spcBef>
                <a:spcPct val="0"/>
              </a:spcBef>
            </a:pPr>
            <a:r>
              <a:rPr lang="bg-BG" sz="6399" b="1" i="1" noProof="0" dirty="0">
                <a:solidFill>
                  <a:srgbClr val="0F4662"/>
                </a:solidFill>
                <a:latin typeface="Cormorant Garamond Bold Italics"/>
                <a:ea typeface="Cormorant Garamond Bold Italics"/>
                <a:cs typeface="Cormorant Garamond Bold Italics"/>
                <a:sym typeface="Cormorant Garamond Bold Italics"/>
              </a:rPr>
              <a:t>Видимост, прозра</a:t>
            </a:r>
            <a:r>
              <a:rPr lang="bg-BG" sz="5400" i="1" noProof="0" dirty="0">
                <a:solidFill>
                  <a:srgbClr val="0F4662"/>
                </a:solidFill>
                <a:latin typeface="Cormorant Garamond Bold Italics"/>
                <a:ea typeface="Cormorant Garamond Bold Italics"/>
                <a:cs typeface="Cormorant Garamond Bold Italics"/>
                <a:sym typeface="Cormorant Garamond Bold Italics"/>
              </a:rPr>
              <a:t>ч</a:t>
            </a:r>
            <a:r>
              <a:rPr lang="bg-BG" sz="6399" b="1" i="1" noProof="0" dirty="0">
                <a:solidFill>
                  <a:srgbClr val="0F4662"/>
                </a:solidFill>
                <a:latin typeface="Cormorant Garamond Bold Italics"/>
                <a:ea typeface="Cormorant Garamond Bold Italics"/>
                <a:cs typeface="Cormorant Garamond Bold Italics"/>
                <a:sym typeface="Cormorant Garamond Bold Italics"/>
              </a:rPr>
              <a:t>ност и комуника</a:t>
            </a:r>
            <a:r>
              <a:rPr lang="bg-BG" sz="5400" i="1" noProof="0" dirty="0">
                <a:solidFill>
                  <a:srgbClr val="0F4662"/>
                </a:solidFill>
                <a:latin typeface="Cormorant Garamond Bold Italics"/>
                <a:ea typeface="Cormorant Garamond Bold Italics"/>
                <a:cs typeface="Cormorant Garamond Bold Italics"/>
                <a:sym typeface="Cormorant Garamond Bold Italics"/>
              </a:rPr>
              <a:t>ц</a:t>
            </a:r>
            <a:r>
              <a:rPr lang="bg-BG" sz="6399" b="1" i="1" noProof="0" dirty="0">
                <a:solidFill>
                  <a:srgbClr val="0F4662"/>
                </a:solidFill>
                <a:latin typeface="Cormorant Garamond Bold Italics"/>
                <a:ea typeface="Cormorant Garamond Bold Italics"/>
                <a:cs typeface="Cormorant Garamond Bold Italics"/>
                <a:sym typeface="Cormorant Garamond Bold Italics"/>
              </a:rPr>
              <a:t>и</a:t>
            </a:r>
            <a:r>
              <a:rPr lang="bg-BG" sz="6000" i="1" noProof="0" dirty="0">
                <a:solidFill>
                  <a:srgbClr val="0F4662"/>
                </a:solidFill>
                <a:latin typeface="Cormorant Garamond Bold Italics"/>
                <a:ea typeface="Cormorant Garamond Bold Italics"/>
                <a:cs typeface="Cormorant Garamond Bold Italics"/>
                <a:sym typeface="Cormorant Garamond Bold Italics"/>
              </a:rPr>
              <a:t>я</a:t>
            </a:r>
            <a:endParaRPr lang="bg-BG" sz="6399" i="1" noProof="0" dirty="0">
              <a:solidFill>
                <a:srgbClr val="0F4662"/>
              </a:solidFill>
              <a:latin typeface="Cormorant Garamond Bold Italics"/>
              <a:ea typeface="Cormorant Garamond Bold Italics"/>
              <a:cs typeface="Cormorant Garamond Bold Italics"/>
              <a:sym typeface="Cormorant Garamond Bold Italics"/>
            </a:endParaRPr>
          </a:p>
        </p:txBody>
      </p:sp>
      <p:sp>
        <p:nvSpPr>
          <p:cNvPr id="7" name="Freeform 7"/>
          <p:cNvSpPr/>
          <p:nvPr/>
        </p:nvSpPr>
        <p:spPr>
          <a:xfrm>
            <a:off x="1143000" y="9340650"/>
            <a:ext cx="1679997" cy="249900"/>
          </a:xfrm>
          <a:custGeom>
            <a:avLst/>
            <a:gdLst/>
            <a:ahLst/>
            <a:cxnLst/>
            <a:rect l="l" t="t" r="r" b="b"/>
            <a:pathLst>
              <a:path w="1679997" h="249900">
                <a:moveTo>
                  <a:pt x="0" y="0"/>
                </a:moveTo>
                <a:lnTo>
                  <a:pt x="1679998" y="0"/>
                </a:lnTo>
                <a:lnTo>
                  <a:pt x="1679998" y="249900"/>
                </a:lnTo>
                <a:lnTo>
                  <a:pt x="0" y="2499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xmlns="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bg-BG" noProof="0" dirty="0"/>
          </a:p>
        </p:txBody>
      </p:sp>
      <p:grpSp>
        <p:nvGrpSpPr>
          <p:cNvPr id="8" name="Group 2"/>
          <p:cNvGrpSpPr/>
          <p:nvPr/>
        </p:nvGrpSpPr>
        <p:grpSpPr>
          <a:xfrm>
            <a:off x="15240000" y="15849"/>
            <a:ext cx="3048000" cy="10271151"/>
            <a:chOff x="0" y="0"/>
            <a:chExt cx="1104621" cy="2705159"/>
          </a:xfrm>
          <a:solidFill>
            <a:srgbClr val="DCE3E8"/>
          </a:solidFill>
        </p:grpSpPr>
        <p:sp>
          <p:nvSpPr>
            <p:cNvPr id="9" name="Freeform 3"/>
            <p:cNvSpPr/>
            <p:nvPr/>
          </p:nvSpPr>
          <p:spPr>
            <a:xfrm>
              <a:off x="0" y="0"/>
              <a:ext cx="1104621" cy="2705159"/>
            </a:xfrm>
            <a:custGeom>
              <a:avLst/>
              <a:gdLst/>
              <a:ahLst/>
              <a:cxnLst/>
              <a:rect l="l" t="t" r="r" b="b"/>
              <a:pathLst>
                <a:path w="1104621" h="2705159">
                  <a:moveTo>
                    <a:pt x="0" y="0"/>
                  </a:moveTo>
                  <a:lnTo>
                    <a:pt x="1104621" y="0"/>
                  </a:lnTo>
                  <a:lnTo>
                    <a:pt x="1104621" y="2705159"/>
                  </a:lnTo>
                  <a:lnTo>
                    <a:pt x="0" y="2705159"/>
                  </a:lnTo>
                  <a:close/>
                </a:path>
              </a:pathLst>
            </a:custGeom>
            <a:grpFill/>
          </p:spPr>
          <p:txBody>
            <a:bodyPr/>
            <a:lstStyle/>
            <a:p>
              <a:endParaRPr lang="bg-BG" noProof="0" dirty="0"/>
            </a:p>
          </p:txBody>
        </p:sp>
        <p:sp>
          <p:nvSpPr>
            <p:cNvPr id="10" name="TextBox 4"/>
            <p:cNvSpPr txBox="1"/>
            <p:nvPr/>
          </p:nvSpPr>
          <p:spPr>
            <a:xfrm>
              <a:off x="0" y="-47625"/>
              <a:ext cx="1104621" cy="2752784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3693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bg-BG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22814077"/>
              </p:ext>
            </p:extLst>
          </p:nvPr>
        </p:nvGraphicFramePr>
        <p:xfrm>
          <a:off x="16002000" y="904820"/>
          <a:ext cx="1268412" cy="1311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2" name="CorelDRAW" r:id="rId5" imgW="1491480" imgH="1545480" progId="CorelDraw.Graphic.23">
                  <p:embed/>
                </p:oleObj>
              </mc:Choice>
              <mc:Fallback>
                <p:oleObj name="CorelDRAW" r:id="rId5" imgW="1491480" imgH="1545480" progId="CorelDraw.Graphic.23">
                  <p:embed/>
                  <p:pic>
                    <p:nvPicPr>
                      <p:cNvPr id="25" name="Object 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002000" y="904820"/>
                        <a:ext cx="1268412" cy="13112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65555144"/>
              </p:ext>
            </p:extLst>
          </p:nvPr>
        </p:nvGraphicFramePr>
        <p:xfrm>
          <a:off x="16306800" y="3390900"/>
          <a:ext cx="1168400" cy="1223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3" name="CorelDRAW" r:id="rId7" imgW="2019240" imgH="2113920" progId="CorelDraw.Graphic.23">
                  <p:embed/>
                </p:oleObj>
              </mc:Choice>
              <mc:Fallback>
                <p:oleObj name="CorelDRAW" r:id="rId7" imgW="2019240" imgH="2113920" progId="CorelDraw.Graphic.23">
                  <p:embed/>
                  <p:pic>
                    <p:nvPicPr>
                      <p:cNvPr id="26" name="Object 2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306800" y="3390900"/>
                        <a:ext cx="1168400" cy="12239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38354880"/>
              </p:ext>
            </p:extLst>
          </p:nvPr>
        </p:nvGraphicFramePr>
        <p:xfrm>
          <a:off x="16043275" y="5737197"/>
          <a:ext cx="1441450" cy="1028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4" name="CorelDRAW" r:id="rId9" imgW="2115312" imgH="1356360" progId="CorelDraw.Graphic.21">
                  <p:embed/>
                </p:oleObj>
              </mc:Choice>
              <mc:Fallback>
                <p:oleObj name="CorelDRAW" r:id="rId9" imgW="2115312" imgH="1356360" progId="CorelDraw.Graphic.21">
                  <p:embed/>
                  <p:pic>
                    <p:nvPicPr>
                      <p:cNvPr id="27" name="Object 2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043275" y="5737197"/>
                        <a:ext cx="1441450" cy="1028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3679191"/>
              </p:ext>
            </p:extLst>
          </p:nvPr>
        </p:nvGraphicFramePr>
        <p:xfrm>
          <a:off x="16269108" y="8108750"/>
          <a:ext cx="1201738" cy="1231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5" name="CorelDRAW" r:id="rId11" imgW="1502280" imgH="1537200" progId="CorelDraw.Graphic.23">
                  <p:embed/>
                </p:oleObj>
              </mc:Choice>
              <mc:Fallback>
                <p:oleObj name="CorelDRAW" r:id="rId11" imgW="1502280" imgH="1537200" progId="CorelDraw.Graphic.23">
                  <p:embed/>
                  <p:pic>
                    <p:nvPicPr>
                      <p:cNvPr id="28" name="Object 2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269108" y="8108750"/>
                        <a:ext cx="1201738" cy="1231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5" name="Picture 14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307" y="97832"/>
            <a:ext cx="1558432" cy="1580426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4093893" y="15849"/>
            <a:ext cx="4194107" cy="10271151"/>
            <a:chOff x="0" y="0"/>
            <a:chExt cx="1104621" cy="2705159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104621" cy="2705159"/>
            </a:xfrm>
            <a:custGeom>
              <a:avLst/>
              <a:gdLst/>
              <a:ahLst/>
              <a:cxnLst/>
              <a:rect l="l" t="t" r="r" b="b"/>
              <a:pathLst>
                <a:path w="1104621" h="2705159">
                  <a:moveTo>
                    <a:pt x="0" y="0"/>
                  </a:moveTo>
                  <a:lnTo>
                    <a:pt x="1104621" y="0"/>
                  </a:lnTo>
                  <a:lnTo>
                    <a:pt x="1104621" y="2705159"/>
                  </a:lnTo>
                  <a:lnTo>
                    <a:pt x="0" y="2705159"/>
                  </a:lnTo>
                  <a:close/>
                </a:path>
              </a:pathLst>
            </a:custGeom>
            <a:solidFill>
              <a:srgbClr val="7994A0"/>
            </a:solidFill>
          </p:spPr>
          <p:txBody>
            <a:bodyPr/>
            <a:lstStyle/>
            <a:p>
              <a:endParaRPr lang="bg-BG" noProof="0" dirty="0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-47625"/>
              <a:ext cx="1104621" cy="275278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693"/>
                </a:lnSpc>
              </a:pPr>
              <a:endParaRPr lang="bg-BG" noProof="0" dirty="0"/>
            </a:p>
          </p:txBody>
        </p:sp>
      </p:grpSp>
      <p:sp>
        <p:nvSpPr>
          <p:cNvPr id="7" name="Freeform 7"/>
          <p:cNvSpPr/>
          <p:nvPr/>
        </p:nvSpPr>
        <p:spPr>
          <a:xfrm>
            <a:off x="4935649" y="9105900"/>
            <a:ext cx="1905000" cy="283369"/>
          </a:xfrm>
          <a:custGeom>
            <a:avLst/>
            <a:gdLst/>
            <a:ahLst/>
            <a:cxnLst/>
            <a:rect l="l" t="t" r="r" b="b"/>
            <a:pathLst>
              <a:path w="1905000" h="283369">
                <a:moveTo>
                  <a:pt x="0" y="0"/>
                </a:moveTo>
                <a:lnTo>
                  <a:pt x="1905000" y="0"/>
                </a:lnTo>
                <a:lnTo>
                  <a:pt x="1905000" y="283369"/>
                </a:lnTo>
                <a:lnTo>
                  <a:pt x="0" y="283369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xmlns="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bg-BG" noProof="0" dirty="0"/>
          </a:p>
        </p:txBody>
      </p:sp>
      <p:sp>
        <p:nvSpPr>
          <p:cNvPr id="8" name="TextBox 8"/>
          <p:cNvSpPr txBox="1"/>
          <p:nvPr/>
        </p:nvSpPr>
        <p:spPr>
          <a:xfrm>
            <a:off x="1019989" y="1577944"/>
            <a:ext cx="10333811" cy="103271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l">
              <a:lnSpc>
                <a:spcPts val="8959"/>
              </a:lnSpc>
              <a:spcBef>
                <a:spcPct val="0"/>
              </a:spcBef>
            </a:pPr>
            <a:r>
              <a:rPr lang="bg-BG" sz="4800" i="1" noProof="0" dirty="0">
                <a:solidFill>
                  <a:srgbClr val="0F4662"/>
                </a:solidFill>
                <a:latin typeface="Cormorant Garamond Bold Italics"/>
                <a:ea typeface="Cormorant Garamond Bold Italics"/>
                <a:cs typeface="Cormorant Garamond Bold Italics"/>
                <a:sym typeface="Cormorant Garamond Bold Italics"/>
              </a:rPr>
              <a:t>И</a:t>
            </a:r>
            <a:r>
              <a:rPr lang="bg-BG" sz="4800" b="1" i="1" noProof="0" dirty="0">
                <a:solidFill>
                  <a:srgbClr val="0F4662"/>
                </a:solidFill>
                <a:latin typeface="Cormorant Garamond Bold Italics"/>
                <a:ea typeface="Cormorant Garamond Bold Italics"/>
                <a:cs typeface="Cormorant Garamond Bold Italics"/>
                <a:sym typeface="Cormorant Garamond Bold Italics"/>
              </a:rPr>
              <a:t>зпълнение на планираните де</a:t>
            </a:r>
            <a:r>
              <a:rPr lang="bg-BG" sz="4000" b="1" i="1" noProof="0" dirty="0">
                <a:solidFill>
                  <a:srgbClr val="0F4662"/>
                </a:solidFill>
                <a:latin typeface="Cormorant Garamond Bold Italics"/>
                <a:ea typeface="Cormorant Garamond Bold Italics"/>
                <a:cs typeface="Cormorant Garamond Bold Italics"/>
                <a:sym typeface="Cormorant Garamond Bold Italics"/>
              </a:rPr>
              <a:t>й</a:t>
            </a:r>
            <a:r>
              <a:rPr lang="bg-BG" sz="4800" b="1" i="1" noProof="0" dirty="0">
                <a:solidFill>
                  <a:srgbClr val="0F4662"/>
                </a:solidFill>
                <a:latin typeface="Cormorant Garamond Bold Italics"/>
                <a:ea typeface="Cormorant Garamond Bold Italics"/>
                <a:cs typeface="Cormorant Garamond Bold Italics"/>
                <a:sym typeface="Cormorant Garamond Bold Italics"/>
              </a:rPr>
              <a:t>ности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893416" y="5184124"/>
            <a:ext cx="11527184" cy="315471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342900" lvl="0" indent="-342900">
              <a:lnSpc>
                <a:spcPts val="4079"/>
              </a:lnSpc>
              <a:buFont typeface="Wingdings" panose="05000000000000000000" pitchFamily="2" charset="2"/>
              <a:buChar char="ü"/>
            </a:pPr>
            <a:r>
              <a:rPr lang="bg-BG" sz="3600" b="1" noProof="0" dirty="0">
                <a:solidFill>
                  <a:srgbClr val="0F4662"/>
                </a:solidFill>
                <a:latin typeface="Quicksand"/>
                <a:ea typeface="Quicksand"/>
                <a:cs typeface="Quicksand"/>
                <a:sym typeface="Quicksand"/>
              </a:rPr>
              <a:t>10 журналисти </a:t>
            </a:r>
            <a:r>
              <a:rPr lang="bg-BG" sz="3600" noProof="0" dirty="0">
                <a:solidFill>
                  <a:srgbClr val="0F4662"/>
                </a:solidFill>
                <a:latin typeface="Quicksand"/>
                <a:ea typeface="Quicksand"/>
                <a:cs typeface="Quicksand"/>
                <a:sym typeface="Quicksand"/>
              </a:rPr>
              <a:t>– БТА, 24 часа, Агро ТВ, БНР, Нова ТВ, Нива БГ, Български фермер</a:t>
            </a:r>
          </a:p>
          <a:p>
            <a:pPr lvl="0">
              <a:lnSpc>
                <a:spcPts val="4079"/>
              </a:lnSpc>
            </a:pPr>
            <a:endParaRPr lang="bg-BG" sz="3600" noProof="0" dirty="0">
              <a:solidFill>
                <a:srgbClr val="0F4662"/>
              </a:solidFill>
              <a:latin typeface="Quicksand"/>
              <a:ea typeface="Quicksand"/>
              <a:cs typeface="Quicksand"/>
              <a:sym typeface="Quicksand"/>
            </a:endParaRPr>
          </a:p>
          <a:p>
            <a:pPr lvl="0">
              <a:lnSpc>
                <a:spcPts val="4079"/>
              </a:lnSpc>
            </a:pPr>
            <a:endParaRPr lang="bg-BG" sz="3600" noProof="0" dirty="0">
              <a:solidFill>
                <a:srgbClr val="0F4662"/>
              </a:solidFill>
              <a:latin typeface="Quicksand"/>
              <a:ea typeface="Quicksand"/>
              <a:cs typeface="Quicksand"/>
              <a:sym typeface="Quicksand"/>
            </a:endParaRPr>
          </a:p>
          <a:p>
            <a:pPr marL="342900" lvl="0" indent="-342900">
              <a:lnSpc>
                <a:spcPts val="4079"/>
              </a:lnSpc>
              <a:buFont typeface="Wingdings" panose="05000000000000000000" pitchFamily="2" charset="2"/>
              <a:buChar char="ü"/>
            </a:pPr>
            <a:r>
              <a:rPr lang="bg-BG" sz="3600" b="1" noProof="0" dirty="0">
                <a:solidFill>
                  <a:srgbClr val="0F4662"/>
                </a:solidFill>
                <a:latin typeface="Quicksand"/>
                <a:ea typeface="Quicksand"/>
                <a:cs typeface="Quicksand"/>
                <a:sym typeface="Quicksand"/>
              </a:rPr>
              <a:t>20-21 юни 2024 г., </a:t>
            </a:r>
            <a:r>
              <a:rPr lang="bg-BG" sz="3600" noProof="0" dirty="0">
                <a:solidFill>
                  <a:srgbClr val="0F4662"/>
                </a:solidFill>
                <a:latin typeface="Quicksand"/>
                <a:ea typeface="Quicksand"/>
                <a:cs typeface="Quicksand"/>
                <a:sym typeface="Quicksand"/>
              </a:rPr>
              <a:t>яз. Батак и гр. Пазаржик</a:t>
            </a:r>
          </a:p>
          <a:p>
            <a:pPr marL="0" lvl="0" indent="0" algn="l">
              <a:lnSpc>
                <a:spcPts val="4079"/>
              </a:lnSpc>
            </a:pPr>
            <a:endParaRPr lang="bg-BG" sz="3600" noProof="0" dirty="0">
              <a:solidFill>
                <a:srgbClr val="0F4662"/>
              </a:solidFill>
              <a:latin typeface="Quicksand"/>
              <a:ea typeface="Quicksand"/>
              <a:cs typeface="Quicksand"/>
              <a:sym typeface="Quicksand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1028699" y="3218931"/>
            <a:ext cx="10594140" cy="100027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lvl="0">
              <a:lnSpc>
                <a:spcPts val="3919"/>
              </a:lnSpc>
              <a:spcBef>
                <a:spcPct val="0"/>
              </a:spcBef>
            </a:pPr>
            <a:endParaRPr lang="bg-BG" sz="2799" b="1" noProof="0" dirty="0">
              <a:solidFill>
                <a:srgbClr val="0F4662"/>
              </a:solidFill>
              <a:latin typeface="Quicksand Bold"/>
              <a:ea typeface="Quicksand Bold"/>
              <a:cs typeface="Quicksand Bold"/>
              <a:sym typeface="Quicksand Bold"/>
            </a:endParaRPr>
          </a:p>
          <a:p>
            <a:pPr lvl="0">
              <a:lnSpc>
                <a:spcPts val="3919"/>
              </a:lnSpc>
              <a:spcBef>
                <a:spcPct val="0"/>
              </a:spcBef>
            </a:pPr>
            <a:r>
              <a:rPr lang="bg-BG" sz="3600" b="1" noProof="0" dirty="0">
                <a:solidFill>
                  <a:srgbClr val="0F4662"/>
                </a:solidFill>
                <a:latin typeface="Quicksand Bold"/>
                <a:ea typeface="Quicksand Bold"/>
                <a:cs typeface="Quicksand Bold"/>
                <a:sym typeface="Quicksand Bold"/>
              </a:rPr>
              <a:t>Посещение</a:t>
            </a:r>
            <a:r>
              <a:rPr lang="bg-BG" sz="3200" b="1" noProof="0" dirty="0">
                <a:solidFill>
                  <a:srgbClr val="0F4662"/>
                </a:solidFill>
                <a:latin typeface="Quicksand Bold"/>
                <a:ea typeface="Quicksand Bold"/>
                <a:cs typeface="Quicksand Bold"/>
                <a:sym typeface="Quicksand Bold"/>
              </a:rPr>
              <a:t> на проекти по ПМДР за журналисти</a:t>
            </a:r>
            <a:r>
              <a:rPr lang="bg-BG" sz="2799" b="1" noProof="0" dirty="0">
                <a:solidFill>
                  <a:srgbClr val="0F4662"/>
                </a:solidFill>
                <a:latin typeface="Quicksand Bold"/>
                <a:ea typeface="Quicksand Bold"/>
                <a:cs typeface="Quicksand Bold"/>
                <a:sym typeface="Quicksand Bold"/>
              </a:rPr>
              <a:t> (1)</a:t>
            </a:r>
            <a:r>
              <a:rPr lang="bg-BG" sz="3200" b="1" noProof="0" dirty="0">
                <a:solidFill>
                  <a:srgbClr val="0F4662"/>
                </a:solidFill>
                <a:latin typeface="Quicksand Bold"/>
                <a:ea typeface="Quicksand Bold"/>
                <a:cs typeface="Quicksand Bold"/>
                <a:sym typeface="Quicksand Bold"/>
              </a:rPr>
              <a:t>: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307" y="97832"/>
            <a:ext cx="1558432" cy="1580426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7" t="11300" r="1830"/>
          <a:stretch/>
        </p:blipFill>
        <p:spPr>
          <a:xfrm>
            <a:off x="12786077" y="579965"/>
            <a:ext cx="4948616" cy="2748271"/>
          </a:xfrm>
          <a:prstGeom prst="rect">
            <a:avLst/>
          </a:prstGeom>
          <a:ln>
            <a:solidFill>
              <a:srgbClr val="002060"/>
            </a:solidFill>
          </a:ln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6077" y="3679100"/>
            <a:ext cx="5015305" cy="3029257"/>
          </a:xfrm>
          <a:prstGeom prst="rect">
            <a:avLst/>
          </a:prstGeom>
          <a:ln>
            <a:solidFill>
              <a:srgbClr val="002060"/>
            </a:solidFill>
          </a:ln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32" t="11472" r="3439" b="-824"/>
          <a:stretch/>
        </p:blipFill>
        <p:spPr>
          <a:xfrm>
            <a:off x="12786077" y="7059221"/>
            <a:ext cx="5040846" cy="2944649"/>
          </a:xfrm>
          <a:prstGeom prst="rect">
            <a:avLst/>
          </a:prstGeom>
          <a:ln>
            <a:solidFill>
              <a:srgbClr val="002060"/>
            </a:solidFill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5240000" y="15849"/>
            <a:ext cx="3048000" cy="10271151"/>
            <a:chOff x="0" y="0"/>
            <a:chExt cx="1104621" cy="2705159"/>
          </a:xfrm>
          <a:solidFill>
            <a:srgbClr val="DCE3E8"/>
          </a:solidFill>
        </p:grpSpPr>
        <p:sp>
          <p:nvSpPr>
            <p:cNvPr id="3" name="Freeform 3"/>
            <p:cNvSpPr/>
            <p:nvPr/>
          </p:nvSpPr>
          <p:spPr>
            <a:xfrm>
              <a:off x="0" y="0"/>
              <a:ext cx="1104621" cy="2705159"/>
            </a:xfrm>
            <a:custGeom>
              <a:avLst/>
              <a:gdLst/>
              <a:ahLst/>
              <a:cxnLst/>
              <a:rect l="l" t="t" r="r" b="b"/>
              <a:pathLst>
                <a:path w="1104621" h="2705159">
                  <a:moveTo>
                    <a:pt x="0" y="0"/>
                  </a:moveTo>
                  <a:lnTo>
                    <a:pt x="1104621" y="0"/>
                  </a:lnTo>
                  <a:lnTo>
                    <a:pt x="1104621" y="2705159"/>
                  </a:lnTo>
                  <a:lnTo>
                    <a:pt x="0" y="2705159"/>
                  </a:lnTo>
                  <a:close/>
                </a:path>
              </a:pathLst>
            </a:custGeom>
            <a:grpFill/>
          </p:spPr>
          <p:txBody>
            <a:bodyPr/>
            <a:lstStyle/>
            <a:p>
              <a:endParaRPr lang="bg-BG" noProof="0" dirty="0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-47625"/>
              <a:ext cx="1104621" cy="2752784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3693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bg-BG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7" name="Freeform 7"/>
          <p:cNvSpPr/>
          <p:nvPr/>
        </p:nvSpPr>
        <p:spPr>
          <a:xfrm>
            <a:off x="6783093" y="9486900"/>
            <a:ext cx="1905000" cy="283369"/>
          </a:xfrm>
          <a:custGeom>
            <a:avLst/>
            <a:gdLst/>
            <a:ahLst/>
            <a:cxnLst/>
            <a:rect l="l" t="t" r="r" b="b"/>
            <a:pathLst>
              <a:path w="1905000" h="283369">
                <a:moveTo>
                  <a:pt x="0" y="0"/>
                </a:moveTo>
                <a:lnTo>
                  <a:pt x="1905000" y="0"/>
                </a:lnTo>
                <a:lnTo>
                  <a:pt x="1905000" y="283369"/>
                </a:lnTo>
                <a:lnTo>
                  <a:pt x="0" y="283369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bg-BG" noProof="0" dirty="0"/>
          </a:p>
        </p:txBody>
      </p:sp>
      <p:sp>
        <p:nvSpPr>
          <p:cNvPr id="10" name="TextBox 10"/>
          <p:cNvSpPr txBox="1"/>
          <p:nvPr/>
        </p:nvSpPr>
        <p:spPr>
          <a:xfrm>
            <a:off x="3704183" y="1422113"/>
            <a:ext cx="8991600" cy="46038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3919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bg-BG" sz="2799" b="1" i="0" u="none" strike="noStrike" kern="1200" cap="none" spc="0" normalizeH="0" baseline="0" noProof="0" dirty="0">
                <a:ln>
                  <a:noFill/>
                </a:ln>
                <a:solidFill>
                  <a:srgbClr val="0F4662"/>
                </a:solidFill>
                <a:effectLst/>
                <a:uLnTx/>
                <a:uFillTx/>
                <a:latin typeface="Quicksand Bold"/>
                <a:ea typeface="Quicksand Bold"/>
                <a:cs typeface="Quicksand Bold"/>
                <a:sym typeface="Quicksand Bold"/>
              </a:rPr>
              <a:t>Посещение на проекти по ПМДР за журналисти (2)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" y="71878"/>
            <a:ext cx="1558432" cy="1580426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882" y="2787291"/>
            <a:ext cx="6840537" cy="3599586"/>
          </a:xfrm>
          <a:prstGeom prst="rect">
            <a:avLst/>
          </a:prstGeom>
          <a:ln>
            <a:solidFill>
              <a:srgbClr val="002060"/>
            </a:solidFill>
          </a:ln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65743" y="2787291"/>
            <a:ext cx="3491321" cy="3645008"/>
          </a:xfrm>
          <a:prstGeom prst="rect">
            <a:avLst/>
          </a:prstGeom>
          <a:ln>
            <a:solidFill>
              <a:srgbClr val="002060"/>
            </a:solidFill>
          </a:ln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0467" y="2787291"/>
            <a:ext cx="3872341" cy="3599586"/>
          </a:xfrm>
          <a:prstGeom prst="rect">
            <a:avLst/>
          </a:prstGeom>
          <a:ln>
            <a:solidFill>
              <a:srgbClr val="002060"/>
            </a:solidFill>
          </a:ln>
        </p:spPr>
      </p:pic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72523422"/>
              </p:ext>
            </p:extLst>
          </p:nvPr>
        </p:nvGraphicFramePr>
        <p:xfrm>
          <a:off x="16002000" y="904820"/>
          <a:ext cx="1268412" cy="1311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6" name="CorelDRAW" r:id="rId10" imgW="1491480" imgH="1545480" progId="CorelDraw.Graphic.23">
                  <p:embed/>
                </p:oleObj>
              </mc:Choice>
              <mc:Fallback>
                <p:oleObj name="CorelDRAW" r:id="rId10" imgW="1491480" imgH="1545480" progId="CorelDraw.Graphic.23">
                  <p:embed/>
                  <p:pic>
                    <p:nvPicPr>
                      <p:cNvPr id="20" name="Object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002000" y="904820"/>
                        <a:ext cx="1268412" cy="13112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33905656"/>
              </p:ext>
            </p:extLst>
          </p:nvPr>
        </p:nvGraphicFramePr>
        <p:xfrm>
          <a:off x="16306800" y="3390900"/>
          <a:ext cx="1168400" cy="1223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7" name="CorelDRAW" r:id="rId12" imgW="2019240" imgH="2113920" progId="CorelDraw.Graphic.23">
                  <p:embed/>
                </p:oleObj>
              </mc:Choice>
              <mc:Fallback>
                <p:oleObj name="CorelDRAW" r:id="rId12" imgW="2019240" imgH="2113920" progId="CorelDraw.Graphic.23">
                  <p:embed/>
                  <p:pic>
                    <p:nvPicPr>
                      <p:cNvPr id="21" name="Object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306800" y="3390900"/>
                        <a:ext cx="1168400" cy="12239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63174252"/>
              </p:ext>
            </p:extLst>
          </p:nvPr>
        </p:nvGraphicFramePr>
        <p:xfrm>
          <a:off x="16043275" y="5737197"/>
          <a:ext cx="1441450" cy="1028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8" name="CorelDRAW" r:id="rId14" imgW="2115312" imgH="1356360" progId="CorelDraw.Graphic.21">
                  <p:embed/>
                </p:oleObj>
              </mc:Choice>
              <mc:Fallback>
                <p:oleObj name="CorelDRAW" r:id="rId14" imgW="2115312" imgH="1356360" progId="CorelDraw.Graphic.21">
                  <p:embed/>
                  <p:pic>
                    <p:nvPicPr>
                      <p:cNvPr id="22" name="Object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043275" y="5737197"/>
                        <a:ext cx="1441450" cy="1028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10319253"/>
              </p:ext>
            </p:extLst>
          </p:nvPr>
        </p:nvGraphicFramePr>
        <p:xfrm>
          <a:off x="16269108" y="8108750"/>
          <a:ext cx="1201738" cy="1231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9" name="CorelDRAW" r:id="rId16" imgW="1502280" imgH="1537200" progId="CorelDraw.Graphic.23">
                  <p:embed/>
                </p:oleObj>
              </mc:Choice>
              <mc:Fallback>
                <p:oleObj name="CorelDRAW" r:id="rId16" imgW="1502280" imgH="1537200" progId="CorelDraw.Graphic.23">
                  <p:embed/>
                  <p:pic>
                    <p:nvPicPr>
                      <p:cNvPr id="23" name="Object 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269108" y="8108750"/>
                        <a:ext cx="1201738" cy="1231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701882" y="6632819"/>
            <a:ext cx="6004603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b="1" noProof="0" dirty="0">
                <a:solidFill>
                  <a:srgbClr val="0F4662"/>
                </a:solidFill>
                <a:latin typeface="Quicksand"/>
                <a:ea typeface="Quicksand"/>
                <a:cs typeface="Quicksand"/>
              </a:rPr>
              <a:t>Проект</a:t>
            </a:r>
            <a:r>
              <a:rPr lang="bg-BG" noProof="0" dirty="0">
                <a:solidFill>
                  <a:srgbClr val="0F4662"/>
                </a:solidFill>
                <a:latin typeface="Quicksand"/>
                <a:ea typeface="Quicksand"/>
                <a:cs typeface="Quicksand"/>
              </a:rPr>
              <a:t>: „Плаващи кейове Острова“ по стратегията  </a:t>
            </a:r>
          </a:p>
          <a:p>
            <a:r>
              <a:rPr lang="bg-BG" noProof="0" dirty="0">
                <a:solidFill>
                  <a:srgbClr val="0F4662"/>
                </a:solidFill>
                <a:latin typeface="Quicksand"/>
                <a:ea typeface="Quicksand"/>
                <a:cs typeface="Quicksand"/>
              </a:rPr>
              <a:t>на „МИРГ ВЗР „Батак-Девин-Доспат“</a:t>
            </a:r>
          </a:p>
          <a:p>
            <a:endParaRPr lang="bg-BG" noProof="0" dirty="0">
              <a:solidFill>
                <a:srgbClr val="0F4662"/>
              </a:solidFill>
              <a:latin typeface="Quicksand"/>
              <a:ea typeface="Quicksand"/>
              <a:cs typeface="Quicksand"/>
            </a:endParaRPr>
          </a:p>
          <a:p>
            <a:r>
              <a:rPr lang="bg-BG" b="1" noProof="0" dirty="0">
                <a:solidFill>
                  <a:srgbClr val="0F4662"/>
                </a:solidFill>
                <a:latin typeface="Quicksand"/>
                <a:ea typeface="Quicksand"/>
                <a:cs typeface="Quicksand"/>
              </a:rPr>
              <a:t>БФП:</a:t>
            </a:r>
            <a:r>
              <a:rPr lang="bg-BG" noProof="0" dirty="0">
                <a:solidFill>
                  <a:srgbClr val="0F4662"/>
                </a:solidFill>
                <a:latin typeface="Quicksand"/>
                <a:ea typeface="Quicksand"/>
                <a:cs typeface="Quicksand"/>
              </a:rPr>
              <a:t> 194 800 лв.</a:t>
            </a:r>
          </a:p>
          <a:p>
            <a:endParaRPr lang="bg-BG" noProof="0" dirty="0">
              <a:solidFill>
                <a:srgbClr val="0F4662"/>
              </a:solidFill>
              <a:latin typeface="Quicksand"/>
              <a:ea typeface="Quicksand"/>
              <a:cs typeface="Quicksand"/>
            </a:endParaRPr>
          </a:p>
          <a:p>
            <a:r>
              <a:rPr lang="bg-BG" b="1" noProof="0" dirty="0">
                <a:solidFill>
                  <a:srgbClr val="0F4662"/>
                </a:solidFill>
                <a:latin typeface="Quicksand"/>
                <a:ea typeface="Quicksand"/>
                <a:cs typeface="Quicksand"/>
              </a:rPr>
              <a:t>Бенефициент:</a:t>
            </a:r>
            <a:r>
              <a:rPr lang="bg-BG" noProof="0" dirty="0">
                <a:solidFill>
                  <a:srgbClr val="0F4662"/>
                </a:solidFill>
                <a:latin typeface="Quicksand"/>
                <a:ea typeface="Quicksand"/>
                <a:cs typeface="Quicksand"/>
              </a:rPr>
              <a:t> Сдружение „Клуб водни спортове-Западни Родопи“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7735593" y="6639818"/>
            <a:ext cx="646467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b="1" noProof="0" dirty="0">
                <a:solidFill>
                  <a:srgbClr val="0F4662"/>
                </a:solidFill>
                <a:latin typeface="Quicksand"/>
                <a:ea typeface="Quicksand"/>
                <a:cs typeface="Quicksand"/>
              </a:rPr>
              <a:t>Проект</a:t>
            </a:r>
            <a:r>
              <a:rPr lang="bg-BG" noProof="0" dirty="0">
                <a:solidFill>
                  <a:srgbClr val="0F4662"/>
                </a:solidFill>
                <a:latin typeface="Quicksand"/>
                <a:ea typeface="Quicksand"/>
                <a:cs typeface="Quicksand"/>
              </a:rPr>
              <a:t>: „Сграда и оборудване за преработка на аквакултури“</a:t>
            </a:r>
          </a:p>
          <a:p>
            <a:endParaRPr lang="bg-BG" noProof="0" dirty="0">
              <a:solidFill>
                <a:srgbClr val="0F4662"/>
              </a:solidFill>
              <a:latin typeface="Quicksand"/>
              <a:ea typeface="Quicksand"/>
              <a:cs typeface="Quicksand"/>
            </a:endParaRPr>
          </a:p>
          <a:p>
            <a:r>
              <a:rPr lang="bg-BG" b="1" noProof="0" dirty="0">
                <a:solidFill>
                  <a:srgbClr val="0F4662"/>
                </a:solidFill>
                <a:latin typeface="Quicksand"/>
                <a:ea typeface="Quicksand"/>
                <a:cs typeface="Quicksand"/>
              </a:rPr>
              <a:t>БФП:</a:t>
            </a:r>
            <a:r>
              <a:rPr lang="bg-BG" noProof="0" dirty="0">
                <a:solidFill>
                  <a:srgbClr val="0F4662"/>
                </a:solidFill>
                <a:latin typeface="Quicksand"/>
                <a:ea typeface="Quicksand"/>
                <a:cs typeface="Quicksand"/>
              </a:rPr>
              <a:t> 999 998 лв.</a:t>
            </a:r>
          </a:p>
          <a:p>
            <a:endParaRPr lang="bg-BG" noProof="0" dirty="0">
              <a:solidFill>
                <a:srgbClr val="0F4662"/>
              </a:solidFill>
              <a:latin typeface="Quicksand"/>
              <a:ea typeface="Quicksand"/>
              <a:cs typeface="Quicksand"/>
            </a:endParaRPr>
          </a:p>
          <a:p>
            <a:r>
              <a:rPr lang="bg-BG" b="1" noProof="0" dirty="0">
                <a:solidFill>
                  <a:srgbClr val="0F4662"/>
                </a:solidFill>
                <a:latin typeface="Quicksand"/>
                <a:ea typeface="Quicksand"/>
                <a:cs typeface="Quicksand"/>
              </a:rPr>
              <a:t>Бенефициент</a:t>
            </a:r>
            <a:r>
              <a:rPr lang="bg-BG" noProof="0" dirty="0">
                <a:solidFill>
                  <a:srgbClr val="0F4662"/>
                </a:solidFill>
                <a:latin typeface="Quicksand"/>
                <a:ea typeface="Quicksand"/>
                <a:cs typeface="Quicksand"/>
              </a:rPr>
              <a:t>: „Аквафиш „Пазарджик“</a:t>
            </a:r>
          </a:p>
          <a:p>
            <a:endParaRPr lang="bg-BG" noProof="0" dirty="0">
              <a:solidFill>
                <a:srgbClr val="0F4662"/>
              </a:solidFill>
              <a:latin typeface="Quicksand"/>
              <a:ea typeface="Quicksand"/>
              <a:cs typeface="Quicksand"/>
            </a:endParaRPr>
          </a:p>
          <a:p>
            <a:r>
              <a:rPr lang="bg-BG" noProof="0" dirty="0">
                <a:solidFill>
                  <a:srgbClr val="0F4662"/>
                </a:solidFill>
                <a:latin typeface="Quicksand"/>
                <a:ea typeface="Quicksand"/>
                <a:cs typeface="Quicksand"/>
              </a:rPr>
              <a:t>Създадени са 16 нови работни места.</a:t>
            </a:r>
          </a:p>
        </p:txBody>
      </p:sp>
    </p:spTree>
    <p:extLst>
      <p:ext uri="{BB962C8B-B14F-4D97-AF65-F5344CB8AC3E}">
        <p14:creationId xmlns:p14="http://schemas.microsoft.com/office/powerpoint/2010/main" val="6101341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54146" y="2527877"/>
            <a:ext cx="9104879" cy="7522386"/>
            <a:chOff x="0" y="-123825"/>
            <a:chExt cx="1462340" cy="1829615"/>
          </a:xfrm>
        </p:grpSpPr>
        <p:sp>
          <p:nvSpPr>
            <p:cNvPr id="3" name="Freeform 3"/>
            <p:cNvSpPr/>
            <p:nvPr/>
          </p:nvSpPr>
          <p:spPr>
            <a:xfrm>
              <a:off x="36716" y="-110654"/>
              <a:ext cx="1425624" cy="1816444"/>
            </a:xfrm>
            <a:custGeom>
              <a:avLst/>
              <a:gdLst/>
              <a:ahLst/>
              <a:cxnLst/>
              <a:rect l="l" t="t" r="r" b="b"/>
              <a:pathLst>
                <a:path w="1418473" h="1692619">
                  <a:moveTo>
                    <a:pt x="73311" y="0"/>
                  </a:moveTo>
                  <a:lnTo>
                    <a:pt x="1345161" y="0"/>
                  </a:lnTo>
                  <a:cubicBezTo>
                    <a:pt x="1364605" y="0"/>
                    <a:pt x="1383252" y="7724"/>
                    <a:pt x="1397000" y="21472"/>
                  </a:cubicBezTo>
                  <a:cubicBezTo>
                    <a:pt x="1410749" y="35221"/>
                    <a:pt x="1418473" y="53868"/>
                    <a:pt x="1418473" y="73311"/>
                  </a:cubicBezTo>
                  <a:lnTo>
                    <a:pt x="1418473" y="1619308"/>
                  </a:lnTo>
                  <a:cubicBezTo>
                    <a:pt x="1418473" y="1638751"/>
                    <a:pt x="1410749" y="1657398"/>
                    <a:pt x="1397000" y="1671147"/>
                  </a:cubicBezTo>
                  <a:cubicBezTo>
                    <a:pt x="1383252" y="1684896"/>
                    <a:pt x="1364605" y="1692619"/>
                    <a:pt x="1345161" y="1692619"/>
                  </a:cubicBezTo>
                  <a:lnTo>
                    <a:pt x="73311" y="1692619"/>
                  </a:lnTo>
                  <a:cubicBezTo>
                    <a:pt x="32823" y="1692619"/>
                    <a:pt x="0" y="1659797"/>
                    <a:pt x="0" y="1619308"/>
                  </a:cubicBezTo>
                  <a:lnTo>
                    <a:pt x="0" y="73311"/>
                  </a:lnTo>
                  <a:cubicBezTo>
                    <a:pt x="0" y="53868"/>
                    <a:pt x="7724" y="35221"/>
                    <a:pt x="21472" y="21472"/>
                  </a:cubicBezTo>
                  <a:cubicBezTo>
                    <a:pt x="35221" y="7724"/>
                    <a:pt x="53868" y="0"/>
                    <a:pt x="73311" y="0"/>
                  </a:cubicBezTo>
                  <a:close/>
                </a:path>
              </a:pathLst>
            </a:custGeom>
            <a:solidFill>
              <a:srgbClr val="DBE5EA"/>
            </a:solidFill>
            <a:ln>
              <a:solidFill>
                <a:srgbClr val="002060"/>
              </a:solidFill>
            </a:ln>
          </p:spPr>
          <p:txBody>
            <a:bodyPr/>
            <a:lstStyle/>
            <a:p>
              <a:endParaRPr lang="bg-BG" noProof="0" dirty="0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-123825"/>
              <a:ext cx="1418473" cy="181644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079"/>
                </a:lnSpc>
              </a:pPr>
              <a:endParaRPr lang="bg-BG" noProof="0" dirty="0"/>
            </a:p>
          </p:txBody>
        </p:sp>
      </p:grpSp>
      <p:sp>
        <p:nvSpPr>
          <p:cNvPr id="7" name="Freeform 7"/>
          <p:cNvSpPr/>
          <p:nvPr/>
        </p:nvSpPr>
        <p:spPr>
          <a:xfrm>
            <a:off x="9508749" y="2582029"/>
            <a:ext cx="8458200" cy="7468234"/>
          </a:xfrm>
          <a:custGeom>
            <a:avLst/>
            <a:gdLst/>
            <a:ahLst/>
            <a:cxnLst/>
            <a:rect l="l" t="t" r="r" b="b"/>
            <a:pathLst>
              <a:path w="1418473" h="1692619">
                <a:moveTo>
                  <a:pt x="73311" y="0"/>
                </a:moveTo>
                <a:lnTo>
                  <a:pt x="1345161" y="0"/>
                </a:lnTo>
                <a:cubicBezTo>
                  <a:pt x="1364605" y="0"/>
                  <a:pt x="1383252" y="7724"/>
                  <a:pt x="1397000" y="21472"/>
                </a:cubicBezTo>
                <a:cubicBezTo>
                  <a:pt x="1410749" y="35221"/>
                  <a:pt x="1418473" y="53868"/>
                  <a:pt x="1418473" y="73311"/>
                </a:cubicBezTo>
                <a:lnTo>
                  <a:pt x="1418473" y="1619308"/>
                </a:lnTo>
                <a:cubicBezTo>
                  <a:pt x="1418473" y="1638751"/>
                  <a:pt x="1410749" y="1657398"/>
                  <a:pt x="1397000" y="1671147"/>
                </a:cubicBezTo>
                <a:cubicBezTo>
                  <a:pt x="1383252" y="1684896"/>
                  <a:pt x="1364605" y="1692619"/>
                  <a:pt x="1345161" y="1692619"/>
                </a:cubicBezTo>
                <a:lnTo>
                  <a:pt x="73311" y="1692619"/>
                </a:lnTo>
                <a:cubicBezTo>
                  <a:pt x="32823" y="1692619"/>
                  <a:pt x="0" y="1659797"/>
                  <a:pt x="0" y="1619308"/>
                </a:cubicBezTo>
                <a:lnTo>
                  <a:pt x="0" y="73311"/>
                </a:lnTo>
                <a:cubicBezTo>
                  <a:pt x="0" y="53868"/>
                  <a:pt x="7724" y="35221"/>
                  <a:pt x="21472" y="21472"/>
                </a:cubicBezTo>
                <a:cubicBezTo>
                  <a:pt x="35221" y="7724"/>
                  <a:pt x="53868" y="0"/>
                  <a:pt x="73311" y="0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>
            <a:solidFill>
              <a:srgbClr val="002060"/>
            </a:solidFill>
          </a:ln>
        </p:spPr>
        <p:txBody>
          <a:bodyPr/>
          <a:lstStyle/>
          <a:p>
            <a:endParaRPr lang="bg-BG" noProof="0" dirty="0"/>
          </a:p>
        </p:txBody>
      </p:sp>
      <p:sp>
        <p:nvSpPr>
          <p:cNvPr id="14" name="TextBox 14"/>
          <p:cNvSpPr txBox="1"/>
          <p:nvPr/>
        </p:nvSpPr>
        <p:spPr>
          <a:xfrm>
            <a:off x="6895588" y="348273"/>
            <a:ext cx="4496821" cy="103271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ctr">
              <a:lnSpc>
                <a:spcPts val="8959"/>
              </a:lnSpc>
              <a:spcBef>
                <a:spcPct val="0"/>
              </a:spcBef>
            </a:pPr>
            <a:r>
              <a:rPr lang="bg-BG" sz="4800" b="1" i="1" noProof="0" dirty="0">
                <a:solidFill>
                  <a:srgbClr val="0F4662"/>
                </a:solidFill>
                <a:latin typeface="Cormorant Garamond Bold Italics"/>
                <a:ea typeface="Cormorant Garamond Bold Italics"/>
                <a:cs typeface="Cormorant Garamond Bold Italics"/>
                <a:sym typeface="Cormorant Garamond Bold Italics"/>
              </a:rPr>
              <a:t>Со</a:t>
            </a:r>
            <a:r>
              <a:rPr lang="bg-BG" sz="4400" i="1" noProof="0" dirty="0">
                <a:solidFill>
                  <a:srgbClr val="0F4662"/>
                </a:solidFill>
                <a:latin typeface="Cormorant Garamond Bold Italics"/>
                <a:ea typeface="Cormorant Garamond Bold Italics"/>
                <a:cs typeface="Cormorant Garamond Bold Italics"/>
                <a:sym typeface="Cormorant Garamond Bold Italics"/>
              </a:rPr>
              <a:t>ц</a:t>
            </a:r>
            <a:r>
              <a:rPr lang="bg-BG" sz="4800" b="1" i="1" noProof="0" dirty="0">
                <a:solidFill>
                  <a:srgbClr val="0F4662"/>
                </a:solidFill>
                <a:latin typeface="Cormorant Garamond Bold Italics"/>
                <a:ea typeface="Cormorant Garamond Bold Italics"/>
                <a:cs typeface="Cormorant Garamond Bold Italics"/>
                <a:sym typeface="Cormorant Garamond Bold Italics"/>
              </a:rPr>
              <a:t>иални медии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533400" y="2765800"/>
            <a:ext cx="7391400" cy="92333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lvl="0" algn="ctr"/>
            <a:r>
              <a:rPr lang="bg-BG" sz="4000" b="1" noProof="0" dirty="0">
                <a:solidFill>
                  <a:srgbClr val="0F4662"/>
                </a:solidFill>
                <a:latin typeface="Quicksand"/>
                <a:ea typeface="Quicksand"/>
                <a:cs typeface="Quicksand"/>
              </a:rPr>
              <a:t>     Facebook</a:t>
            </a:r>
          </a:p>
          <a:p>
            <a:pPr lvl="0" algn="ctr"/>
            <a:r>
              <a:rPr lang="bg-BG" noProof="0" dirty="0">
                <a:solidFill>
                  <a:srgbClr val="0F4662"/>
                </a:solidFill>
                <a:latin typeface="Quicksand"/>
                <a:ea typeface="Quicksand"/>
                <a:cs typeface="Quicksand"/>
              </a:rPr>
              <a:t>        01.08.2024 </a:t>
            </a:r>
            <a:r>
              <a:rPr lang="bg-BG" noProof="0" dirty="0">
                <a:solidFill>
                  <a:srgbClr val="1CADE4">
                    <a:lumMod val="20000"/>
                    <a:lumOff val="80000"/>
                  </a:srgbClr>
                </a:solidFill>
                <a:latin typeface="Aptos"/>
              </a:rPr>
              <a:t>г</a:t>
            </a:r>
            <a:r>
              <a:rPr lang="bg-BG" sz="2000" noProof="0" dirty="0">
                <a:solidFill>
                  <a:srgbClr val="1CADE4">
                    <a:lumMod val="20000"/>
                    <a:lumOff val="80000"/>
                  </a:srgbClr>
                </a:solidFill>
                <a:latin typeface="Aptos"/>
              </a:rPr>
              <a:t>.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10013930" y="2760044"/>
            <a:ext cx="7083087" cy="89255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lvl="0" algn="ctr"/>
            <a:r>
              <a:rPr lang="bg-BG" sz="4000" b="1" noProof="0" dirty="0">
                <a:solidFill>
                  <a:srgbClr val="0F4662"/>
                </a:solidFill>
                <a:latin typeface="Quicksand"/>
                <a:ea typeface="Quicksand"/>
                <a:cs typeface="Quicksand"/>
              </a:rPr>
              <a:t>You</a:t>
            </a:r>
            <a:r>
              <a:rPr lang="bg-BG" sz="4000" noProof="0" dirty="0">
                <a:solidFill>
                  <a:srgbClr val="0F4662"/>
                </a:solidFill>
                <a:latin typeface="Quicksand"/>
                <a:ea typeface="Quicksand"/>
                <a:cs typeface="Quicksand"/>
              </a:rPr>
              <a:t>T</a:t>
            </a:r>
            <a:r>
              <a:rPr lang="bg-BG" sz="4000" b="1" noProof="0" dirty="0">
                <a:solidFill>
                  <a:srgbClr val="0F4662"/>
                </a:solidFill>
                <a:latin typeface="Quicksand"/>
                <a:ea typeface="Quicksand"/>
                <a:cs typeface="Quicksand"/>
              </a:rPr>
              <a:t>ube</a:t>
            </a:r>
          </a:p>
          <a:p>
            <a:pPr lvl="0" algn="ctr"/>
            <a:r>
              <a:rPr lang="bg-BG" noProof="0" dirty="0">
                <a:solidFill>
                  <a:srgbClr val="0F4662"/>
                </a:solidFill>
                <a:latin typeface="Quicksand"/>
                <a:ea typeface="Quicksand"/>
                <a:cs typeface="Quicksand"/>
              </a:rPr>
              <a:t>   01.08.2024 </a:t>
            </a:r>
            <a:endParaRPr lang="bg-BG" sz="2799" b="1" noProof="0" dirty="0">
              <a:solidFill>
                <a:srgbClr val="0F4662"/>
              </a:solidFill>
              <a:latin typeface="Quicksand Bold"/>
              <a:ea typeface="Quicksand Bold"/>
              <a:cs typeface="Quicksand Bold"/>
              <a:sym typeface="Quicksand Bold"/>
            </a:endParaRPr>
          </a:p>
        </p:txBody>
      </p:sp>
      <p:sp>
        <p:nvSpPr>
          <p:cNvPr id="21" name="AutoShape 21"/>
          <p:cNvSpPr/>
          <p:nvPr/>
        </p:nvSpPr>
        <p:spPr>
          <a:xfrm>
            <a:off x="5897879" y="1943100"/>
            <a:ext cx="6492240" cy="0"/>
          </a:xfrm>
          <a:prstGeom prst="line">
            <a:avLst/>
          </a:prstGeom>
          <a:ln w="76200" cap="flat">
            <a:solidFill>
              <a:srgbClr val="0F4662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bg-BG" noProof="0" dirty="0"/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" y="71878"/>
            <a:ext cx="1558432" cy="1580426"/>
          </a:xfrm>
          <a:prstGeom prst="rect">
            <a:avLst/>
          </a:prstGeom>
        </p:spPr>
      </p:pic>
      <p:pic>
        <p:nvPicPr>
          <p:cNvPr id="4098" name="Picture 3" descr="cid:image003.png@01DAFD5A.4F10B570"/>
          <p:cNvPicPr>
            <a:picLocks noChangeAspect="1" noChangeArrowheads="1"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7803" y="8989813"/>
            <a:ext cx="809625" cy="809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7" name="Picture 4" descr="cid:image004.png@01DAFD5A.4F10B570"/>
          <p:cNvPicPr>
            <a:picLocks noChangeAspect="1" noChangeArrowheads="1"/>
          </p:cNvPicPr>
          <p:nvPr/>
        </p:nvPicPr>
        <p:blipFill>
          <a:blip r:embed="rId6" r:link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0289" y="8889744"/>
            <a:ext cx="1010310" cy="10103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Rectangle 3"/>
          <p:cNvSpPr>
            <a:spLocks noChangeArrowheads="1"/>
          </p:cNvSpPr>
          <p:nvPr/>
        </p:nvSpPr>
        <p:spPr bwMode="auto">
          <a:xfrm>
            <a:off x="0" y="0"/>
            <a:ext cx="18288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bg-BG" noProof="0" dirty="0"/>
          </a:p>
        </p:txBody>
      </p:sp>
      <p:sp>
        <p:nvSpPr>
          <p:cNvPr id="25" name="Rectangle 4"/>
          <p:cNvSpPr>
            <a:spLocks noChangeArrowheads="1"/>
          </p:cNvSpPr>
          <p:nvPr/>
        </p:nvSpPr>
        <p:spPr bwMode="auto">
          <a:xfrm>
            <a:off x="0" y="1266825"/>
            <a:ext cx="18288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bg-BG" sz="1100" b="0" i="0" u="none" strike="noStrike" cap="none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          </a:t>
            </a:r>
            <a:endParaRPr kumimoji="0" lang="bg-BG" sz="1800" b="0" i="0" u="none" strike="noStrike" cap="none" normalizeH="0" baseline="0" noProof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6" name="Rectangle 5"/>
          <p:cNvSpPr>
            <a:spLocks noChangeArrowheads="1"/>
          </p:cNvSpPr>
          <p:nvPr/>
        </p:nvSpPr>
        <p:spPr bwMode="auto">
          <a:xfrm>
            <a:off x="2569133" y="9258300"/>
            <a:ext cx="18288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bg-BG" sz="1100" b="0" i="0" u="none" strike="noStrike" cap="none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hlinkClick r:id="rId8"/>
              </a:rPr>
              <a:t>https://url1.io/Rcdvc</a:t>
            </a:r>
            <a:endParaRPr kumimoji="0" lang="bg-BG" sz="1800" b="0" i="0" u="none" strike="noStrike" cap="none" normalizeH="0" baseline="0" noProof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1" name="Rectangle 13"/>
          <p:cNvSpPr>
            <a:spLocks noChangeArrowheads="1"/>
          </p:cNvSpPr>
          <p:nvPr/>
        </p:nvSpPr>
        <p:spPr bwMode="auto">
          <a:xfrm>
            <a:off x="0" y="0"/>
            <a:ext cx="18288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bg-BG" noProof="0" dirty="0"/>
          </a:p>
        </p:txBody>
      </p:sp>
      <p:pic>
        <p:nvPicPr>
          <p:cNvPr id="4108" name="Picture 2" descr="cid:image002.png@01DAFD5A.4F10B570"/>
          <p:cNvPicPr>
            <a:picLocks noChangeAspect="1" noChangeArrowheads="1"/>
          </p:cNvPicPr>
          <p:nvPr/>
        </p:nvPicPr>
        <p:blipFill>
          <a:blip r:embed="rId9" r:link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91281" y="9038515"/>
            <a:ext cx="968932" cy="9689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2" name="Rectangle 14"/>
          <p:cNvSpPr>
            <a:spLocks noChangeArrowheads="1"/>
          </p:cNvSpPr>
          <p:nvPr/>
        </p:nvSpPr>
        <p:spPr bwMode="auto">
          <a:xfrm>
            <a:off x="12017933" y="9394625"/>
            <a:ext cx="18288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bg-BG" sz="1100" b="0" i="0" u="none" strike="noStrike" cap="none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 </a:t>
            </a:r>
            <a:r>
              <a:rPr kumimoji="0" lang="bg-BG" sz="1100" b="0" i="0" u="none" strike="noStrike" cap="none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hlinkClick r:id="rId11"/>
              </a:rPr>
              <a:t>https://url1.io/YSybe</a:t>
            </a:r>
            <a:r>
              <a:rPr kumimoji="0" lang="bg-BG" sz="1100" b="0" i="0" u="none" strike="noStrike" cap="none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</a:t>
            </a:r>
            <a:endParaRPr kumimoji="0" lang="bg-BG" sz="1800" b="0" i="0" u="none" strike="noStrike" cap="none" normalizeH="0" baseline="0" noProof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33" name="Picture 32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81875" y="3788920"/>
            <a:ext cx="7972725" cy="5200893"/>
          </a:xfrm>
          <a:prstGeom prst="rect">
            <a:avLst/>
          </a:prstGeom>
          <a:ln>
            <a:solidFill>
              <a:srgbClr val="002060"/>
            </a:solidFill>
          </a:ln>
        </p:spPr>
      </p:pic>
      <p:pic>
        <p:nvPicPr>
          <p:cNvPr id="34" name="Picture 33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052" y="3798276"/>
            <a:ext cx="8499377" cy="5055213"/>
          </a:xfrm>
          <a:prstGeom prst="rect">
            <a:avLst/>
          </a:prstGeom>
          <a:ln>
            <a:solidFill>
              <a:srgbClr val="002060"/>
            </a:solidFill>
          </a:ln>
        </p:spPr>
      </p:pic>
      <p:pic>
        <p:nvPicPr>
          <p:cNvPr id="44" name="Picture 43" descr="cid:image001.png@01DAFD5A.4F10B570"/>
          <p:cNvPicPr/>
          <p:nvPr/>
        </p:nvPicPr>
        <p:blipFill>
          <a:blip r:embed="rId14" r:link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66793" y="9128011"/>
            <a:ext cx="789940" cy="78994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2"/>
          <p:cNvGrpSpPr/>
          <p:nvPr/>
        </p:nvGrpSpPr>
        <p:grpSpPr>
          <a:xfrm>
            <a:off x="15240000" y="1768450"/>
            <a:ext cx="3048000" cy="8518550"/>
            <a:chOff x="0" y="0"/>
            <a:chExt cx="1104621" cy="2705159"/>
          </a:xfrm>
          <a:solidFill>
            <a:srgbClr val="DCE3E8"/>
          </a:solidFill>
        </p:grpSpPr>
        <p:sp>
          <p:nvSpPr>
            <p:cNvPr id="9" name="Freeform 3"/>
            <p:cNvSpPr/>
            <p:nvPr/>
          </p:nvSpPr>
          <p:spPr>
            <a:xfrm>
              <a:off x="0" y="0"/>
              <a:ext cx="1104621" cy="2705159"/>
            </a:xfrm>
            <a:custGeom>
              <a:avLst/>
              <a:gdLst/>
              <a:ahLst/>
              <a:cxnLst/>
              <a:rect l="l" t="t" r="r" b="b"/>
              <a:pathLst>
                <a:path w="1104621" h="2705159">
                  <a:moveTo>
                    <a:pt x="0" y="0"/>
                  </a:moveTo>
                  <a:lnTo>
                    <a:pt x="1104621" y="0"/>
                  </a:lnTo>
                  <a:lnTo>
                    <a:pt x="1104621" y="2705159"/>
                  </a:lnTo>
                  <a:lnTo>
                    <a:pt x="0" y="2705159"/>
                  </a:lnTo>
                  <a:close/>
                </a:path>
              </a:pathLst>
            </a:custGeom>
            <a:grpFill/>
          </p:spPr>
          <p:txBody>
            <a:bodyPr/>
            <a:lstStyle/>
            <a:p>
              <a:endParaRPr lang="bg-BG" noProof="0" dirty="0"/>
            </a:p>
          </p:txBody>
        </p:sp>
        <p:sp>
          <p:nvSpPr>
            <p:cNvPr id="10" name="TextBox 4"/>
            <p:cNvSpPr txBox="1"/>
            <p:nvPr/>
          </p:nvSpPr>
          <p:spPr>
            <a:xfrm>
              <a:off x="0" y="-47625"/>
              <a:ext cx="1104621" cy="2752784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3693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bg-BG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28084165"/>
              </p:ext>
            </p:extLst>
          </p:nvPr>
        </p:nvGraphicFramePr>
        <p:xfrm>
          <a:off x="16312311" y="1959060"/>
          <a:ext cx="1268412" cy="1311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0" name="CorelDRAW" r:id="rId4" imgW="1491480" imgH="1545480" progId="CorelDraw.Graphic.23">
                  <p:embed/>
                </p:oleObj>
              </mc:Choice>
              <mc:Fallback>
                <p:oleObj name="CorelDRAW" r:id="rId4" imgW="1491480" imgH="1545480" progId="CorelDraw.Graphic.23">
                  <p:embed/>
                  <p:pic>
                    <p:nvPicPr>
                      <p:cNvPr id="11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312311" y="1959060"/>
                        <a:ext cx="1268412" cy="13112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48535550"/>
              </p:ext>
            </p:extLst>
          </p:nvPr>
        </p:nvGraphicFramePr>
        <p:xfrm>
          <a:off x="16362317" y="4196891"/>
          <a:ext cx="1168400" cy="1223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1" name="CorelDRAW" r:id="rId6" imgW="2019240" imgH="2113920" progId="CorelDraw.Graphic.23">
                  <p:embed/>
                </p:oleObj>
              </mc:Choice>
              <mc:Fallback>
                <p:oleObj name="CorelDRAW" r:id="rId6" imgW="2019240" imgH="2113920" progId="CorelDraw.Graphic.23">
                  <p:embed/>
                  <p:pic>
                    <p:nvPicPr>
                      <p:cNvPr id="12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362317" y="4196891"/>
                        <a:ext cx="1168400" cy="12239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13473457"/>
              </p:ext>
            </p:extLst>
          </p:nvPr>
        </p:nvGraphicFramePr>
        <p:xfrm>
          <a:off x="16225792" y="6402555"/>
          <a:ext cx="1441450" cy="1028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2" name="CorelDRAW" r:id="rId8" imgW="2115312" imgH="1356360" progId="CorelDraw.Graphic.21">
                  <p:embed/>
                </p:oleObj>
              </mc:Choice>
              <mc:Fallback>
                <p:oleObj name="CorelDRAW" r:id="rId8" imgW="2115312" imgH="1356360" progId="CorelDraw.Graphic.21">
                  <p:embed/>
                  <p:pic>
                    <p:nvPicPr>
                      <p:cNvPr id="13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225792" y="6402555"/>
                        <a:ext cx="1441450" cy="1028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64266828"/>
              </p:ext>
            </p:extLst>
          </p:nvPr>
        </p:nvGraphicFramePr>
        <p:xfrm>
          <a:off x="16312311" y="8325230"/>
          <a:ext cx="1201738" cy="1231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3" name="CorelDRAW" r:id="rId10" imgW="1502280" imgH="1537200" progId="CorelDraw.Graphic.23">
                  <p:embed/>
                </p:oleObj>
              </mc:Choice>
              <mc:Fallback>
                <p:oleObj name="CorelDRAW" r:id="rId10" imgW="1502280" imgH="1537200" progId="CorelDraw.Graphic.23">
                  <p:embed/>
                  <p:pic>
                    <p:nvPicPr>
                      <p:cNvPr id="14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312311" y="8325230"/>
                        <a:ext cx="1201738" cy="1231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5" name="Picture 14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307" y="97832"/>
            <a:ext cx="1558432" cy="1580426"/>
          </a:xfrm>
          <a:prstGeom prst="rect">
            <a:avLst/>
          </a:prstGeom>
        </p:spPr>
      </p:pic>
      <p:pic>
        <p:nvPicPr>
          <p:cNvPr id="16" name="Picture 4" descr="cid:image004.png@01DAFD5A.4F10B570"/>
          <p:cNvPicPr>
            <a:picLocks noChangeAspect="1" noChangeArrowheads="1"/>
          </p:cNvPicPr>
          <p:nvPr/>
        </p:nvPicPr>
        <p:blipFill>
          <a:blip r:embed="rId13" r:link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636" y="2746926"/>
            <a:ext cx="2066987" cy="19965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 descr="cid:image002.png@01DAFD5A.4F10B570"/>
          <p:cNvPicPr>
            <a:picLocks noChangeAspect="1" noChangeArrowheads="1"/>
          </p:cNvPicPr>
          <p:nvPr/>
        </p:nvPicPr>
        <p:blipFill>
          <a:blip r:embed="rId15" r:link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202" y="6465250"/>
            <a:ext cx="1961185" cy="18599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1828800" y="403119"/>
            <a:ext cx="16176261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bg-BG" sz="4800" b="1" i="1" noProof="0" dirty="0">
                <a:solidFill>
                  <a:srgbClr val="0F4662"/>
                </a:solidFill>
                <a:latin typeface="Palatino Linotype" panose="02040502050505030304" pitchFamily="18" charset="0"/>
                <a:ea typeface="Cormorant Garamond Bold Italics"/>
                <a:cs typeface="Cormorant Garamond Bold Italics"/>
              </a:rPr>
              <a:t>Развитие на Facebook страницата и Youtube канала</a:t>
            </a:r>
            <a:endParaRPr lang="bg-BG" sz="4800" i="1" noProof="0" dirty="0">
              <a:solidFill>
                <a:srgbClr val="0F4662"/>
              </a:solidFill>
              <a:latin typeface="Palatino Linotype" panose="02040502050505030304" pitchFamily="18" charset="0"/>
              <a:ea typeface="Cormorant Garamond Bold Italics"/>
              <a:cs typeface="Cormorant Garamond Bold Italics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245831" y="2369975"/>
            <a:ext cx="11210822" cy="30356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bg-BG" sz="4400" b="1" i="1" noProof="0" dirty="0">
                <a:solidFill>
                  <a:srgbClr val="0F4662"/>
                </a:solidFill>
                <a:latin typeface="Palatino Linotype" panose="02040502050505030304" pitchFamily="18" charset="0"/>
                <a:ea typeface="Cormorant Garamond Bold Italics"/>
                <a:cs typeface="Cormorant Garamond Bold Italics"/>
              </a:rPr>
              <a:t>377,9 хил. души достигната аудитория</a:t>
            </a:r>
          </a:p>
          <a:p>
            <a:pPr marL="571500" indent="-5715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bg-BG" sz="4400" b="1" i="1" noProof="0" dirty="0">
                <a:solidFill>
                  <a:srgbClr val="0F4662"/>
                </a:solidFill>
                <a:latin typeface="Palatino Linotype" panose="02040502050505030304" pitchFamily="18" charset="0"/>
                <a:ea typeface="Cormorant Garamond Bold Italics"/>
                <a:cs typeface="Cormorant Garamond Bold Italics"/>
              </a:rPr>
              <a:t>1 милион преглеждания на съдържание </a:t>
            </a:r>
          </a:p>
          <a:p>
            <a:pPr marL="571500" indent="-5715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bg-BG" sz="4400" b="1" i="1" noProof="0" dirty="0">
                <a:solidFill>
                  <a:srgbClr val="0F4662"/>
                </a:solidFill>
                <a:latin typeface="Palatino Linotype" panose="02040502050505030304" pitchFamily="18" charset="0"/>
                <a:ea typeface="Cormorant Garamond Bold Italics"/>
                <a:cs typeface="Cormorant Garamond Bold Italics"/>
              </a:rPr>
              <a:t>440 нови последователи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3358861" y="6374518"/>
            <a:ext cx="12235923" cy="33032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bg-BG" sz="4800" b="1" i="1" noProof="0" dirty="0">
                <a:solidFill>
                  <a:srgbClr val="0F4662"/>
                </a:solidFill>
                <a:latin typeface="Palatino Linotype" panose="02040502050505030304" pitchFamily="18" charset="0"/>
                <a:ea typeface="Cormorant Garamond Bold Italics"/>
                <a:cs typeface="Cormorant Garamond Bold Italics"/>
              </a:rPr>
              <a:t>391 генерирани гледания</a:t>
            </a:r>
          </a:p>
          <a:p>
            <a:pPr marL="571500" indent="-5715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bg-BG" sz="4800" b="1" i="1" noProof="0" dirty="0">
                <a:solidFill>
                  <a:srgbClr val="0F4662"/>
                </a:solidFill>
                <a:latin typeface="Palatino Linotype" panose="02040502050505030304" pitchFamily="18" charset="0"/>
                <a:ea typeface="Cormorant Garamond Bold Italics"/>
                <a:cs typeface="Cormorant Garamond Bold Italics"/>
              </a:rPr>
              <a:t>19 нови абонати </a:t>
            </a:r>
          </a:p>
          <a:p>
            <a:pPr marL="571500" indent="-5715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bg-BG" sz="4800" b="1" i="1" noProof="0" dirty="0">
                <a:solidFill>
                  <a:srgbClr val="0F4662"/>
                </a:solidFill>
                <a:latin typeface="Palatino Linotype" panose="02040502050505030304" pitchFamily="18" charset="0"/>
                <a:ea typeface="Cormorant Garamond Bold Italics"/>
                <a:cs typeface="Cormorant Garamond Bold Italics"/>
              </a:rPr>
              <a:t>55% трафик от външни източници</a:t>
            </a:r>
          </a:p>
        </p:txBody>
      </p:sp>
      <p:sp>
        <p:nvSpPr>
          <p:cNvPr id="5" name="AutoShape 3">
            <a:extLst>
              <a:ext uri="{FF2B5EF4-FFF2-40B4-BE49-F238E27FC236}">
                <a16:creationId xmlns:a16="http://schemas.microsoft.com/office/drawing/2014/main" id="{8C5900FA-1EE0-85EE-97D8-1BB848357D6C}"/>
              </a:ext>
            </a:extLst>
          </p:cNvPr>
          <p:cNvSpPr/>
          <p:nvPr/>
        </p:nvSpPr>
        <p:spPr>
          <a:xfrm flipV="1">
            <a:off x="7125029" y="1640105"/>
            <a:ext cx="11162971" cy="16382"/>
          </a:xfrm>
          <a:prstGeom prst="line">
            <a:avLst/>
          </a:prstGeom>
          <a:ln w="76200" cap="flat">
            <a:solidFill>
              <a:srgbClr val="0F4662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bg-BG" noProof="0" dirty="0"/>
          </a:p>
        </p:txBody>
      </p:sp>
    </p:spTree>
    <p:extLst>
      <p:ext uri="{BB962C8B-B14F-4D97-AF65-F5344CB8AC3E}">
        <p14:creationId xmlns:p14="http://schemas.microsoft.com/office/powerpoint/2010/main" val="41377695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21771" y="-290516"/>
            <a:ext cx="18281755" cy="4253261"/>
            <a:chOff x="0" y="-47625"/>
            <a:chExt cx="4875897" cy="1127325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4875897" cy="1079700"/>
            </a:xfrm>
            <a:custGeom>
              <a:avLst/>
              <a:gdLst/>
              <a:ahLst/>
              <a:cxnLst/>
              <a:rect l="l" t="t" r="r" b="b"/>
              <a:pathLst>
                <a:path w="4816592" h="1079700">
                  <a:moveTo>
                    <a:pt x="0" y="0"/>
                  </a:moveTo>
                  <a:lnTo>
                    <a:pt x="4816592" y="0"/>
                  </a:lnTo>
                  <a:lnTo>
                    <a:pt x="4816592" y="1079700"/>
                  </a:lnTo>
                  <a:lnTo>
                    <a:pt x="0" y="1079700"/>
                  </a:lnTo>
                  <a:close/>
                </a:path>
              </a:pathLst>
            </a:custGeom>
            <a:solidFill>
              <a:srgbClr val="DBE5EA"/>
            </a:solidFill>
          </p:spPr>
          <p:txBody>
            <a:bodyPr/>
            <a:lstStyle/>
            <a:p>
              <a:endParaRPr lang="bg-BG" noProof="0" dirty="0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-47625"/>
              <a:ext cx="4816593" cy="11273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693"/>
                </a:lnSpc>
              </a:pPr>
              <a:endParaRPr lang="bg-BG" noProof="0" dirty="0"/>
            </a:p>
          </p:txBody>
        </p:sp>
      </p:grpSp>
      <p:sp>
        <p:nvSpPr>
          <p:cNvPr id="11" name="TextBox 11"/>
          <p:cNvSpPr txBox="1"/>
          <p:nvPr/>
        </p:nvSpPr>
        <p:spPr>
          <a:xfrm>
            <a:off x="5489121" y="515622"/>
            <a:ext cx="7124700" cy="105368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l">
              <a:lnSpc>
                <a:spcPts val="8959"/>
              </a:lnSpc>
              <a:spcBef>
                <a:spcPct val="0"/>
              </a:spcBef>
            </a:pPr>
            <a:r>
              <a:rPr lang="bg-BG" sz="5400" b="1" i="1" noProof="0" dirty="0">
                <a:solidFill>
                  <a:srgbClr val="0F4662"/>
                </a:solidFill>
                <a:latin typeface="Cormorant Garamond Bold Italics"/>
                <a:ea typeface="Cormorant Garamond Bold Italics"/>
                <a:cs typeface="Cormorant Garamond Bold Italics"/>
                <a:sym typeface="Cormorant Garamond Bold Italics"/>
              </a:rPr>
              <a:t>Об</a:t>
            </a:r>
            <a:r>
              <a:rPr lang="bg-BG" sz="4800" i="1" noProof="0" dirty="0">
                <a:solidFill>
                  <a:srgbClr val="0F4662"/>
                </a:solidFill>
                <a:latin typeface="Cormorant Garamond Bold Italics"/>
                <a:ea typeface="Cormorant Garamond Bold Italics"/>
                <a:cs typeface="Cormorant Garamond Bold Italics"/>
                <a:sym typeface="Cormorant Garamond Bold Italics"/>
              </a:rPr>
              <a:t>я</a:t>
            </a:r>
            <a:r>
              <a:rPr lang="bg-BG" sz="5400" b="1" i="1" noProof="0" dirty="0">
                <a:solidFill>
                  <a:srgbClr val="0F4662"/>
                </a:solidFill>
                <a:latin typeface="Cormorant Garamond Bold Italics"/>
                <a:ea typeface="Cormorant Garamond Bold Italics"/>
                <a:cs typeface="Cormorant Garamond Bold Italics"/>
                <a:sym typeface="Cormorant Garamond Bold Italics"/>
              </a:rPr>
              <a:t>снителни анима</a:t>
            </a:r>
            <a:r>
              <a:rPr lang="bg-BG" sz="4800" i="1" noProof="0" dirty="0">
                <a:solidFill>
                  <a:srgbClr val="0F4662"/>
                </a:solidFill>
                <a:latin typeface="Cormorant Garamond Bold Italics"/>
                <a:ea typeface="Cormorant Garamond Bold Italics"/>
                <a:cs typeface="Cormorant Garamond Bold Italics"/>
                <a:sym typeface="Cormorant Garamond Bold Italics"/>
              </a:rPr>
              <a:t>ц</a:t>
            </a:r>
            <a:r>
              <a:rPr lang="bg-BG" sz="5400" b="1" i="1" noProof="0" dirty="0">
                <a:solidFill>
                  <a:srgbClr val="0F4662"/>
                </a:solidFill>
                <a:latin typeface="Cormorant Garamond Bold Italics"/>
                <a:ea typeface="Cormorant Garamond Bold Italics"/>
                <a:cs typeface="Cormorant Garamond Bold Italics"/>
                <a:sym typeface="Cormorant Garamond Bold Italics"/>
              </a:rPr>
              <a:t>ии</a:t>
            </a:r>
          </a:p>
        </p:txBody>
      </p:sp>
      <p:sp>
        <p:nvSpPr>
          <p:cNvPr id="19" name="Freeform 19"/>
          <p:cNvSpPr/>
          <p:nvPr/>
        </p:nvSpPr>
        <p:spPr>
          <a:xfrm>
            <a:off x="8322649" y="9563100"/>
            <a:ext cx="1679997" cy="249900"/>
          </a:xfrm>
          <a:custGeom>
            <a:avLst/>
            <a:gdLst/>
            <a:ahLst/>
            <a:cxnLst/>
            <a:rect l="l" t="t" r="r" b="b"/>
            <a:pathLst>
              <a:path w="1679997" h="249900">
                <a:moveTo>
                  <a:pt x="0" y="0"/>
                </a:moveTo>
                <a:lnTo>
                  <a:pt x="1679998" y="0"/>
                </a:lnTo>
                <a:lnTo>
                  <a:pt x="1679998" y="249900"/>
                </a:lnTo>
                <a:lnTo>
                  <a:pt x="0" y="24990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bg-BG" noProof="0" dirty="0"/>
          </a:p>
        </p:txBody>
      </p:sp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80466573"/>
              </p:ext>
            </p:extLst>
          </p:nvPr>
        </p:nvGraphicFramePr>
        <p:xfrm>
          <a:off x="3959790" y="2119287"/>
          <a:ext cx="1268412" cy="1311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4" name="CorelDRAW" r:id="rId6" imgW="1491480" imgH="1545480" progId="CorelDraw.Graphic.23">
                  <p:embed/>
                </p:oleObj>
              </mc:Choice>
              <mc:Fallback>
                <p:oleObj name="CorelDRAW" r:id="rId6" imgW="1491480" imgH="1545480" progId="CorelDraw.Graphic.23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59790" y="2119287"/>
                        <a:ext cx="1268412" cy="13112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39617140"/>
              </p:ext>
            </p:extLst>
          </p:nvPr>
        </p:nvGraphicFramePr>
        <p:xfrm>
          <a:off x="6893279" y="2162943"/>
          <a:ext cx="1168400" cy="1223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5" name="CorelDRAW" r:id="rId8" imgW="2019240" imgH="2113920" progId="CorelDraw.Graphic.23">
                  <p:embed/>
                </p:oleObj>
              </mc:Choice>
              <mc:Fallback>
                <p:oleObj name="CorelDRAW" r:id="rId8" imgW="2019240" imgH="2113920" progId="CorelDraw.Graphic.23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93279" y="2162943"/>
                        <a:ext cx="1168400" cy="12239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" name="Picture 4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88" y="4315652"/>
            <a:ext cx="5926161" cy="4519451"/>
          </a:xfrm>
          <a:prstGeom prst="rect">
            <a:avLst/>
          </a:prstGeom>
          <a:ln>
            <a:solidFill>
              <a:srgbClr val="002060"/>
            </a:solidFill>
          </a:ln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842" y="29337"/>
            <a:ext cx="1558432" cy="158042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1739" y="4282598"/>
            <a:ext cx="5684520" cy="4541312"/>
          </a:xfrm>
          <a:prstGeom prst="rect">
            <a:avLst/>
          </a:prstGeom>
          <a:ln>
            <a:solidFill>
              <a:srgbClr val="002060"/>
            </a:solidFill>
          </a:ln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78443" y="4282598"/>
            <a:ext cx="5798445" cy="4636550"/>
          </a:xfrm>
          <a:prstGeom prst="rect">
            <a:avLst/>
          </a:prstGeom>
          <a:ln>
            <a:solidFill>
              <a:srgbClr val="002060"/>
            </a:solidFill>
          </a:ln>
        </p:spPr>
      </p:pic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78499913"/>
              </p:ext>
            </p:extLst>
          </p:nvPr>
        </p:nvGraphicFramePr>
        <p:xfrm>
          <a:off x="9492511" y="2226656"/>
          <a:ext cx="1441450" cy="1028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6" name="CorelDRAW" r:id="rId14" imgW="2115312" imgH="1356360" progId="CorelDraw.Graphic.21">
                  <p:embed/>
                </p:oleObj>
              </mc:Choice>
              <mc:Fallback>
                <p:oleObj name="CorelDRAW" r:id="rId14" imgW="2115312" imgH="1356360" progId="CorelDraw.Graphic.21">
                  <p:embed/>
                  <p:pic>
                    <p:nvPicPr>
                      <p:cNvPr id="27" name="Object 2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492511" y="2226656"/>
                        <a:ext cx="1441450" cy="1028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57630455"/>
              </p:ext>
            </p:extLst>
          </p:nvPr>
        </p:nvGraphicFramePr>
        <p:xfrm>
          <a:off x="12683188" y="2136610"/>
          <a:ext cx="1201738" cy="1231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7" name="CorelDRAW" r:id="rId16" imgW="1502280" imgH="1537200" progId="CorelDraw.Graphic.23">
                  <p:embed/>
                </p:oleObj>
              </mc:Choice>
              <mc:Fallback>
                <p:oleObj name="CorelDRAW" r:id="rId16" imgW="1502280" imgH="1537200" progId="CorelDraw.Graphic.23">
                  <p:embed/>
                  <p:pic>
                    <p:nvPicPr>
                      <p:cNvPr id="28" name="Object 2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683188" y="2136610"/>
                        <a:ext cx="1201738" cy="1231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aqWV0thRHY8"/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228600" y="65900"/>
            <a:ext cx="17830800" cy="10029826"/>
          </a:xfrm>
          <a:prstGeom prst="rect">
            <a:avLst/>
          </a:prstGeom>
          <a:ln>
            <a:solidFill>
              <a:srgbClr val="002060"/>
            </a:solidFill>
          </a:ln>
        </p:spPr>
      </p:pic>
    </p:spTree>
    <p:extLst>
      <p:ext uri="{BB962C8B-B14F-4D97-AF65-F5344CB8AC3E}">
        <p14:creationId xmlns:p14="http://schemas.microsoft.com/office/powerpoint/2010/main" val="428473872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3"/>
          <p:cNvSpPr/>
          <p:nvPr/>
        </p:nvSpPr>
        <p:spPr>
          <a:xfrm>
            <a:off x="873688" y="5600700"/>
            <a:ext cx="4344915" cy="0"/>
          </a:xfrm>
          <a:prstGeom prst="line">
            <a:avLst/>
          </a:prstGeom>
          <a:ln w="57150" cap="flat">
            <a:solidFill>
              <a:srgbClr val="7994A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bg-BG" noProof="0" dirty="0"/>
          </a:p>
        </p:txBody>
      </p:sp>
      <p:sp>
        <p:nvSpPr>
          <p:cNvPr id="4" name="AutoShape 4"/>
          <p:cNvSpPr/>
          <p:nvPr/>
        </p:nvSpPr>
        <p:spPr>
          <a:xfrm>
            <a:off x="12649200" y="8953500"/>
            <a:ext cx="4346753" cy="0"/>
          </a:xfrm>
          <a:prstGeom prst="line">
            <a:avLst/>
          </a:prstGeom>
          <a:ln w="57150" cap="flat">
            <a:solidFill>
              <a:srgbClr val="7994A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bg-BG" noProof="0" dirty="0"/>
          </a:p>
        </p:txBody>
      </p:sp>
      <p:sp>
        <p:nvSpPr>
          <p:cNvPr id="5" name="AutoShape 5"/>
          <p:cNvSpPr/>
          <p:nvPr/>
        </p:nvSpPr>
        <p:spPr>
          <a:xfrm flipV="1">
            <a:off x="873688" y="8953500"/>
            <a:ext cx="4716390" cy="0"/>
          </a:xfrm>
          <a:prstGeom prst="line">
            <a:avLst/>
          </a:prstGeom>
          <a:ln w="57150" cap="flat">
            <a:solidFill>
              <a:srgbClr val="7994A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bg-BG" noProof="0" dirty="0"/>
          </a:p>
        </p:txBody>
      </p:sp>
      <p:sp>
        <p:nvSpPr>
          <p:cNvPr id="6" name="TextBox 6"/>
          <p:cNvSpPr txBox="1"/>
          <p:nvPr/>
        </p:nvSpPr>
        <p:spPr>
          <a:xfrm>
            <a:off x="4953000" y="324166"/>
            <a:ext cx="11854115" cy="105368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l">
              <a:lnSpc>
                <a:spcPts val="8959"/>
              </a:lnSpc>
              <a:spcBef>
                <a:spcPct val="0"/>
              </a:spcBef>
            </a:pPr>
            <a:r>
              <a:rPr lang="bg-BG" sz="5400" b="1" i="1" noProof="0" dirty="0">
                <a:solidFill>
                  <a:srgbClr val="0F4662"/>
                </a:solidFill>
                <a:latin typeface="Cormorant Garamond Bold Italics"/>
                <a:ea typeface="Cormorant Garamond Bold Italics"/>
                <a:cs typeface="Cormorant Garamond Bold Italics"/>
                <a:sym typeface="Cormorant Garamond Bold Italics"/>
              </a:rPr>
              <a:t>Ин</a:t>
            </a:r>
            <a:r>
              <a:rPr lang="bg-BG" sz="4800" i="1" noProof="0" dirty="0">
                <a:solidFill>
                  <a:srgbClr val="0F4662"/>
                </a:solidFill>
                <a:latin typeface="Cormorant Garamond Bold Italics"/>
                <a:ea typeface="Cormorant Garamond Bold Italics"/>
                <a:cs typeface="Cormorant Garamond Bold Italics"/>
                <a:sym typeface="Cormorant Garamond Bold Italics"/>
              </a:rPr>
              <a:t>ф</a:t>
            </a:r>
            <a:r>
              <a:rPr lang="bg-BG" sz="5400" b="1" i="1" noProof="0" dirty="0">
                <a:solidFill>
                  <a:srgbClr val="0F4662"/>
                </a:solidFill>
                <a:latin typeface="Cormorant Garamond Bold Italics"/>
                <a:ea typeface="Cormorant Garamond Bold Italics"/>
                <a:cs typeface="Cormorant Garamond Bold Italics"/>
                <a:sym typeface="Cormorant Garamond Bold Italics"/>
              </a:rPr>
              <a:t>орма</a:t>
            </a:r>
            <a:r>
              <a:rPr lang="bg-BG" sz="4800" i="1" noProof="0" dirty="0">
                <a:solidFill>
                  <a:srgbClr val="0F4662"/>
                </a:solidFill>
                <a:latin typeface="Cormorant Garamond Bold Italics"/>
                <a:ea typeface="Cormorant Garamond Bold Italics"/>
                <a:cs typeface="Cormorant Garamond Bold Italics"/>
                <a:sym typeface="Cormorant Garamond Bold Italics"/>
              </a:rPr>
              <a:t>ц</a:t>
            </a:r>
            <a:r>
              <a:rPr lang="bg-BG" sz="5400" b="1" i="1" noProof="0" dirty="0">
                <a:solidFill>
                  <a:srgbClr val="0F4662"/>
                </a:solidFill>
                <a:latin typeface="Cormorant Garamond Bold Italics"/>
                <a:ea typeface="Cormorant Garamond Bold Italics"/>
                <a:cs typeface="Cormorant Garamond Bold Italics"/>
                <a:sym typeface="Cormorant Garamond Bold Italics"/>
              </a:rPr>
              <a:t>ионни събити</a:t>
            </a:r>
            <a:r>
              <a:rPr lang="bg-BG" sz="4800" i="1" noProof="0" dirty="0">
                <a:solidFill>
                  <a:srgbClr val="0F4662"/>
                </a:solidFill>
                <a:latin typeface="Cormorant Garamond Bold Italics"/>
                <a:ea typeface="Cormorant Garamond Bold Italics"/>
                <a:cs typeface="Cormorant Garamond Bold Italics"/>
                <a:sym typeface="Cormorant Garamond Bold Italics"/>
              </a:rPr>
              <a:t>я</a:t>
            </a:r>
            <a:endParaRPr lang="bg-BG" sz="5400" i="1" noProof="0" dirty="0">
              <a:solidFill>
                <a:srgbClr val="0F4662"/>
              </a:solidFill>
              <a:latin typeface="Cormorant Garamond Bold Italics"/>
              <a:ea typeface="Cormorant Garamond Bold Italics"/>
              <a:cs typeface="Cormorant Garamond Bold Italics"/>
              <a:sym typeface="Cormorant Garamond Bold Italics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685800" y="2594345"/>
            <a:ext cx="5540499" cy="259237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lvl="0">
              <a:lnSpc>
                <a:spcPts val="3359"/>
              </a:lnSpc>
              <a:spcBef>
                <a:spcPct val="0"/>
              </a:spcBef>
            </a:pPr>
            <a:r>
              <a:rPr lang="bg-BG" sz="2800" noProof="0" dirty="0">
                <a:solidFill>
                  <a:srgbClr val="0F4662"/>
                </a:solidFill>
                <a:latin typeface="Quicksand"/>
                <a:ea typeface="Quicksand"/>
                <a:cs typeface="Quicksand"/>
              </a:rPr>
              <a:t>Информационна среща с потенциалните МИРГ прилагането на ПМС за подхода ВОМР</a:t>
            </a:r>
            <a:r>
              <a:rPr lang="bg-BG" sz="2800" noProof="0" dirty="0">
                <a:solidFill>
                  <a:srgbClr val="0F4662"/>
                </a:solidFill>
                <a:latin typeface="Quicksand"/>
                <a:ea typeface="Quicksand"/>
                <a:cs typeface="Quicksand"/>
                <a:sym typeface="Quicksand"/>
              </a:rPr>
              <a:t>.</a:t>
            </a:r>
          </a:p>
          <a:p>
            <a:pPr lvl="0">
              <a:lnSpc>
                <a:spcPts val="3359"/>
              </a:lnSpc>
              <a:spcBef>
                <a:spcPct val="0"/>
              </a:spcBef>
            </a:pPr>
            <a:endParaRPr lang="bg-BG" sz="2800" noProof="0" dirty="0">
              <a:solidFill>
                <a:srgbClr val="0F4662"/>
              </a:solidFill>
              <a:latin typeface="Quicksand"/>
              <a:ea typeface="Quicksand"/>
              <a:cs typeface="Quicksand"/>
              <a:sym typeface="Quicksand"/>
            </a:endParaRPr>
          </a:p>
          <a:p>
            <a:pPr lvl="0">
              <a:lnSpc>
                <a:spcPts val="3359"/>
              </a:lnSpc>
              <a:spcBef>
                <a:spcPct val="0"/>
              </a:spcBef>
            </a:pPr>
            <a:r>
              <a:rPr lang="bg-BG" sz="2800" noProof="0" dirty="0">
                <a:solidFill>
                  <a:srgbClr val="0F4662"/>
                </a:solidFill>
                <a:latin typeface="Quicksand"/>
                <a:ea typeface="Quicksand"/>
                <a:cs typeface="Quicksand"/>
              </a:rPr>
              <a:t>2 октомври 2024 г. МЗХ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895504" y="1868582"/>
            <a:ext cx="5348229" cy="50013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>
              <a:lnSpc>
                <a:spcPts val="3919"/>
              </a:lnSpc>
              <a:spcBef>
                <a:spcPct val="0"/>
              </a:spcBef>
            </a:pPr>
            <a:r>
              <a:rPr lang="bg-BG" sz="3200" b="1" noProof="0" dirty="0">
                <a:solidFill>
                  <a:srgbClr val="0F4662"/>
                </a:solidFill>
                <a:latin typeface="Quicksand Bold"/>
                <a:ea typeface="Quicksand Bold"/>
                <a:cs typeface="Quicksand Bold"/>
                <a:sym typeface="Quicksand Bold"/>
              </a:rPr>
              <a:t>Информационна среща</a:t>
            </a:r>
            <a:r>
              <a:rPr lang="bg-BG" sz="3600" b="1" noProof="0" dirty="0">
                <a:solidFill>
                  <a:srgbClr val="0F4662"/>
                </a:solidFill>
                <a:latin typeface="Quicksand Bold"/>
                <a:ea typeface="Quicksand Bold"/>
                <a:cs typeface="Quicksand Bold"/>
                <a:sym typeface="Quicksand Bold"/>
              </a:rPr>
              <a:t>: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11893446" y="3619501"/>
            <a:ext cx="5858260" cy="499111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lvl="0" algn="ctr"/>
            <a:r>
              <a:rPr lang="bg-BG" sz="2800" noProof="0" dirty="0">
                <a:solidFill>
                  <a:srgbClr val="0F4662"/>
                </a:solidFill>
                <a:latin typeface="Quicksand"/>
                <a:ea typeface="Quicksand"/>
                <a:cs typeface="Quicksand"/>
              </a:rPr>
              <a:t>Информационни кампании за 11 обявени процедури:</a:t>
            </a:r>
          </a:p>
          <a:p>
            <a:pPr lvl="0" algn="ctr"/>
            <a:endParaRPr lang="bg-BG" sz="2400" noProof="0" dirty="0">
              <a:solidFill>
                <a:srgbClr val="0F4662"/>
              </a:solidFill>
              <a:latin typeface="Quicksand"/>
              <a:ea typeface="Quicksand"/>
              <a:cs typeface="Quicksand"/>
            </a:endParaRPr>
          </a:p>
          <a:p>
            <a:pPr lvl="0" algn="ctr"/>
            <a:endParaRPr lang="bg-BG" sz="3200" noProof="0" dirty="0">
              <a:solidFill>
                <a:srgbClr val="0F4662"/>
              </a:solidFill>
              <a:latin typeface="Quicksand"/>
              <a:ea typeface="Quicksand"/>
              <a:cs typeface="Quicksand"/>
            </a:endParaRPr>
          </a:p>
          <a:p>
            <a:pPr lvl="0" algn="ctr"/>
            <a:r>
              <a:rPr lang="bg-BG" sz="3200" noProof="0" dirty="0">
                <a:solidFill>
                  <a:srgbClr val="0F4662"/>
                </a:solidFill>
                <a:latin typeface="Quicksand"/>
                <a:ea typeface="Quicksand"/>
                <a:cs typeface="Quicksand"/>
              </a:rPr>
              <a:t>Facebook</a:t>
            </a:r>
          </a:p>
          <a:p>
            <a:pPr lvl="0" algn="ctr"/>
            <a:endParaRPr lang="bg-BG" sz="2400" noProof="0" dirty="0">
              <a:solidFill>
                <a:srgbClr val="0F4662"/>
              </a:solidFill>
              <a:latin typeface="Quicksand"/>
              <a:ea typeface="Quicksand"/>
              <a:cs typeface="Quicksand"/>
            </a:endParaRPr>
          </a:p>
          <a:p>
            <a:pPr algn="ctr"/>
            <a:endParaRPr lang="bg-BG" sz="3200" noProof="0" dirty="0">
              <a:solidFill>
                <a:srgbClr val="0F4662"/>
              </a:solidFill>
              <a:latin typeface="Quicksand"/>
              <a:ea typeface="Quicksand"/>
              <a:cs typeface="Quicksand"/>
            </a:endParaRPr>
          </a:p>
          <a:p>
            <a:pPr algn="ctr"/>
            <a:r>
              <a:rPr lang="bg-BG" sz="3200" noProof="0" dirty="0">
                <a:solidFill>
                  <a:srgbClr val="0F4662"/>
                </a:solidFill>
                <a:latin typeface="Quicksand"/>
                <a:ea typeface="Quicksand"/>
                <a:cs typeface="Quicksand"/>
              </a:rPr>
              <a:t> YouTube </a:t>
            </a:r>
          </a:p>
          <a:p>
            <a:pPr algn="ctr"/>
            <a:endParaRPr lang="bg-BG" sz="3200" noProof="0" dirty="0">
              <a:solidFill>
                <a:srgbClr val="0F4662"/>
              </a:solidFill>
              <a:latin typeface="Quicksand"/>
              <a:ea typeface="Quicksand"/>
              <a:cs typeface="Quicksand"/>
            </a:endParaRPr>
          </a:p>
          <a:p>
            <a:pPr algn="ctr"/>
            <a:r>
              <a:rPr lang="bg-BG" sz="3200" noProof="0" dirty="0">
                <a:solidFill>
                  <a:srgbClr val="0F4662"/>
                </a:solidFill>
                <a:latin typeface="Quicksand"/>
                <a:ea typeface="Quicksand"/>
                <a:cs typeface="Quicksand"/>
              </a:rPr>
              <a:t>www.eufunds.bg</a:t>
            </a:r>
          </a:p>
          <a:p>
            <a:pPr marL="0" lvl="0" indent="0" algn="l">
              <a:lnSpc>
                <a:spcPts val="3359"/>
              </a:lnSpc>
              <a:spcBef>
                <a:spcPct val="0"/>
              </a:spcBef>
            </a:pPr>
            <a:endParaRPr lang="bg-BG" sz="2400" noProof="0" dirty="0">
              <a:solidFill>
                <a:srgbClr val="0F4662"/>
              </a:solidFill>
              <a:latin typeface="Quicksand"/>
              <a:ea typeface="Quicksand"/>
              <a:cs typeface="Quicksand"/>
              <a:sym typeface="Quicksand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12300867" y="2102392"/>
            <a:ext cx="5348229" cy="10002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3919"/>
              </a:lnSpc>
              <a:spcBef>
                <a:spcPct val="0"/>
              </a:spcBef>
            </a:pPr>
            <a:r>
              <a:rPr lang="bg-BG" sz="3200" b="1" noProof="0" dirty="0">
                <a:solidFill>
                  <a:srgbClr val="0F4662"/>
                </a:solidFill>
                <a:latin typeface="Quicksand Bold"/>
                <a:ea typeface="Quicksand Bold"/>
                <a:cs typeface="Quicksand Bold"/>
                <a:sym typeface="Quicksand Bold"/>
              </a:rPr>
              <a:t>Информационни кампании: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685800" y="6420421"/>
            <a:ext cx="5443855" cy="270843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lvl="0">
              <a:defRPr/>
            </a:pPr>
            <a:r>
              <a:rPr lang="bg-BG" sz="2800" noProof="0" dirty="0">
                <a:solidFill>
                  <a:srgbClr val="0F4662"/>
                </a:solidFill>
                <a:latin typeface="Quicksand"/>
                <a:ea typeface="Quicksand"/>
                <a:cs typeface="Quicksand"/>
              </a:rPr>
              <a:t>Обучение на бенефициентите по подготвителната процедура за ВОМР за изготвяне на стратегии</a:t>
            </a:r>
          </a:p>
          <a:p>
            <a:pPr lvl="0">
              <a:defRPr/>
            </a:pPr>
            <a:endParaRPr lang="bg-BG" sz="3200" noProof="0" dirty="0">
              <a:solidFill>
                <a:srgbClr val="0F4662"/>
              </a:solidFill>
              <a:latin typeface="Quicksand"/>
              <a:ea typeface="Quicksand"/>
              <a:cs typeface="Quicksand"/>
            </a:endParaRPr>
          </a:p>
          <a:p>
            <a:pPr lvl="0">
              <a:defRPr/>
            </a:pPr>
            <a:r>
              <a:rPr lang="bg-BG" sz="2800" noProof="0" dirty="0">
                <a:solidFill>
                  <a:srgbClr val="0F4662"/>
                </a:solidFill>
                <a:latin typeface="Quicksand"/>
                <a:ea typeface="Quicksand"/>
                <a:cs typeface="Quicksand"/>
              </a:rPr>
              <a:t>2 октомври 2024 г. МЗХ</a:t>
            </a:r>
          </a:p>
          <a:p>
            <a:pPr lvl="0">
              <a:defRPr/>
            </a:pPr>
            <a:endParaRPr lang="bg-BG" sz="3200" noProof="0" dirty="0">
              <a:solidFill>
                <a:srgbClr val="0F4662"/>
              </a:solidFill>
              <a:latin typeface="Quicksand"/>
              <a:ea typeface="Quicksand"/>
              <a:cs typeface="Quicksand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879264" y="5940002"/>
            <a:ext cx="5352545" cy="4725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>
              <a:lnSpc>
                <a:spcPts val="3919"/>
              </a:lnSpc>
              <a:spcBef>
                <a:spcPct val="0"/>
              </a:spcBef>
            </a:pPr>
            <a:r>
              <a:rPr lang="bg-BG" sz="3200" b="1" noProof="0" dirty="0">
                <a:solidFill>
                  <a:srgbClr val="0F4662"/>
                </a:solidFill>
                <a:latin typeface="Quicksand Bold"/>
                <a:ea typeface="Quicksand Bold"/>
                <a:cs typeface="Quicksand Bold"/>
                <a:sym typeface="Quicksand Bold"/>
              </a:rPr>
              <a:t>Обучение:</a:t>
            </a:r>
          </a:p>
        </p:txBody>
      </p:sp>
      <p:sp>
        <p:nvSpPr>
          <p:cNvPr id="14" name="Freeform 14"/>
          <p:cNvSpPr/>
          <p:nvPr/>
        </p:nvSpPr>
        <p:spPr>
          <a:xfrm>
            <a:off x="8610600" y="9709130"/>
            <a:ext cx="1679997" cy="249900"/>
          </a:xfrm>
          <a:custGeom>
            <a:avLst/>
            <a:gdLst/>
            <a:ahLst/>
            <a:cxnLst/>
            <a:rect l="l" t="t" r="r" b="b"/>
            <a:pathLst>
              <a:path w="1679997" h="249900">
                <a:moveTo>
                  <a:pt x="0" y="0"/>
                </a:moveTo>
                <a:lnTo>
                  <a:pt x="1679997" y="0"/>
                </a:lnTo>
                <a:lnTo>
                  <a:pt x="1679997" y="249900"/>
                </a:lnTo>
                <a:lnTo>
                  <a:pt x="0" y="2499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xmlns="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bg-BG" noProof="0" dirty="0"/>
          </a:p>
        </p:txBody>
      </p:sp>
      <p:pic>
        <p:nvPicPr>
          <p:cNvPr id="15" name="Picture 4" descr="cid:image004.png@01DAFD5A.4F10B570"/>
          <p:cNvPicPr>
            <a:picLocks noChangeAspect="1" noChangeArrowheads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56300" y="4853346"/>
            <a:ext cx="1257000" cy="125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cid:image002.png@01DAFD5A.4F10B570"/>
          <p:cNvPicPr>
            <a:picLocks noChangeAspect="1" noChangeArrowheads="1"/>
          </p:cNvPicPr>
          <p:nvPr/>
        </p:nvPicPr>
        <p:blipFill>
          <a:blip r:embed="rId7" r:link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59929" y="6420421"/>
            <a:ext cx="1257000" cy="125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950" y="141511"/>
            <a:ext cx="1558432" cy="1580426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7860" y="1874024"/>
            <a:ext cx="5230740" cy="3336421"/>
          </a:xfrm>
          <a:prstGeom prst="rect">
            <a:avLst/>
          </a:prstGeom>
          <a:ln>
            <a:solidFill>
              <a:srgbClr val="002060"/>
            </a:solidFill>
          </a:ln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7860" y="5727279"/>
            <a:ext cx="5363432" cy="3226221"/>
          </a:xfrm>
          <a:prstGeom prst="rect">
            <a:avLst/>
          </a:prstGeom>
          <a:ln>
            <a:solidFill>
              <a:srgbClr val="002060"/>
            </a:solidFill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4139</TotalTime>
  <Words>836</Words>
  <Application>Microsoft Office PowerPoint</Application>
  <PresentationFormat>Custom</PresentationFormat>
  <Paragraphs>145</Paragraphs>
  <Slides>16</Slides>
  <Notes>12</Notes>
  <HiddenSlides>0</HiddenSlides>
  <MMClips>1</MMClips>
  <ScaleCrop>false</ScaleCrop>
  <HeadingPairs>
    <vt:vector size="8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8" baseType="lpstr">
      <vt:lpstr>Quicksand</vt:lpstr>
      <vt:lpstr>Aptos</vt:lpstr>
      <vt:lpstr>Palatino Linotype</vt:lpstr>
      <vt:lpstr>Wingdings</vt:lpstr>
      <vt:lpstr>Times New Roman</vt:lpstr>
      <vt:lpstr>Roboto</vt:lpstr>
      <vt:lpstr>Arial</vt:lpstr>
      <vt:lpstr>Quicksand Bold</vt:lpstr>
      <vt:lpstr>Cormorant Garamond Bold Italics</vt:lpstr>
      <vt:lpstr>Calibri</vt:lpstr>
      <vt:lpstr>Office Theme</vt:lpstr>
      <vt:lpstr>CorelDRAW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White Blue Simple Modern Enhancing Sales Strategy Presentation</dc:title>
  <dc:creator>Boryana Vodenicharska</dc:creator>
  <cp:lastModifiedBy>Krasimira Dankova</cp:lastModifiedBy>
  <cp:revision>143</cp:revision>
  <dcterms:created xsi:type="dcterms:W3CDTF">2006-08-16T00:00:00Z</dcterms:created>
  <dcterms:modified xsi:type="dcterms:W3CDTF">2025-03-10T09:38:45Z</dcterms:modified>
  <dc:identifier>DAGgHo0cUnw</dc:identifier>
</cp:coreProperties>
</file>