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263" r:id="rId3"/>
    <p:sldId id="302" r:id="rId4"/>
    <p:sldId id="268" r:id="rId5"/>
    <p:sldId id="303" r:id="rId6"/>
    <p:sldId id="304" r:id="rId7"/>
    <p:sldId id="270" r:id="rId8"/>
    <p:sldId id="305" r:id="rId9"/>
    <p:sldId id="307" r:id="rId10"/>
    <p:sldId id="306" r:id="rId11"/>
    <p:sldId id="277" r:id="rId12"/>
  </p:sldIdLst>
  <p:sldSz cx="12192000" cy="6858000"/>
  <p:notesSz cx="68199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Tsvetkova" initials="M" lastIdx="1" clrIdx="0"/>
  <p:cmAuthor id="1" name="OPOS BG29" initials="OB" lastIdx="4" clrIdx="1">
    <p:extLst>
      <p:ext uri="{19B8F6BF-5375-455C-9EA6-DF929625EA0E}">
        <p15:presenceInfo xmlns:p15="http://schemas.microsoft.com/office/powerpoint/2012/main" userId="b1cbe1aae431b09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3300"/>
    <a:srgbClr val="CCFFCC"/>
    <a:srgbClr val="7CF49B"/>
    <a:srgbClr val="52F07B"/>
    <a:srgbClr val="66FF99"/>
    <a:srgbClr val="CC3300"/>
    <a:srgbClr val="009900"/>
    <a:srgbClr val="17375E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0" autoAdjust="0"/>
    <p:restoredTop sz="68421" autoAdjust="0"/>
  </p:normalViewPr>
  <p:slideViewPr>
    <p:cSldViewPr>
      <p:cViewPr varScale="1">
        <p:scale>
          <a:sx n="60" d="100"/>
          <a:sy n="60" d="100"/>
        </p:scale>
        <p:origin x="102" y="3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8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657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1048749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63032" y="0"/>
            <a:ext cx="2955290" cy="49657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B909493-B41E-4590-B1FB-08F1A94AED83}" type="datetimeFigureOut">
              <a:rPr lang="bg-BG" smtClean="0"/>
              <a:t>28.3.2023 г.</a:t>
            </a:fld>
            <a:endParaRPr lang="bg-BG"/>
          </a:p>
        </p:txBody>
      </p:sp>
      <p:sp>
        <p:nvSpPr>
          <p:cNvPr id="1048750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55290" cy="49657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1048751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63032" y="9433107"/>
            <a:ext cx="2955290" cy="49657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8556984-BFA1-4032-A2F7-943390F401A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603491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657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1048743" name="Date Placeholder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657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2B82725-62A2-4311-9ACD-D34C66DD3C7F}" type="datetimeFigureOut">
              <a:rPr lang="bg-BG" smtClean="0"/>
              <a:t>28.3.2023 г.</a:t>
            </a:fld>
            <a:endParaRPr lang="bg-BG"/>
          </a:p>
        </p:txBody>
      </p:sp>
      <p:sp>
        <p:nvSpPr>
          <p:cNvPr id="104874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0013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bg-BG"/>
          </a:p>
        </p:txBody>
      </p:sp>
      <p:sp>
        <p:nvSpPr>
          <p:cNvPr id="104874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990" y="4717415"/>
            <a:ext cx="5455920" cy="446913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104874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55290" cy="49657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104874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3032" y="9433107"/>
            <a:ext cx="2955290" cy="49657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222844A-9D9A-451E-8533-AC68D816AE0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57081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1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3107730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66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ru-RU" dirty="0">
              <a:solidFill>
                <a:schemeClr val="tx1"/>
              </a:solidFill>
            </a:endParaRP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4866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22844A-9D9A-451E-8533-AC68D816AE04}" type="slidenum">
              <a:rPr kumimoji="0" lang="bg-BG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bg-BG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17936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59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59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35DFC-BBE1-4CDA-B981-A5954F5C149B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642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bg-BG" sz="1000" noProof="0" dirty="0">
              <a:solidFill>
                <a:srgbClr val="003300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bg-BG" sz="1000" noProof="0" dirty="0">
              <a:solidFill>
                <a:schemeClr val="tx1"/>
              </a:solidFill>
            </a:endParaRPr>
          </a:p>
        </p:txBody>
      </p:sp>
      <p:sp>
        <p:nvSpPr>
          <p:cNvPr id="104864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2</a:t>
            </a:fld>
            <a:endParaRPr lang="bg-BG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58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bg-BG" sz="1000" noProof="0" dirty="0">
                <a:solidFill>
                  <a:schemeClr val="tx1"/>
                </a:solidFill>
              </a:rPr>
              <a:t>По данни на НСИ населението на България за 2020 г. е 6 934 015 лица. съгласно Приложение 1 от проект на ПМС за ВОМР общият брой лица, които живеят в градовете с население над 30 000 жители е 3 569 959. Следователно, общият брой лица, към които може да бъде предоставена подкрепа по мярката чрез подхода ВОМР, е разликата между общия брой население и живеещите в посочените градове, т.е. </a:t>
            </a:r>
            <a:r>
              <a:rPr lang="bg-BG" sz="1000" b="1" noProof="0" dirty="0">
                <a:solidFill>
                  <a:schemeClr val="tx1"/>
                </a:solidFill>
              </a:rPr>
              <a:t>3 364 056 жители. </a:t>
            </a:r>
          </a:p>
          <a:p>
            <a:pPr algn="just"/>
            <a:r>
              <a:rPr lang="bg-BG" sz="1000" noProof="0" dirty="0">
                <a:solidFill>
                  <a:schemeClr val="tx1"/>
                </a:solidFill>
              </a:rPr>
              <a:t>Изчислена е подкрепата за 1 жител спрямо общия бюджет по двете мерки – за отпадъци и за биоразнообразие, като същият е 2,11 лв./жител. В тази стойност ще включват всички допустими разходи по мярката. Усреднена стойност трябва да бъде ползвана като основа за определяне на максималния размер на бюджета по мярка за 1 МИГ. </a:t>
            </a:r>
          </a:p>
          <a:p>
            <a:pPr algn="just"/>
            <a:r>
              <a:rPr lang="bg-BG" sz="1000" noProof="0" dirty="0">
                <a:solidFill>
                  <a:schemeClr val="tx1"/>
                </a:solidFill>
              </a:rPr>
              <a:t>Максималният размер на бюджета по мярка, включена в стратегия на МИГ, се определя като произведение от общия брой население на територията на съответния МИГ по усреднената  стойност за 1 жител от 2,11 лв./жител.</a:t>
            </a:r>
          </a:p>
          <a:p>
            <a:pPr algn="just"/>
            <a:endParaRPr lang="bg-BG" sz="1000" noProof="0" dirty="0">
              <a:solidFill>
                <a:schemeClr val="tx1"/>
              </a:solidFill>
            </a:endParaRPr>
          </a:p>
          <a:p>
            <a:pPr algn="just"/>
            <a:endParaRPr lang="bg-BG" sz="1000" noProof="0" dirty="0">
              <a:solidFill>
                <a:schemeClr val="tx1"/>
              </a:solidFill>
            </a:endParaRPr>
          </a:p>
        </p:txBody>
      </p:sp>
      <p:sp>
        <p:nvSpPr>
          <p:cNvPr id="104859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22844A-9D9A-451E-8533-AC68D816AE04}" type="slidenum">
              <a:rPr kumimoji="0" lang="bg-BG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bg-BG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4434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66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Приоритет </a:t>
            </a:r>
            <a:r>
              <a:rPr lang="ru-RU" dirty="0" err="1">
                <a:solidFill>
                  <a:schemeClr val="tx1"/>
                </a:solidFill>
              </a:rPr>
              <a:t>са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мерките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насочени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към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управлението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битовите</a:t>
            </a:r>
            <a:r>
              <a:rPr lang="ru-RU" dirty="0">
                <a:solidFill>
                  <a:schemeClr val="tx1"/>
                </a:solidFill>
              </a:rPr>
              <a:t> и </a:t>
            </a:r>
            <a:r>
              <a:rPr lang="ru-RU" dirty="0" err="1">
                <a:solidFill>
                  <a:schemeClr val="tx1"/>
                </a:solidFill>
              </a:rPr>
              <a:t>строителните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отпадъци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задълженията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общините</a:t>
            </a:r>
            <a:r>
              <a:rPr lang="ru-RU" dirty="0">
                <a:solidFill>
                  <a:schemeClr val="tx1"/>
                </a:solidFill>
              </a:rPr>
              <a:t> по Закона за управление на </a:t>
            </a:r>
            <a:r>
              <a:rPr lang="ru-RU" dirty="0" err="1">
                <a:solidFill>
                  <a:schemeClr val="tx1"/>
                </a:solidFill>
              </a:rPr>
              <a:t>отпадъците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Като  </a:t>
            </a:r>
            <a:r>
              <a:rPr lang="ru-RU" dirty="0" err="1">
                <a:solidFill>
                  <a:schemeClr val="tx1"/>
                </a:solidFill>
              </a:rPr>
              <a:t>допълнение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към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останалите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инвестиционни</a:t>
            </a:r>
            <a:r>
              <a:rPr lang="ru-RU" dirty="0">
                <a:solidFill>
                  <a:schemeClr val="tx1"/>
                </a:solidFill>
              </a:rPr>
              <a:t> мерки по приоритета, </a:t>
            </a:r>
            <a:r>
              <a:rPr lang="ru-RU" dirty="0" err="1">
                <a:solidFill>
                  <a:schemeClr val="tx1"/>
                </a:solidFill>
              </a:rPr>
              <a:t>които</a:t>
            </a:r>
            <a:r>
              <a:rPr lang="ru-RU" dirty="0">
                <a:solidFill>
                  <a:schemeClr val="tx1"/>
                </a:solidFill>
              </a:rPr>
              <a:t> се </a:t>
            </a:r>
            <a:r>
              <a:rPr lang="ru-RU" dirty="0" err="1">
                <a:solidFill>
                  <a:schemeClr val="tx1"/>
                </a:solidFill>
              </a:rPr>
              <a:t>предвиждат</a:t>
            </a:r>
            <a:r>
              <a:rPr lang="ru-RU" dirty="0">
                <a:solidFill>
                  <a:schemeClr val="tx1"/>
                </a:solidFill>
              </a:rPr>
              <a:t> или </a:t>
            </a:r>
            <a:r>
              <a:rPr lang="ru-RU" dirty="0" err="1">
                <a:solidFill>
                  <a:schemeClr val="tx1"/>
                </a:solidFill>
              </a:rPr>
              <a:t>ще</a:t>
            </a:r>
            <a:r>
              <a:rPr lang="ru-RU" dirty="0">
                <a:solidFill>
                  <a:schemeClr val="tx1"/>
                </a:solidFill>
              </a:rPr>
              <a:t> се </a:t>
            </a:r>
            <a:r>
              <a:rPr lang="ru-RU" dirty="0" err="1">
                <a:solidFill>
                  <a:schemeClr val="tx1"/>
                </a:solidFill>
              </a:rPr>
              <a:t>инициират</a:t>
            </a:r>
            <a:r>
              <a:rPr lang="ru-RU" dirty="0">
                <a:solidFill>
                  <a:schemeClr val="tx1"/>
                </a:solidFill>
              </a:rPr>
              <a:t> за </a:t>
            </a:r>
            <a:r>
              <a:rPr lang="ru-RU" dirty="0" err="1">
                <a:solidFill>
                  <a:schemeClr val="tx1"/>
                </a:solidFill>
              </a:rPr>
              <a:t>изпълнение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съответния</a:t>
            </a:r>
            <a:r>
              <a:rPr lang="ru-RU" dirty="0">
                <a:solidFill>
                  <a:schemeClr val="tx1"/>
                </a:solidFill>
              </a:rPr>
              <a:t> регион, се </a:t>
            </a:r>
            <a:r>
              <a:rPr lang="ru-RU" dirty="0" err="1">
                <a:solidFill>
                  <a:schemeClr val="tx1"/>
                </a:solidFill>
              </a:rPr>
              <a:t>очаква</a:t>
            </a:r>
            <a:r>
              <a:rPr lang="ru-RU" dirty="0">
                <a:solidFill>
                  <a:schemeClr val="tx1"/>
                </a:solidFill>
              </a:rPr>
              <a:t> чрез </a:t>
            </a:r>
            <a:r>
              <a:rPr lang="ru-RU" dirty="0" err="1">
                <a:solidFill>
                  <a:schemeClr val="tx1"/>
                </a:solidFill>
              </a:rPr>
              <a:t>мярката</a:t>
            </a:r>
            <a:r>
              <a:rPr lang="ru-RU" dirty="0">
                <a:solidFill>
                  <a:schemeClr val="tx1"/>
                </a:solidFill>
              </a:rPr>
              <a:t> по подхода ВОМР да се </a:t>
            </a:r>
            <a:r>
              <a:rPr lang="ru-RU" dirty="0" err="1">
                <a:solidFill>
                  <a:schemeClr val="tx1"/>
                </a:solidFill>
              </a:rPr>
              <a:t>допринесе</a:t>
            </a:r>
            <a:r>
              <a:rPr lang="ru-RU" dirty="0">
                <a:solidFill>
                  <a:schemeClr val="tx1"/>
                </a:solidFill>
              </a:rPr>
              <a:t> за </a:t>
            </a:r>
            <a:r>
              <a:rPr lang="ru-RU" dirty="0" err="1">
                <a:solidFill>
                  <a:schemeClr val="tx1"/>
                </a:solidFill>
              </a:rPr>
              <a:t>подпомагане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местно</a:t>
            </a:r>
            <a:r>
              <a:rPr lang="ru-RU" dirty="0">
                <a:solidFill>
                  <a:schemeClr val="tx1"/>
                </a:solidFill>
              </a:rPr>
              <a:t> и </a:t>
            </a:r>
            <a:r>
              <a:rPr lang="ru-RU" dirty="0" err="1">
                <a:solidFill>
                  <a:schemeClr val="tx1"/>
                </a:solidFill>
              </a:rPr>
              <a:t>регионално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ниво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повишаване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осведомеността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населението</a:t>
            </a:r>
            <a:r>
              <a:rPr lang="ru-RU" dirty="0">
                <a:solidFill>
                  <a:schemeClr val="tx1"/>
                </a:solidFill>
              </a:rPr>
              <a:t> за целите за управление на </a:t>
            </a:r>
            <a:r>
              <a:rPr lang="ru-RU" dirty="0" err="1">
                <a:solidFill>
                  <a:schemeClr val="tx1"/>
                </a:solidFill>
              </a:rPr>
              <a:t>отпадъците</a:t>
            </a:r>
            <a:r>
              <a:rPr lang="ru-RU" dirty="0">
                <a:solidFill>
                  <a:schemeClr val="tx1"/>
                </a:solidFill>
              </a:rPr>
              <a:t> с фокус </a:t>
            </a:r>
            <a:r>
              <a:rPr lang="ru-RU" dirty="0" err="1">
                <a:solidFill>
                  <a:schemeClr val="tx1"/>
                </a:solidFill>
              </a:rPr>
              <a:t>към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битовите</a:t>
            </a:r>
            <a:r>
              <a:rPr lang="ru-RU" dirty="0">
                <a:solidFill>
                  <a:schemeClr val="tx1"/>
                </a:solidFill>
              </a:rPr>
              <a:t> и </a:t>
            </a:r>
            <a:r>
              <a:rPr lang="ru-RU" dirty="0" err="1">
                <a:solidFill>
                  <a:schemeClr val="tx1"/>
                </a:solidFill>
              </a:rPr>
              <a:t>строителни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отпадъци</a:t>
            </a:r>
            <a:r>
              <a:rPr lang="ru-RU" dirty="0">
                <a:solidFill>
                  <a:schemeClr val="tx1"/>
                </a:solidFill>
              </a:rPr>
              <a:t>, за </a:t>
            </a:r>
            <a:r>
              <a:rPr lang="ru-RU" dirty="0" err="1">
                <a:solidFill>
                  <a:schemeClr val="tx1"/>
                </a:solidFill>
              </a:rPr>
              <a:t>правата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задълженията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възможностите</a:t>
            </a:r>
            <a:r>
              <a:rPr lang="ru-RU" dirty="0">
                <a:solidFill>
                  <a:schemeClr val="tx1"/>
                </a:solidFill>
              </a:rPr>
              <a:t> и </a:t>
            </a:r>
            <a:r>
              <a:rPr lang="ru-RU" dirty="0" err="1">
                <a:solidFill>
                  <a:schemeClr val="tx1"/>
                </a:solidFill>
              </a:rPr>
              <a:t>добри</a:t>
            </a:r>
            <a:r>
              <a:rPr lang="ru-RU" dirty="0">
                <a:solidFill>
                  <a:schemeClr val="tx1"/>
                </a:solidFill>
              </a:rPr>
              <a:t> практики, за устойчиво потребление и </a:t>
            </a:r>
            <a:r>
              <a:rPr lang="ru-RU" dirty="0" err="1">
                <a:solidFill>
                  <a:schemeClr val="tx1"/>
                </a:solidFill>
              </a:rPr>
              <a:t>прехода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към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кръгова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икономика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</a:rPr>
              <a:t>Препоръчително</a:t>
            </a:r>
            <a:r>
              <a:rPr lang="ru-RU" dirty="0">
                <a:solidFill>
                  <a:schemeClr val="tx1"/>
                </a:solidFill>
              </a:rPr>
              <a:t> е да се </a:t>
            </a:r>
            <a:r>
              <a:rPr lang="ru-RU" dirty="0" err="1">
                <a:solidFill>
                  <a:schemeClr val="tx1"/>
                </a:solidFill>
              </a:rPr>
              <a:t>предвиди</a:t>
            </a:r>
            <a:r>
              <a:rPr lang="ru-RU" dirty="0">
                <a:solidFill>
                  <a:schemeClr val="tx1"/>
                </a:solidFill>
              </a:rPr>
              <a:t> и </a:t>
            </a:r>
            <a:r>
              <a:rPr lang="ru-RU" dirty="0" err="1">
                <a:solidFill>
                  <a:schemeClr val="tx1"/>
                </a:solidFill>
              </a:rPr>
              <a:t>подпомагане</a:t>
            </a:r>
            <a:r>
              <a:rPr lang="ru-RU" dirty="0">
                <a:solidFill>
                  <a:schemeClr val="tx1"/>
                </a:solidFill>
              </a:rPr>
              <a:t> за </a:t>
            </a:r>
            <a:r>
              <a:rPr lang="ru-RU" dirty="0" err="1">
                <a:solidFill>
                  <a:schemeClr val="tx1"/>
                </a:solidFill>
              </a:rPr>
              <a:t>разпространение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възможности</a:t>
            </a:r>
            <a:r>
              <a:rPr lang="ru-RU" dirty="0">
                <a:solidFill>
                  <a:schemeClr val="tx1"/>
                </a:solidFill>
              </a:rPr>
              <a:t> на практика за </a:t>
            </a:r>
            <a:r>
              <a:rPr lang="ru-RU" dirty="0" err="1">
                <a:solidFill>
                  <a:schemeClr val="tx1"/>
                </a:solidFill>
              </a:rPr>
              <a:t>предотвратяване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образуването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отпадъци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ниво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домакинство</a:t>
            </a:r>
            <a:r>
              <a:rPr lang="ru-RU" dirty="0">
                <a:solidFill>
                  <a:schemeClr val="tx1"/>
                </a:solidFill>
              </a:rPr>
              <a:t>, квартал, населено </a:t>
            </a:r>
            <a:r>
              <a:rPr lang="ru-RU" dirty="0" err="1">
                <a:solidFill>
                  <a:schemeClr val="tx1"/>
                </a:solidFill>
              </a:rPr>
              <a:t>място</a:t>
            </a:r>
            <a:r>
              <a:rPr lang="ru-RU" dirty="0">
                <a:solidFill>
                  <a:schemeClr val="tx1"/>
                </a:solidFill>
              </a:rPr>
              <a:t>, община и регион за управление на </a:t>
            </a:r>
            <a:r>
              <a:rPr lang="ru-RU" dirty="0" err="1">
                <a:solidFill>
                  <a:schemeClr val="tx1"/>
                </a:solidFill>
              </a:rPr>
              <a:t>отпадъците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Информационните</a:t>
            </a:r>
            <a:r>
              <a:rPr lang="ru-RU" dirty="0">
                <a:solidFill>
                  <a:schemeClr val="tx1"/>
                </a:solidFill>
              </a:rPr>
              <a:t> и </a:t>
            </a:r>
            <a:r>
              <a:rPr lang="ru-RU" dirty="0" err="1">
                <a:solidFill>
                  <a:schemeClr val="tx1"/>
                </a:solidFill>
              </a:rPr>
              <a:t>разяснителни</a:t>
            </a:r>
            <a:r>
              <a:rPr lang="ru-RU" dirty="0">
                <a:solidFill>
                  <a:schemeClr val="tx1"/>
                </a:solidFill>
              </a:rPr>
              <a:t> кампании </a:t>
            </a:r>
            <a:r>
              <a:rPr lang="ru-RU" dirty="0" err="1">
                <a:solidFill>
                  <a:schemeClr val="tx1"/>
                </a:solidFill>
              </a:rPr>
              <a:t>към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населението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следва</a:t>
            </a:r>
            <a:r>
              <a:rPr lang="ru-RU" dirty="0">
                <a:solidFill>
                  <a:schemeClr val="tx1"/>
                </a:solidFill>
              </a:rPr>
              <a:t> да </a:t>
            </a:r>
            <a:r>
              <a:rPr lang="ru-RU" dirty="0" err="1">
                <a:solidFill>
                  <a:schemeClr val="tx1"/>
                </a:solidFill>
              </a:rPr>
              <a:t>са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насочени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към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спазване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йерархията</a:t>
            </a:r>
            <a:r>
              <a:rPr lang="ru-RU" dirty="0">
                <a:solidFill>
                  <a:schemeClr val="tx1"/>
                </a:solidFill>
              </a:rPr>
              <a:t> за </a:t>
            </a:r>
            <a:r>
              <a:rPr lang="ru-RU" dirty="0" err="1">
                <a:solidFill>
                  <a:schemeClr val="tx1"/>
                </a:solidFill>
              </a:rPr>
              <a:t>управлението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отпадъците</a:t>
            </a:r>
            <a:r>
              <a:rPr lang="ru-RU" dirty="0">
                <a:solidFill>
                  <a:schemeClr val="tx1"/>
                </a:solidFill>
              </a:rPr>
              <a:t> и за </a:t>
            </a:r>
            <a:r>
              <a:rPr lang="ru-RU" dirty="0" err="1">
                <a:solidFill>
                  <a:schemeClr val="tx1"/>
                </a:solidFill>
              </a:rPr>
              <a:t>намаляване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количеството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депонирани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битови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отпадъци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подобряване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качеството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услугата</a:t>
            </a:r>
            <a:r>
              <a:rPr lang="ru-RU" dirty="0">
                <a:solidFill>
                  <a:schemeClr val="tx1"/>
                </a:solidFill>
              </a:rPr>
              <a:t> и управление на </a:t>
            </a:r>
            <a:r>
              <a:rPr lang="ru-RU" dirty="0" err="1">
                <a:solidFill>
                  <a:schemeClr val="tx1"/>
                </a:solidFill>
              </a:rPr>
              <a:t>битовите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отпадъци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местно</a:t>
            </a:r>
            <a:r>
              <a:rPr lang="ru-RU" dirty="0">
                <a:solidFill>
                  <a:schemeClr val="tx1"/>
                </a:solidFill>
              </a:rPr>
              <a:t> и </a:t>
            </a:r>
            <a:r>
              <a:rPr lang="ru-RU" dirty="0" err="1">
                <a:solidFill>
                  <a:schemeClr val="tx1"/>
                </a:solidFill>
              </a:rPr>
              <a:t>регионално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ниво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намаляване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замърсяването</a:t>
            </a:r>
            <a:r>
              <a:rPr lang="ru-RU" dirty="0">
                <a:solidFill>
                  <a:schemeClr val="tx1"/>
                </a:solidFill>
              </a:rPr>
              <a:t> с </a:t>
            </a:r>
            <a:r>
              <a:rPr lang="ru-RU" dirty="0" err="1">
                <a:solidFill>
                  <a:schemeClr val="tx1"/>
                </a:solidFill>
              </a:rPr>
              <a:t>отпадъци</a:t>
            </a:r>
            <a:r>
              <a:rPr lang="ru-RU" dirty="0">
                <a:solidFill>
                  <a:schemeClr val="tx1"/>
                </a:solidFill>
              </a:rPr>
              <a:t>, в т.ч. </a:t>
            </a:r>
            <a:r>
              <a:rPr lang="ru-RU" dirty="0" err="1">
                <a:solidFill>
                  <a:schemeClr val="tx1"/>
                </a:solidFill>
              </a:rPr>
              <a:t>нерегламентираното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изхвърляне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отпадъци</a:t>
            </a:r>
            <a:r>
              <a:rPr lang="ru-RU" dirty="0">
                <a:solidFill>
                  <a:schemeClr val="tx1"/>
                </a:solidFill>
              </a:rPr>
              <a:t>, права и </a:t>
            </a:r>
            <a:r>
              <a:rPr lang="ru-RU" dirty="0" err="1">
                <a:solidFill>
                  <a:schemeClr val="tx1"/>
                </a:solidFill>
              </a:rPr>
              <a:t>задължения</a:t>
            </a:r>
            <a:r>
              <a:rPr lang="ru-RU" dirty="0">
                <a:solidFill>
                  <a:schemeClr val="tx1"/>
                </a:solidFill>
              </a:rPr>
              <a:t> за </a:t>
            </a:r>
            <a:r>
              <a:rPr lang="ru-RU" dirty="0" err="1">
                <a:solidFill>
                  <a:schemeClr val="tx1"/>
                </a:solidFill>
              </a:rPr>
              <a:t>участниците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процесите</a:t>
            </a:r>
            <a:r>
              <a:rPr lang="ru-RU" dirty="0">
                <a:solidFill>
                  <a:schemeClr val="tx1"/>
                </a:solidFill>
              </a:rPr>
              <a:t> по управление на </a:t>
            </a:r>
            <a:r>
              <a:rPr lang="ru-RU" dirty="0" err="1">
                <a:solidFill>
                  <a:schemeClr val="tx1"/>
                </a:solidFill>
              </a:rPr>
              <a:t>отпадъците</a:t>
            </a:r>
            <a:r>
              <a:rPr lang="ru-RU" dirty="0">
                <a:solidFill>
                  <a:schemeClr val="tx1"/>
                </a:solidFill>
              </a:rPr>
              <a:t> и др. 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dirty="0" err="1">
                <a:solidFill>
                  <a:schemeClr val="tx1"/>
                </a:solidFill>
              </a:rPr>
              <a:t>Общините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трябва</a:t>
            </a:r>
            <a:r>
              <a:rPr lang="ru-RU" dirty="0">
                <a:solidFill>
                  <a:schemeClr val="tx1"/>
                </a:solidFill>
              </a:rPr>
              <a:t> да </a:t>
            </a:r>
            <a:r>
              <a:rPr lang="ru-RU" dirty="0" err="1">
                <a:solidFill>
                  <a:schemeClr val="tx1"/>
                </a:solidFill>
              </a:rPr>
              <a:t>са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със</a:t>
            </a:r>
            <a:r>
              <a:rPr lang="ru-RU" dirty="0">
                <a:solidFill>
                  <a:schemeClr val="tx1"/>
                </a:solidFill>
              </a:rPr>
              <a:t> седалище и адрес на управление на </a:t>
            </a:r>
            <a:r>
              <a:rPr lang="ru-RU" dirty="0" err="1">
                <a:solidFill>
                  <a:schemeClr val="tx1"/>
                </a:solidFill>
              </a:rPr>
              <a:t>територията</a:t>
            </a:r>
            <a:r>
              <a:rPr lang="ru-RU" dirty="0">
                <a:solidFill>
                  <a:schemeClr val="tx1"/>
                </a:solidFill>
              </a:rPr>
              <a:t> на действие на МИГ.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ЮЛНЦ </a:t>
            </a:r>
            <a:r>
              <a:rPr lang="ru-RU" dirty="0" err="1">
                <a:solidFill>
                  <a:schemeClr val="tx1"/>
                </a:solidFill>
              </a:rPr>
              <a:t>следва</a:t>
            </a:r>
            <a:r>
              <a:rPr lang="ru-RU" dirty="0">
                <a:solidFill>
                  <a:schemeClr val="tx1"/>
                </a:solidFill>
              </a:rPr>
              <a:t> да </a:t>
            </a:r>
            <a:r>
              <a:rPr lang="ru-RU" dirty="0" err="1">
                <a:solidFill>
                  <a:schemeClr val="tx1"/>
                </a:solidFill>
              </a:rPr>
              <a:t>бъдат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сдружения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вписани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регистъра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юридическите</a:t>
            </a:r>
            <a:r>
              <a:rPr lang="ru-RU" dirty="0">
                <a:solidFill>
                  <a:schemeClr val="tx1"/>
                </a:solidFill>
              </a:rPr>
              <a:t> лица с </a:t>
            </a:r>
            <a:r>
              <a:rPr lang="ru-RU" dirty="0" err="1">
                <a:solidFill>
                  <a:schemeClr val="tx1"/>
                </a:solidFill>
              </a:rPr>
              <a:t>нестопанска</a:t>
            </a:r>
            <a:r>
              <a:rPr lang="ru-RU" dirty="0">
                <a:solidFill>
                  <a:schemeClr val="tx1"/>
                </a:solidFill>
              </a:rPr>
              <a:t> цел или </a:t>
            </a:r>
            <a:r>
              <a:rPr lang="ru-RU" dirty="0" err="1">
                <a:solidFill>
                  <a:schemeClr val="tx1"/>
                </a:solidFill>
              </a:rPr>
              <a:t>създадени</a:t>
            </a:r>
            <a:r>
              <a:rPr lang="ru-RU" dirty="0">
                <a:solidFill>
                  <a:schemeClr val="tx1"/>
                </a:solidFill>
              </a:rPr>
              <a:t> по </a:t>
            </a:r>
            <a:r>
              <a:rPr lang="ru-RU" dirty="0" err="1">
                <a:solidFill>
                  <a:schemeClr val="tx1"/>
                </a:solidFill>
              </a:rPr>
              <a:t>реда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специален</a:t>
            </a:r>
            <a:r>
              <a:rPr lang="ru-RU" dirty="0">
                <a:solidFill>
                  <a:schemeClr val="tx1"/>
                </a:solidFill>
              </a:rPr>
              <a:t> закон, и </a:t>
            </a:r>
            <a:r>
              <a:rPr lang="ru-RU" dirty="0" err="1">
                <a:solidFill>
                  <a:schemeClr val="tx1"/>
                </a:solidFill>
              </a:rPr>
              <a:t>които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като</a:t>
            </a:r>
            <a:r>
              <a:rPr lang="ru-RU" dirty="0">
                <a:solidFill>
                  <a:schemeClr val="tx1"/>
                </a:solidFill>
              </a:rPr>
              <a:t> цел на </a:t>
            </a:r>
            <a:r>
              <a:rPr lang="ru-RU" dirty="0" err="1">
                <a:solidFill>
                  <a:schemeClr val="tx1"/>
                </a:solidFill>
              </a:rPr>
              <a:t>организацията</a:t>
            </a:r>
            <a:r>
              <a:rPr lang="ru-RU" dirty="0">
                <a:solidFill>
                  <a:schemeClr val="tx1"/>
                </a:solidFill>
              </a:rPr>
              <a:t> в устава/</a:t>
            </a:r>
            <a:r>
              <a:rPr lang="ru-RU" dirty="0" err="1">
                <a:solidFill>
                  <a:schemeClr val="tx1"/>
                </a:solidFill>
              </a:rPr>
              <a:t>учредителния</a:t>
            </a:r>
            <a:r>
              <a:rPr lang="ru-RU" dirty="0">
                <a:solidFill>
                  <a:schemeClr val="tx1"/>
                </a:solidFill>
              </a:rPr>
              <a:t> акт </a:t>
            </a:r>
            <a:r>
              <a:rPr lang="ru-RU" dirty="0" err="1">
                <a:solidFill>
                  <a:schemeClr val="tx1"/>
                </a:solidFill>
              </a:rPr>
              <a:t>са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разписали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такива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текстове</a:t>
            </a:r>
            <a:r>
              <a:rPr lang="ru-RU" dirty="0">
                <a:solidFill>
                  <a:schemeClr val="tx1"/>
                </a:solidFill>
              </a:rPr>
              <a:t>, от </a:t>
            </a:r>
            <a:r>
              <a:rPr lang="ru-RU" dirty="0" err="1">
                <a:solidFill>
                  <a:schemeClr val="tx1"/>
                </a:solidFill>
              </a:rPr>
              <a:t>които</a:t>
            </a:r>
            <a:r>
              <a:rPr lang="ru-RU" dirty="0">
                <a:solidFill>
                  <a:schemeClr val="tx1"/>
                </a:solidFill>
              </a:rPr>
              <a:t> да е видно, че </a:t>
            </a:r>
            <a:r>
              <a:rPr lang="ru-RU" dirty="0" err="1">
                <a:solidFill>
                  <a:schemeClr val="tx1"/>
                </a:solidFill>
              </a:rPr>
              <a:t>поне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една</a:t>
            </a:r>
            <a:r>
              <a:rPr lang="ru-RU" dirty="0">
                <a:solidFill>
                  <a:schemeClr val="tx1"/>
                </a:solidFill>
              </a:rPr>
              <a:t> от целите на </a:t>
            </a:r>
            <a:r>
              <a:rPr lang="ru-RU" dirty="0" err="1">
                <a:solidFill>
                  <a:schemeClr val="tx1"/>
                </a:solidFill>
              </a:rPr>
              <a:t>организацията</a:t>
            </a:r>
            <a:r>
              <a:rPr lang="ru-RU" dirty="0">
                <a:solidFill>
                  <a:schemeClr val="tx1"/>
                </a:solidFill>
              </a:rPr>
              <a:t> е </a:t>
            </a:r>
            <a:r>
              <a:rPr lang="ru-RU" dirty="0" err="1">
                <a:solidFill>
                  <a:schemeClr val="tx1"/>
                </a:solidFill>
              </a:rPr>
              <a:t>свързана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със</a:t>
            </a:r>
            <a:r>
              <a:rPr lang="ru-RU" dirty="0">
                <a:solidFill>
                  <a:schemeClr val="tx1"/>
                </a:solidFill>
              </a:rPr>
              <a:t> защита/</a:t>
            </a:r>
            <a:r>
              <a:rPr lang="ru-RU" dirty="0" err="1">
                <a:solidFill>
                  <a:schemeClr val="tx1"/>
                </a:solidFill>
              </a:rPr>
              <a:t>опазване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околната</a:t>
            </a:r>
            <a:r>
              <a:rPr lang="ru-RU" dirty="0">
                <a:solidFill>
                  <a:schemeClr val="tx1"/>
                </a:solidFill>
              </a:rPr>
              <a:t> среда. Практически опит в </a:t>
            </a:r>
            <a:r>
              <a:rPr lang="ru-RU" dirty="0" err="1">
                <a:solidFill>
                  <a:schemeClr val="tx1"/>
                </a:solidFill>
              </a:rPr>
              <a:t>областта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отпадъците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кръгова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икономика</a:t>
            </a:r>
            <a:r>
              <a:rPr lang="ru-RU" dirty="0">
                <a:solidFill>
                  <a:schemeClr val="tx1"/>
                </a:solidFill>
              </a:rPr>
              <a:t>, устойчиво развитие </a:t>
            </a:r>
            <a:r>
              <a:rPr lang="ru-RU" dirty="0" err="1">
                <a:solidFill>
                  <a:schemeClr val="tx1"/>
                </a:solidFill>
              </a:rPr>
              <a:t>следва</a:t>
            </a:r>
            <a:r>
              <a:rPr lang="ru-RU" dirty="0">
                <a:solidFill>
                  <a:schemeClr val="tx1"/>
                </a:solidFill>
              </a:rPr>
              <a:t> да се </a:t>
            </a:r>
            <a:r>
              <a:rPr lang="ru-RU" dirty="0" err="1">
                <a:solidFill>
                  <a:schemeClr val="tx1"/>
                </a:solidFill>
              </a:rPr>
              <a:t>оценява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като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предимство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ЮЛНЦ </a:t>
            </a:r>
            <a:r>
              <a:rPr lang="ru-RU" dirty="0" err="1">
                <a:solidFill>
                  <a:schemeClr val="tx1"/>
                </a:solidFill>
              </a:rPr>
              <a:t>следва</a:t>
            </a:r>
            <a:r>
              <a:rPr lang="ru-RU" dirty="0">
                <a:solidFill>
                  <a:schemeClr val="tx1"/>
                </a:solidFill>
              </a:rPr>
              <a:t> да </a:t>
            </a:r>
            <a:r>
              <a:rPr lang="ru-RU" dirty="0" err="1">
                <a:solidFill>
                  <a:schemeClr val="tx1"/>
                </a:solidFill>
              </a:rPr>
              <a:t>са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регистрирани</a:t>
            </a:r>
            <a:r>
              <a:rPr lang="ru-RU" dirty="0">
                <a:solidFill>
                  <a:schemeClr val="tx1"/>
                </a:solidFill>
              </a:rPr>
              <a:t> по </a:t>
            </a:r>
            <a:r>
              <a:rPr lang="ru-RU" dirty="0" err="1">
                <a:solidFill>
                  <a:schemeClr val="tx1"/>
                </a:solidFill>
              </a:rPr>
              <a:t>съответния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ред</a:t>
            </a:r>
            <a:r>
              <a:rPr lang="ru-RU" dirty="0">
                <a:solidFill>
                  <a:schemeClr val="tx1"/>
                </a:solidFill>
              </a:rPr>
              <a:t> най-</a:t>
            </a:r>
            <a:r>
              <a:rPr lang="ru-RU" dirty="0" err="1">
                <a:solidFill>
                  <a:schemeClr val="tx1"/>
                </a:solidFill>
              </a:rPr>
              <a:t>малко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преди</a:t>
            </a:r>
            <a:r>
              <a:rPr lang="ru-RU" dirty="0">
                <a:solidFill>
                  <a:schemeClr val="tx1"/>
                </a:solidFill>
              </a:rPr>
              <a:t> 18 </a:t>
            </a:r>
            <a:r>
              <a:rPr lang="ru-RU" dirty="0" err="1">
                <a:solidFill>
                  <a:schemeClr val="tx1"/>
                </a:solidFill>
              </a:rPr>
              <a:t>месеца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предхождащи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месеца</a:t>
            </a:r>
            <a:r>
              <a:rPr lang="ru-RU" dirty="0">
                <a:solidFill>
                  <a:schemeClr val="tx1"/>
                </a:solidFill>
              </a:rPr>
              <a:t>, в </a:t>
            </a:r>
            <a:r>
              <a:rPr lang="ru-RU" dirty="0" err="1">
                <a:solidFill>
                  <a:schemeClr val="tx1"/>
                </a:solidFill>
              </a:rPr>
              <a:t>който</a:t>
            </a:r>
            <a:r>
              <a:rPr lang="ru-RU" dirty="0">
                <a:solidFill>
                  <a:schemeClr val="tx1"/>
                </a:solidFill>
              </a:rPr>
              <a:t> е </a:t>
            </a:r>
            <a:r>
              <a:rPr lang="ru-RU" dirty="0" err="1">
                <a:solidFill>
                  <a:schemeClr val="tx1"/>
                </a:solidFill>
              </a:rPr>
              <a:t>подадено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проектното</a:t>
            </a:r>
            <a:r>
              <a:rPr lang="ru-RU" dirty="0">
                <a:solidFill>
                  <a:schemeClr val="tx1"/>
                </a:solidFill>
              </a:rPr>
              <a:t> предложение.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</a:rPr>
              <a:t>Партньорството</a:t>
            </a:r>
            <a:r>
              <a:rPr lang="ru-RU" dirty="0">
                <a:solidFill>
                  <a:schemeClr val="tx1"/>
                </a:solidFill>
              </a:rPr>
              <a:t> е </a:t>
            </a:r>
            <a:r>
              <a:rPr lang="ru-RU" dirty="0" err="1">
                <a:solidFill>
                  <a:schemeClr val="tx1"/>
                </a:solidFill>
              </a:rPr>
              <a:t>задължително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когато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бенефициент</a:t>
            </a:r>
            <a:r>
              <a:rPr lang="ru-RU" dirty="0">
                <a:solidFill>
                  <a:schemeClr val="tx1"/>
                </a:solidFill>
              </a:rPr>
              <a:t> не е община. В </a:t>
            </a:r>
            <a:r>
              <a:rPr lang="ru-RU" dirty="0" err="1">
                <a:solidFill>
                  <a:schemeClr val="tx1"/>
                </a:solidFill>
              </a:rPr>
              <a:t>този</a:t>
            </a:r>
            <a:r>
              <a:rPr lang="ru-RU" dirty="0">
                <a:solidFill>
                  <a:schemeClr val="tx1"/>
                </a:solidFill>
              </a:rPr>
              <a:t> случай </a:t>
            </a:r>
            <a:r>
              <a:rPr lang="ru-RU" dirty="0" err="1">
                <a:solidFill>
                  <a:schemeClr val="tx1"/>
                </a:solidFill>
              </a:rPr>
              <a:t>партньорът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трябва</a:t>
            </a:r>
            <a:r>
              <a:rPr lang="ru-RU" dirty="0">
                <a:solidFill>
                  <a:schemeClr val="tx1"/>
                </a:solidFill>
              </a:rPr>
              <a:t> да е </a:t>
            </a:r>
            <a:r>
              <a:rPr lang="ru-RU" dirty="0" err="1">
                <a:solidFill>
                  <a:schemeClr val="tx1"/>
                </a:solidFill>
              </a:rPr>
              <a:t>общината</a:t>
            </a:r>
            <a:r>
              <a:rPr lang="ru-RU" dirty="0">
                <a:solidFill>
                  <a:schemeClr val="tx1"/>
                </a:solidFill>
              </a:rPr>
              <a:t>/</a:t>
            </a:r>
            <a:r>
              <a:rPr lang="ru-RU" dirty="0" err="1">
                <a:solidFill>
                  <a:schemeClr val="tx1"/>
                </a:solidFill>
              </a:rPr>
              <a:t>общините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към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чието</a:t>
            </a:r>
            <a:r>
              <a:rPr lang="ru-RU" dirty="0">
                <a:solidFill>
                  <a:schemeClr val="tx1"/>
                </a:solidFill>
              </a:rPr>
              <a:t> население </a:t>
            </a:r>
            <a:r>
              <a:rPr lang="ru-RU" dirty="0" err="1">
                <a:solidFill>
                  <a:schemeClr val="tx1"/>
                </a:solidFill>
              </a:rPr>
              <a:t>са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насочени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дейностите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Партньорът</a:t>
            </a:r>
            <a:r>
              <a:rPr lang="ru-RU" dirty="0">
                <a:solidFill>
                  <a:schemeClr val="tx1"/>
                </a:solidFill>
              </a:rPr>
              <a:t>/</a:t>
            </a:r>
            <a:r>
              <a:rPr lang="ru-RU" dirty="0" err="1">
                <a:solidFill>
                  <a:schemeClr val="tx1"/>
                </a:solidFill>
              </a:rPr>
              <a:t>партньорите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трябва</a:t>
            </a:r>
            <a:r>
              <a:rPr lang="ru-RU" dirty="0">
                <a:solidFill>
                  <a:schemeClr val="tx1"/>
                </a:solidFill>
              </a:rPr>
              <a:t> да  </a:t>
            </a:r>
            <a:r>
              <a:rPr lang="ru-RU" dirty="0" err="1">
                <a:solidFill>
                  <a:schemeClr val="tx1"/>
                </a:solidFill>
              </a:rPr>
              <a:t>отговарят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изискванията</a:t>
            </a:r>
            <a:r>
              <a:rPr lang="ru-RU" dirty="0">
                <a:solidFill>
                  <a:schemeClr val="tx1"/>
                </a:solidFill>
              </a:rPr>
              <a:t> за </a:t>
            </a:r>
            <a:r>
              <a:rPr lang="ru-RU" dirty="0" err="1">
                <a:solidFill>
                  <a:schemeClr val="tx1"/>
                </a:solidFill>
              </a:rPr>
              <a:t>допустими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бенефициенти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Партньорствата</a:t>
            </a:r>
            <a:r>
              <a:rPr lang="ru-RU" dirty="0">
                <a:solidFill>
                  <a:schemeClr val="tx1"/>
                </a:solidFill>
              </a:rPr>
              <a:t> не е необходимо да </a:t>
            </a:r>
            <a:r>
              <a:rPr lang="ru-RU" dirty="0" err="1">
                <a:solidFill>
                  <a:schemeClr val="tx1"/>
                </a:solidFill>
              </a:rPr>
              <a:t>бъдат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регистрирани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съда</a:t>
            </a:r>
            <a:r>
              <a:rPr lang="ru-RU" dirty="0">
                <a:solidFill>
                  <a:schemeClr val="tx1"/>
                </a:solidFill>
              </a:rPr>
              <a:t>, но </a:t>
            </a:r>
            <a:r>
              <a:rPr lang="ru-RU" dirty="0" err="1">
                <a:solidFill>
                  <a:schemeClr val="tx1"/>
                </a:solidFill>
              </a:rPr>
              <a:t>правата</a:t>
            </a:r>
            <a:r>
              <a:rPr lang="ru-RU" dirty="0">
                <a:solidFill>
                  <a:schemeClr val="tx1"/>
                </a:solidFill>
              </a:rPr>
              <a:t> и </a:t>
            </a:r>
            <a:r>
              <a:rPr lang="ru-RU" dirty="0" err="1">
                <a:solidFill>
                  <a:schemeClr val="tx1"/>
                </a:solidFill>
              </a:rPr>
              <a:t>задълженията</a:t>
            </a:r>
            <a:r>
              <a:rPr lang="ru-RU" dirty="0">
                <a:solidFill>
                  <a:schemeClr val="tx1"/>
                </a:solidFill>
              </a:rPr>
              <a:t> между </a:t>
            </a:r>
            <a:r>
              <a:rPr lang="ru-RU" dirty="0" err="1">
                <a:solidFill>
                  <a:schemeClr val="tx1"/>
                </a:solidFill>
              </a:rPr>
              <a:t>страните</a:t>
            </a:r>
            <a:r>
              <a:rPr lang="ru-RU" dirty="0">
                <a:solidFill>
                  <a:schemeClr val="tx1"/>
                </a:solidFill>
              </a:rPr>
              <a:t> по </a:t>
            </a:r>
            <a:r>
              <a:rPr lang="ru-RU" dirty="0" err="1">
                <a:solidFill>
                  <a:schemeClr val="tx1"/>
                </a:solidFill>
              </a:rPr>
              <a:t>кандидатстване</a:t>
            </a:r>
            <a:r>
              <a:rPr lang="ru-RU" dirty="0">
                <a:solidFill>
                  <a:schemeClr val="tx1"/>
                </a:solidFill>
              </a:rPr>
              <a:t> и </a:t>
            </a:r>
            <a:r>
              <a:rPr lang="ru-RU" dirty="0" err="1">
                <a:solidFill>
                  <a:schemeClr val="tx1"/>
                </a:solidFill>
              </a:rPr>
              <a:t>изпълнение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мярката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следва</a:t>
            </a:r>
            <a:r>
              <a:rPr lang="ru-RU" dirty="0">
                <a:solidFill>
                  <a:schemeClr val="tx1"/>
                </a:solidFill>
              </a:rPr>
              <a:t> да </a:t>
            </a:r>
            <a:r>
              <a:rPr lang="ru-RU" dirty="0" err="1">
                <a:solidFill>
                  <a:schemeClr val="tx1"/>
                </a:solidFill>
              </a:rPr>
              <a:t>бъдат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уредени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споразумение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4866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4</a:t>
            </a:fld>
            <a:endParaRPr lang="bg-BG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66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4866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144203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66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dirty="0">
                <a:solidFill>
                  <a:schemeClr val="tx1"/>
                </a:solidFill>
              </a:rPr>
              <a:t>- (</a:t>
            </a:r>
            <a:r>
              <a:rPr lang="ru-RU" i="1" dirty="0" err="1">
                <a:solidFill>
                  <a:schemeClr val="tx1"/>
                </a:solidFill>
              </a:rPr>
              <a:t>задължително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err="1">
                <a:solidFill>
                  <a:schemeClr val="tx1"/>
                </a:solidFill>
              </a:rPr>
              <a:t>организиране</a:t>
            </a:r>
            <a:r>
              <a:rPr lang="ru-RU" dirty="0">
                <a:solidFill>
                  <a:schemeClr val="tx1"/>
                </a:solidFill>
              </a:rPr>
              <a:t> и </a:t>
            </a:r>
            <a:r>
              <a:rPr lang="ru-RU" dirty="0" err="1">
                <a:solidFill>
                  <a:schemeClr val="tx1"/>
                </a:solidFill>
              </a:rPr>
              <a:t>провеждане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събития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кръгли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маси</a:t>
            </a:r>
            <a:r>
              <a:rPr lang="ru-RU" dirty="0">
                <a:solidFill>
                  <a:schemeClr val="tx1"/>
                </a:solidFill>
              </a:rPr>
              <a:t>, работни </a:t>
            </a:r>
            <a:r>
              <a:rPr lang="ru-RU" dirty="0" err="1">
                <a:solidFill>
                  <a:schemeClr val="tx1"/>
                </a:solidFill>
              </a:rPr>
              <a:t>срещи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представяне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медиите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други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подходящи</a:t>
            </a:r>
            <a:r>
              <a:rPr lang="ru-RU" dirty="0">
                <a:solidFill>
                  <a:schemeClr val="tx1"/>
                </a:solidFill>
              </a:rPr>
              <a:t>); </a:t>
            </a:r>
            <a:r>
              <a:rPr lang="ru-RU" dirty="0" err="1">
                <a:solidFill>
                  <a:schemeClr val="tx1"/>
                </a:solidFill>
              </a:rPr>
              <a:t>разработване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брошури</a:t>
            </a:r>
            <a:r>
              <a:rPr lang="ru-RU" dirty="0">
                <a:solidFill>
                  <a:schemeClr val="tx1"/>
                </a:solidFill>
              </a:rPr>
              <a:t> и </a:t>
            </a:r>
            <a:r>
              <a:rPr lang="ru-RU" dirty="0" err="1">
                <a:solidFill>
                  <a:schemeClr val="tx1"/>
                </a:solidFill>
              </a:rPr>
              <a:t>други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информационни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материали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подпомагащи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повишаването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осведомеността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населението</a:t>
            </a:r>
            <a:r>
              <a:rPr lang="ru-RU" dirty="0">
                <a:solidFill>
                  <a:schemeClr val="tx1"/>
                </a:solidFill>
              </a:rPr>
              <a:t> за </a:t>
            </a:r>
            <a:r>
              <a:rPr lang="ru-RU" dirty="0" err="1">
                <a:solidFill>
                  <a:schemeClr val="tx1"/>
                </a:solidFill>
              </a:rPr>
              <a:t>управлението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отпадъците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съответното</a:t>
            </a:r>
            <a:r>
              <a:rPr lang="ru-RU" dirty="0">
                <a:solidFill>
                  <a:schemeClr val="tx1"/>
                </a:solidFill>
              </a:rPr>
              <a:t> населено </a:t>
            </a:r>
            <a:r>
              <a:rPr lang="ru-RU" dirty="0" err="1">
                <a:solidFill>
                  <a:schemeClr val="tx1"/>
                </a:solidFill>
              </a:rPr>
              <a:t>място</a:t>
            </a:r>
            <a:r>
              <a:rPr lang="ru-RU" dirty="0">
                <a:solidFill>
                  <a:schemeClr val="tx1"/>
                </a:solidFill>
              </a:rPr>
              <a:t>, община, регион за управление на </a:t>
            </a:r>
            <a:r>
              <a:rPr lang="ru-RU" dirty="0" err="1">
                <a:solidFill>
                  <a:schemeClr val="tx1"/>
                </a:solidFill>
              </a:rPr>
              <a:t>отпадъците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ru-RU" b="1" dirty="0" err="1">
                <a:solidFill>
                  <a:schemeClr val="tx1"/>
                </a:solidFill>
              </a:rPr>
              <a:t>Събитията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трябва</a:t>
            </a:r>
            <a:r>
              <a:rPr lang="ru-RU" b="1" dirty="0">
                <a:solidFill>
                  <a:schemeClr val="tx1"/>
                </a:solidFill>
              </a:rPr>
              <a:t> да </a:t>
            </a:r>
            <a:r>
              <a:rPr lang="ru-RU" b="1" dirty="0" err="1">
                <a:solidFill>
                  <a:schemeClr val="tx1"/>
                </a:solidFill>
              </a:rPr>
              <a:t>са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насочени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към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разпространение</a:t>
            </a:r>
            <a:r>
              <a:rPr lang="ru-RU" b="1" dirty="0">
                <a:solidFill>
                  <a:schemeClr val="tx1"/>
                </a:solidFill>
              </a:rPr>
              <a:t> информация за </a:t>
            </a:r>
            <a:r>
              <a:rPr lang="ru-RU" b="1" dirty="0" err="1">
                <a:solidFill>
                  <a:schemeClr val="tx1"/>
                </a:solidFill>
              </a:rPr>
              <a:t>правата</a:t>
            </a:r>
            <a:r>
              <a:rPr lang="ru-RU" b="1" dirty="0">
                <a:solidFill>
                  <a:schemeClr val="tx1"/>
                </a:solidFill>
              </a:rPr>
              <a:t> и </a:t>
            </a:r>
            <a:r>
              <a:rPr lang="ru-RU" b="1" dirty="0" err="1">
                <a:solidFill>
                  <a:schemeClr val="tx1"/>
                </a:solidFill>
              </a:rPr>
              <a:t>задълженията</a:t>
            </a:r>
            <a:r>
              <a:rPr lang="ru-RU" b="1" dirty="0">
                <a:solidFill>
                  <a:schemeClr val="tx1"/>
                </a:solidFill>
              </a:rPr>
              <a:t> на </a:t>
            </a:r>
            <a:r>
              <a:rPr lang="ru-RU" b="1" dirty="0" err="1">
                <a:solidFill>
                  <a:schemeClr val="tx1"/>
                </a:solidFill>
              </a:rPr>
              <a:t>участващите</a:t>
            </a:r>
            <a:r>
              <a:rPr lang="ru-RU" b="1" dirty="0">
                <a:solidFill>
                  <a:schemeClr val="tx1"/>
                </a:solidFill>
              </a:rPr>
              <a:t> в </a:t>
            </a:r>
            <a:r>
              <a:rPr lang="ru-RU" b="1" dirty="0" err="1">
                <a:solidFill>
                  <a:schemeClr val="tx1"/>
                </a:solidFill>
              </a:rPr>
              <a:t>управлението</a:t>
            </a:r>
            <a:r>
              <a:rPr lang="ru-RU" b="1" dirty="0">
                <a:solidFill>
                  <a:schemeClr val="tx1"/>
                </a:solidFill>
              </a:rPr>
              <a:t> на </a:t>
            </a:r>
            <a:r>
              <a:rPr lang="ru-RU" b="1" dirty="0" err="1">
                <a:solidFill>
                  <a:schemeClr val="tx1"/>
                </a:solidFill>
              </a:rPr>
              <a:t>битовите</a:t>
            </a:r>
            <a:r>
              <a:rPr lang="ru-RU" b="1" dirty="0">
                <a:solidFill>
                  <a:schemeClr val="tx1"/>
                </a:solidFill>
              </a:rPr>
              <a:t> и </a:t>
            </a:r>
            <a:r>
              <a:rPr lang="ru-RU" b="1" dirty="0" err="1">
                <a:solidFill>
                  <a:schemeClr val="tx1"/>
                </a:solidFill>
              </a:rPr>
              <a:t>строителните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отпадъци</a:t>
            </a:r>
            <a:r>
              <a:rPr lang="ru-RU" b="1" dirty="0">
                <a:solidFill>
                  <a:schemeClr val="tx1"/>
                </a:solidFill>
              </a:rPr>
              <a:t> в </a:t>
            </a:r>
            <a:r>
              <a:rPr lang="ru-RU" b="1" dirty="0" err="1">
                <a:solidFill>
                  <a:schemeClr val="tx1"/>
                </a:solidFill>
              </a:rPr>
              <a:t>съответното</a:t>
            </a:r>
            <a:r>
              <a:rPr lang="ru-RU" b="1" dirty="0">
                <a:solidFill>
                  <a:schemeClr val="tx1"/>
                </a:solidFill>
              </a:rPr>
              <a:t> населено </a:t>
            </a:r>
            <a:r>
              <a:rPr lang="ru-RU" b="1" dirty="0" err="1">
                <a:solidFill>
                  <a:schemeClr val="tx1"/>
                </a:solidFill>
              </a:rPr>
              <a:t>място</a:t>
            </a:r>
            <a:r>
              <a:rPr lang="ru-RU" b="1" dirty="0">
                <a:solidFill>
                  <a:schemeClr val="tx1"/>
                </a:solidFill>
              </a:rPr>
              <a:t>, община, регион за управление на </a:t>
            </a:r>
            <a:r>
              <a:rPr lang="ru-RU" b="1" dirty="0" err="1">
                <a:solidFill>
                  <a:schemeClr val="tx1"/>
                </a:solidFill>
              </a:rPr>
              <a:t>отпадъците</a:t>
            </a:r>
            <a:r>
              <a:rPr lang="ru-RU" b="1" dirty="0">
                <a:solidFill>
                  <a:schemeClr val="tx1"/>
                </a:solidFill>
              </a:rPr>
              <a:t>; </a:t>
            </a:r>
            <a:r>
              <a:rPr lang="ru-RU" b="1" dirty="0" err="1">
                <a:solidFill>
                  <a:schemeClr val="tx1"/>
                </a:solidFill>
              </a:rPr>
              <a:t>съществуващи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системи</a:t>
            </a:r>
            <a:r>
              <a:rPr lang="ru-RU" b="1" dirty="0">
                <a:solidFill>
                  <a:schemeClr val="tx1"/>
                </a:solidFill>
              </a:rPr>
              <a:t> за </a:t>
            </a:r>
            <a:r>
              <a:rPr lang="ru-RU" b="1" dirty="0" err="1">
                <a:solidFill>
                  <a:schemeClr val="tx1"/>
                </a:solidFill>
              </a:rPr>
              <a:t>управлението</a:t>
            </a:r>
            <a:r>
              <a:rPr lang="ru-RU" b="1" dirty="0">
                <a:solidFill>
                  <a:schemeClr val="tx1"/>
                </a:solidFill>
              </a:rPr>
              <a:t> на </a:t>
            </a:r>
            <a:r>
              <a:rPr lang="ru-RU" b="1" dirty="0" err="1">
                <a:solidFill>
                  <a:schemeClr val="tx1"/>
                </a:solidFill>
              </a:rPr>
              <a:t>отпадъците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r>
              <a:rPr lang="ru-RU" b="1" dirty="0" err="1">
                <a:solidFill>
                  <a:schemeClr val="tx1"/>
                </a:solidFill>
              </a:rPr>
              <a:t>планирани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бъдещи</a:t>
            </a:r>
            <a:r>
              <a:rPr lang="ru-RU" b="1" dirty="0">
                <a:solidFill>
                  <a:schemeClr val="tx1"/>
                </a:solidFill>
              </a:rPr>
              <a:t> инвестиции за </a:t>
            </a:r>
            <a:r>
              <a:rPr lang="ru-RU" b="1" dirty="0" err="1">
                <a:solidFill>
                  <a:schemeClr val="tx1"/>
                </a:solidFill>
              </a:rPr>
              <a:t>управлението</a:t>
            </a:r>
            <a:r>
              <a:rPr lang="ru-RU" b="1" dirty="0">
                <a:solidFill>
                  <a:schemeClr val="tx1"/>
                </a:solidFill>
              </a:rPr>
              <a:t> на </a:t>
            </a:r>
            <a:r>
              <a:rPr lang="ru-RU" b="1" dirty="0" err="1">
                <a:solidFill>
                  <a:schemeClr val="tx1"/>
                </a:solidFill>
              </a:rPr>
              <a:t>отпадъците</a:t>
            </a:r>
            <a:r>
              <a:rPr lang="ru-RU" b="1" dirty="0">
                <a:solidFill>
                  <a:schemeClr val="tx1"/>
                </a:solidFill>
              </a:rPr>
              <a:t> за </a:t>
            </a:r>
            <a:r>
              <a:rPr lang="ru-RU" b="1" dirty="0" err="1">
                <a:solidFill>
                  <a:schemeClr val="tx1"/>
                </a:solidFill>
              </a:rPr>
              <a:t>постигане</a:t>
            </a:r>
            <a:r>
              <a:rPr lang="ru-RU" b="1" dirty="0">
                <a:solidFill>
                  <a:schemeClr val="tx1"/>
                </a:solidFill>
              </a:rPr>
              <a:t> на целите </a:t>
            </a:r>
            <a:r>
              <a:rPr lang="ru-RU" b="1" dirty="0" err="1">
                <a:solidFill>
                  <a:schemeClr val="tx1"/>
                </a:solidFill>
              </a:rPr>
              <a:t>към</a:t>
            </a:r>
            <a:r>
              <a:rPr lang="ru-RU" b="1" dirty="0">
                <a:solidFill>
                  <a:schemeClr val="tx1"/>
                </a:solidFill>
              </a:rPr>
              <a:t> 2030 г.; практически </a:t>
            </a:r>
            <a:r>
              <a:rPr lang="ru-RU" b="1" dirty="0" err="1">
                <a:solidFill>
                  <a:schemeClr val="tx1"/>
                </a:solidFill>
              </a:rPr>
              <a:t>възможностите</a:t>
            </a:r>
            <a:r>
              <a:rPr lang="ru-RU" b="1" dirty="0">
                <a:solidFill>
                  <a:schemeClr val="tx1"/>
                </a:solidFill>
              </a:rPr>
              <a:t> за </a:t>
            </a:r>
            <a:r>
              <a:rPr lang="ru-RU" b="1" dirty="0" err="1">
                <a:solidFill>
                  <a:schemeClr val="tx1"/>
                </a:solidFill>
              </a:rPr>
              <a:t>спазване</a:t>
            </a:r>
            <a:r>
              <a:rPr lang="ru-RU" b="1" dirty="0">
                <a:solidFill>
                  <a:schemeClr val="tx1"/>
                </a:solidFill>
              </a:rPr>
              <a:t> на </a:t>
            </a:r>
            <a:r>
              <a:rPr lang="ru-RU" b="1" dirty="0" err="1">
                <a:solidFill>
                  <a:schemeClr val="tx1"/>
                </a:solidFill>
              </a:rPr>
              <a:t>високите</a:t>
            </a:r>
            <a:r>
              <a:rPr lang="ru-RU" b="1" dirty="0">
                <a:solidFill>
                  <a:schemeClr val="tx1"/>
                </a:solidFill>
              </a:rPr>
              <a:t> нива на </a:t>
            </a:r>
            <a:r>
              <a:rPr lang="ru-RU" b="1" dirty="0" err="1">
                <a:solidFill>
                  <a:schemeClr val="tx1"/>
                </a:solidFill>
              </a:rPr>
              <a:t>йерархията</a:t>
            </a:r>
            <a:r>
              <a:rPr lang="ru-RU" b="1" dirty="0">
                <a:solidFill>
                  <a:schemeClr val="tx1"/>
                </a:solidFill>
              </a:rPr>
              <a:t> за управление на </a:t>
            </a:r>
            <a:r>
              <a:rPr lang="ru-RU" b="1" dirty="0" err="1">
                <a:solidFill>
                  <a:schemeClr val="tx1"/>
                </a:solidFill>
              </a:rPr>
              <a:t>битовите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отпадъци</a:t>
            </a:r>
            <a:r>
              <a:rPr lang="ru-RU" b="1" dirty="0">
                <a:solidFill>
                  <a:schemeClr val="tx1"/>
                </a:solidFill>
              </a:rPr>
              <a:t> в </a:t>
            </a:r>
            <a:r>
              <a:rPr lang="ru-RU" b="1" dirty="0" err="1">
                <a:solidFill>
                  <a:schemeClr val="tx1"/>
                </a:solidFill>
              </a:rPr>
              <a:t>съответното</a:t>
            </a:r>
            <a:r>
              <a:rPr lang="ru-RU" b="1" dirty="0">
                <a:solidFill>
                  <a:schemeClr val="tx1"/>
                </a:solidFill>
              </a:rPr>
              <a:t> населено </a:t>
            </a:r>
            <a:r>
              <a:rPr lang="ru-RU" b="1" dirty="0" err="1">
                <a:solidFill>
                  <a:schemeClr val="tx1"/>
                </a:solidFill>
              </a:rPr>
              <a:t>място</a:t>
            </a:r>
            <a:r>
              <a:rPr lang="ru-RU" b="1" dirty="0">
                <a:solidFill>
                  <a:schemeClr val="tx1"/>
                </a:solidFill>
              </a:rPr>
              <a:t>; </a:t>
            </a:r>
            <a:r>
              <a:rPr lang="ru-RU" b="1" dirty="0" err="1">
                <a:solidFill>
                  <a:schemeClr val="tx1"/>
                </a:solidFill>
              </a:rPr>
              <a:t>добри</a:t>
            </a:r>
            <a:r>
              <a:rPr lang="ru-RU" b="1" dirty="0">
                <a:solidFill>
                  <a:schemeClr val="tx1"/>
                </a:solidFill>
              </a:rPr>
              <a:t> практики и поведение за </a:t>
            </a:r>
            <a:r>
              <a:rPr lang="ru-RU" b="1" dirty="0" err="1">
                <a:solidFill>
                  <a:schemeClr val="tx1"/>
                </a:solidFill>
              </a:rPr>
              <a:t>предотвратяване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образуването</a:t>
            </a:r>
            <a:r>
              <a:rPr lang="ru-RU" b="1" dirty="0">
                <a:solidFill>
                  <a:schemeClr val="tx1"/>
                </a:solidFill>
              </a:rPr>
              <a:t> на </a:t>
            </a:r>
            <a:r>
              <a:rPr lang="ru-RU" b="1" dirty="0" err="1">
                <a:solidFill>
                  <a:schemeClr val="tx1"/>
                </a:solidFill>
              </a:rPr>
              <a:t>отпадъците</a:t>
            </a:r>
            <a:r>
              <a:rPr lang="ru-RU" b="1" dirty="0">
                <a:solidFill>
                  <a:schemeClr val="tx1"/>
                </a:solidFill>
              </a:rPr>
              <a:t>, устойчиво потребление и </a:t>
            </a:r>
            <a:r>
              <a:rPr lang="ru-RU" b="1" dirty="0" err="1">
                <a:solidFill>
                  <a:schemeClr val="tx1"/>
                </a:solidFill>
              </a:rPr>
              <a:t>кръгова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икономика</a:t>
            </a:r>
            <a:r>
              <a:rPr lang="ru-RU" b="1" dirty="0">
                <a:solidFill>
                  <a:schemeClr val="tx1"/>
                </a:solidFill>
              </a:rPr>
              <a:t> и др. за </a:t>
            </a:r>
            <a:r>
              <a:rPr lang="ru-RU" b="1" dirty="0" err="1">
                <a:solidFill>
                  <a:schemeClr val="tx1"/>
                </a:solidFill>
              </a:rPr>
              <a:t>подобряване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качеството</a:t>
            </a:r>
            <a:r>
              <a:rPr lang="ru-RU" b="1" dirty="0">
                <a:solidFill>
                  <a:schemeClr val="tx1"/>
                </a:solidFill>
              </a:rPr>
              <a:t> на </a:t>
            </a:r>
            <a:r>
              <a:rPr lang="ru-RU" b="1" dirty="0" err="1">
                <a:solidFill>
                  <a:schemeClr val="tx1"/>
                </a:solidFill>
              </a:rPr>
              <a:t>услугата</a:t>
            </a:r>
            <a:r>
              <a:rPr lang="ru-RU" b="1" dirty="0">
                <a:solidFill>
                  <a:schemeClr val="tx1"/>
                </a:solidFill>
              </a:rPr>
              <a:t> по управление на </a:t>
            </a:r>
            <a:r>
              <a:rPr lang="ru-RU" b="1" dirty="0" err="1">
                <a:solidFill>
                  <a:schemeClr val="tx1"/>
                </a:solidFill>
              </a:rPr>
              <a:t>битовите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отпадъци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r>
              <a:rPr lang="ru-RU" b="1" dirty="0" err="1">
                <a:solidFill>
                  <a:schemeClr val="tx1"/>
                </a:solidFill>
              </a:rPr>
              <a:t>които</a:t>
            </a:r>
            <a:r>
              <a:rPr lang="ru-RU" b="1" dirty="0">
                <a:solidFill>
                  <a:schemeClr val="tx1"/>
                </a:solidFill>
              </a:rPr>
              <a:t> е </a:t>
            </a:r>
            <a:r>
              <a:rPr lang="ru-RU" b="1" dirty="0" err="1">
                <a:solidFill>
                  <a:schemeClr val="tx1"/>
                </a:solidFill>
              </a:rPr>
              <a:t>подходящо</a:t>
            </a:r>
            <a:r>
              <a:rPr lang="ru-RU" b="1" dirty="0">
                <a:solidFill>
                  <a:schemeClr val="tx1"/>
                </a:solidFill>
              </a:rPr>
              <a:t> да се приложат в </a:t>
            </a:r>
            <a:r>
              <a:rPr lang="ru-RU" b="1" dirty="0" err="1">
                <a:solidFill>
                  <a:schemeClr val="tx1"/>
                </a:solidFill>
              </a:rPr>
              <a:t>населеното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място</a:t>
            </a:r>
            <a:r>
              <a:rPr lang="ru-RU" b="1" dirty="0">
                <a:solidFill>
                  <a:schemeClr val="tx1"/>
                </a:solidFill>
              </a:rPr>
              <a:t>, община; </a:t>
            </a:r>
            <a:r>
              <a:rPr lang="ru-RU" b="1" dirty="0" err="1">
                <a:solidFill>
                  <a:schemeClr val="tx1"/>
                </a:solidFill>
              </a:rPr>
              <a:t>системи</a:t>
            </a:r>
            <a:r>
              <a:rPr lang="ru-RU" b="1" dirty="0">
                <a:solidFill>
                  <a:schemeClr val="tx1"/>
                </a:solidFill>
              </a:rPr>
              <a:t> за мониторинг на </a:t>
            </a:r>
            <a:r>
              <a:rPr lang="ru-RU" b="1" dirty="0" err="1">
                <a:solidFill>
                  <a:schemeClr val="tx1"/>
                </a:solidFill>
              </a:rPr>
              <a:t>отпадъците</a:t>
            </a:r>
            <a:r>
              <a:rPr lang="ru-RU" b="1" dirty="0">
                <a:solidFill>
                  <a:schemeClr val="tx1"/>
                </a:solidFill>
              </a:rPr>
              <a:t>; </a:t>
            </a:r>
            <a:r>
              <a:rPr lang="ru-RU" b="1" dirty="0" err="1">
                <a:solidFill>
                  <a:schemeClr val="tx1"/>
                </a:solidFill>
              </a:rPr>
              <a:t>предотвратяване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нерагламентирано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изхвърляне</a:t>
            </a:r>
            <a:r>
              <a:rPr lang="ru-RU" b="1" dirty="0">
                <a:solidFill>
                  <a:schemeClr val="tx1"/>
                </a:solidFill>
              </a:rPr>
              <a:t> на </a:t>
            </a:r>
            <a:r>
              <a:rPr lang="ru-RU" b="1" dirty="0" err="1">
                <a:solidFill>
                  <a:schemeClr val="tx1"/>
                </a:solidFill>
              </a:rPr>
              <a:t>отпадъци</a:t>
            </a:r>
            <a:r>
              <a:rPr lang="ru-RU" b="1" dirty="0">
                <a:solidFill>
                  <a:schemeClr val="tx1"/>
                </a:solidFill>
              </a:rPr>
              <a:t> и др. </a:t>
            </a:r>
            <a:r>
              <a:rPr lang="ru-RU" b="1" dirty="0" err="1">
                <a:solidFill>
                  <a:schemeClr val="tx1"/>
                </a:solidFill>
              </a:rPr>
              <a:t>подходящи</a:t>
            </a:r>
            <a:r>
              <a:rPr lang="ru-RU" b="1" dirty="0">
                <a:solidFill>
                  <a:schemeClr val="tx1"/>
                </a:solidFill>
              </a:rPr>
              <a:t>.</a:t>
            </a:r>
          </a:p>
          <a:p>
            <a:pPr marL="171450" indent="-171450" algn="just">
              <a:buFontTx/>
              <a:buChar char="-"/>
            </a:pPr>
            <a:r>
              <a:rPr lang="ru-RU" dirty="0">
                <a:solidFill>
                  <a:schemeClr val="tx1"/>
                </a:solidFill>
              </a:rPr>
              <a:t>(</a:t>
            </a:r>
            <a:r>
              <a:rPr lang="ru-RU" i="1" dirty="0">
                <a:solidFill>
                  <a:schemeClr val="tx1"/>
                </a:solidFill>
              </a:rPr>
              <a:t>не е </a:t>
            </a:r>
            <a:r>
              <a:rPr lang="ru-RU" i="1" dirty="0" err="1">
                <a:solidFill>
                  <a:schemeClr val="tx1"/>
                </a:solidFill>
              </a:rPr>
              <a:t>задължително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err="1">
                <a:solidFill>
                  <a:schemeClr val="tx1"/>
                </a:solidFill>
              </a:rPr>
              <a:t>разработване</a:t>
            </a:r>
            <a:r>
              <a:rPr lang="ru-RU" dirty="0">
                <a:solidFill>
                  <a:schemeClr val="tx1"/>
                </a:solidFill>
              </a:rPr>
              <a:t> на онлайн </a:t>
            </a:r>
            <a:r>
              <a:rPr lang="ru-RU" dirty="0" err="1">
                <a:solidFill>
                  <a:schemeClr val="tx1"/>
                </a:solidFill>
              </a:rPr>
              <a:t>информационни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портали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предоставящи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практическа</a:t>
            </a:r>
            <a:r>
              <a:rPr lang="ru-RU" dirty="0">
                <a:solidFill>
                  <a:schemeClr val="tx1"/>
                </a:solidFill>
              </a:rPr>
              <a:t> информация за </a:t>
            </a:r>
            <a:r>
              <a:rPr lang="ru-RU" dirty="0" err="1">
                <a:solidFill>
                  <a:schemeClr val="tx1"/>
                </a:solidFill>
              </a:rPr>
              <a:t>системата</a:t>
            </a:r>
            <a:r>
              <a:rPr lang="ru-RU" dirty="0">
                <a:solidFill>
                  <a:schemeClr val="tx1"/>
                </a:solidFill>
              </a:rPr>
              <a:t> за управление на </a:t>
            </a:r>
            <a:r>
              <a:rPr lang="ru-RU" dirty="0" err="1">
                <a:solidFill>
                  <a:schemeClr val="tx1"/>
                </a:solidFill>
              </a:rPr>
              <a:t>битовите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отпадъци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ниво</a:t>
            </a:r>
            <a:r>
              <a:rPr lang="ru-RU" dirty="0">
                <a:solidFill>
                  <a:schemeClr val="tx1"/>
                </a:solidFill>
              </a:rPr>
              <a:t> населено </a:t>
            </a:r>
            <a:r>
              <a:rPr lang="ru-RU" dirty="0" err="1">
                <a:solidFill>
                  <a:schemeClr val="tx1"/>
                </a:solidFill>
              </a:rPr>
              <a:t>място</a:t>
            </a:r>
            <a:r>
              <a:rPr lang="ru-RU" dirty="0">
                <a:solidFill>
                  <a:schemeClr val="tx1"/>
                </a:solidFill>
              </a:rPr>
              <a:t>/община/регион за управление на </a:t>
            </a:r>
            <a:r>
              <a:rPr lang="ru-RU" dirty="0" err="1">
                <a:solidFill>
                  <a:schemeClr val="tx1"/>
                </a:solidFill>
              </a:rPr>
              <a:t>отпадъците</a:t>
            </a:r>
            <a:r>
              <a:rPr lang="ru-RU" dirty="0">
                <a:solidFill>
                  <a:schemeClr val="tx1"/>
                </a:solidFill>
              </a:rPr>
              <a:t>; за </a:t>
            </a:r>
            <a:r>
              <a:rPr lang="ru-RU" dirty="0" err="1">
                <a:solidFill>
                  <a:schemeClr val="tx1"/>
                </a:solidFill>
              </a:rPr>
              <a:t>практическите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възможности</a:t>
            </a:r>
            <a:r>
              <a:rPr lang="ru-RU" dirty="0">
                <a:solidFill>
                  <a:schemeClr val="tx1"/>
                </a:solidFill>
              </a:rPr>
              <a:t> за </a:t>
            </a:r>
            <a:r>
              <a:rPr lang="ru-RU" dirty="0" err="1">
                <a:solidFill>
                  <a:schemeClr val="tx1"/>
                </a:solidFill>
              </a:rPr>
              <a:t>разделно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събиране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отпадъци</a:t>
            </a:r>
            <a:r>
              <a:rPr lang="ru-RU" dirty="0">
                <a:solidFill>
                  <a:schemeClr val="tx1"/>
                </a:solidFill>
              </a:rPr>
              <a:t> и за </a:t>
            </a:r>
            <a:r>
              <a:rPr lang="ru-RU" dirty="0" err="1">
                <a:solidFill>
                  <a:schemeClr val="tx1"/>
                </a:solidFill>
              </a:rPr>
              <a:t>предотвратяване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образуването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битови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отпадъци</a:t>
            </a:r>
            <a:r>
              <a:rPr lang="ru-RU" dirty="0">
                <a:solidFill>
                  <a:schemeClr val="tx1"/>
                </a:solidFill>
              </a:rPr>
              <a:t>; за </a:t>
            </a:r>
            <a:r>
              <a:rPr lang="ru-RU" dirty="0" err="1">
                <a:solidFill>
                  <a:schemeClr val="tx1"/>
                </a:solidFill>
              </a:rPr>
              <a:t>повишаване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общественото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самосъзнание</a:t>
            </a:r>
            <a:r>
              <a:rPr lang="ru-RU" dirty="0">
                <a:solidFill>
                  <a:schemeClr val="tx1"/>
                </a:solidFill>
              </a:rPr>
              <a:t> за </a:t>
            </a:r>
            <a:r>
              <a:rPr lang="ru-RU" dirty="0" err="1">
                <a:solidFill>
                  <a:schemeClr val="tx1"/>
                </a:solidFill>
              </a:rPr>
              <a:t>спазване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високите</a:t>
            </a:r>
            <a:r>
              <a:rPr lang="ru-RU" dirty="0">
                <a:solidFill>
                  <a:schemeClr val="tx1"/>
                </a:solidFill>
              </a:rPr>
              <a:t> нива на </a:t>
            </a:r>
            <a:r>
              <a:rPr lang="ru-RU" dirty="0" err="1">
                <a:solidFill>
                  <a:schemeClr val="tx1"/>
                </a:solidFill>
              </a:rPr>
              <a:t>йерархията</a:t>
            </a:r>
            <a:r>
              <a:rPr lang="ru-RU" dirty="0">
                <a:solidFill>
                  <a:schemeClr val="tx1"/>
                </a:solidFill>
              </a:rPr>
              <a:t> за управление на </a:t>
            </a:r>
            <a:r>
              <a:rPr lang="ru-RU" dirty="0" err="1">
                <a:solidFill>
                  <a:schemeClr val="tx1"/>
                </a:solidFill>
              </a:rPr>
              <a:t>битовите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отпадъци</a:t>
            </a:r>
            <a:r>
              <a:rPr lang="ru-RU" dirty="0">
                <a:solidFill>
                  <a:schemeClr val="tx1"/>
                </a:solidFill>
              </a:rPr>
              <a:t>, и др.</a:t>
            </a:r>
          </a:p>
          <a:p>
            <a:pPr marL="0" indent="0" algn="just">
              <a:buFontTx/>
              <a:buNone/>
            </a:pPr>
            <a:endParaRPr lang="ru-RU" dirty="0">
              <a:solidFill>
                <a:schemeClr val="tx1"/>
              </a:solidFill>
            </a:endParaRPr>
          </a:p>
          <a:p>
            <a:pPr marL="171450" indent="-171450" algn="just">
              <a:buFontTx/>
              <a:buChar char="-"/>
            </a:pPr>
            <a:endParaRPr lang="ru-RU" dirty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4866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010050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6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67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bg-BG" noProof="0" dirty="0">
              <a:solidFill>
                <a:schemeClr val="tx1"/>
              </a:solidFill>
            </a:endParaRPr>
          </a:p>
          <a:p>
            <a:pPr algn="just"/>
            <a:endParaRPr lang="bg-BG" noProof="0" dirty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4867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7</a:t>
            </a:fld>
            <a:endParaRPr lang="bg-BG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66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По </a:t>
            </a:r>
            <a:r>
              <a:rPr lang="ru-RU" dirty="0" err="1">
                <a:solidFill>
                  <a:schemeClr val="tx1"/>
                </a:solidFill>
              </a:rPr>
              <a:t>данни</a:t>
            </a:r>
            <a:r>
              <a:rPr lang="ru-RU" dirty="0">
                <a:solidFill>
                  <a:schemeClr val="tx1"/>
                </a:solidFill>
              </a:rPr>
              <a:t> на НСИ </a:t>
            </a:r>
            <a:r>
              <a:rPr lang="ru-RU" dirty="0" err="1">
                <a:solidFill>
                  <a:schemeClr val="tx1"/>
                </a:solidFill>
              </a:rPr>
              <a:t>населението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България</a:t>
            </a:r>
            <a:r>
              <a:rPr lang="ru-RU" dirty="0">
                <a:solidFill>
                  <a:schemeClr val="tx1"/>
                </a:solidFill>
              </a:rPr>
              <a:t> за 2020 г. е 6 934 015 лица. </a:t>
            </a:r>
            <a:r>
              <a:rPr lang="ru-RU" dirty="0" err="1">
                <a:solidFill>
                  <a:schemeClr val="tx1"/>
                </a:solidFill>
              </a:rPr>
              <a:t>Общият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брой</a:t>
            </a:r>
            <a:r>
              <a:rPr lang="ru-RU" dirty="0">
                <a:solidFill>
                  <a:schemeClr val="tx1"/>
                </a:solidFill>
              </a:rPr>
              <a:t> лица, </a:t>
            </a:r>
            <a:r>
              <a:rPr lang="ru-RU" dirty="0" err="1">
                <a:solidFill>
                  <a:schemeClr val="tx1"/>
                </a:solidFill>
              </a:rPr>
              <a:t>които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живеят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градовете</a:t>
            </a:r>
            <a:r>
              <a:rPr lang="ru-RU" dirty="0">
                <a:solidFill>
                  <a:schemeClr val="tx1"/>
                </a:solidFill>
              </a:rPr>
              <a:t> с население над 30 000 жители (</a:t>
            </a:r>
            <a:r>
              <a:rPr lang="ru-RU" dirty="0" err="1">
                <a:solidFill>
                  <a:schemeClr val="tx1"/>
                </a:solidFill>
              </a:rPr>
              <a:t>съгласно</a:t>
            </a:r>
            <a:r>
              <a:rPr lang="ru-RU" dirty="0">
                <a:solidFill>
                  <a:schemeClr val="tx1"/>
                </a:solidFill>
              </a:rPr>
              <a:t> Приложение 1 от проект на ПМС за ВОМР) е 3 569 959. </a:t>
            </a:r>
            <a:r>
              <a:rPr lang="ru-RU" dirty="0" err="1">
                <a:solidFill>
                  <a:schemeClr val="tx1"/>
                </a:solidFill>
              </a:rPr>
              <a:t>Следователно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общият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брой</a:t>
            </a:r>
            <a:r>
              <a:rPr lang="ru-RU" dirty="0">
                <a:solidFill>
                  <a:schemeClr val="tx1"/>
                </a:solidFill>
              </a:rPr>
              <a:t> лица, </a:t>
            </a:r>
            <a:r>
              <a:rPr lang="ru-RU" dirty="0" err="1">
                <a:solidFill>
                  <a:schemeClr val="tx1"/>
                </a:solidFill>
              </a:rPr>
              <a:t>към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които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може</a:t>
            </a:r>
            <a:r>
              <a:rPr lang="ru-RU" dirty="0">
                <a:solidFill>
                  <a:schemeClr val="tx1"/>
                </a:solidFill>
              </a:rPr>
              <a:t> да </a:t>
            </a:r>
            <a:r>
              <a:rPr lang="ru-RU" dirty="0" err="1">
                <a:solidFill>
                  <a:schemeClr val="tx1"/>
                </a:solidFill>
              </a:rPr>
              <a:t>бъде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предоставена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подкрепа</a:t>
            </a:r>
            <a:r>
              <a:rPr lang="ru-RU" dirty="0">
                <a:solidFill>
                  <a:schemeClr val="tx1"/>
                </a:solidFill>
              </a:rPr>
              <a:t> по </a:t>
            </a:r>
            <a:r>
              <a:rPr lang="ru-RU" dirty="0" err="1">
                <a:solidFill>
                  <a:schemeClr val="tx1"/>
                </a:solidFill>
              </a:rPr>
              <a:t>мярката</a:t>
            </a:r>
            <a:r>
              <a:rPr lang="ru-RU" dirty="0">
                <a:solidFill>
                  <a:schemeClr val="tx1"/>
                </a:solidFill>
              </a:rPr>
              <a:t> чрез подхода ВОМР, е </a:t>
            </a:r>
            <a:r>
              <a:rPr lang="ru-RU" dirty="0" err="1">
                <a:solidFill>
                  <a:schemeClr val="tx1"/>
                </a:solidFill>
              </a:rPr>
              <a:t>разликата</a:t>
            </a:r>
            <a:r>
              <a:rPr lang="ru-RU" dirty="0">
                <a:solidFill>
                  <a:schemeClr val="tx1"/>
                </a:solidFill>
              </a:rPr>
              <a:t> между </a:t>
            </a:r>
            <a:r>
              <a:rPr lang="ru-RU" dirty="0" err="1">
                <a:solidFill>
                  <a:schemeClr val="tx1"/>
                </a:solidFill>
              </a:rPr>
              <a:t>общия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брой</a:t>
            </a:r>
            <a:r>
              <a:rPr lang="ru-RU" dirty="0">
                <a:solidFill>
                  <a:schemeClr val="tx1"/>
                </a:solidFill>
              </a:rPr>
              <a:t> население и </a:t>
            </a:r>
            <a:r>
              <a:rPr lang="ru-RU" dirty="0" err="1">
                <a:solidFill>
                  <a:schemeClr val="tx1"/>
                </a:solidFill>
              </a:rPr>
              <a:t>живеещите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посочените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градове</a:t>
            </a:r>
            <a:r>
              <a:rPr lang="ru-RU" dirty="0">
                <a:solidFill>
                  <a:schemeClr val="tx1"/>
                </a:solidFill>
              </a:rPr>
              <a:t>, т.е. </a:t>
            </a:r>
            <a:r>
              <a:rPr lang="ru-RU" b="1" dirty="0">
                <a:solidFill>
                  <a:schemeClr val="tx1"/>
                </a:solidFill>
              </a:rPr>
              <a:t>3 364 056 жители.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bg-BG" dirty="0">
                <a:solidFill>
                  <a:schemeClr val="tx1"/>
                </a:solidFill>
              </a:rPr>
              <a:t>…….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4866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22844A-9D9A-451E-8533-AC68D816AE04}" type="slidenum">
              <a:rPr kumimoji="0" lang="bg-BG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bg-BG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70851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66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ru-RU" dirty="0">
              <a:solidFill>
                <a:schemeClr val="tx1"/>
              </a:solidFill>
            </a:endParaRP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4866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22844A-9D9A-451E-8533-AC68D816AE04}" type="slidenum">
              <a:rPr kumimoji="0" lang="bg-BG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bg-BG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9811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881F-9B5B-4731-BD3A-B949B94371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3/28/2023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C3D4-817C-4B18-BB67-CDF35AB9A9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710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881F-9B5B-4731-BD3A-B949B94371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3/28/2023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C3D4-817C-4B18-BB67-CDF35AB9A9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3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9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881F-9B5B-4731-BD3A-B949B94371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3/28/2023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C3D4-817C-4B18-BB67-CDF35AB9A9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0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881F-9B5B-4731-BD3A-B949B94371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3/28/2023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0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C3D4-817C-4B18-BB67-CDF35AB9A9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4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715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881F-9B5B-4731-BD3A-B949B94371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3/28/2023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C3D4-817C-4B18-BB67-CDF35AB9A9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720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21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2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881F-9B5B-4731-BD3A-B949B94371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3/28/2023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C3D4-817C-4B18-BB67-CDF35AB9A9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726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27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2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29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3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881F-9B5B-4731-BD3A-B949B94371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3/28/2023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3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3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C3D4-817C-4B18-BB67-CDF35AB9A9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9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881F-9B5B-4731-BD3A-B949B94371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3/28/2023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9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9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C3D4-817C-4B18-BB67-CDF35AB9A9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881F-9B5B-4731-BD3A-B949B94371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3/28/2023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3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3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C3D4-817C-4B18-BB67-CDF35AB9A9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6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737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38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3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881F-9B5B-4731-BD3A-B949B94371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3/28/2023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4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4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C3D4-817C-4B18-BB67-CDF35AB9A9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3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704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705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0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881F-9B5B-4731-BD3A-B949B94371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3/28/2023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0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0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C3D4-817C-4B18-BB67-CDF35AB9A9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C881F-9B5B-4731-BD3A-B949B94371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3/28/2023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4C3D4-817C-4B18-BB67-CDF35AB9A9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image" Target="../media/image3.jpeg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s://www.eufunds.bg/bg/opos" TargetMode="External"/><Relationship Id="rId4" Type="http://schemas.openxmlformats.org/officeDocument/2006/relationships/hyperlink" Target="mailto:programming@moew.government.b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8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bg-BG" sz="31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bg-BG" sz="2200" b="1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abic Typesetting" panose="03020402040406030203" pitchFamily="66" charset="-78"/>
              </a:rPr>
            </a:br>
            <a:r>
              <a:rPr lang="bg-BG" altLang="en-US" sz="32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abic Typesetting" panose="03020402040406030203" pitchFamily="66" charset="-78"/>
              </a:rPr>
              <a:t> </a:t>
            </a:r>
            <a:br>
              <a:rPr lang="bg-BG" altLang="en-US" sz="32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abic Typesetting" panose="03020402040406030203" pitchFamily="66" charset="-78"/>
              </a:rPr>
            </a:br>
            <a:br>
              <a:rPr lang="bg-BG" sz="31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bg-BG" sz="1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rPr>
            </a:br>
            <a:endParaRPr lang="bg-BG" sz="19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048611" name="Subtitle 1"/>
          <p:cNvSpPr>
            <a:spLocks noGrp="1"/>
          </p:cNvSpPr>
          <p:nvPr>
            <p:ph type="subTitle" idx="1"/>
          </p:nvPr>
        </p:nvSpPr>
        <p:spPr>
          <a:xfrm>
            <a:off x="1703512" y="2130426"/>
            <a:ext cx="8928992" cy="302622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bg-BG" sz="4000" b="1" dirty="0">
                <a:solidFill>
                  <a:schemeClr val="tx2"/>
                </a:solidFill>
              </a:rPr>
              <a:t>МЕРКИ ПО ПРОГРАМА</a:t>
            </a:r>
          </a:p>
          <a:p>
            <a:pPr>
              <a:spcBef>
                <a:spcPts val="0"/>
              </a:spcBef>
            </a:pPr>
            <a:r>
              <a:rPr lang="bg-BG" sz="4000" b="1" dirty="0">
                <a:solidFill>
                  <a:schemeClr val="tx2"/>
                </a:solidFill>
              </a:rPr>
              <a:t>„ОКОЛНА СРЕДА“ 2021-2027 г. ЧРЕЗ ПОДХОДА </a:t>
            </a:r>
            <a:r>
              <a:rPr lang="bg-BG" sz="4400" b="1" dirty="0">
                <a:solidFill>
                  <a:schemeClr val="tx2"/>
                </a:solidFill>
              </a:rPr>
              <a:t>ВОМР</a:t>
            </a:r>
            <a:endParaRPr lang="bg-BG" sz="4000" b="1" dirty="0">
              <a:solidFill>
                <a:schemeClr val="tx2"/>
              </a:solidFill>
            </a:endParaRPr>
          </a:p>
        </p:txBody>
      </p:sp>
      <p:pic>
        <p:nvPicPr>
          <p:cNvPr id="2097167" name="Picture 4" descr="C:\Users\NMihova\Desktop\Capture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2097168" name="Picture 5" descr="C:\Users\NMihova\Desktop\Capture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pic>
        <p:nvPicPr>
          <p:cNvPr id="2097169" name="Picture 2" descr="C:\Users\NMihova\Desktop\Capture8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156656"/>
            <a:ext cx="12192000" cy="17008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Content Placeholder 12"/>
          <p:cNvSpPr txBox="1"/>
          <p:nvPr/>
        </p:nvSpPr>
        <p:spPr>
          <a:xfrm>
            <a:off x="371364" y="1668621"/>
            <a:ext cx="11449272" cy="49977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bg-BG" sz="2800" b="1" dirty="0">
                <a:solidFill>
                  <a:schemeClr val="tx2"/>
                </a:solidFill>
                <a:effectLst/>
                <a:ea typeface="Times New Roman" panose="02020603050405020304" pitchFamily="18" charset="0"/>
              </a:rPr>
              <a:t>Допустими категории разходи </a:t>
            </a:r>
            <a:r>
              <a:rPr lang="bg-BG" sz="2800" dirty="0">
                <a:solidFill>
                  <a:schemeClr val="tx2"/>
                </a:solidFill>
                <a:effectLst/>
                <a:ea typeface="Times New Roman" panose="02020603050405020304" pitchFamily="18" charset="0"/>
              </a:rPr>
              <a:t>за мерките и по двата приоритета:</a:t>
            </a:r>
          </a:p>
          <a:p>
            <a:pPr lvl="0" algn="just"/>
            <a:endParaRPr lang="bg-BG" sz="2800" dirty="0">
              <a:solidFill>
                <a:schemeClr val="tx2"/>
              </a:solidFill>
              <a:effectLst/>
              <a:ea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bg-BG" sz="2800" dirty="0">
                <a:solidFill>
                  <a:schemeClr val="tx2"/>
                </a:solidFill>
                <a:effectLst/>
                <a:ea typeface="Times New Roman" panose="02020603050405020304" pitchFamily="18" charset="0"/>
              </a:rPr>
              <a:t>РАЗХОДИ ЗА УСЛУГИ (за изпълнение)</a:t>
            </a: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bg-BG" sz="2800" dirty="0">
                <a:solidFill>
                  <a:schemeClr val="tx2"/>
                </a:solidFill>
                <a:effectLst/>
                <a:ea typeface="Times New Roman" panose="02020603050405020304" pitchFamily="18" charset="0"/>
              </a:rPr>
              <a:t>РАЗХОДИ ЗА ПЕРСОНАЛ</a:t>
            </a: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bg-BG" sz="2800" dirty="0">
                <a:solidFill>
                  <a:schemeClr val="tx2"/>
                </a:solidFill>
                <a:effectLst/>
                <a:ea typeface="Times New Roman" panose="02020603050405020304" pitchFamily="18" charset="0"/>
              </a:rPr>
              <a:t>РАЗХОДИ ЗА НЕМАТЕРИАЛНИ АКТИВИ (закупуване на софтуер, лицензи)</a:t>
            </a: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bg-BG" sz="2800" dirty="0">
                <a:solidFill>
                  <a:schemeClr val="tx2"/>
                </a:solidFill>
                <a:effectLst/>
                <a:ea typeface="Times New Roman" panose="02020603050405020304" pitchFamily="18" charset="0"/>
              </a:rPr>
              <a:t>РАЗХОДИ ЗА МАТЕРИАЛИ</a:t>
            </a: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bg-BG" sz="2800" dirty="0">
                <a:solidFill>
                  <a:schemeClr val="tx2"/>
                </a:solidFill>
                <a:effectLst/>
                <a:ea typeface="Times New Roman" panose="02020603050405020304" pitchFamily="18" charset="0"/>
              </a:rPr>
              <a:t>РАЗХОДИ ЗА ПРОВЕЖДАНЕ И УЧАСТИЕ В МЕРОПРИЯТИЯ</a:t>
            </a:r>
          </a:p>
          <a:p>
            <a:pPr algn="just"/>
            <a:r>
              <a:rPr lang="bg-BG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tabLst/>
              <a:defRPr/>
            </a:pPr>
            <a:endParaRPr kumimoji="0" lang="ru-RU" sz="25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446088" marR="0" lvl="0" indent="-446088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bg-BG" sz="25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pic>
        <p:nvPicPr>
          <p:cNvPr id="9" name="Picture 4" descr="C:\Users\NMihova\Desktop\Capture4.JPG">
            <a:extLst>
              <a:ext uri="{FF2B5EF4-FFF2-40B4-BE49-F238E27FC236}">
                <a16:creationId xmlns:a16="http://schemas.microsoft.com/office/drawing/2014/main" id="{37C9742F-AF85-E941-8B43-9B9AEDF56D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10" name="Picture 5" descr="C:\Users\NMihova\Desktop\Capture5.JPG">
            <a:extLst>
              <a:ext uri="{FF2B5EF4-FFF2-40B4-BE49-F238E27FC236}">
                <a16:creationId xmlns:a16="http://schemas.microsoft.com/office/drawing/2014/main" id="{F897A7A0-39A8-50E0-56D2-77B50ECB6B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1" name="Straight Connector 7">
            <a:extLst>
              <a:ext uri="{FF2B5EF4-FFF2-40B4-BE49-F238E27FC236}">
                <a16:creationId xmlns:a16="http://schemas.microsoft.com/office/drawing/2014/main" id="{E95C5536-A22F-FC77-F9A5-2F8DD523126A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4">
            <a:extLst>
              <a:ext uri="{FF2B5EF4-FFF2-40B4-BE49-F238E27FC236}">
                <a16:creationId xmlns:a16="http://schemas.microsoft.com/office/drawing/2014/main" id="{E1AAB6EB-FC6A-5A46-721D-A3A94767F2FF}"/>
              </a:ext>
            </a:extLst>
          </p:cNvPr>
          <p:cNvSpPr txBox="1"/>
          <p:nvPr/>
        </p:nvSpPr>
        <p:spPr>
          <a:xfrm>
            <a:off x="1909610" y="528161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ДОПУСТИМИ КАТЕГОРИИ РАЗХОДИ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99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3" name="Picture 2" descr="C:\Users\NMihova\Desktop\Capture8.jpg">
            <a:extLst>
              <a:ext uri="{FF2B5EF4-FFF2-40B4-BE49-F238E27FC236}">
                <a16:creationId xmlns:a16="http://schemas.microsoft.com/office/drawing/2014/main" id="{0DE4A88B-2534-EDF3-9D98-35EAE0FB55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90251008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7" name="Picture 2" descr="C:\Users\NMihova\Desktop\Capture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328" y="4551854"/>
            <a:ext cx="12144671" cy="2322469"/>
          </a:xfrm>
          <a:prstGeom prst="rect">
            <a:avLst/>
          </a:prstGeom>
          <a:noFill/>
        </p:spPr>
      </p:pic>
      <p:sp>
        <p:nvSpPr>
          <p:cNvPr id="1048591" name="Title 8"/>
          <p:cNvSpPr>
            <a:spLocks noGrp="1"/>
          </p:cNvSpPr>
          <p:nvPr>
            <p:ph type="ctrTitle"/>
          </p:nvPr>
        </p:nvSpPr>
        <p:spPr>
          <a:xfrm>
            <a:off x="2209800" y="2420889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bg-BG" sz="3600" b="1" dirty="0"/>
            </a:br>
            <a:r>
              <a:rPr lang="bg-BG" sz="3600" b="1" dirty="0">
                <a:solidFill>
                  <a:schemeClr val="tx2">
                    <a:lumMod val="75000"/>
                  </a:schemeClr>
                </a:solidFill>
              </a:rPr>
              <a:t>БЛАГОДАРЯ ЗА ВНИМАНИЕТО!</a:t>
            </a:r>
            <a:br>
              <a:rPr lang="bg-BG" sz="3600" b="1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bg-BG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br>
              <a:rPr lang="bg-BG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br>
              <a:rPr lang="bg-BG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br>
              <a:rPr lang="bg-BG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br>
              <a:rPr lang="bg-BG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br>
              <a:rPr lang="bg-BG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br>
              <a:rPr lang="bg-BG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programming@moew.government.bg </a:t>
            </a:r>
            <a:br>
              <a:rPr lang="bg-BG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br>
              <a:rPr lang="bg-BG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br>
              <a:rPr lang="bg-BG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hlinkClick r:id="rId5"/>
              </a:rPr>
              <a:t>https://www.eufunds.bg/bg/opos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zh-CN" alt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960974A-DA2C-4DD4-B63C-7C9931F9184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27848" y="2420888"/>
            <a:ext cx="2305050" cy="1695450"/>
          </a:xfrm>
          <a:prstGeom prst="rect">
            <a:avLst/>
          </a:prstGeom>
        </p:spPr>
      </p:pic>
      <p:pic>
        <p:nvPicPr>
          <p:cNvPr id="7" name="Picture 4" descr="C:\Users\NMihova\Desktop\Capture4.JPG">
            <a:extLst>
              <a:ext uri="{FF2B5EF4-FFF2-40B4-BE49-F238E27FC236}">
                <a16:creationId xmlns:a16="http://schemas.microsoft.com/office/drawing/2014/main" id="{8531A152-A44B-5C97-16A4-EE5FE2B734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8" name="Picture 5" descr="C:\Users\NMihova\Desktop\Capture5.JPG">
            <a:extLst>
              <a:ext uri="{FF2B5EF4-FFF2-40B4-BE49-F238E27FC236}">
                <a16:creationId xmlns:a16="http://schemas.microsoft.com/office/drawing/2014/main" id="{0AC1BC55-C8EF-F3A3-032C-F219985525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TextBox 1"/>
          <p:cNvSpPr txBox="1"/>
          <p:nvPr/>
        </p:nvSpPr>
        <p:spPr>
          <a:xfrm>
            <a:off x="458138" y="1936283"/>
            <a:ext cx="11038462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24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Ø"/>
            </a:pPr>
            <a:r>
              <a:rPr lang="bg-BG" sz="3200" dirty="0">
                <a:solidFill>
                  <a:schemeClr val="tx2"/>
                </a:solidFill>
                <a:cs typeface="Arial" panose="020B0604020202020204" pitchFamily="34" charset="0"/>
              </a:rPr>
              <a:t>Секторна оперативна програма с хоризонтален характер</a:t>
            </a:r>
            <a:r>
              <a:rPr lang="en-US" sz="3200" dirty="0">
                <a:solidFill>
                  <a:schemeClr val="tx2"/>
                </a:solidFill>
                <a:cs typeface="Arial" panose="020B0604020202020204" pitchFamily="34" charset="0"/>
              </a:rPr>
              <a:t> – </a:t>
            </a:r>
            <a:r>
              <a:rPr lang="bg-BG" sz="3200" dirty="0">
                <a:solidFill>
                  <a:schemeClr val="tx2"/>
                </a:solidFill>
                <a:cs typeface="Arial" panose="020B0604020202020204" pitchFamily="34" charset="0"/>
              </a:rPr>
              <a:t>подкрепа </a:t>
            </a:r>
            <a:r>
              <a:rPr lang="bg-BG" sz="3200" b="1" dirty="0">
                <a:solidFill>
                  <a:schemeClr val="tx2"/>
                </a:solidFill>
                <a:cs typeface="Arial" panose="020B0604020202020204" pitchFamily="34" charset="0"/>
              </a:rPr>
              <a:t>за устойчиво развитие и утвърждаване целта за съхраняване, опазване и подобряване на качеството на околната среда</a:t>
            </a:r>
          </a:p>
          <a:p>
            <a:pPr marL="342900" indent="-342900" algn="just">
              <a:spcBef>
                <a:spcPts val="24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Ø"/>
            </a:pPr>
            <a:r>
              <a:rPr lang="bg-BG" sz="3200" dirty="0">
                <a:solidFill>
                  <a:schemeClr val="tx2"/>
                </a:solidFill>
                <a:cs typeface="Arial" panose="020B0604020202020204" pitchFamily="34" charset="0"/>
              </a:rPr>
              <a:t>Одобрена от Европейската Комисия на 07.10.2022 г.</a:t>
            </a:r>
          </a:p>
        </p:txBody>
      </p:sp>
      <p:pic>
        <p:nvPicPr>
          <p:cNvPr id="9" name="Picture 4" descr="C:\Users\NMihova\Desktop\Capture4.JPG">
            <a:extLst>
              <a:ext uri="{FF2B5EF4-FFF2-40B4-BE49-F238E27FC236}">
                <a16:creationId xmlns:a16="http://schemas.microsoft.com/office/drawing/2014/main" id="{451D1249-A5B5-D26E-38A3-49E386AA8E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10" name="Picture 5" descr="C:\Users\NMihova\Desktop\Capture5.JPG">
            <a:extLst>
              <a:ext uri="{FF2B5EF4-FFF2-40B4-BE49-F238E27FC236}">
                <a16:creationId xmlns:a16="http://schemas.microsoft.com/office/drawing/2014/main" id="{2C25B18B-FECD-69A5-6F1A-7DF77B4A2A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1" name="Straight Connector 7">
            <a:extLst>
              <a:ext uri="{FF2B5EF4-FFF2-40B4-BE49-F238E27FC236}">
                <a16:creationId xmlns:a16="http://schemas.microsoft.com/office/drawing/2014/main" id="{94384897-ACDA-DAB7-FEFB-A3152D67C8F1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4">
            <a:extLst>
              <a:ext uri="{FF2B5EF4-FFF2-40B4-BE49-F238E27FC236}">
                <a16:creationId xmlns:a16="http://schemas.microsoft.com/office/drawing/2014/main" id="{033FEF2B-1082-B230-11CD-69DB3BC21538}"/>
              </a:ext>
            </a:extLst>
          </p:cNvPr>
          <p:cNvSpPr txBox="1"/>
          <p:nvPr/>
        </p:nvSpPr>
        <p:spPr>
          <a:xfrm>
            <a:off x="1909610" y="528161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800" dirty="0">
                <a:solidFill>
                  <a:srgbClr val="009900"/>
                </a:solidFill>
              </a:rPr>
              <a:t>ПОС 2021-2027 г. </a:t>
            </a:r>
            <a:endParaRPr lang="en-US" sz="2800" dirty="0">
              <a:solidFill>
                <a:srgbClr val="009900"/>
              </a:solidFill>
            </a:endParaRPr>
          </a:p>
        </p:txBody>
      </p:sp>
      <p:pic>
        <p:nvPicPr>
          <p:cNvPr id="13" name="Picture 2" descr="C:\Users\NMihova\Desktop\Capture8.jpg">
            <a:extLst>
              <a:ext uri="{FF2B5EF4-FFF2-40B4-BE49-F238E27FC236}">
                <a16:creationId xmlns:a16="http://schemas.microsoft.com/office/drawing/2014/main" id="{8BC840AB-2340-08CD-B9CF-8F4087B20B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22865" y="6388444"/>
            <a:ext cx="12192000" cy="49572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Content Placeholder 12"/>
          <p:cNvSpPr txBox="1"/>
          <p:nvPr/>
        </p:nvSpPr>
        <p:spPr>
          <a:xfrm>
            <a:off x="407368" y="1680118"/>
            <a:ext cx="11377264" cy="456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bg-BG" altLang="zh-CN" sz="2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 panose="020B0604020202020204" pitchFamily="34" charset="0"/>
              </a:rPr>
              <a:t>Въз основа на опита и поуките от програмен период 2014-2020 г. и заключенията и препоръките от Оценката на изпълнението на ОПОС 2014-2020 чрез подхода ВОМР.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bg-BG" altLang="zh-CN" sz="260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 panose="020B0604020202020204" pitchFamily="34" charset="0"/>
              </a:rPr>
              <a:t>ПОС 2021-2027 г. – </a:t>
            </a:r>
            <a:r>
              <a:rPr kumimoji="0" lang="bg-BG" altLang="zh-CN" sz="2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 panose="020B0604020202020204" pitchFamily="34" charset="0"/>
              </a:rPr>
              <a:t>общо </a:t>
            </a:r>
            <a:r>
              <a:rPr kumimoji="0" lang="bg-BG" altLang="zh-CN" sz="260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 panose="020B0604020202020204" pitchFamily="34" charset="0"/>
              </a:rPr>
              <a:t>6,99 млн. евро </a:t>
            </a:r>
            <a:r>
              <a:rPr lang="bg-BG" altLang="zh-CN" sz="2600" dirty="0">
                <a:solidFill>
                  <a:srgbClr val="1F497D">
                    <a:lumMod val="75000"/>
                  </a:srgbClr>
                </a:solidFill>
                <a:latin typeface="Calibri"/>
                <a:ea typeface="宋体" panose="02010600030101010101" pitchFamily="2" charset="-122"/>
                <a:cs typeface="Arial" panose="020B0604020202020204" pitchFamily="34" charset="0"/>
              </a:rPr>
              <a:t>от </a:t>
            </a:r>
            <a:r>
              <a:rPr kumimoji="0" lang="bg-BG" altLang="zh-CN" sz="260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 panose="020B0604020202020204" pitchFamily="34" charset="0"/>
              </a:rPr>
              <a:t>ЕФРР </a:t>
            </a:r>
            <a:r>
              <a:rPr kumimoji="0" lang="bg-BG" altLang="zh-CN" sz="2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 panose="020B0604020202020204" pitchFamily="34" charset="0"/>
              </a:rPr>
              <a:t>или </a:t>
            </a:r>
            <a:r>
              <a:rPr kumimoji="0" lang="bg-BG" altLang="zh-CN" sz="2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 panose="020B0604020202020204" pitchFamily="34" charset="0"/>
              </a:rPr>
              <a:t>16,5 млн. лева</a:t>
            </a:r>
            <a:r>
              <a:rPr kumimoji="0" lang="bg-BG" altLang="zh-CN" sz="2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 panose="020B0604020202020204" pitchFamily="34" charset="0"/>
              </a:rPr>
              <a:t>:</a:t>
            </a:r>
          </a:p>
          <a:p>
            <a:pPr marL="989013" marR="0" lvl="0" indent="-989013" algn="just" defTabSz="446088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bg-BG" altLang="zh-CN" sz="2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 panose="020B0604020202020204" pitchFamily="34" charset="0"/>
              </a:rPr>
              <a:t>       -  </a:t>
            </a:r>
            <a:r>
              <a:rPr kumimoji="0" lang="bg-BG" altLang="zh-CN" sz="2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 panose="020B0604020202020204" pitchFamily="34" charset="0"/>
              </a:rPr>
              <a:t>Приоритет „Отпадъци“ </a:t>
            </a:r>
            <a:r>
              <a:rPr kumimoji="0" lang="bg-BG" altLang="zh-CN" sz="2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 panose="020B0604020202020204" pitchFamily="34" charset="0"/>
              </a:rPr>
              <a:t>– информационни и разяснителни дейности;</a:t>
            </a:r>
          </a:p>
          <a:p>
            <a:pPr marL="723900" marR="0" lvl="0" indent="-723900" algn="just" defTabSz="223838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bg-BG" altLang="zh-CN" sz="2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 panose="020B0604020202020204" pitchFamily="34" charset="0"/>
              </a:rPr>
              <a:t>       - </a:t>
            </a:r>
            <a:r>
              <a:rPr kumimoji="0" lang="bg-BG" altLang="zh-CN" sz="2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 panose="020B0604020202020204" pitchFamily="34" charset="0"/>
              </a:rPr>
              <a:t>Приоритет „Биоразнообразие“</a:t>
            </a:r>
            <a:r>
              <a:rPr kumimoji="0" lang="bg-BG" altLang="zh-CN" sz="2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 panose="020B0604020202020204" pitchFamily="34" charset="0"/>
              </a:rPr>
              <a:t> – информация и обучения, промяна в   нагласите, семинари и форуми и др.</a:t>
            </a:r>
          </a:p>
          <a:p>
            <a:pPr marL="342900" indent="-342900" algn="just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bg-BG" altLang="zh-CN" sz="2600" dirty="0">
                <a:solidFill>
                  <a:srgbClr val="1F497D">
                    <a:lumMod val="75000"/>
                  </a:srgbClr>
                </a:solidFill>
                <a:latin typeface="Calibri"/>
                <a:ea typeface="宋体" panose="02010600030101010101" pitchFamily="2" charset="-122"/>
                <a:cs typeface="Arial" panose="020B0604020202020204" pitchFamily="34" charset="0"/>
              </a:rPr>
              <a:t>Бюджет за МИГ – 2,11 лв./</a:t>
            </a:r>
            <a:r>
              <a:rPr lang="bg-BG" altLang="zh-CN" sz="2600" dirty="0" err="1">
                <a:solidFill>
                  <a:srgbClr val="1F497D">
                    <a:lumMod val="75000"/>
                  </a:srgbClr>
                </a:solidFill>
                <a:latin typeface="Calibri"/>
                <a:ea typeface="宋体" panose="02010600030101010101" pitchFamily="2" charset="-122"/>
                <a:cs typeface="Arial" panose="020B0604020202020204" pitchFamily="34" charset="0"/>
              </a:rPr>
              <a:t>жит</a:t>
            </a:r>
            <a:r>
              <a:rPr lang="bg-BG" altLang="zh-CN" sz="2600" dirty="0">
                <a:solidFill>
                  <a:srgbClr val="1F497D">
                    <a:lumMod val="75000"/>
                  </a:srgbClr>
                </a:solidFill>
                <a:latin typeface="Calibri"/>
                <a:ea typeface="宋体" panose="02010600030101010101" pitchFamily="2" charset="-122"/>
                <a:cs typeface="Arial" panose="020B0604020202020204" pitchFamily="34" charset="0"/>
              </a:rPr>
              <a:t>.; 1 проект – 1 кампания (не повече от 100 000 лева).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bg-BG" altLang="zh-CN" sz="2000" b="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2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8" name="Picture 4" descr="C:\Users\NMihova\Desktop\Capture4.JPG">
            <a:extLst>
              <a:ext uri="{FF2B5EF4-FFF2-40B4-BE49-F238E27FC236}">
                <a16:creationId xmlns:a16="http://schemas.microsoft.com/office/drawing/2014/main" id="{ABA08614-01CA-D204-6549-6430679974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9" name="Picture 5" descr="C:\Users\NMihova\Desktop\Capture5.JPG">
            <a:extLst>
              <a:ext uri="{FF2B5EF4-FFF2-40B4-BE49-F238E27FC236}">
                <a16:creationId xmlns:a16="http://schemas.microsoft.com/office/drawing/2014/main" id="{E3CD0438-44ED-2530-AD0B-F30100463A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0" name="Straight Connector 7">
            <a:extLst>
              <a:ext uri="{FF2B5EF4-FFF2-40B4-BE49-F238E27FC236}">
                <a16:creationId xmlns:a16="http://schemas.microsoft.com/office/drawing/2014/main" id="{77838C50-0073-9B3E-F85C-3CF82AA9DAF5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4">
            <a:extLst>
              <a:ext uri="{FF2B5EF4-FFF2-40B4-BE49-F238E27FC236}">
                <a16:creationId xmlns:a16="http://schemas.microsoft.com/office/drawing/2014/main" id="{E7601BA3-E617-EC29-93ED-7C2BE6B52C59}"/>
              </a:ext>
            </a:extLst>
          </p:cNvPr>
          <p:cNvSpPr txBox="1"/>
          <p:nvPr/>
        </p:nvSpPr>
        <p:spPr>
          <a:xfrm>
            <a:off x="1765316" y="516664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800" b="0" i="0" u="none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ВОДЕНО ОТ ОБЩНОСТИТЕ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bg-BG" sz="2800" b="0" i="0" u="none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МЕСТНО РАЗВИТИЕ (ВОМР)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99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2" name="Picture 2" descr="C:\Users\NMihova\Desktop\Capture8.jpg">
            <a:extLst>
              <a:ext uri="{FF2B5EF4-FFF2-40B4-BE49-F238E27FC236}">
                <a16:creationId xmlns:a16="http://schemas.microsoft.com/office/drawing/2014/main" id="{B3FCCB3F-0CCF-6AE7-BB9F-755C133559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16981830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Content Placeholder 12"/>
          <p:cNvSpPr txBox="1"/>
          <p:nvPr/>
        </p:nvSpPr>
        <p:spPr>
          <a:xfrm>
            <a:off x="335360" y="1668621"/>
            <a:ext cx="11449272" cy="49977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6088" indent="-446088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Специфична цел 1 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„</a:t>
            </a:r>
            <a:r>
              <a:rPr lang="bg-BG" sz="2500" i="1" dirty="0">
                <a:solidFill>
                  <a:schemeClr val="tx2"/>
                </a:solidFill>
                <a:cs typeface="Arial" panose="020B0604020202020204" pitchFamily="34" charset="0"/>
              </a:rPr>
              <a:t>Насърчаване на прехода към кръгова и </a:t>
            </a:r>
            <a:r>
              <a:rPr lang="bg-BG" sz="2500" i="1" dirty="0" err="1">
                <a:solidFill>
                  <a:schemeClr val="tx2"/>
                </a:solidFill>
                <a:cs typeface="Arial" panose="020B0604020202020204" pitchFamily="34" charset="0"/>
              </a:rPr>
              <a:t>основаща</a:t>
            </a:r>
            <a:r>
              <a:rPr lang="bg-BG" sz="2500" i="1" dirty="0">
                <a:solidFill>
                  <a:schemeClr val="tx2"/>
                </a:solidFill>
                <a:cs typeface="Arial" panose="020B0604020202020204" pitchFamily="34" charset="0"/>
              </a:rPr>
              <a:t> се на ефективно използване на ресурсите икономика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“</a:t>
            </a:r>
          </a:p>
          <a:p>
            <a:pPr marL="446088" indent="-446088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500" b="1" dirty="0" err="1">
                <a:solidFill>
                  <a:schemeClr val="tx2"/>
                </a:solidFill>
                <a:cs typeface="Arial" panose="020B0604020202020204" pitchFamily="34" charset="0"/>
              </a:rPr>
              <a:t>Мярка</a:t>
            </a: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 за </a:t>
            </a:r>
            <a:r>
              <a:rPr lang="ru-RU" sz="2500" dirty="0" err="1">
                <a:solidFill>
                  <a:schemeClr val="tx2"/>
                </a:solidFill>
                <a:cs typeface="Arial" panose="020B0604020202020204" pitchFamily="34" charset="0"/>
              </a:rPr>
              <a:t>финансиране</a:t>
            </a: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 чрез подхода ВОМР: 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bg-BG" sz="2500" i="1" dirty="0">
                <a:solidFill>
                  <a:schemeClr val="tx2"/>
                </a:solidFill>
                <a:cs typeface="Arial" panose="020B0604020202020204" pitchFamily="34" charset="0"/>
              </a:rPr>
              <a:t>„Повишаване на осведомеността относно практиките и поведението във връзка с устойчивото потребление, кръговата икономика, мониторинга на отпадъците както и информационни и разяснителни кампании за заинтересованите страни и населението“</a:t>
            </a:r>
          </a:p>
          <a:p>
            <a:pPr marL="446088" indent="-446088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500" b="1" dirty="0" err="1">
                <a:solidFill>
                  <a:schemeClr val="tx2"/>
                </a:solidFill>
                <a:cs typeface="Arial" panose="020B0604020202020204" pitchFamily="34" charset="0"/>
              </a:rPr>
              <a:t>Допустими</a:t>
            </a:r>
            <a:r>
              <a:rPr lang="ru-RU" sz="2500" b="1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ru-RU" sz="2500" b="1" dirty="0" err="1">
                <a:solidFill>
                  <a:schemeClr val="tx2"/>
                </a:solidFill>
                <a:cs typeface="Arial" panose="020B0604020202020204" pitchFamily="34" charset="0"/>
              </a:rPr>
              <a:t>бенефициенти</a:t>
            </a: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: </a:t>
            </a:r>
            <a:r>
              <a:rPr lang="ru-RU" sz="2500" dirty="0" err="1">
                <a:solidFill>
                  <a:schemeClr val="tx2"/>
                </a:solidFill>
                <a:cs typeface="Arial" panose="020B0604020202020204" pitchFamily="34" charset="0"/>
              </a:rPr>
              <a:t>Общини</a:t>
            </a: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; юридически лица с </a:t>
            </a:r>
            <a:r>
              <a:rPr lang="ru-RU" sz="2500" dirty="0" err="1">
                <a:solidFill>
                  <a:schemeClr val="tx2"/>
                </a:solidFill>
                <a:cs typeface="Arial" panose="020B0604020202020204" pitchFamily="34" charset="0"/>
              </a:rPr>
              <a:t>нестопанска</a:t>
            </a: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 цел (ЮЛНЦ)</a:t>
            </a:r>
          </a:p>
          <a:p>
            <a:pPr marL="446088" indent="-446088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bg-BG" sz="2500" dirty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pic>
        <p:nvPicPr>
          <p:cNvPr id="9" name="Picture 4" descr="C:\Users\NMihova\Desktop\Capture4.JPG">
            <a:extLst>
              <a:ext uri="{FF2B5EF4-FFF2-40B4-BE49-F238E27FC236}">
                <a16:creationId xmlns:a16="http://schemas.microsoft.com/office/drawing/2014/main" id="{37C9742F-AF85-E941-8B43-9B9AEDF56D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10" name="Picture 5" descr="C:\Users\NMihova\Desktop\Capture5.JPG">
            <a:extLst>
              <a:ext uri="{FF2B5EF4-FFF2-40B4-BE49-F238E27FC236}">
                <a16:creationId xmlns:a16="http://schemas.microsoft.com/office/drawing/2014/main" id="{F897A7A0-39A8-50E0-56D2-77B50ECB6B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1" name="Straight Connector 7">
            <a:extLst>
              <a:ext uri="{FF2B5EF4-FFF2-40B4-BE49-F238E27FC236}">
                <a16:creationId xmlns:a16="http://schemas.microsoft.com/office/drawing/2014/main" id="{E95C5536-A22F-FC77-F9A5-2F8DD523126A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4">
            <a:extLst>
              <a:ext uri="{FF2B5EF4-FFF2-40B4-BE49-F238E27FC236}">
                <a16:creationId xmlns:a16="http://schemas.microsoft.com/office/drawing/2014/main" id="{E1AAB6EB-FC6A-5A46-721D-A3A94767F2FF}"/>
              </a:ext>
            </a:extLst>
          </p:cNvPr>
          <p:cNvSpPr txBox="1"/>
          <p:nvPr/>
        </p:nvSpPr>
        <p:spPr>
          <a:xfrm>
            <a:off x="1909610" y="528161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800" dirty="0">
                <a:solidFill>
                  <a:srgbClr val="009900"/>
                </a:solidFill>
              </a:rPr>
              <a:t>ВОМР ПО ПРИОРИТЕТ 2 </a:t>
            </a:r>
            <a:r>
              <a:rPr lang="ru-RU" sz="2800" dirty="0">
                <a:solidFill>
                  <a:srgbClr val="009900"/>
                </a:solidFill>
              </a:rPr>
              <a:t>ОТПАДЪЦИ (1/3) </a:t>
            </a:r>
            <a:endParaRPr lang="en-US" sz="2800" dirty="0">
              <a:solidFill>
                <a:srgbClr val="009900"/>
              </a:solidFill>
            </a:endParaRPr>
          </a:p>
        </p:txBody>
      </p:sp>
      <p:pic>
        <p:nvPicPr>
          <p:cNvPr id="13" name="Picture 2" descr="C:\Users\NMihova\Desktop\Capture8.jpg">
            <a:extLst>
              <a:ext uri="{FF2B5EF4-FFF2-40B4-BE49-F238E27FC236}">
                <a16:creationId xmlns:a16="http://schemas.microsoft.com/office/drawing/2014/main" id="{0DE4A88B-2534-EDF3-9D98-35EAE0FB55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Content Placeholder 12"/>
          <p:cNvSpPr txBox="1"/>
          <p:nvPr/>
        </p:nvSpPr>
        <p:spPr>
          <a:xfrm>
            <a:off x="335360" y="1668621"/>
            <a:ext cx="11449272" cy="49977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6088" indent="-446088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Бюджет - </a:t>
            </a:r>
            <a:r>
              <a:rPr lang="ru-RU" sz="2500" b="1" dirty="0">
                <a:solidFill>
                  <a:schemeClr val="tx2"/>
                </a:solidFill>
                <a:cs typeface="Arial" panose="020B0604020202020204" pitchFamily="34" charset="0"/>
              </a:rPr>
              <a:t>7 095 225,30 </a:t>
            </a:r>
            <a:r>
              <a:rPr lang="ru-RU" sz="2500" dirty="0" err="1">
                <a:solidFill>
                  <a:schemeClr val="tx2"/>
                </a:solidFill>
                <a:cs typeface="Arial" panose="020B0604020202020204" pitchFamily="34" charset="0"/>
              </a:rPr>
              <a:t>лв</a:t>
            </a: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. (общо ЕФРР и </a:t>
            </a:r>
            <a:r>
              <a:rPr lang="ru-RU" sz="2500" dirty="0" err="1">
                <a:solidFill>
                  <a:schemeClr val="tx2"/>
                </a:solidFill>
                <a:cs typeface="Arial" panose="020B0604020202020204" pitchFamily="34" charset="0"/>
              </a:rPr>
              <a:t>национално</a:t>
            </a: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ru-RU" sz="2500" dirty="0" err="1">
                <a:solidFill>
                  <a:schemeClr val="tx2"/>
                </a:solidFill>
                <a:cs typeface="Arial" panose="020B0604020202020204" pitchFamily="34" charset="0"/>
              </a:rPr>
              <a:t>съфинансиране</a:t>
            </a: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):</a:t>
            </a:r>
          </a:p>
          <a:p>
            <a:pPr marL="903288" lvl="1" indent="-446088" algn="just">
              <a:spcBef>
                <a:spcPts val="12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За </a:t>
            </a:r>
            <a:r>
              <a:rPr lang="ru-RU" sz="2500" dirty="0" err="1">
                <a:solidFill>
                  <a:schemeClr val="tx2"/>
                </a:solidFill>
                <a:cs typeface="Arial" panose="020B0604020202020204" pitchFamily="34" charset="0"/>
              </a:rPr>
              <a:t>общини</a:t>
            </a: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 от </a:t>
            </a:r>
            <a:r>
              <a:rPr lang="ru-RU" sz="2500" b="1" dirty="0">
                <a:solidFill>
                  <a:schemeClr val="tx2"/>
                </a:solidFill>
                <a:cs typeface="Arial" panose="020B0604020202020204" pitchFamily="34" charset="0"/>
              </a:rPr>
              <a:t>ЮЗР</a:t>
            </a: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 (области </a:t>
            </a:r>
            <a:r>
              <a:rPr lang="ru-RU" sz="2500" dirty="0" err="1">
                <a:solidFill>
                  <a:schemeClr val="tx2"/>
                </a:solidFill>
                <a:cs typeface="Arial" panose="020B0604020202020204" pitchFamily="34" charset="0"/>
              </a:rPr>
              <a:t>Благоевград</a:t>
            </a: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, </a:t>
            </a:r>
            <a:r>
              <a:rPr lang="ru-RU" sz="2500" dirty="0" err="1">
                <a:solidFill>
                  <a:schemeClr val="tx2"/>
                </a:solidFill>
                <a:cs typeface="Arial" panose="020B0604020202020204" pitchFamily="34" charset="0"/>
              </a:rPr>
              <a:t>Кюстендил</a:t>
            </a: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, </a:t>
            </a:r>
            <a:r>
              <a:rPr lang="ru-RU" sz="2500" dirty="0" err="1">
                <a:solidFill>
                  <a:schemeClr val="tx2"/>
                </a:solidFill>
                <a:cs typeface="Arial" panose="020B0604020202020204" pitchFamily="34" charset="0"/>
              </a:rPr>
              <a:t>Перник</a:t>
            </a: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, Софийска и София) – 1 089 676,71 </a:t>
            </a:r>
            <a:r>
              <a:rPr lang="ru-RU" sz="2500" dirty="0" err="1">
                <a:solidFill>
                  <a:schemeClr val="tx2"/>
                </a:solidFill>
                <a:cs typeface="Arial" panose="020B0604020202020204" pitchFamily="34" charset="0"/>
              </a:rPr>
              <a:t>лв</a:t>
            </a: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.;</a:t>
            </a:r>
          </a:p>
          <a:p>
            <a:pPr marL="903288" lvl="1" indent="-446088" algn="just">
              <a:spcBef>
                <a:spcPts val="12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За </a:t>
            </a:r>
            <a:r>
              <a:rPr lang="ru-RU" sz="2500" dirty="0" err="1">
                <a:solidFill>
                  <a:schemeClr val="tx2"/>
                </a:solidFill>
                <a:cs typeface="Arial" panose="020B0604020202020204" pitchFamily="34" charset="0"/>
              </a:rPr>
              <a:t>общините</a:t>
            </a: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 от </a:t>
            </a:r>
            <a:r>
              <a:rPr lang="ru-RU" sz="2500" b="1" dirty="0">
                <a:solidFill>
                  <a:schemeClr val="tx2"/>
                </a:solidFill>
                <a:cs typeface="Arial" panose="020B0604020202020204" pitchFamily="34" charset="0"/>
              </a:rPr>
              <a:t>ЮЦР, ЮИР, СИР, СЦР и СЗР - </a:t>
            </a: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6 005 548,59 </a:t>
            </a:r>
            <a:r>
              <a:rPr lang="ru-RU" sz="2500" dirty="0" err="1">
                <a:solidFill>
                  <a:schemeClr val="tx2"/>
                </a:solidFill>
                <a:cs typeface="Arial" panose="020B0604020202020204" pitchFamily="34" charset="0"/>
              </a:rPr>
              <a:t>лв</a:t>
            </a: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.</a:t>
            </a:r>
          </a:p>
          <a:p>
            <a:pPr marL="446088" indent="-446088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500" b="1" dirty="0" err="1">
                <a:solidFill>
                  <a:schemeClr val="tx2"/>
                </a:solidFill>
                <a:cs typeface="Arial" panose="020B0604020202020204" pitchFamily="34" charset="0"/>
              </a:rPr>
              <a:t>Максималният</a:t>
            </a:r>
            <a:r>
              <a:rPr lang="ru-RU" sz="2500" b="1" dirty="0">
                <a:solidFill>
                  <a:schemeClr val="tx2"/>
                </a:solidFill>
                <a:cs typeface="Arial" panose="020B0604020202020204" pitchFamily="34" charset="0"/>
              </a:rPr>
              <a:t> размер на бюджет по </a:t>
            </a:r>
            <a:r>
              <a:rPr lang="ru-RU" sz="2500" b="1" dirty="0" err="1">
                <a:solidFill>
                  <a:schemeClr val="tx2"/>
                </a:solidFill>
                <a:cs typeface="Arial" panose="020B0604020202020204" pitchFamily="34" charset="0"/>
              </a:rPr>
              <a:t>мярка</a:t>
            </a:r>
            <a:r>
              <a:rPr lang="ru-RU" sz="2500" b="1" dirty="0">
                <a:solidFill>
                  <a:schemeClr val="tx2"/>
                </a:solidFill>
                <a:cs typeface="Arial" panose="020B0604020202020204" pitchFamily="34" charset="0"/>
              </a:rPr>
              <a:t>, включена в стратегия на МИГ –</a:t>
            </a: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произведение от </a:t>
            </a:r>
            <a:r>
              <a:rPr lang="ru-RU" sz="2500" dirty="0" err="1">
                <a:solidFill>
                  <a:schemeClr val="tx2"/>
                </a:solidFill>
                <a:cs typeface="Arial" panose="020B0604020202020204" pitchFamily="34" charset="0"/>
              </a:rPr>
              <a:t>общия</a:t>
            </a: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ru-RU" sz="2500" dirty="0" err="1">
                <a:solidFill>
                  <a:schemeClr val="tx2"/>
                </a:solidFill>
                <a:cs typeface="Arial" panose="020B0604020202020204" pitchFamily="34" charset="0"/>
              </a:rPr>
              <a:t>брой</a:t>
            </a: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 жители на </a:t>
            </a:r>
            <a:r>
              <a:rPr lang="ru-RU" sz="2500" dirty="0" err="1">
                <a:solidFill>
                  <a:schemeClr val="tx2"/>
                </a:solidFill>
                <a:cs typeface="Arial" panose="020B0604020202020204" pitchFamily="34" charset="0"/>
              </a:rPr>
              <a:t>територията</a:t>
            </a: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 на </a:t>
            </a:r>
            <a:r>
              <a:rPr lang="ru-RU" sz="2500" dirty="0" err="1">
                <a:solidFill>
                  <a:schemeClr val="tx2"/>
                </a:solidFill>
                <a:cs typeface="Arial" panose="020B0604020202020204" pitchFamily="34" charset="0"/>
              </a:rPr>
              <a:t>съответния</a:t>
            </a: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 МИГ по </a:t>
            </a:r>
            <a:r>
              <a:rPr lang="ru-RU" sz="2500" dirty="0" err="1">
                <a:solidFill>
                  <a:schemeClr val="tx2"/>
                </a:solidFill>
                <a:cs typeface="Arial" panose="020B0604020202020204" pitchFamily="34" charset="0"/>
              </a:rPr>
              <a:t>усреднената</a:t>
            </a: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ru-RU" sz="2500" dirty="0" err="1">
                <a:solidFill>
                  <a:schemeClr val="tx2"/>
                </a:solidFill>
                <a:cs typeface="Arial" panose="020B0604020202020204" pitchFamily="34" charset="0"/>
              </a:rPr>
              <a:t>стойност</a:t>
            </a: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 за 1 </a:t>
            </a:r>
            <a:r>
              <a:rPr lang="ru-RU" sz="2500" dirty="0" err="1">
                <a:solidFill>
                  <a:schemeClr val="tx2"/>
                </a:solidFill>
                <a:cs typeface="Arial" panose="020B0604020202020204" pitchFamily="34" charset="0"/>
              </a:rPr>
              <a:t>жител</a:t>
            </a: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 от 2,11 </a:t>
            </a:r>
            <a:r>
              <a:rPr lang="ru-RU" sz="2500" dirty="0" err="1">
                <a:solidFill>
                  <a:schemeClr val="tx2"/>
                </a:solidFill>
                <a:cs typeface="Arial" panose="020B0604020202020204" pitchFamily="34" charset="0"/>
              </a:rPr>
              <a:t>лв</a:t>
            </a: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./</a:t>
            </a:r>
            <a:r>
              <a:rPr lang="ru-RU" sz="2500" dirty="0" err="1">
                <a:solidFill>
                  <a:schemeClr val="tx2"/>
                </a:solidFill>
                <a:cs typeface="Arial" panose="020B0604020202020204" pitchFamily="34" charset="0"/>
              </a:rPr>
              <a:t>жител</a:t>
            </a: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.</a:t>
            </a:r>
          </a:p>
          <a:p>
            <a:pPr marL="446088" indent="-446088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ru-RU" sz="2500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446088" indent="-446088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bg-BG" sz="2500" dirty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pic>
        <p:nvPicPr>
          <p:cNvPr id="9" name="Picture 4" descr="C:\Users\NMihova\Desktop\Capture4.JPG">
            <a:extLst>
              <a:ext uri="{FF2B5EF4-FFF2-40B4-BE49-F238E27FC236}">
                <a16:creationId xmlns:a16="http://schemas.microsoft.com/office/drawing/2014/main" id="{37C9742F-AF85-E941-8B43-9B9AEDF56D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10" name="Picture 5" descr="C:\Users\NMihova\Desktop\Capture5.JPG">
            <a:extLst>
              <a:ext uri="{FF2B5EF4-FFF2-40B4-BE49-F238E27FC236}">
                <a16:creationId xmlns:a16="http://schemas.microsoft.com/office/drawing/2014/main" id="{F897A7A0-39A8-50E0-56D2-77B50ECB6B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1" name="Straight Connector 7">
            <a:extLst>
              <a:ext uri="{FF2B5EF4-FFF2-40B4-BE49-F238E27FC236}">
                <a16:creationId xmlns:a16="http://schemas.microsoft.com/office/drawing/2014/main" id="{E95C5536-A22F-FC77-F9A5-2F8DD523126A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4">
            <a:extLst>
              <a:ext uri="{FF2B5EF4-FFF2-40B4-BE49-F238E27FC236}">
                <a16:creationId xmlns:a16="http://schemas.microsoft.com/office/drawing/2014/main" id="{E1AAB6EB-FC6A-5A46-721D-A3A94767F2FF}"/>
              </a:ext>
            </a:extLst>
          </p:cNvPr>
          <p:cNvSpPr txBox="1"/>
          <p:nvPr/>
        </p:nvSpPr>
        <p:spPr>
          <a:xfrm>
            <a:off x="1909610" y="528161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800" dirty="0">
                <a:solidFill>
                  <a:srgbClr val="009900"/>
                </a:solidFill>
              </a:rPr>
              <a:t>ВОМР ПО ПРИОРИТЕТ 2 </a:t>
            </a:r>
            <a:r>
              <a:rPr lang="ru-RU" sz="2800" dirty="0">
                <a:solidFill>
                  <a:srgbClr val="009900"/>
                </a:solidFill>
              </a:rPr>
              <a:t>ОТПАДЪЦИ (2/3) </a:t>
            </a:r>
            <a:endParaRPr lang="en-US" sz="2800" dirty="0">
              <a:solidFill>
                <a:srgbClr val="009900"/>
              </a:solidFill>
            </a:endParaRPr>
          </a:p>
        </p:txBody>
      </p:sp>
      <p:pic>
        <p:nvPicPr>
          <p:cNvPr id="13" name="Picture 2" descr="C:\Users\NMihova\Desktop\Capture8.jpg">
            <a:extLst>
              <a:ext uri="{FF2B5EF4-FFF2-40B4-BE49-F238E27FC236}">
                <a16:creationId xmlns:a16="http://schemas.microsoft.com/office/drawing/2014/main" id="{0DE4A88B-2534-EDF3-9D98-35EAE0FB55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87924436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Content Placeholder 12"/>
          <p:cNvSpPr txBox="1"/>
          <p:nvPr/>
        </p:nvSpPr>
        <p:spPr>
          <a:xfrm>
            <a:off x="197852" y="1364948"/>
            <a:ext cx="11796296" cy="54691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300" b="1" dirty="0" err="1">
                <a:solidFill>
                  <a:schemeClr val="tx2"/>
                </a:solidFill>
                <a:cs typeface="Arial" panose="020B0604020202020204" pitchFamily="34" charset="0"/>
              </a:rPr>
              <a:t>Допустими</a:t>
            </a:r>
            <a:r>
              <a:rPr lang="ru-RU" sz="2300" b="1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ru-RU" sz="2300" b="1" dirty="0" err="1">
                <a:solidFill>
                  <a:schemeClr val="tx2"/>
                </a:solidFill>
                <a:cs typeface="Arial" panose="020B0604020202020204" pitchFamily="34" charset="0"/>
              </a:rPr>
              <a:t>дейности</a:t>
            </a:r>
            <a:r>
              <a:rPr lang="ru-RU" sz="2300" dirty="0">
                <a:solidFill>
                  <a:schemeClr val="tx2"/>
                </a:solidFill>
                <a:cs typeface="Arial" panose="020B0604020202020204" pitchFamily="34" charset="0"/>
              </a:rPr>
              <a:t>:</a:t>
            </a:r>
          </a:p>
          <a:p>
            <a:pPr marL="342900" indent="-342900" algn="just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ru-RU" sz="2300" dirty="0">
                <a:solidFill>
                  <a:schemeClr val="tx2"/>
                </a:solidFill>
                <a:cs typeface="Arial" panose="020B0604020202020204" pitchFamily="34" charset="0"/>
              </a:rPr>
              <a:t>(</a:t>
            </a:r>
            <a:r>
              <a:rPr lang="ru-RU" sz="2300" b="1" dirty="0">
                <a:solidFill>
                  <a:schemeClr val="tx2"/>
                </a:solidFill>
                <a:cs typeface="Arial" panose="020B0604020202020204" pitchFamily="34" charset="0"/>
              </a:rPr>
              <a:t>не е </a:t>
            </a:r>
            <a:r>
              <a:rPr lang="ru-RU" sz="2300" b="1" dirty="0" err="1">
                <a:solidFill>
                  <a:schemeClr val="tx2"/>
                </a:solidFill>
                <a:cs typeface="Arial" panose="020B0604020202020204" pitchFamily="34" charset="0"/>
              </a:rPr>
              <a:t>задължително</a:t>
            </a:r>
            <a:r>
              <a:rPr lang="ru-RU" sz="2300" dirty="0">
                <a:solidFill>
                  <a:schemeClr val="tx2"/>
                </a:solidFill>
                <a:cs typeface="Arial" panose="020B0604020202020204" pitchFamily="34" charset="0"/>
              </a:rPr>
              <a:t>) подготовка– </a:t>
            </a:r>
            <a:r>
              <a:rPr lang="ru-RU" sz="2300" dirty="0" err="1">
                <a:solidFill>
                  <a:schemeClr val="tx2"/>
                </a:solidFill>
                <a:cs typeface="Arial" panose="020B0604020202020204" pitchFamily="34" charset="0"/>
              </a:rPr>
              <a:t>извършване</a:t>
            </a:r>
            <a:r>
              <a:rPr lang="ru-RU" sz="2300" dirty="0">
                <a:solidFill>
                  <a:schemeClr val="tx2"/>
                </a:solidFill>
                <a:cs typeface="Arial" panose="020B0604020202020204" pitchFamily="34" charset="0"/>
              </a:rPr>
              <a:t> на </a:t>
            </a:r>
            <a:r>
              <a:rPr lang="ru-RU" sz="2300" dirty="0" err="1">
                <a:solidFill>
                  <a:schemeClr val="tx2"/>
                </a:solidFill>
                <a:cs typeface="Arial" panose="020B0604020202020204" pitchFamily="34" charset="0"/>
              </a:rPr>
              <a:t>проучвания</a:t>
            </a:r>
            <a:r>
              <a:rPr lang="ru-RU" sz="2300" dirty="0">
                <a:solidFill>
                  <a:schemeClr val="tx2"/>
                </a:solidFill>
                <a:cs typeface="Arial" panose="020B0604020202020204" pitchFamily="34" charset="0"/>
              </a:rPr>
              <a:t>, </a:t>
            </a:r>
            <a:r>
              <a:rPr lang="ru-RU" sz="2300" dirty="0" err="1">
                <a:solidFill>
                  <a:schemeClr val="tx2"/>
                </a:solidFill>
                <a:cs typeface="Arial" panose="020B0604020202020204" pitchFamily="34" charset="0"/>
              </a:rPr>
              <a:t>анализи</a:t>
            </a:r>
            <a:r>
              <a:rPr lang="ru-RU" sz="2300" dirty="0">
                <a:solidFill>
                  <a:schemeClr val="tx2"/>
                </a:solidFill>
                <a:cs typeface="Arial" panose="020B0604020202020204" pitchFamily="34" charset="0"/>
              </a:rPr>
              <a:t>, </a:t>
            </a:r>
            <a:r>
              <a:rPr lang="ru-RU" sz="2300" dirty="0" err="1">
                <a:solidFill>
                  <a:schemeClr val="tx2"/>
                </a:solidFill>
                <a:cs typeface="Arial" panose="020B0604020202020204" pitchFamily="34" charset="0"/>
              </a:rPr>
              <a:t>обосновки</a:t>
            </a:r>
            <a:r>
              <a:rPr lang="ru-RU" sz="2300" dirty="0">
                <a:solidFill>
                  <a:schemeClr val="tx2"/>
                </a:solidFill>
                <a:cs typeface="Arial" panose="020B0604020202020204" pitchFamily="34" charset="0"/>
              </a:rPr>
              <a:t> и др., </a:t>
            </a:r>
            <a:r>
              <a:rPr lang="ru-RU" sz="2300" dirty="0" err="1">
                <a:solidFill>
                  <a:schemeClr val="tx2"/>
                </a:solidFill>
                <a:cs typeface="Arial" panose="020B0604020202020204" pitchFamily="34" charset="0"/>
              </a:rPr>
              <a:t>свързани</a:t>
            </a:r>
            <a:r>
              <a:rPr lang="ru-RU" sz="2300" dirty="0">
                <a:solidFill>
                  <a:schemeClr val="tx2"/>
                </a:solidFill>
                <a:cs typeface="Arial" panose="020B0604020202020204" pitchFamily="34" charset="0"/>
              </a:rPr>
              <a:t> с </a:t>
            </a:r>
            <a:r>
              <a:rPr lang="ru-RU" sz="2300" dirty="0" err="1">
                <a:solidFill>
                  <a:schemeClr val="tx2"/>
                </a:solidFill>
                <a:cs typeface="Arial" panose="020B0604020202020204" pitchFamily="34" charset="0"/>
              </a:rPr>
              <a:t>изпълнението</a:t>
            </a:r>
            <a:r>
              <a:rPr lang="ru-RU" sz="2300" dirty="0">
                <a:solidFill>
                  <a:schemeClr val="tx2"/>
                </a:solidFill>
                <a:cs typeface="Arial" panose="020B0604020202020204" pitchFamily="34" charset="0"/>
              </a:rPr>
              <a:t> на проекта;</a:t>
            </a:r>
          </a:p>
          <a:p>
            <a:pPr marL="342900" indent="-342900" algn="just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ru-RU" sz="2300" dirty="0">
                <a:solidFill>
                  <a:schemeClr val="tx2"/>
                </a:solidFill>
                <a:cs typeface="Arial" panose="020B0604020202020204" pitchFamily="34" charset="0"/>
              </a:rPr>
              <a:t>(</a:t>
            </a:r>
            <a:r>
              <a:rPr lang="ru-RU" sz="2300" b="1" dirty="0" err="1">
                <a:solidFill>
                  <a:schemeClr val="tx2"/>
                </a:solidFill>
                <a:cs typeface="Arial" panose="020B0604020202020204" pitchFamily="34" charset="0"/>
              </a:rPr>
              <a:t>задължително</a:t>
            </a:r>
            <a:r>
              <a:rPr lang="ru-RU" sz="2300" dirty="0">
                <a:solidFill>
                  <a:schemeClr val="tx2"/>
                </a:solidFill>
                <a:cs typeface="Arial" panose="020B0604020202020204" pitchFamily="34" charset="0"/>
              </a:rPr>
              <a:t>) </a:t>
            </a:r>
            <a:r>
              <a:rPr lang="ru-RU" sz="2300" dirty="0" err="1">
                <a:solidFill>
                  <a:schemeClr val="tx2"/>
                </a:solidFill>
                <a:cs typeface="Arial" panose="020B0604020202020204" pitchFamily="34" charset="0"/>
              </a:rPr>
              <a:t>организиране</a:t>
            </a:r>
            <a:r>
              <a:rPr lang="ru-RU" sz="2300" dirty="0">
                <a:solidFill>
                  <a:schemeClr val="tx2"/>
                </a:solidFill>
                <a:cs typeface="Arial" panose="020B0604020202020204" pitchFamily="34" charset="0"/>
              </a:rPr>
              <a:t> и </a:t>
            </a:r>
            <a:r>
              <a:rPr lang="ru-RU" sz="2300" dirty="0" err="1">
                <a:solidFill>
                  <a:schemeClr val="tx2"/>
                </a:solidFill>
                <a:cs typeface="Arial" panose="020B0604020202020204" pitchFamily="34" charset="0"/>
              </a:rPr>
              <a:t>провеждане</a:t>
            </a:r>
            <a:r>
              <a:rPr lang="ru-RU" sz="2300" dirty="0">
                <a:solidFill>
                  <a:schemeClr val="tx2"/>
                </a:solidFill>
                <a:cs typeface="Arial" panose="020B0604020202020204" pitchFamily="34" charset="0"/>
              </a:rPr>
              <a:t> на </a:t>
            </a:r>
            <a:r>
              <a:rPr lang="ru-RU" sz="2300" dirty="0" err="1">
                <a:solidFill>
                  <a:schemeClr val="tx2"/>
                </a:solidFill>
                <a:cs typeface="Arial" panose="020B0604020202020204" pitchFamily="34" charset="0"/>
              </a:rPr>
              <a:t>събития</a:t>
            </a:r>
            <a:r>
              <a:rPr lang="ru-RU" sz="2300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bg-BG" sz="2300" i="1" dirty="0">
                <a:solidFill>
                  <a:schemeClr val="tx2"/>
                </a:solidFill>
                <a:effectLst/>
                <a:ea typeface="Times New Roman" panose="02020603050405020304" pitchFamily="18" charset="0"/>
              </a:rPr>
              <a:t>(кръгли маси, работни срещи, представяне в медиите, други подходящи); </a:t>
            </a:r>
            <a:r>
              <a:rPr lang="bg-BG" sz="2300" dirty="0">
                <a:solidFill>
                  <a:schemeClr val="tx2"/>
                </a:solidFill>
                <a:effectLst/>
                <a:ea typeface="Times New Roman" panose="02020603050405020304" pitchFamily="18" charset="0"/>
              </a:rPr>
              <a:t>разработване на брошури и други информационни материали, подпомагащи повишаването на осведомеността на населението за управлението на отпадъците в съответното населено място, община, регион за управление на отпадъците</a:t>
            </a:r>
            <a:r>
              <a:rPr lang="ru-RU" sz="2300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</a:p>
          <a:p>
            <a:pPr marL="342900" indent="-342900" algn="just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ru-RU" sz="2300" dirty="0">
                <a:solidFill>
                  <a:schemeClr val="tx2"/>
                </a:solidFill>
                <a:cs typeface="Arial" panose="020B0604020202020204" pitchFamily="34" charset="0"/>
              </a:rPr>
              <a:t>(</a:t>
            </a:r>
            <a:r>
              <a:rPr lang="ru-RU" sz="2300" b="1" dirty="0">
                <a:solidFill>
                  <a:schemeClr val="tx2"/>
                </a:solidFill>
                <a:cs typeface="Arial" panose="020B0604020202020204" pitchFamily="34" charset="0"/>
              </a:rPr>
              <a:t>не е </a:t>
            </a:r>
            <a:r>
              <a:rPr lang="ru-RU" sz="2300" b="1" dirty="0" err="1">
                <a:solidFill>
                  <a:schemeClr val="tx2"/>
                </a:solidFill>
                <a:cs typeface="Arial" panose="020B0604020202020204" pitchFamily="34" charset="0"/>
              </a:rPr>
              <a:t>задължително</a:t>
            </a:r>
            <a:r>
              <a:rPr lang="ru-RU" sz="2300" dirty="0">
                <a:solidFill>
                  <a:schemeClr val="tx2"/>
                </a:solidFill>
                <a:cs typeface="Arial" panose="020B0604020202020204" pitchFamily="34" charset="0"/>
              </a:rPr>
              <a:t>) </a:t>
            </a:r>
            <a:r>
              <a:rPr lang="ru-RU" sz="2300" dirty="0" err="1">
                <a:solidFill>
                  <a:schemeClr val="tx2"/>
                </a:solidFill>
                <a:cs typeface="Arial" panose="020B0604020202020204" pitchFamily="34" charset="0"/>
              </a:rPr>
              <a:t>разработване</a:t>
            </a:r>
            <a:r>
              <a:rPr lang="ru-RU" sz="2300" dirty="0">
                <a:solidFill>
                  <a:schemeClr val="tx2"/>
                </a:solidFill>
                <a:cs typeface="Arial" panose="020B0604020202020204" pitchFamily="34" charset="0"/>
              </a:rPr>
              <a:t> на онлайн </a:t>
            </a:r>
            <a:r>
              <a:rPr lang="ru-RU" sz="2300" dirty="0" err="1">
                <a:solidFill>
                  <a:schemeClr val="tx2"/>
                </a:solidFill>
                <a:cs typeface="Arial" panose="020B0604020202020204" pitchFamily="34" charset="0"/>
              </a:rPr>
              <a:t>информационни</a:t>
            </a:r>
            <a:r>
              <a:rPr lang="ru-RU" sz="2300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ru-RU" sz="2300" dirty="0" err="1">
                <a:solidFill>
                  <a:schemeClr val="tx2"/>
                </a:solidFill>
                <a:cs typeface="Arial" panose="020B0604020202020204" pitchFamily="34" charset="0"/>
              </a:rPr>
              <a:t>портали</a:t>
            </a:r>
            <a:endParaRPr lang="ru-RU" sz="2300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300" b="1" dirty="0" err="1">
                <a:solidFill>
                  <a:schemeClr val="tx2"/>
                </a:solidFill>
                <a:cs typeface="Arial" panose="020B0604020202020204" pitchFamily="34" charset="0"/>
              </a:rPr>
              <a:t>Недопустими</a:t>
            </a:r>
            <a:r>
              <a:rPr lang="ru-RU" sz="2300" b="1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ru-RU" sz="2300" b="1" dirty="0" err="1">
                <a:solidFill>
                  <a:schemeClr val="tx2"/>
                </a:solidFill>
                <a:cs typeface="Arial" panose="020B0604020202020204" pitchFamily="34" charset="0"/>
              </a:rPr>
              <a:t>дейности</a:t>
            </a:r>
            <a:r>
              <a:rPr lang="ru-RU" sz="2300" dirty="0">
                <a:solidFill>
                  <a:schemeClr val="tx2"/>
                </a:solidFill>
                <a:cs typeface="Arial" panose="020B0604020202020204" pitchFamily="34" charset="0"/>
              </a:rPr>
              <a:t>: подготовка и </a:t>
            </a:r>
            <a:r>
              <a:rPr lang="ru-RU" sz="2300" dirty="0" err="1">
                <a:solidFill>
                  <a:schemeClr val="tx2"/>
                </a:solidFill>
                <a:cs typeface="Arial" panose="020B0604020202020204" pitchFamily="34" charset="0"/>
              </a:rPr>
              <a:t>извършване</a:t>
            </a:r>
            <a:r>
              <a:rPr lang="ru-RU" sz="2300" dirty="0">
                <a:solidFill>
                  <a:schemeClr val="tx2"/>
                </a:solidFill>
                <a:cs typeface="Arial" panose="020B0604020202020204" pitchFamily="34" charset="0"/>
              </a:rPr>
              <a:t> на СМР, </a:t>
            </a:r>
            <a:r>
              <a:rPr lang="ru-RU" sz="2300" dirty="0" err="1">
                <a:solidFill>
                  <a:schemeClr val="tx2"/>
                </a:solidFill>
                <a:cs typeface="Arial" panose="020B0604020202020204" pitchFamily="34" charset="0"/>
              </a:rPr>
              <a:t>закупуване</a:t>
            </a:r>
            <a:r>
              <a:rPr lang="ru-RU" sz="2300" dirty="0">
                <a:solidFill>
                  <a:schemeClr val="tx2"/>
                </a:solidFill>
                <a:cs typeface="Arial" panose="020B0604020202020204" pitchFamily="34" charset="0"/>
              </a:rPr>
              <a:t> на </a:t>
            </a:r>
            <a:r>
              <a:rPr lang="ru-RU" sz="2300" dirty="0" err="1">
                <a:solidFill>
                  <a:schemeClr val="tx2"/>
                </a:solidFill>
                <a:cs typeface="Arial" panose="020B0604020202020204" pitchFamily="34" charset="0"/>
              </a:rPr>
              <a:t>съдове</a:t>
            </a:r>
            <a:r>
              <a:rPr lang="ru-RU" sz="2300" dirty="0">
                <a:solidFill>
                  <a:schemeClr val="tx2"/>
                </a:solidFill>
                <a:cs typeface="Arial" panose="020B0604020202020204" pitchFamily="34" charset="0"/>
              </a:rPr>
              <a:t>, техника, </a:t>
            </a:r>
            <a:r>
              <a:rPr lang="ru-RU" sz="2300" dirty="0" err="1">
                <a:solidFill>
                  <a:schemeClr val="tx2"/>
                </a:solidFill>
                <a:cs typeface="Arial" panose="020B0604020202020204" pitchFamily="34" charset="0"/>
              </a:rPr>
              <a:t>оборудване</a:t>
            </a:r>
            <a:r>
              <a:rPr lang="ru-RU" sz="2300" dirty="0">
                <a:solidFill>
                  <a:schemeClr val="tx2"/>
                </a:solidFill>
                <a:cs typeface="Arial" panose="020B0604020202020204" pitchFamily="34" charset="0"/>
              </a:rPr>
              <a:t>, </a:t>
            </a:r>
            <a:r>
              <a:rPr lang="ru-RU" sz="2300" dirty="0" err="1">
                <a:solidFill>
                  <a:schemeClr val="tx2"/>
                </a:solidFill>
                <a:cs typeface="Arial" panose="020B0604020202020204" pitchFamily="34" charset="0"/>
              </a:rPr>
              <a:t>съоръжения</a:t>
            </a:r>
            <a:r>
              <a:rPr lang="ru-RU" sz="2300" dirty="0">
                <a:solidFill>
                  <a:schemeClr val="tx2"/>
                </a:solidFill>
                <a:cs typeface="Arial" panose="020B0604020202020204" pitchFamily="34" charset="0"/>
              </a:rPr>
              <a:t> и </a:t>
            </a:r>
            <a:r>
              <a:rPr lang="ru-RU" sz="2300" dirty="0" err="1">
                <a:solidFill>
                  <a:schemeClr val="tx2"/>
                </a:solidFill>
                <a:cs typeface="Arial" panose="020B0604020202020204" pitchFamily="34" charset="0"/>
              </a:rPr>
              <a:t>друго</a:t>
            </a:r>
            <a:r>
              <a:rPr lang="ru-RU" sz="2300" dirty="0">
                <a:solidFill>
                  <a:schemeClr val="tx2"/>
                </a:solidFill>
                <a:cs typeface="Arial" panose="020B0604020202020204" pitchFamily="34" charset="0"/>
              </a:rPr>
              <a:t> движима и недвижима техника и </a:t>
            </a:r>
            <a:r>
              <a:rPr lang="ru-RU" sz="2300" dirty="0" err="1">
                <a:solidFill>
                  <a:schemeClr val="tx2"/>
                </a:solidFill>
                <a:cs typeface="Arial" panose="020B0604020202020204" pitchFamily="34" charset="0"/>
              </a:rPr>
              <a:t>оборудване</a:t>
            </a:r>
            <a:r>
              <a:rPr lang="ru-RU" sz="2300" dirty="0">
                <a:solidFill>
                  <a:schemeClr val="tx2"/>
                </a:solidFill>
                <a:cs typeface="Arial" panose="020B0604020202020204" pitchFamily="34" charset="0"/>
              </a:rPr>
              <a:t>, на </a:t>
            </a:r>
            <a:r>
              <a:rPr lang="ru-RU" sz="2300" dirty="0" err="1">
                <a:solidFill>
                  <a:schemeClr val="tx2"/>
                </a:solidFill>
                <a:cs typeface="Arial" panose="020B0604020202020204" pitchFamily="34" charset="0"/>
              </a:rPr>
              <a:t>земя</a:t>
            </a:r>
            <a:r>
              <a:rPr lang="ru-RU" sz="2300" dirty="0">
                <a:solidFill>
                  <a:schemeClr val="tx2"/>
                </a:solidFill>
                <a:cs typeface="Arial" panose="020B0604020202020204" pitchFamily="34" charset="0"/>
              </a:rPr>
              <a:t> и </a:t>
            </a:r>
            <a:r>
              <a:rPr lang="ru-RU" sz="2300" dirty="0" err="1">
                <a:solidFill>
                  <a:schemeClr val="tx2"/>
                </a:solidFill>
                <a:cs typeface="Arial" panose="020B0604020202020204" pitchFamily="34" charset="0"/>
              </a:rPr>
              <a:t>сгради</a:t>
            </a:r>
            <a:r>
              <a:rPr lang="ru-RU" sz="2300" dirty="0">
                <a:solidFill>
                  <a:schemeClr val="tx2"/>
                </a:solidFill>
                <a:cs typeface="Arial" panose="020B0604020202020204" pitchFamily="34" charset="0"/>
              </a:rPr>
              <a:t>; </a:t>
            </a:r>
            <a:r>
              <a:rPr lang="ru-RU" sz="2300" dirty="0" err="1">
                <a:solidFill>
                  <a:schemeClr val="tx2"/>
                </a:solidFill>
                <a:cs typeface="Arial" panose="020B0604020202020204" pitchFamily="34" charset="0"/>
              </a:rPr>
              <a:t>дейности</a:t>
            </a:r>
            <a:r>
              <a:rPr lang="ru-RU" sz="2300" dirty="0">
                <a:solidFill>
                  <a:schemeClr val="tx2"/>
                </a:solidFill>
                <a:cs typeface="Arial" panose="020B0604020202020204" pitchFamily="34" charset="0"/>
              </a:rPr>
              <a:t>, </a:t>
            </a:r>
            <a:r>
              <a:rPr lang="ru-RU" sz="2300" dirty="0" err="1">
                <a:solidFill>
                  <a:schemeClr val="tx2"/>
                </a:solidFill>
                <a:cs typeface="Arial" panose="020B0604020202020204" pitchFamily="34" charset="0"/>
              </a:rPr>
              <a:t>финансирани</a:t>
            </a:r>
            <a:r>
              <a:rPr lang="ru-RU" sz="2300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ru-RU" sz="2300" dirty="0" err="1">
                <a:solidFill>
                  <a:schemeClr val="tx2"/>
                </a:solidFill>
                <a:cs typeface="Arial" panose="020B0604020202020204" pitchFamily="34" charset="0"/>
              </a:rPr>
              <a:t>със</a:t>
            </a:r>
            <a:r>
              <a:rPr lang="ru-RU" sz="2300" dirty="0">
                <a:solidFill>
                  <a:schemeClr val="tx2"/>
                </a:solidFill>
                <a:cs typeface="Arial" panose="020B0604020202020204" pitchFamily="34" charset="0"/>
              </a:rPr>
              <a:t> средства от </a:t>
            </a:r>
            <a:r>
              <a:rPr lang="ru-RU" sz="2300" dirty="0" err="1">
                <a:solidFill>
                  <a:schemeClr val="tx2"/>
                </a:solidFill>
                <a:cs typeface="Arial" panose="020B0604020202020204" pitchFamily="34" charset="0"/>
              </a:rPr>
              <a:t>продуктови</a:t>
            </a:r>
            <a:r>
              <a:rPr lang="ru-RU" sz="2300" dirty="0">
                <a:solidFill>
                  <a:schemeClr val="tx2"/>
                </a:solidFill>
                <a:cs typeface="Arial" panose="020B0604020202020204" pitchFamily="34" charset="0"/>
              </a:rPr>
              <a:t> такси /</a:t>
            </a:r>
            <a:r>
              <a:rPr lang="ru-RU" sz="2300" dirty="0" err="1">
                <a:solidFill>
                  <a:schemeClr val="tx2"/>
                </a:solidFill>
                <a:cs typeface="Arial" panose="020B0604020202020204" pitchFamily="34" charset="0"/>
              </a:rPr>
              <a:t>лицензионни</a:t>
            </a:r>
            <a:r>
              <a:rPr lang="ru-RU" sz="2300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ru-RU" sz="2300" dirty="0" err="1">
                <a:solidFill>
                  <a:schemeClr val="tx2"/>
                </a:solidFill>
                <a:cs typeface="Arial" panose="020B0604020202020204" pitchFamily="34" charset="0"/>
              </a:rPr>
              <a:t>възнаграждения</a:t>
            </a:r>
            <a:r>
              <a:rPr lang="ru-RU" sz="2300" dirty="0">
                <a:solidFill>
                  <a:schemeClr val="tx2"/>
                </a:solidFill>
                <a:cs typeface="Arial" panose="020B0604020202020204" pitchFamily="34" charset="0"/>
              </a:rPr>
              <a:t> по </a:t>
            </a:r>
            <a:r>
              <a:rPr lang="ru-RU" sz="2300" dirty="0" err="1">
                <a:solidFill>
                  <a:schemeClr val="tx2"/>
                </a:solidFill>
                <a:cs typeface="Arial" panose="020B0604020202020204" pitchFamily="34" charset="0"/>
              </a:rPr>
              <a:t>реда</a:t>
            </a:r>
            <a:r>
              <a:rPr lang="ru-RU" sz="2300" dirty="0">
                <a:solidFill>
                  <a:schemeClr val="tx2"/>
                </a:solidFill>
                <a:cs typeface="Arial" panose="020B0604020202020204" pitchFamily="34" charset="0"/>
              </a:rPr>
              <a:t> на Закона за управление на </a:t>
            </a:r>
            <a:r>
              <a:rPr lang="ru-RU" sz="2300" dirty="0" err="1">
                <a:solidFill>
                  <a:schemeClr val="tx2"/>
                </a:solidFill>
                <a:cs typeface="Arial" panose="020B0604020202020204" pitchFamily="34" charset="0"/>
              </a:rPr>
              <a:t>отпадъците</a:t>
            </a:r>
            <a:r>
              <a:rPr lang="ru-RU" sz="2300" dirty="0">
                <a:solidFill>
                  <a:schemeClr val="tx2"/>
                </a:solidFill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ru-RU" sz="2500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446088" indent="-446088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bg-BG" sz="2500" dirty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pic>
        <p:nvPicPr>
          <p:cNvPr id="9" name="Picture 4" descr="C:\Users\NMihova\Desktop\Capture4.JPG">
            <a:extLst>
              <a:ext uri="{FF2B5EF4-FFF2-40B4-BE49-F238E27FC236}">
                <a16:creationId xmlns:a16="http://schemas.microsoft.com/office/drawing/2014/main" id="{37C9742F-AF85-E941-8B43-9B9AEDF56D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10" name="Picture 5" descr="C:\Users\NMihova\Desktop\Capture5.JPG">
            <a:extLst>
              <a:ext uri="{FF2B5EF4-FFF2-40B4-BE49-F238E27FC236}">
                <a16:creationId xmlns:a16="http://schemas.microsoft.com/office/drawing/2014/main" id="{F897A7A0-39A8-50E0-56D2-77B50ECB6B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1" name="Straight Connector 7">
            <a:extLst>
              <a:ext uri="{FF2B5EF4-FFF2-40B4-BE49-F238E27FC236}">
                <a16:creationId xmlns:a16="http://schemas.microsoft.com/office/drawing/2014/main" id="{E95C5536-A22F-FC77-F9A5-2F8DD523126A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4">
            <a:extLst>
              <a:ext uri="{FF2B5EF4-FFF2-40B4-BE49-F238E27FC236}">
                <a16:creationId xmlns:a16="http://schemas.microsoft.com/office/drawing/2014/main" id="{E1AAB6EB-FC6A-5A46-721D-A3A94767F2FF}"/>
              </a:ext>
            </a:extLst>
          </p:cNvPr>
          <p:cNvSpPr txBox="1"/>
          <p:nvPr/>
        </p:nvSpPr>
        <p:spPr>
          <a:xfrm>
            <a:off x="1909610" y="528161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800" dirty="0">
                <a:solidFill>
                  <a:srgbClr val="009900"/>
                </a:solidFill>
              </a:rPr>
              <a:t>ВОМР ПО ПРИОРИТЕТ 2 </a:t>
            </a:r>
            <a:r>
              <a:rPr lang="ru-RU" sz="2800" dirty="0">
                <a:solidFill>
                  <a:srgbClr val="009900"/>
                </a:solidFill>
              </a:rPr>
              <a:t>ОТПАДЪЦИ (3/3) </a:t>
            </a:r>
            <a:endParaRPr lang="en-US" sz="2800" dirty="0">
              <a:solidFill>
                <a:srgbClr val="009900"/>
              </a:solidFill>
            </a:endParaRPr>
          </a:p>
        </p:txBody>
      </p:sp>
      <p:pic>
        <p:nvPicPr>
          <p:cNvPr id="13" name="Picture 2" descr="C:\Users\NMihova\Desktop\Capture8.jpg">
            <a:extLst>
              <a:ext uri="{FF2B5EF4-FFF2-40B4-BE49-F238E27FC236}">
                <a16:creationId xmlns:a16="http://schemas.microsoft.com/office/drawing/2014/main" id="{0DE4A88B-2534-EDF3-9D98-35EAE0FB55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165305"/>
            <a:ext cx="12192000" cy="6926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18987273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Content Placeholder 12"/>
          <p:cNvSpPr txBox="1"/>
          <p:nvPr/>
        </p:nvSpPr>
        <p:spPr>
          <a:xfrm>
            <a:off x="335360" y="1523250"/>
            <a:ext cx="11377264" cy="49973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6088" indent="-446088" algn="just">
              <a:spcBef>
                <a:spcPts val="18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Специфична цел</a:t>
            </a:r>
            <a:r>
              <a:rPr lang="en-US" sz="2500" b="1" dirty="0">
                <a:solidFill>
                  <a:schemeClr val="tx2"/>
                </a:solidFill>
                <a:cs typeface="Arial" panose="020B0604020202020204" pitchFamily="34" charset="0"/>
              </a:rPr>
              <a:t>:</a:t>
            </a: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  </a:t>
            </a:r>
            <a:r>
              <a:rPr lang="bg-BG" sz="2500" i="1" dirty="0">
                <a:solidFill>
                  <a:schemeClr val="tx2"/>
                </a:solidFill>
                <a:cs typeface="Arial" panose="020B0604020202020204" pitchFamily="34" charset="0"/>
              </a:rPr>
              <a:t>„Подобряване на защитата и опазването на природата, биологичното разнообразие и екологосъобразната инфраструктура, включително в градските райони, и намаляване на всички форми на замърсяване”</a:t>
            </a:r>
          </a:p>
          <a:p>
            <a:pPr marL="446088" indent="-446088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500" b="1" dirty="0" err="1">
                <a:solidFill>
                  <a:schemeClr val="tx2"/>
                </a:solidFill>
                <a:cs typeface="Arial" panose="020B0604020202020204" pitchFamily="34" charset="0"/>
              </a:rPr>
              <a:t>Мярка</a:t>
            </a: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 за </a:t>
            </a:r>
            <a:r>
              <a:rPr lang="ru-RU" sz="2500" dirty="0" err="1">
                <a:solidFill>
                  <a:schemeClr val="tx2"/>
                </a:solidFill>
                <a:cs typeface="Arial" panose="020B0604020202020204" pitchFamily="34" charset="0"/>
              </a:rPr>
              <a:t>финансиране</a:t>
            </a: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 чрез подхода ВОМР: </a:t>
            </a:r>
            <a:r>
              <a:rPr lang="ru-RU" sz="2400" i="1" dirty="0">
                <a:solidFill>
                  <a:schemeClr val="tx2"/>
                </a:solidFill>
                <a:cs typeface="Arial" panose="020B0604020202020204" pitchFamily="34" charset="0"/>
              </a:rPr>
              <a:t>„Работа </a:t>
            </a:r>
            <a:r>
              <a:rPr lang="ru-RU" sz="2400" i="1" dirty="0" err="1">
                <a:solidFill>
                  <a:schemeClr val="tx2"/>
                </a:solidFill>
                <a:cs typeface="Arial" panose="020B0604020202020204" pitchFamily="34" charset="0"/>
              </a:rPr>
              <a:t>със</a:t>
            </a:r>
            <a:r>
              <a:rPr lang="ru-RU" sz="2400" i="1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ru-RU" sz="2400" i="1" dirty="0" err="1">
                <a:solidFill>
                  <a:schemeClr val="tx2"/>
                </a:solidFill>
                <a:cs typeface="Arial" panose="020B0604020202020204" pitchFamily="34" charset="0"/>
              </a:rPr>
              <a:t>заинтересованите</a:t>
            </a:r>
            <a:r>
              <a:rPr lang="ru-RU" sz="2400" i="1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ru-RU" sz="2400" i="1" dirty="0" err="1">
                <a:solidFill>
                  <a:schemeClr val="tx2"/>
                </a:solidFill>
                <a:cs typeface="Arial" panose="020B0604020202020204" pitchFamily="34" charset="0"/>
              </a:rPr>
              <a:t>страни</a:t>
            </a:r>
            <a:r>
              <a:rPr lang="ru-RU" sz="2400" i="1" dirty="0">
                <a:solidFill>
                  <a:schemeClr val="tx2"/>
                </a:solidFill>
                <a:cs typeface="Arial" panose="020B0604020202020204" pitchFamily="34" charset="0"/>
              </a:rPr>
              <a:t> в </a:t>
            </a:r>
            <a:r>
              <a:rPr lang="ru-RU" sz="2400" i="1" dirty="0" err="1">
                <a:solidFill>
                  <a:schemeClr val="tx2"/>
                </a:solidFill>
                <a:cs typeface="Arial" panose="020B0604020202020204" pitchFamily="34" charset="0"/>
              </a:rPr>
              <a:t>подкрепа</a:t>
            </a:r>
            <a:r>
              <a:rPr lang="ru-RU" sz="2400" i="1" dirty="0">
                <a:solidFill>
                  <a:schemeClr val="tx2"/>
                </a:solidFill>
                <a:cs typeface="Arial" panose="020B0604020202020204" pitchFamily="34" charset="0"/>
              </a:rPr>
              <a:t> на </a:t>
            </a:r>
            <a:r>
              <a:rPr lang="ru-RU" sz="2400" i="1" dirty="0" err="1">
                <a:solidFill>
                  <a:schemeClr val="tx2"/>
                </a:solidFill>
                <a:cs typeface="Arial" panose="020B0604020202020204" pitchFamily="34" charset="0"/>
              </a:rPr>
              <a:t>опазване</a:t>
            </a:r>
            <a:r>
              <a:rPr lang="ru-RU" sz="2400" i="1" dirty="0">
                <a:solidFill>
                  <a:schemeClr val="tx2"/>
                </a:solidFill>
                <a:cs typeface="Arial" panose="020B0604020202020204" pitchFamily="34" charset="0"/>
              </a:rPr>
              <a:t> на </a:t>
            </a:r>
            <a:r>
              <a:rPr lang="ru-RU" sz="2400" i="1" dirty="0" err="1">
                <a:solidFill>
                  <a:schemeClr val="tx2"/>
                </a:solidFill>
                <a:cs typeface="Arial" panose="020B0604020202020204" pitchFamily="34" charset="0"/>
              </a:rPr>
              <a:t>биологичното</a:t>
            </a:r>
            <a:r>
              <a:rPr lang="ru-RU" sz="2400" i="1" dirty="0">
                <a:solidFill>
                  <a:schemeClr val="tx2"/>
                </a:solidFill>
                <a:cs typeface="Arial" panose="020B0604020202020204" pitchFamily="34" charset="0"/>
              </a:rPr>
              <a:t> разнообразие, вкл. </a:t>
            </a:r>
            <a:r>
              <a:rPr lang="ru-RU" sz="2400" i="1" dirty="0" err="1">
                <a:solidFill>
                  <a:schemeClr val="tx2"/>
                </a:solidFill>
                <a:cs typeface="Arial" panose="020B0604020202020204" pitchFamily="34" charset="0"/>
              </a:rPr>
              <a:t>противодействието</a:t>
            </a:r>
            <a:r>
              <a:rPr lang="ru-RU" sz="2400" i="1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ru-RU" sz="2400" i="1" dirty="0" err="1">
                <a:solidFill>
                  <a:schemeClr val="tx2"/>
                </a:solidFill>
                <a:cs typeface="Arial" panose="020B0604020202020204" pitchFamily="34" charset="0"/>
              </a:rPr>
              <a:t>срещу</a:t>
            </a:r>
            <a:r>
              <a:rPr lang="ru-RU" sz="2400" i="1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ru-RU" sz="2400" i="1" dirty="0" err="1">
                <a:solidFill>
                  <a:schemeClr val="tx2"/>
                </a:solidFill>
                <a:cs typeface="Arial" panose="020B0604020202020204" pitchFamily="34" charset="0"/>
              </a:rPr>
              <a:t>бракониерството</a:t>
            </a:r>
            <a:r>
              <a:rPr lang="ru-RU" sz="2400" i="1" dirty="0">
                <a:solidFill>
                  <a:schemeClr val="tx2"/>
                </a:solidFill>
                <a:cs typeface="Arial" panose="020B0604020202020204" pitchFamily="34" charset="0"/>
              </a:rPr>
              <a:t>, трафика и </a:t>
            </a:r>
            <a:r>
              <a:rPr lang="ru-RU" sz="2400" i="1" dirty="0" err="1">
                <a:solidFill>
                  <a:schemeClr val="tx2"/>
                </a:solidFill>
                <a:cs typeface="Arial" panose="020B0604020202020204" pitchFamily="34" charset="0"/>
              </a:rPr>
              <a:t>незаконната</a:t>
            </a:r>
            <a:r>
              <a:rPr lang="ru-RU" sz="2400" i="1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ru-RU" sz="2400" i="1" dirty="0" err="1">
                <a:solidFill>
                  <a:schemeClr val="tx2"/>
                </a:solidFill>
                <a:cs typeface="Arial" panose="020B0604020202020204" pitchFamily="34" charset="0"/>
              </a:rPr>
              <a:t>търговия</a:t>
            </a:r>
            <a:r>
              <a:rPr lang="ru-RU" sz="2400" i="1" dirty="0">
                <a:solidFill>
                  <a:schemeClr val="tx2"/>
                </a:solidFill>
                <a:cs typeface="Arial" panose="020B0604020202020204" pitchFamily="34" charset="0"/>
              </a:rPr>
              <a:t> с </a:t>
            </a:r>
            <a:r>
              <a:rPr lang="ru-RU" sz="2400" i="1" dirty="0" err="1">
                <a:solidFill>
                  <a:schemeClr val="tx2"/>
                </a:solidFill>
                <a:cs typeface="Arial" panose="020B0604020202020204" pitchFamily="34" charset="0"/>
              </a:rPr>
              <a:t>екземпляри</a:t>
            </a:r>
            <a:r>
              <a:rPr lang="ru-RU" sz="2400" i="1" dirty="0">
                <a:solidFill>
                  <a:schemeClr val="tx2"/>
                </a:solidFill>
                <a:cs typeface="Arial" panose="020B0604020202020204" pitchFamily="34" charset="0"/>
              </a:rPr>
              <a:t> от </a:t>
            </a:r>
            <a:r>
              <a:rPr lang="ru-RU" sz="2400" i="1" dirty="0" err="1">
                <a:solidFill>
                  <a:schemeClr val="tx2"/>
                </a:solidFill>
                <a:cs typeface="Arial" panose="020B0604020202020204" pitchFamily="34" charset="0"/>
              </a:rPr>
              <a:t>дивата</a:t>
            </a:r>
            <a:r>
              <a:rPr lang="ru-RU" sz="2400" i="1" dirty="0">
                <a:solidFill>
                  <a:schemeClr val="tx2"/>
                </a:solidFill>
                <a:cs typeface="Arial" panose="020B0604020202020204" pitchFamily="34" charset="0"/>
              </a:rPr>
              <a:t> флора и фауна</a:t>
            </a:r>
            <a:r>
              <a:rPr lang="en-US" sz="2400" i="1" dirty="0">
                <a:solidFill>
                  <a:schemeClr val="tx2"/>
                </a:solidFill>
                <a:cs typeface="Arial" panose="020B0604020202020204" pitchFamily="34" charset="0"/>
              </a:rPr>
              <a:t>”.</a:t>
            </a:r>
          </a:p>
          <a:p>
            <a:pPr lvl="1" algn="just">
              <a:spcBef>
                <a:spcPts val="0"/>
              </a:spcBef>
            </a:pPr>
            <a:endParaRPr lang="en-US" sz="2400" i="1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ru-RU" sz="2500" b="1" dirty="0" err="1">
                <a:solidFill>
                  <a:schemeClr val="tx2"/>
                </a:solidFill>
                <a:cs typeface="Arial" panose="020B0604020202020204" pitchFamily="34" charset="0"/>
              </a:rPr>
              <a:t>Допустими</a:t>
            </a:r>
            <a:r>
              <a:rPr lang="ru-RU" sz="2500" b="1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ru-RU" sz="2500" b="1" dirty="0" err="1">
                <a:solidFill>
                  <a:schemeClr val="tx2"/>
                </a:solidFill>
                <a:cs typeface="Arial" panose="020B0604020202020204" pitchFamily="34" charset="0"/>
              </a:rPr>
              <a:t>бенефициенти</a:t>
            </a: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: </a:t>
            </a:r>
            <a:r>
              <a:rPr lang="ru-RU" sz="2500" dirty="0" err="1">
                <a:solidFill>
                  <a:schemeClr val="tx2"/>
                </a:solidFill>
                <a:cs typeface="Arial" panose="020B0604020202020204" pitchFamily="34" charset="0"/>
              </a:rPr>
              <a:t>Общини</a:t>
            </a: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; юридически лица с </a:t>
            </a:r>
            <a:r>
              <a:rPr lang="ru-RU" sz="2500" dirty="0" err="1">
                <a:solidFill>
                  <a:schemeClr val="tx2"/>
                </a:solidFill>
                <a:cs typeface="Arial" panose="020B0604020202020204" pitchFamily="34" charset="0"/>
              </a:rPr>
              <a:t>нестопанска</a:t>
            </a: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 цел (ЮЛНЦ)</a:t>
            </a:r>
            <a:r>
              <a:rPr lang="en-US" sz="2500" dirty="0">
                <a:solidFill>
                  <a:schemeClr val="tx2"/>
                </a:solidFill>
                <a:cs typeface="Arial" panose="020B0604020202020204" pitchFamily="34" charset="0"/>
              </a:rPr>
              <a:t>;</a:t>
            </a:r>
            <a:r>
              <a:rPr lang="bg-BG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МИГ</a:t>
            </a:r>
            <a:r>
              <a:rPr lang="en-US" sz="2500" dirty="0">
                <a:solidFill>
                  <a:schemeClr val="tx2"/>
                </a:solidFill>
                <a:cs typeface="Arial" panose="020B0604020202020204" pitchFamily="34" charset="0"/>
              </a:rPr>
              <a:t>; 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областни управи</a:t>
            </a:r>
            <a:r>
              <a:rPr lang="en-US" sz="2500" dirty="0">
                <a:solidFill>
                  <a:schemeClr val="tx2"/>
                </a:solidFill>
                <a:cs typeface="Arial" panose="020B0604020202020204" pitchFamily="34" charset="0"/>
              </a:rPr>
              <a:t>; 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научни институти</a:t>
            </a:r>
            <a:r>
              <a:rPr lang="en-US" sz="2500" dirty="0">
                <a:solidFill>
                  <a:schemeClr val="tx2"/>
                </a:solidFill>
                <a:cs typeface="Arial" panose="020B0604020202020204" pitchFamily="34" charset="0"/>
              </a:rPr>
              <a:t>;</a:t>
            </a: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ru-RU" sz="2500" dirty="0" err="1">
                <a:solidFill>
                  <a:schemeClr val="tx2"/>
                </a:solidFill>
                <a:cs typeface="Arial" panose="020B0604020202020204" pitchFamily="34" charset="0"/>
              </a:rPr>
              <a:t>природонаучни</a:t>
            </a: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 музеи (</a:t>
            </a:r>
            <a:r>
              <a:rPr lang="ru-RU" sz="2500" dirty="0" err="1">
                <a:solidFill>
                  <a:schemeClr val="tx2"/>
                </a:solidFill>
                <a:cs typeface="Arial" panose="020B0604020202020204" pitchFamily="34" charset="0"/>
              </a:rPr>
              <a:t>към</a:t>
            </a: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 БАН и </a:t>
            </a:r>
            <a:r>
              <a:rPr lang="ru-RU" sz="2500" dirty="0" err="1">
                <a:solidFill>
                  <a:schemeClr val="tx2"/>
                </a:solidFill>
                <a:cs typeface="Arial" panose="020B0604020202020204" pitchFamily="34" charset="0"/>
              </a:rPr>
              <a:t>към</a:t>
            </a: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 Министерство на </a:t>
            </a:r>
            <a:r>
              <a:rPr lang="ru-RU" sz="2500" dirty="0" err="1">
                <a:solidFill>
                  <a:schemeClr val="tx2"/>
                </a:solidFill>
                <a:cs typeface="Arial" panose="020B0604020202020204" pitchFamily="34" charset="0"/>
              </a:rPr>
              <a:t>културата</a:t>
            </a: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);</a:t>
            </a:r>
            <a:r>
              <a:rPr lang="es-ES" sz="2500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ru-RU" sz="2500" dirty="0" err="1">
                <a:solidFill>
                  <a:schemeClr val="tx2"/>
                </a:solidFill>
                <a:cs typeface="Arial" panose="020B0604020202020204" pitchFamily="34" charset="0"/>
              </a:rPr>
              <a:t>висши</a:t>
            </a: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ru-RU" sz="2500" dirty="0" err="1">
                <a:solidFill>
                  <a:schemeClr val="tx2"/>
                </a:solidFill>
                <a:cs typeface="Arial" panose="020B0604020202020204" pitchFamily="34" charset="0"/>
              </a:rPr>
              <a:t>учебни</a:t>
            </a: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 заведения</a:t>
            </a:r>
            <a:r>
              <a:rPr lang="en-US" sz="2500" dirty="0">
                <a:solidFill>
                  <a:schemeClr val="tx2"/>
                </a:solidFill>
                <a:cs typeface="Arial" panose="020B0604020202020204" pitchFamily="34" charset="0"/>
              </a:rPr>
              <a:t>.</a:t>
            </a: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endParaRPr lang="bg-BG" sz="2500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bg-BG" sz="2500" dirty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pic>
        <p:nvPicPr>
          <p:cNvPr id="9" name="Picture 4" descr="C:\Users\NMihova\Desktop\Capture4.JPG">
            <a:extLst>
              <a:ext uri="{FF2B5EF4-FFF2-40B4-BE49-F238E27FC236}">
                <a16:creationId xmlns:a16="http://schemas.microsoft.com/office/drawing/2014/main" id="{0C1B1D3D-FF94-944E-70D3-B568100719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10" name="Picture 5" descr="C:\Users\NMihova\Desktop\Capture5.JPG">
            <a:extLst>
              <a:ext uri="{FF2B5EF4-FFF2-40B4-BE49-F238E27FC236}">
                <a16:creationId xmlns:a16="http://schemas.microsoft.com/office/drawing/2014/main" id="{878C69EE-48D6-ADAE-A820-40CBC3A408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1" name="Straight Connector 7">
            <a:extLst>
              <a:ext uri="{FF2B5EF4-FFF2-40B4-BE49-F238E27FC236}">
                <a16:creationId xmlns:a16="http://schemas.microsoft.com/office/drawing/2014/main" id="{37CF7A0D-1DBF-A21B-E47E-155BFD229949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4">
            <a:extLst>
              <a:ext uri="{FF2B5EF4-FFF2-40B4-BE49-F238E27FC236}">
                <a16:creationId xmlns:a16="http://schemas.microsoft.com/office/drawing/2014/main" id="{158EBC27-EC87-00F2-2070-FF5D88FAA49D}"/>
              </a:ext>
            </a:extLst>
          </p:cNvPr>
          <p:cNvSpPr txBox="1"/>
          <p:nvPr/>
        </p:nvSpPr>
        <p:spPr>
          <a:xfrm>
            <a:off x="1199456" y="528161"/>
            <a:ext cx="92893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800" dirty="0">
                <a:solidFill>
                  <a:srgbClr val="009900"/>
                </a:solidFill>
              </a:rPr>
              <a:t>ВОМР ПО ПРИОРИТЕТ 3 </a:t>
            </a:r>
            <a:r>
              <a:rPr lang="ru-RU" sz="2800" dirty="0">
                <a:solidFill>
                  <a:srgbClr val="009900"/>
                </a:solidFill>
              </a:rPr>
              <a:t>БИОЛОГИЧНО РАЗНООБРАЗИЕ </a:t>
            </a:r>
            <a:r>
              <a:rPr lang="bg-BG" sz="2800" dirty="0">
                <a:solidFill>
                  <a:srgbClr val="009900"/>
                </a:solidFill>
              </a:rPr>
              <a:t>(1/3)</a:t>
            </a:r>
            <a:endParaRPr lang="en-US" sz="2800" dirty="0">
              <a:solidFill>
                <a:srgbClr val="009900"/>
              </a:solidFill>
            </a:endParaRPr>
          </a:p>
        </p:txBody>
      </p:sp>
      <p:pic>
        <p:nvPicPr>
          <p:cNvPr id="13" name="Picture 2" descr="C:\Users\NMihova\Desktop\Capture8.jpg">
            <a:extLst>
              <a:ext uri="{FF2B5EF4-FFF2-40B4-BE49-F238E27FC236}">
                <a16:creationId xmlns:a16="http://schemas.microsoft.com/office/drawing/2014/main" id="{E7A4926D-21B0-9413-628C-F893EB596A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Content Placeholder 12"/>
          <p:cNvSpPr txBox="1"/>
          <p:nvPr/>
        </p:nvSpPr>
        <p:spPr>
          <a:xfrm>
            <a:off x="335360" y="1668621"/>
            <a:ext cx="11449272" cy="49977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6088" marR="0" lvl="0" indent="-446088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bg-BG" sz="25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Бюджет - </a:t>
            </a:r>
            <a:r>
              <a:rPr kumimoji="0" lang="ru-RU" sz="25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9 390 000,00 </a:t>
            </a:r>
            <a:r>
              <a:rPr kumimoji="0" lang="ru-RU" sz="2500" b="1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лв</a:t>
            </a:r>
            <a:r>
              <a:rPr kumimoji="0" lang="ru-RU" sz="25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. </a:t>
            </a:r>
            <a:r>
              <a:rPr kumimoji="0" lang="ru-RU" sz="25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(общо ЕФРР и </a:t>
            </a:r>
            <a:r>
              <a:rPr kumimoji="0" lang="ru-RU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национално</a:t>
            </a:r>
            <a:r>
              <a:rPr kumimoji="0" lang="ru-RU" sz="25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съфинансиране</a:t>
            </a:r>
            <a:r>
              <a:rPr kumimoji="0" lang="ru-RU" sz="25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):</a:t>
            </a:r>
          </a:p>
          <a:p>
            <a:pPr marL="903288" marR="0" lvl="1" indent="-446088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ru-RU" sz="25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За </a:t>
            </a:r>
            <a:r>
              <a:rPr kumimoji="0" lang="ru-RU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общини</a:t>
            </a:r>
            <a:r>
              <a:rPr kumimoji="0" lang="ru-RU" sz="25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от </a:t>
            </a:r>
            <a:r>
              <a:rPr kumimoji="0" lang="ru-RU" sz="25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ЮЗР</a:t>
            </a:r>
            <a:r>
              <a:rPr kumimoji="0" lang="ru-RU" sz="25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(области </a:t>
            </a:r>
            <a:r>
              <a:rPr kumimoji="0" lang="ru-RU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Благоевград</a:t>
            </a:r>
            <a:r>
              <a:rPr kumimoji="0" lang="ru-RU" sz="25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, </a:t>
            </a:r>
            <a:r>
              <a:rPr kumimoji="0" lang="ru-RU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Кюстендил</a:t>
            </a:r>
            <a:r>
              <a:rPr kumimoji="0" lang="ru-RU" sz="25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, </a:t>
            </a:r>
            <a:r>
              <a:rPr kumimoji="0" lang="ru-RU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Перник</a:t>
            </a:r>
            <a:r>
              <a:rPr kumimoji="0" lang="ru-RU" sz="25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, Софийска и София) – 1 220 700,00 </a:t>
            </a:r>
            <a:r>
              <a:rPr kumimoji="0" lang="ru-RU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лв</a:t>
            </a:r>
            <a:r>
              <a:rPr kumimoji="0" lang="ru-RU" sz="25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.;</a:t>
            </a:r>
          </a:p>
          <a:p>
            <a:pPr marL="903288" marR="0" lvl="1" indent="-446088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ru-RU" sz="25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За </a:t>
            </a:r>
            <a:r>
              <a:rPr kumimoji="0" lang="ru-RU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общините</a:t>
            </a:r>
            <a:r>
              <a:rPr kumimoji="0" lang="ru-RU" sz="25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от </a:t>
            </a:r>
            <a:r>
              <a:rPr kumimoji="0" lang="ru-RU" sz="25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ЮЦР, ЮИР, СИР, СЦР и СЗР - </a:t>
            </a:r>
            <a:r>
              <a:rPr kumimoji="0" lang="ru-RU" sz="25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8 169 300,00 </a:t>
            </a:r>
            <a:r>
              <a:rPr kumimoji="0" lang="ru-RU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лв</a:t>
            </a:r>
            <a:r>
              <a:rPr kumimoji="0" lang="ru-RU" sz="25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.</a:t>
            </a:r>
          </a:p>
          <a:p>
            <a:pPr marL="446088" marR="0" lvl="0" indent="-446088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2500" b="1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Максималният</a:t>
            </a:r>
            <a:r>
              <a:rPr kumimoji="0" lang="ru-RU" sz="25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бюджет </a:t>
            </a:r>
            <a:r>
              <a:rPr lang="bg-BG" sz="2500" b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на проект по мярката за биологично разнообразие</a:t>
            </a:r>
            <a:r>
              <a:rPr kumimoji="0" lang="ru-RU" sz="25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, включена в стратегия на МИГ –  100 000 </a:t>
            </a:r>
            <a:r>
              <a:rPr kumimoji="0" lang="ru-RU" sz="2500" b="1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лв</a:t>
            </a:r>
            <a:r>
              <a:rPr kumimoji="0" lang="ru-RU" sz="25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.</a:t>
            </a:r>
            <a:endParaRPr kumimoji="0" lang="ru-RU" sz="25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446088" marR="0" lvl="0" indent="-446088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25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........................</a:t>
            </a:r>
          </a:p>
          <a:p>
            <a:pPr marL="446088" marR="0" lvl="0" indent="-446088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bg-BG" sz="25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pic>
        <p:nvPicPr>
          <p:cNvPr id="9" name="Picture 4" descr="C:\Users\NMihova\Desktop\Capture4.JPG">
            <a:extLst>
              <a:ext uri="{FF2B5EF4-FFF2-40B4-BE49-F238E27FC236}">
                <a16:creationId xmlns:a16="http://schemas.microsoft.com/office/drawing/2014/main" id="{37C9742F-AF85-E941-8B43-9B9AEDF56D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10" name="Picture 5" descr="C:\Users\NMihova\Desktop\Capture5.JPG">
            <a:extLst>
              <a:ext uri="{FF2B5EF4-FFF2-40B4-BE49-F238E27FC236}">
                <a16:creationId xmlns:a16="http://schemas.microsoft.com/office/drawing/2014/main" id="{F897A7A0-39A8-50E0-56D2-77B50ECB6B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1" name="Straight Connector 7">
            <a:extLst>
              <a:ext uri="{FF2B5EF4-FFF2-40B4-BE49-F238E27FC236}">
                <a16:creationId xmlns:a16="http://schemas.microsoft.com/office/drawing/2014/main" id="{E95C5536-A22F-FC77-F9A5-2F8DD523126A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4">
            <a:extLst>
              <a:ext uri="{FF2B5EF4-FFF2-40B4-BE49-F238E27FC236}">
                <a16:creationId xmlns:a16="http://schemas.microsoft.com/office/drawing/2014/main" id="{E1AAB6EB-FC6A-5A46-721D-A3A94767F2FF}"/>
              </a:ext>
            </a:extLst>
          </p:cNvPr>
          <p:cNvSpPr txBox="1"/>
          <p:nvPr/>
        </p:nvSpPr>
        <p:spPr>
          <a:xfrm>
            <a:off x="1127448" y="528161"/>
            <a:ext cx="9721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dirty="0">
                <a:solidFill>
                  <a:srgbClr val="009900"/>
                </a:solidFill>
              </a:rPr>
              <a:t>ВОМР ПО ПРИОРИТЕТ 3 БИОЛОГИЧНО РАЗНООБРАЗИЕ (2/3)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99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3" name="Picture 2" descr="C:\Users\NMihova\Desktop\Capture8.jpg">
            <a:extLst>
              <a:ext uri="{FF2B5EF4-FFF2-40B4-BE49-F238E27FC236}">
                <a16:creationId xmlns:a16="http://schemas.microsoft.com/office/drawing/2014/main" id="{0DE4A88B-2534-EDF3-9D98-35EAE0FB55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7873265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Content Placeholder 12"/>
          <p:cNvSpPr txBox="1"/>
          <p:nvPr/>
        </p:nvSpPr>
        <p:spPr>
          <a:xfrm>
            <a:off x="335360" y="1523250"/>
            <a:ext cx="11449272" cy="51431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2300" b="1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Допустими</a:t>
            </a:r>
            <a:r>
              <a:rPr kumimoji="0" lang="ru-RU" sz="23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2300" b="1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дейности</a:t>
            </a: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Организиране</a:t>
            </a: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на </a:t>
            </a:r>
            <a:r>
              <a:rPr kumimoji="0" lang="bg-BG" sz="23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информационни </a:t>
            </a: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кампании за </a:t>
            </a:r>
            <a:r>
              <a:rPr kumimoji="0" lang="ru-RU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повишаване</a:t>
            </a: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осведомеността</a:t>
            </a: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относно</a:t>
            </a: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биологичното</a:t>
            </a: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разнообразие и </a:t>
            </a:r>
            <a:r>
              <a:rPr kumimoji="0" lang="ru-RU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заплахите</a:t>
            </a: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за него/</a:t>
            </a:r>
            <a:r>
              <a:rPr kumimoji="0" lang="ru-RU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бракониерство</a:t>
            </a: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, </a:t>
            </a:r>
            <a:r>
              <a:rPr kumimoji="0" lang="ru-RU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използване</a:t>
            </a: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на </a:t>
            </a:r>
            <a:r>
              <a:rPr kumimoji="0" lang="ru-RU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забранени</a:t>
            </a: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методи</a:t>
            </a: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и средства за лов и превенция от </a:t>
            </a:r>
            <a:r>
              <a:rPr kumimoji="0" lang="ru-RU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хищници</a:t>
            </a: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, </a:t>
            </a:r>
            <a:r>
              <a:rPr kumimoji="0" lang="ru-RU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инвазивни</a:t>
            </a: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видове</a:t>
            </a: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, незаконна </a:t>
            </a:r>
            <a:r>
              <a:rPr kumimoji="0" lang="ru-RU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търговия</a:t>
            </a: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със</a:t>
            </a: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защитени</a:t>
            </a: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видове</a:t>
            </a: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и др./;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Дизайн, </a:t>
            </a:r>
            <a:r>
              <a:rPr kumimoji="0" lang="ru-RU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разработване</a:t>
            </a: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и </a:t>
            </a:r>
            <a:r>
              <a:rPr kumimoji="0" lang="ru-RU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разпространение</a:t>
            </a: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на </a:t>
            </a:r>
            <a:r>
              <a:rPr kumimoji="0" lang="ru-RU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информационни</a:t>
            </a: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материали</a:t>
            </a: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, </a:t>
            </a:r>
            <a:r>
              <a:rPr kumimoji="0" lang="ru-RU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подпомагащи</a:t>
            </a: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повишаването</a:t>
            </a: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на </a:t>
            </a:r>
            <a:r>
              <a:rPr kumimoji="0" lang="ru-RU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осведомеността</a:t>
            </a: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; </a:t>
            </a:r>
            <a:endParaRPr kumimoji="0" lang="en-US" sz="23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Конферентни</a:t>
            </a: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услуги и наем на </a:t>
            </a:r>
            <a:r>
              <a:rPr kumimoji="0" lang="ru-RU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зали</a:t>
            </a: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, </a:t>
            </a:r>
            <a:r>
              <a:rPr kumimoji="0" lang="ru-RU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транспортни</a:t>
            </a: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услуги, </a:t>
            </a:r>
            <a:r>
              <a:rPr kumimoji="0" lang="ru-RU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партньорство</a:t>
            </a: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с </a:t>
            </a:r>
            <a:r>
              <a:rPr kumimoji="0" lang="ru-RU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медии</a:t>
            </a: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, </a:t>
            </a:r>
            <a:r>
              <a:rPr kumimoji="0" lang="ru-RU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организиране</a:t>
            </a: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и </a:t>
            </a:r>
            <a:r>
              <a:rPr kumimoji="0" lang="ru-RU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провеждане</a:t>
            </a: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на </a:t>
            </a:r>
            <a:r>
              <a:rPr kumimoji="0" lang="ru-RU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семинари</a:t>
            </a: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, </a:t>
            </a:r>
            <a:r>
              <a:rPr kumimoji="0" lang="ru-RU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организиране</a:t>
            </a: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и </a:t>
            </a:r>
            <a:r>
              <a:rPr kumimoji="0" lang="ru-RU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провеждане</a:t>
            </a: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на </a:t>
            </a:r>
            <a:r>
              <a:rPr kumimoji="0" lang="ru-RU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пресконференции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Изработване</a:t>
            </a: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и </a:t>
            </a:r>
            <a:r>
              <a:rPr kumimoji="0" lang="ru-RU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публикуване</a:t>
            </a: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на </a:t>
            </a:r>
            <a:r>
              <a:rPr kumimoji="0" lang="ru-RU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прессъобщения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23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23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lang="ru-RU" sz="2300" dirty="0">
              <a:solidFill>
                <a:srgbClr val="1F497D"/>
              </a:solidFill>
              <a:latin typeface="Calibri"/>
              <a:cs typeface="Arial" panose="020B0604020202020204" pitchFamily="34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23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23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endParaRPr kumimoji="0" lang="ru-RU" sz="25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446088" marR="0" lvl="0" indent="-446088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bg-BG" sz="25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pic>
        <p:nvPicPr>
          <p:cNvPr id="9" name="Picture 4" descr="C:\Users\NMihova\Desktop\Capture4.JPG">
            <a:extLst>
              <a:ext uri="{FF2B5EF4-FFF2-40B4-BE49-F238E27FC236}">
                <a16:creationId xmlns:a16="http://schemas.microsoft.com/office/drawing/2014/main" id="{37C9742F-AF85-E941-8B43-9B9AEDF56D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10" name="Picture 5" descr="C:\Users\NMihova\Desktop\Capture5.JPG">
            <a:extLst>
              <a:ext uri="{FF2B5EF4-FFF2-40B4-BE49-F238E27FC236}">
                <a16:creationId xmlns:a16="http://schemas.microsoft.com/office/drawing/2014/main" id="{F897A7A0-39A8-50E0-56D2-77B50ECB6B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1" name="Straight Connector 7">
            <a:extLst>
              <a:ext uri="{FF2B5EF4-FFF2-40B4-BE49-F238E27FC236}">
                <a16:creationId xmlns:a16="http://schemas.microsoft.com/office/drawing/2014/main" id="{E95C5536-A22F-FC77-F9A5-2F8DD523126A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4">
            <a:extLst>
              <a:ext uri="{FF2B5EF4-FFF2-40B4-BE49-F238E27FC236}">
                <a16:creationId xmlns:a16="http://schemas.microsoft.com/office/drawing/2014/main" id="{E1AAB6EB-FC6A-5A46-721D-A3A94767F2FF}"/>
              </a:ext>
            </a:extLst>
          </p:cNvPr>
          <p:cNvSpPr txBox="1"/>
          <p:nvPr/>
        </p:nvSpPr>
        <p:spPr>
          <a:xfrm>
            <a:off x="1411134" y="528161"/>
            <a:ext cx="90776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ВОМР ПО ПРИОРИТЕТ 3 БИОЛОГИЧНО РАЗНООБРАЗИЕ  (2/3) </a:t>
            </a:r>
          </a:p>
        </p:txBody>
      </p:sp>
      <p:pic>
        <p:nvPicPr>
          <p:cNvPr id="13" name="Picture 2" descr="C:\Users\NMihova\Desktop\Capture8.jpg">
            <a:extLst>
              <a:ext uri="{FF2B5EF4-FFF2-40B4-BE49-F238E27FC236}">
                <a16:creationId xmlns:a16="http://schemas.microsoft.com/office/drawing/2014/main" id="{0DE4A88B-2534-EDF3-9D98-35EAE0FB55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74282226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4058</TotalTime>
  <Words>1804</Words>
  <Application>Microsoft Office PowerPoint</Application>
  <PresentationFormat>Widescreen</PresentationFormat>
  <Paragraphs>92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Courier New</vt:lpstr>
      <vt:lpstr>Times New Roman</vt:lpstr>
      <vt:lpstr>Wingdings</vt:lpstr>
      <vt:lpstr>1_Office Theme</vt:lpstr>
      <vt:lpstr>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БЛАГОДАРЯ ЗА ВНИМАНИЕТО!         programming@moew.government.bg    https://www.eufunds.bg/bg/opos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DVasileva</dc:creator>
  <cp:lastModifiedBy>OPOS BG29</cp:lastModifiedBy>
  <cp:revision>238</cp:revision>
  <dcterms:created xsi:type="dcterms:W3CDTF">2013-04-01T19:50:56Z</dcterms:created>
  <dcterms:modified xsi:type="dcterms:W3CDTF">2023-03-28T07:04:59Z</dcterms:modified>
</cp:coreProperties>
</file>